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6" r:id="rId1"/>
    <p:sldMasterId id="2147484446" r:id="rId2"/>
    <p:sldMasterId id="2147484291" r:id="rId3"/>
    <p:sldMasterId id="2147484452" r:id="rId4"/>
  </p:sldMasterIdLst>
  <p:notesMasterIdLst>
    <p:notesMasterId r:id="rId22"/>
  </p:notesMasterIdLst>
  <p:handoutMasterIdLst>
    <p:handoutMasterId r:id="rId23"/>
  </p:handoutMasterIdLst>
  <p:sldIdLst>
    <p:sldId id="267" r:id="rId5"/>
    <p:sldId id="272" r:id="rId6"/>
    <p:sldId id="273" r:id="rId7"/>
    <p:sldId id="274" r:id="rId8"/>
    <p:sldId id="275" r:id="rId9"/>
    <p:sldId id="258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8" r:id="rId19"/>
    <p:sldId id="287" r:id="rId20"/>
    <p:sldId id="286" r:id="rId21"/>
  </p:sldIdLst>
  <p:sldSz cx="9144000" cy="5715000" type="screen16x10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355600" indent="10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712788" indent="2016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068388" indent="3032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425575" indent="40322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0" userDrawn="1">
          <p15:clr>
            <a:srgbClr val="A4A3A4"/>
          </p15:clr>
        </p15:guide>
        <p15:guide id="2" pos="4513" userDrawn="1">
          <p15:clr>
            <a:srgbClr val="A4A3A4"/>
          </p15:clr>
        </p15:guide>
        <p15:guide id="3" pos="1247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007D"/>
    <a:srgbClr val="77B63E"/>
    <a:srgbClr val="00A9A9"/>
    <a:srgbClr val="953195"/>
    <a:srgbClr val="ED6B06"/>
    <a:srgbClr val="00B9BD"/>
    <a:srgbClr val="FFFFFF"/>
    <a:srgbClr val="00ACAF"/>
    <a:srgbClr val="AFBBC3"/>
    <a:srgbClr val="A4C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283" autoAdjust="0"/>
  </p:normalViewPr>
  <p:slideViewPr>
    <p:cSldViewPr snapToGrid="0" showGuides="1">
      <p:cViewPr varScale="1">
        <p:scale>
          <a:sx n="134" d="100"/>
          <a:sy n="134" d="100"/>
        </p:scale>
        <p:origin x="876" y="126"/>
      </p:cViewPr>
      <p:guideLst>
        <p:guide orient="horz" pos="2390"/>
        <p:guide pos="4513"/>
        <p:guide pos="124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68" d="100"/>
          <a:sy n="68" d="100"/>
        </p:scale>
        <p:origin x="3084" y="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4F582DA-5DC5-44F7-A490-0B1AABB6DB35}" type="datetimeFigureOut">
              <a:rPr lang="en-GB" altLang="en-US"/>
              <a:pPr/>
              <a:t>10/01/2018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3BA657-9CB7-4306-995D-BEEE0B8CB1E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2268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8C832DA0-FF8B-473F-B4F1-FD12A2BBE7C9}" type="datetimeFigureOut">
              <a:rPr lang="en-GB" altLang="en-US"/>
              <a:pPr/>
              <a:t>10/01/2018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6D72DE23-D93D-4227-8574-D108230B0BB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17070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355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712788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068388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425575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 smtClean="0"/>
              <a:t>(Cade, 2008; Dawe et al., 2005; </a:t>
            </a:r>
            <a:r>
              <a:rPr lang="en-GB" sz="900" dirty="0" err="1" smtClean="0"/>
              <a:t>Drayson</a:t>
            </a:r>
            <a:r>
              <a:rPr lang="en-GB" sz="900" dirty="0" smtClean="0"/>
              <a:t> et al., 2013; HEFCE, 2009; Lozano, 2010; QAA, 2012; Ryan et al., 2012; </a:t>
            </a:r>
            <a:r>
              <a:rPr lang="en-GB" sz="900" dirty="0" err="1" smtClean="0"/>
              <a:t>Segalas</a:t>
            </a:r>
            <a:r>
              <a:rPr lang="en-GB" sz="900" dirty="0" smtClean="0"/>
              <a:t> et al., 2009; Sterling, 2012; UNESCO, 2010)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2DE23-D93D-4227-8574-D108230B0BBF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487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2DE23-D93D-4227-8574-D108230B0BBF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48548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2DE23-D93D-4227-8574-D108230B0BBF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7466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2DE23-D93D-4227-8574-D108230B0BBF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7127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2DE23-D93D-4227-8574-D108230B0BBF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4499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2DE23-D93D-4227-8574-D108230B0BBF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2118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2DE23-D93D-4227-8574-D108230B0BBF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1613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2DE23-D93D-4227-8574-D108230B0BBF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297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87340" y="2049706"/>
            <a:ext cx="8569325" cy="47115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4800" b="1" i="0"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41" y="2572821"/>
            <a:ext cx="8569325" cy="621771"/>
          </a:xfrm>
          <a:noFill/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800" b="1" i="0">
                <a:solidFill>
                  <a:srgbClr val="00B9BD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287340" y="1682173"/>
            <a:ext cx="6858000" cy="389286"/>
          </a:xfrm>
        </p:spPr>
        <p:txBody>
          <a:bodyPr anchor="b">
            <a:noAutofit/>
          </a:bodyPr>
          <a:lstStyle>
            <a:lvl1pPr algn="l">
              <a:defRPr sz="2400" b="0" i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F3D8016E-AD37-408A-BEEB-242FC5DA5895}" type="datetimeFigureOut">
              <a:rPr lang="en-US" altLang="en-US"/>
              <a:pPr/>
              <a:t>1/10/2018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74F79B1-4937-499F-BBAF-03A3F71E2B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498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1375834"/>
            <a:ext cx="7886700" cy="41714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87338" y="1792976"/>
            <a:ext cx="8569325" cy="3087688"/>
          </a:xfrm>
        </p:spPr>
        <p:txBody>
          <a:bodyPr/>
          <a:lstStyle>
            <a:lvl1pPr>
              <a:lnSpc>
                <a:spcPts val="2600"/>
              </a:lnSpc>
              <a:defRPr b="0" i="0">
                <a:latin typeface="Calibri" charset="0"/>
                <a:ea typeface="Calibri" charset="0"/>
                <a:cs typeface="Calibri" charset="0"/>
              </a:defRPr>
            </a:lvl1pPr>
            <a:lvl2pPr>
              <a:lnSpc>
                <a:spcPts val="2600"/>
              </a:lnSpc>
              <a:spcBef>
                <a:spcPts val="0"/>
              </a:spcBef>
              <a:defRPr b="0" i="0">
                <a:latin typeface="Calibri" charset="0"/>
                <a:ea typeface="Calibri" charset="0"/>
                <a:cs typeface="Calibri" charset="0"/>
              </a:defRPr>
            </a:lvl2pPr>
            <a:lvl3pPr>
              <a:lnSpc>
                <a:spcPts val="2600"/>
              </a:lnSpc>
              <a:spcBef>
                <a:spcPts val="0"/>
              </a:spcBef>
              <a:defRPr b="0" i="0">
                <a:latin typeface="Calibri" charset="0"/>
                <a:ea typeface="Calibri" charset="0"/>
                <a:cs typeface="Calibri" charset="0"/>
              </a:defRPr>
            </a:lvl3pPr>
            <a:lvl4pPr>
              <a:lnSpc>
                <a:spcPts val="2600"/>
              </a:lnSpc>
              <a:spcBef>
                <a:spcPts val="0"/>
              </a:spcBef>
              <a:defRPr b="0" i="0">
                <a:latin typeface="Calibri" charset="0"/>
                <a:ea typeface="Calibri" charset="0"/>
                <a:cs typeface="Calibri" charset="0"/>
              </a:defRPr>
            </a:lvl4pPr>
            <a:lvl5pPr>
              <a:lnSpc>
                <a:spcPts val="2600"/>
              </a:lnSpc>
              <a:spcBef>
                <a:spcPts val="0"/>
              </a:spcBef>
              <a:defRPr b="0" i="0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8C7FC22B-9E0A-44D1-8717-F40A387B5444}" type="datetimeFigureOut">
              <a:rPr lang="en-US" altLang="en-US"/>
              <a:pPr/>
              <a:t>1/10/2018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24AE437-79E9-4912-8877-18B87237B7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551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7150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91223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tee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87338" y="1663547"/>
            <a:ext cx="6858000" cy="406941"/>
          </a:xfrm>
        </p:spPr>
        <p:txBody>
          <a:bodyPr anchor="b">
            <a:noAutofit/>
          </a:bodyPr>
          <a:lstStyle>
            <a:lvl1pPr algn="l">
              <a:defRPr sz="2400" b="0" i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41" y="2572821"/>
            <a:ext cx="8569325" cy="621771"/>
          </a:xfrm>
          <a:noFill/>
        </p:spPr>
        <p:txBody>
          <a:bodyPr>
            <a:noAutofit/>
          </a:bodyPr>
          <a:lstStyle>
            <a:lvl1pPr marL="0" indent="0">
              <a:buNone/>
              <a:defRPr sz="4800" b="1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87340" y="2049706"/>
            <a:ext cx="8569325" cy="471158"/>
          </a:xfrm>
        </p:spPr>
        <p:txBody>
          <a:bodyPr>
            <a:noAutofit/>
          </a:bodyPr>
          <a:lstStyle>
            <a:lvl1pPr marL="0" indent="0" algn="l">
              <a:buNone/>
              <a:defRPr sz="4800" b="1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C6C98A7-74AA-40A3-B9F6-979A5D8183E1}" type="datetimeFigureOut">
              <a:rPr lang="en-US" altLang="en-US"/>
              <a:pPr/>
              <a:t>1/10/2018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BA6DF28-0FB8-4610-A4BD-4DB3B76995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78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te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1375834"/>
            <a:ext cx="7886700" cy="4171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87338" y="1792976"/>
            <a:ext cx="8569325" cy="3087688"/>
          </a:xfrm>
        </p:spPr>
        <p:txBody>
          <a:bodyPr/>
          <a:lstStyle>
            <a:lvl1pPr>
              <a:lnSpc>
                <a:spcPts val="2600"/>
              </a:lnSpc>
              <a:defRPr b="0" i="0">
                <a:latin typeface="Calibri" charset="0"/>
                <a:ea typeface="Calibri" charset="0"/>
                <a:cs typeface="Calibri" charset="0"/>
              </a:defRPr>
            </a:lvl1pPr>
            <a:lvl2pPr>
              <a:lnSpc>
                <a:spcPts val="2600"/>
              </a:lnSpc>
              <a:spcBef>
                <a:spcPts val="0"/>
              </a:spcBef>
              <a:defRPr b="0" i="0">
                <a:latin typeface="Calibri" charset="0"/>
                <a:ea typeface="Calibri" charset="0"/>
                <a:cs typeface="Calibri" charset="0"/>
              </a:defRPr>
            </a:lvl2pPr>
            <a:lvl3pPr>
              <a:lnSpc>
                <a:spcPts val="2600"/>
              </a:lnSpc>
              <a:spcBef>
                <a:spcPts val="0"/>
              </a:spcBef>
              <a:defRPr b="0" i="0">
                <a:latin typeface="Calibri" charset="0"/>
                <a:ea typeface="Calibri" charset="0"/>
                <a:cs typeface="Calibri" charset="0"/>
              </a:defRPr>
            </a:lvl3pPr>
            <a:lvl4pPr>
              <a:lnSpc>
                <a:spcPts val="2600"/>
              </a:lnSpc>
              <a:spcBef>
                <a:spcPts val="0"/>
              </a:spcBef>
              <a:defRPr b="0" i="0">
                <a:latin typeface="Calibri" charset="0"/>
                <a:ea typeface="Calibri" charset="0"/>
                <a:cs typeface="Calibri" charset="0"/>
              </a:defRPr>
            </a:lvl4pPr>
            <a:lvl5pPr>
              <a:lnSpc>
                <a:spcPts val="2600"/>
              </a:lnSpc>
              <a:spcBef>
                <a:spcPts val="0"/>
              </a:spcBef>
              <a:defRPr b="0" i="0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BC396B76-DAB4-4E84-8832-17924B628FA5}" type="datetimeFigureOut">
              <a:rPr lang="en-US" altLang="en-US"/>
              <a:pPr/>
              <a:t>1/10/2018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890659D-AC4F-4447-9648-0DDDB4E9DE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1609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tee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7150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07428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EF1065-A31A-40EA-B02D-A933DB1A5B90}" type="datetimeFigureOut">
              <a:rPr lang="en-US" altLang="en-US"/>
              <a:pPr/>
              <a:t>1/10/2018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1F04E-4746-48B7-ACC8-B52A99B4CE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783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D00FDC-4037-4CD3-B09E-AD36FECA531C}" type="datetimeFigureOut">
              <a:rPr lang="en-US" altLang="en-US"/>
              <a:pPr/>
              <a:t>1/10/2018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81FC1-CE90-441F-87A7-F87B2F9575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599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87340" y="2049706"/>
            <a:ext cx="8569325" cy="47115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4800" b="1" i="0"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41" y="2572821"/>
            <a:ext cx="8569325" cy="621771"/>
          </a:xfrm>
          <a:noFill/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800" b="1" i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287340" y="1682173"/>
            <a:ext cx="6858000" cy="389286"/>
          </a:xfrm>
        </p:spPr>
        <p:txBody>
          <a:bodyPr anchor="b">
            <a:noAutofit/>
          </a:bodyPr>
          <a:lstStyle>
            <a:lvl1pPr algn="l">
              <a:defRPr sz="2400" b="0" i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1884BF84-0C5D-4A5D-AA6F-0980221174BA}" type="datetimeFigureOut">
              <a:rPr lang="en-US" altLang="en-US"/>
              <a:pPr/>
              <a:t>1/10/2018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BB342C1-994C-4017-857C-68C75EDFB1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7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1375834"/>
            <a:ext cx="7886700" cy="41714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87338" y="1792976"/>
            <a:ext cx="8569325" cy="3087688"/>
          </a:xfrm>
        </p:spPr>
        <p:txBody>
          <a:bodyPr/>
          <a:lstStyle>
            <a:lvl1pPr>
              <a:lnSpc>
                <a:spcPts val="2600"/>
              </a:lnSpc>
              <a:defRPr b="0" i="0">
                <a:latin typeface="Calibri" charset="0"/>
                <a:ea typeface="Calibri" charset="0"/>
                <a:cs typeface="Calibri" charset="0"/>
              </a:defRPr>
            </a:lvl1pPr>
            <a:lvl2pPr>
              <a:lnSpc>
                <a:spcPts val="2600"/>
              </a:lnSpc>
              <a:spcBef>
                <a:spcPts val="0"/>
              </a:spcBef>
              <a:defRPr b="0" i="0">
                <a:latin typeface="Calibri" charset="0"/>
                <a:ea typeface="Calibri" charset="0"/>
                <a:cs typeface="Calibri" charset="0"/>
              </a:defRPr>
            </a:lvl2pPr>
            <a:lvl3pPr>
              <a:lnSpc>
                <a:spcPts val="2600"/>
              </a:lnSpc>
              <a:spcBef>
                <a:spcPts val="0"/>
              </a:spcBef>
              <a:defRPr b="0" i="0">
                <a:latin typeface="Calibri" charset="0"/>
                <a:ea typeface="Calibri" charset="0"/>
                <a:cs typeface="Calibri" charset="0"/>
              </a:defRPr>
            </a:lvl3pPr>
            <a:lvl4pPr>
              <a:lnSpc>
                <a:spcPts val="2600"/>
              </a:lnSpc>
              <a:spcBef>
                <a:spcPts val="0"/>
              </a:spcBef>
              <a:defRPr b="0" i="0">
                <a:latin typeface="Calibri" charset="0"/>
                <a:ea typeface="Calibri" charset="0"/>
                <a:cs typeface="Calibri" charset="0"/>
              </a:defRPr>
            </a:lvl4pPr>
            <a:lvl5pPr>
              <a:lnSpc>
                <a:spcPts val="2600"/>
              </a:lnSpc>
              <a:spcBef>
                <a:spcPts val="0"/>
              </a:spcBef>
              <a:defRPr b="0" i="0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C9434F8-6186-4630-9A43-E72CE2933043}" type="datetimeFigureOut">
              <a:rPr lang="en-US" altLang="en-US"/>
              <a:pPr/>
              <a:t>1/10/2018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9CDBFA0-257C-431E-8CE6-481B56FC1B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422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tex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1375834"/>
            <a:ext cx="7886700" cy="417142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87338" y="1792976"/>
            <a:ext cx="8569325" cy="3087688"/>
          </a:xfrm>
        </p:spPr>
        <p:txBody>
          <a:bodyPr/>
          <a:lstStyle>
            <a:lvl1pPr>
              <a:lnSpc>
                <a:spcPts val="2600"/>
              </a:lnSpc>
              <a:defRPr b="0" i="0">
                <a:latin typeface="Calibri" charset="0"/>
                <a:ea typeface="Calibri" charset="0"/>
                <a:cs typeface="Calibri" charset="0"/>
              </a:defRPr>
            </a:lvl1pPr>
            <a:lvl2pPr>
              <a:lnSpc>
                <a:spcPts val="2600"/>
              </a:lnSpc>
              <a:spcBef>
                <a:spcPts val="0"/>
              </a:spcBef>
              <a:defRPr b="0" i="0">
                <a:latin typeface="Calibri" charset="0"/>
                <a:ea typeface="Calibri" charset="0"/>
                <a:cs typeface="Calibri" charset="0"/>
              </a:defRPr>
            </a:lvl2pPr>
            <a:lvl3pPr>
              <a:lnSpc>
                <a:spcPts val="2600"/>
              </a:lnSpc>
              <a:spcBef>
                <a:spcPts val="0"/>
              </a:spcBef>
              <a:defRPr b="0" i="0">
                <a:latin typeface="Calibri" charset="0"/>
                <a:ea typeface="Calibri" charset="0"/>
                <a:cs typeface="Calibri" charset="0"/>
              </a:defRPr>
            </a:lvl3pPr>
            <a:lvl4pPr>
              <a:lnSpc>
                <a:spcPts val="2600"/>
              </a:lnSpc>
              <a:spcBef>
                <a:spcPts val="0"/>
              </a:spcBef>
              <a:defRPr b="0" i="0">
                <a:latin typeface="Calibri" charset="0"/>
                <a:ea typeface="Calibri" charset="0"/>
                <a:cs typeface="Calibri" charset="0"/>
              </a:defRPr>
            </a:lvl4pPr>
            <a:lvl5pPr>
              <a:lnSpc>
                <a:spcPts val="2600"/>
              </a:lnSpc>
              <a:spcBef>
                <a:spcPts val="0"/>
              </a:spcBef>
              <a:defRPr b="0" i="0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846F513D-78EF-4A21-96F0-9DA4780EB4CD}" type="datetimeFigureOut">
              <a:rPr lang="en-US" altLang="en-US"/>
              <a:pPr/>
              <a:t>1/10/2018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FC3F005-9B52-401C-8948-EEA7F7B9BA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328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7150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6107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87338" y="1696598"/>
            <a:ext cx="6858000" cy="373890"/>
          </a:xfrm>
        </p:spPr>
        <p:txBody>
          <a:bodyPr anchor="b">
            <a:noAutofit/>
          </a:bodyPr>
          <a:lstStyle>
            <a:lvl1pPr algn="l">
              <a:defRPr sz="2400" b="0" i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87340" y="2049706"/>
            <a:ext cx="8569325" cy="471158"/>
          </a:xfrm>
        </p:spPr>
        <p:txBody>
          <a:bodyPr>
            <a:noAutofit/>
          </a:bodyPr>
          <a:lstStyle>
            <a:lvl1pPr marL="0" indent="0" algn="l">
              <a:buNone/>
              <a:defRPr sz="4800" b="1" i="0"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41" y="2572821"/>
            <a:ext cx="8569325" cy="621771"/>
          </a:xfrm>
          <a:noFill/>
        </p:spPr>
        <p:txBody>
          <a:bodyPr>
            <a:noAutofit/>
          </a:bodyPr>
          <a:lstStyle>
            <a:lvl1pPr marL="0" indent="0">
              <a:buNone/>
              <a:defRPr sz="4800" b="1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560C24E3-ABFE-45F1-8B04-CF5A5EBE71C9}" type="datetimeFigureOut">
              <a:rPr lang="en-US" altLang="en-US"/>
              <a:pPr/>
              <a:t>1/10/2018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3FEA80B-E6A0-4450-ACF2-66211EFD19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76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1375834"/>
            <a:ext cx="7886700" cy="4171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87338" y="1792976"/>
            <a:ext cx="8569325" cy="3087688"/>
          </a:xfrm>
        </p:spPr>
        <p:txBody>
          <a:bodyPr/>
          <a:lstStyle>
            <a:lvl1pPr>
              <a:lnSpc>
                <a:spcPts val="2600"/>
              </a:lnSpc>
              <a:defRPr b="0" i="0">
                <a:latin typeface="Calibri" charset="0"/>
                <a:ea typeface="Calibri" charset="0"/>
                <a:cs typeface="Calibri" charset="0"/>
              </a:defRPr>
            </a:lvl1pPr>
            <a:lvl2pPr>
              <a:lnSpc>
                <a:spcPts val="2600"/>
              </a:lnSpc>
              <a:spcBef>
                <a:spcPts val="0"/>
              </a:spcBef>
              <a:defRPr b="0" i="0">
                <a:latin typeface="Calibri" charset="0"/>
                <a:ea typeface="Calibri" charset="0"/>
                <a:cs typeface="Calibri" charset="0"/>
              </a:defRPr>
            </a:lvl2pPr>
            <a:lvl3pPr>
              <a:lnSpc>
                <a:spcPts val="2600"/>
              </a:lnSpc>
              <a:spcBef>
                <a:spcPts val="0"/>
              </a:spcBef>
              <a:defRPr b="0" i="0">
                <a:latin typeface="Calibri" charset="0"/>
                <a:ea typeface="Calibri" charset="0"/>
                <a:cs typeface="Calibri" charset="0"/>
              </a:defRPr>
            </a:lvl3pPr>
            <a:lvl4pPr>
              <a:lnSpc>
                <a:spcPts val="2600"/>
              </a:lnSpc>
              <a:spcBef>
                <a:spcPts val="0"/>
              </a:spcBef>
              <a:defRPr b="0" i="0">
                <a:latin typeface="Calibri" charset="0"/>
                <a:ea typeface="Calibri" charset="0"/>
                <a:cs typeface="Calibri" charset="0"/>
              </a:defRPr>
            </a:lvl4pPr>
            <a:lvl5pPr>
              <a:lnSpc>
                <a:spcPts val="2600"/>
              </a:lnSpc>
              <a:spcBef>
                <a:spcPts val="0"/>
              </a:spcBef>
              <a:defRPr b="0" i="0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C266958-1481-41DA-8811-18B7633ADE14}" type="datetimeFigureOut">
              <a:rPr lang="en-US" altLang="en-US"/>
              <a:pPr/>
              <a:t>1/10/2018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927AEA8-2398-4D07-99BB-E5B68314FA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404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7150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89470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87338" y="1696599"/>
            <a:ext cx="6858000" cy="373890"/>
          </a:xfrm>
        </p:spPr>
        <p:txBody>
          <a:bodyPr anchor="b">
            <a:noAutofit/>
          </a:bodyPr>
          <a:lstStyle>
            <a:lvl1pPr algn="l">
              <a:defRPr sz="2400" b="0" i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41" y="2572821"/>
            <a:ext cx="8569325" cy="621771"/>
          </a:xfrm>
          <a:noFill/>
        </p:spPr>
        <p:txBody>
          <a:bodyPr>
            <a:noAutofit/>
          </a:bodyPr>
          <a:lstStyle>
            <a:lvl1pPr marL="0" indent="0">
              <a:buNone/>
              <a:defRPr sz="4800" b="1" i="0">
                <a:solidFill>
                  <a:srgbClr val="00B9BD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87340" y="2049706"/>
            <a:ext cx="8569325" cy="471158"/>
          </a:xfrm>
        </p:spPr>
        <p:txBody>
          <a:bodyPr>
            <a:noAutofit/>
          </a:bodyPr>
          <a:lstStyle>
            <a:lvl1pPr marL="0" indent="0" algn="l">
              <a:buNone/>
              <a:defRPr sz="4800" b="1" i="0"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54763760-DB3D-4ED8-9D24-E24F95CD290E}" type="datetimeFigureOut">
              <a:rPr lang="en-US" altLang="en-US"/>
              <a:pPr/>
              <a:t>1/10/2018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DA2DE2E-7318-4CF3-A017-F86ABFBC32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748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87338" y="687388"/>
            <a:ext cx="78867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7338" y="1520825"/>
            <a:ext cx="7886700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488"/>
            <a:ext cx="2057400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AB883CE1-DAE7-4D50-82D7-0357A2866B85}" type="datetimeFigureOut">
              <a:rPr lang="en-US" altLang="en-US"/>
              <a:pPr/>
              <a:t>1/10/2018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488"/>
            <a:ext cx="2057400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2451EE2-2A76-42C7-AB38-01624063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14313"/>
            <a:ext cx="21939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11621"/>
            <a:ext cx="8318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57" r:id="rId1"/>
    <p:sldLayoutId id="2147484558" r:id="rId2"/>
    <p:sldLayoutId id="2147484559" r:id="rId3"/>
    <p:sldLayoutId id="2147484560" r:id="rId4"/>
    <p:sldLayoutId id="2147484569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Calibri" charset="0"/>
          <a:ea typeface="ＭＳ Ｐゴシック" charset="0"/>
          <a:cs typeface="Calibri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ＭＳ Ｐゴシック" charset="0"/>
          <a:cs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ＭＳ Ｐゴシック" charset="0"/>
          <a:cs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ＭＳ Ｐゴシック" charset="0"/>
          <a:cs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ＭＳ Ｐゴシック" charset="0"/>
          <a:cs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9pPr>
    </p:titleStyle>
    <p:bodyStyle>
      <a:lvl1pPr marL="228600" indent="-228600" algn="l" rtl="0" eaLnBrk="0" fontAlgn="base" hangingPunct="0">
        <a:lnSpc>
          <a:spcPts val="26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charset="0"/>
          <a:ea typeface="ＭＳ Ｐゴシック" charset="0"/>
          <a:cs typeface="Calibri" charset="0"/>
        </a:defRPr>
      </a:lvl1pPr>
      <a:lvl2pPr marL="685800" indent="-228600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1143000" indent="-228600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600200" indent="-228600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marL="2057400" indent="-228600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287338" y="687388"/>
            <a:ext cx="78867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7338" y="1520825"/>
            <a:ext cx="7886700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488"/>
            <a:ext cx="2057400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D55CE34E-D133-4572-9E53-C94619CE0B75}" type="datetimeFigureOut">
              <a:rPr lang="en-US" altLang="en-US"/>
              <a:pPr/>
              <a:t>1/10/2018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488"/>
            <a:ext cx="2057400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CC7905A-1BF4-4CEF-BCFF-A622625F2FE8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6151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14313"/>
            <a:ext cx="21939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176213"/>
            <a:ext cx="8318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61" r:id="rId1"/>
    <p:sldLayoutId id="2147484562" r:id="rId2"/>
    <p:sldLayoutId id="2147484570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Calibri" charset="0"/>
          <a:ea typeface="ＭＳ Ｐゴシック" charset="0"/>
          <a:cs typeface="Calibri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ＭＳ Ｐゴシック" charset="0"/>
          <a:cs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ＭＳ Ｐゴシック" charset="0"/>
          <a:cs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ＭＳ Ｐゴシック" charset="0"/>
          <a:cs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ＭＳ Ｐゴシック" charset="0"/>
          <a:cs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charset="0"/>
          <a:ea typeface="ＭＳ Ｐゴシック" charset="0"/>
          <a:cs typeface="Calibri" charset="0"/>
        </a:defRPr>
      </a:lvl1pPr>
      <a:lvl2pPr marL="685800" indent="-228600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1143000" indent="-228600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600200" indent="-228600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marL="2057400" indent="-228600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287338" y="687388"/>
            <a:ext cx="78867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7338" y="1520825"/>
            <a:ext cx="7886700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488"/>
            <a:ext cx="2057400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B3A2851B-4C9C-40E5-8C92-DA3D6B61BDF0}" type="datetimeFigureOut">
              <a:rPr lang="en-US" altLang="en-US"/>
              <a:pPr/>
              <a:t>1/10/2018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488"/>
            <a:ext cx="2057400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1B19A95-DED1-4CF7-831F-09D4816A8C3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9223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14313"/>
            <a:ext cx="21939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176213"/>
            <a:ext cx="8318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63" r:id="rId1"/>
    <p:sldLayoutId id="2147484564" r:id="rId2"/>
    <p:sldLayoutId id="2147484571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latin typeface="Calibri" charset="0"/>
          <a:ea typeface="ＭＳ Ｐゴシック" charset="0"/>
          <a:cs typeface="Calibri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  <a:ea typeface="ＭＳ Ｐゴシック" charset="0"/>
          <a:cs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  <a:ea typeface="ＭＳ Ｐゴシック" charset="0"/>
          <a:cs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  <a:ea typeface="ＭＳ Ｐゴシック" charset="0"/>
          <a:cs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  <a:ea typeface="ＭＳ Ｐゴシック" charset="0"/>
          <a:cs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  <a:ea typeface="Calibri" pitchFamily="34" charset="0"/>
          <a:cs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  <a:ea typeface="Calibri" pitchFamily="34" charset="0"/>
          <a:cs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  <a:ea typeface="Calibri" pitchFamily="34" charset="0"/>
          <a:cs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  <a:ea typeface="Calibri" pitchFamily="34" charset="0"/>
          <a:cs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charset="0"/>
          <a:ea typeface="ＭＳ Ｐゴシック" charset="0"/>
          <a:cs typeface="Calibri" charset="0"/>
        </a:defRPr>
      </a:lvl1pPr>
      <a:lvl2pPr marL="685800" indent="-228600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charset="0"/>
          <a:ea typeface="Calibri" charset="0"/>
          <a:cs typeface="Calibri" charset="0"/>
        </a:defRPr>
      </a:lvl2pPr>
      <a:lvl3pPr marL="1143000" indent="-228600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charset="0"/>
          <a:ea typeface="Calibri" charset="0"/>
          <a:cs typeface="Calibri" charset="0"/>
        </a:defRPr>
      </a:lvl3pPr>
      <a:lvl4pPr marL="1600200" indent="-228600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charset="0"/>
          <a:ea typeface="Calibri" charset="0"/>
          <a:cs typeface="Calibri" charset="0"/>
        </a:defRPr>
      </a:lvl4pPr>
      <a:lvl5pPr marL="2057400" indent="-228600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charset="0"/>
          <a:ea typeface="Calibri" charset="0"/>
          <a:cs typeface="Calibr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287338" y="687388"/>
            <a:ext cx="78867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7338" y="1520825"/>
            <a:ext cx="7886700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488"/>
            <a:ext cx="2057400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F8F8CFC4-6394-4CA9-840E-135B9E1EDCF5}" type="datetimeFigureOut">
              <a:rPr lang="en-US" altLang="en-US"/>
              <a:pPr/>
              <a:t>1/10/2018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488"/>
            <a:ext cx="2057400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586610E-8057-4C14-820E-77C2CEF6C04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2295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14313"/>
            <a:ext cx="21939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176213"/>
            <a:ext cx="8318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65" r:id="rId1"/>
    <p:sldLayoutId id="2147484566" r:id="rId2"/>
    <p:sldLayoutId id="2147484572" r:id="rId3"/>
    <p:sldLayoutId id="2147484567" r:id="rId4"/>
    <p:sldLayoutId id="2147484568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latin typeface="Calibri" charset="0"/>
          <a:ea typeface="ＭＳ Ｐゴシック" charset="0"/>
          <a:cs typeface="Calibri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  <a:ea typeface="ＭＳ Ｐゴシック" charset="0"/>
          <a:cs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  <a:ea typeface="ＭＳ Ｐゴシック" charset="0"/>
          <a:cs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  <a:ea typeface="ＭＳ Ｐゴシック" charset="0"/>
          <a:cs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  <a:ea typeface="ＭＳ Ｐゴシック" charset="0"/>
          <a:cs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  <a:ea typeface="Calibri" pitchFamily="34" charset="0"/>
          <a:cs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  <a:ea typeface="Calibri" pitchFamily="34" charset="0"/>
          <a:cs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  <a:ea typeface="Calibri" pitchFamily="34" charset="0"/>
          <a:cs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  <a:ea typeface="Calibri" pitchFamily="34" charset="0"/>
          <a:cs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charset="0"/>
          <a:ea typeface="ＭＳ Ｐゴシック" charset="0"/>
          <a:cs typeface="Calibri" charset="0"/>
        </a:defRPr>
      </a:lvl1pPr>
      <a:lvl2pPr marL="685800" indent="-228600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charset="0"/>
          <a:ea typeface="Calibri" charset="0"/>
          <a:cs typeface="Calibri" charset="0"/>
        </a:defRPr>
      </a:lvl2pPr>
      <a:lvl3pPr marL="1143000" indent="-228600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charset="0"/>
          <a:ea typeface="Calibri" charset="0"/>
          <a:cs typeface="Calibri" charset="0"/>
        </a:defRPr>
      </a:lvl3pPr>
      <a:lvl4pPr marL="1600200" indent="-228600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charset="0"/>
          <a:ea typeface="Calibri" charset="0"/>
          <a:cs typeface="Calibri" charset="0"/>
        </a:defRPr>
      </a:lvl4pPr>
      <a:lvl5pPr marL="2057400" indent="-228600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charset="0"/>
          <a:ea typeface="Calibri" charset="0"/>
          <a:cs typeface="Calibr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png"/><Relationship Id="rId9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ubtitle 1"/>
          <p:cNvSpPr>
            <a:spLocks noGrp="1"/>
          </p:cNvSpPr>
          <p:nvPr>
            <p:ph type="subTitle" idx="1"/>
          </p:nvPr>
        </p:nvSpPr>
        <p:spPr>
          <a:xfrm>
            <a:off x="287338" y="1253304"/>
            <a:ext cx="8777834" cy="1418951"/>
          </a:xfrm>
        </p:spPr>
        <p:txBody>
          <a:bodyPr/>
          <a:lstStyle/>
          <a:p>
            <a:r>
              <a:rPr lang="en-GB" altLang="en-US" sz="40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Auditing the ESD content of Programmes</a:t>
            </a:r>
          </a:p>
        </p:txBody>
      </p:sp>
      <p:sp>
        <p:nvSpPr>
          <p:cNvPr id="1945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7338" y="1994338"/>
            <a:ext cx="8569325" cy="1199712"/>
          </a:xfrm>
        </p:spPr>
        <p:txBody>
          <a:bodyPr/>
          <a:lstStyle/>
          <a:p>
            <a:r>
              <a:rPr lang="en-GB" altLang="en-US" sz="32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Development of a holistic ESD audit tool &amp;</a:t>
            </a:r>
          </a:p>
          <a:p>
            <a:r>
              <a:rPr lang="en-GB" altLang="en-US" sz="32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Embedding ESD during Programme Review</a:t>
            </a:r>
          </a:p>
          <a:p>
            <a:endParaRPr lang="en-GB" altLang="en-US" sz="3200" dirty="0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459" name="Title 3"/>
          <p:cNvSpPr>
            <a:spLocks noGrp="1"/>
          </p:cNvSpPr>
          <p:nvPr>
            <p:ph type="ctrTitle"/>
          </p:nvPr>
        </p:nvSpPr>
        <p:spPr>
          <a:xfrm>
            <a:off x="287338" y="3413289"/>
            <a:ext cx="8777834" cy="1142945"/>
          </a:xfrm>
        </p:spPr>
        <p:txBody>
          <a:bodyPr/>
          <a:lstStyle/>
          <a:p>
            <a:r>
              <a:rPr lang="en-GB" altLang="en-US" sz="22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Rachel Dunk (r.dunk@mmu.ac.uk), Valeria Vargas (v.vargas@mmu.ac.uk), Konstantinos Tzoulas, &amp; Hannah Matthews</a:t>
            </a:r>
            <a:br>
              <a:rPr lang="en-GB" altLang="en-US" sz="22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GB" altLang="en-US" sz="2200" b="1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School of Science and the Environment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287338" y="5297268"/>
            <a:ext cx="8569325" cy="32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r>
              <a:rPr lang="en-GB" altLang="en-US" sz="1800" i="1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Paper in preparation for submission to Journal of Cleaner Production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338" y="783548"/>
            <a:ext cx="7886700" cy="417142"/>
          </a:xfrm>
        </p:spPr>
        <p:txBody>
          <a:bodyPr/>
          <a:lstStyle/>
          <a:p>
            <a:r>
              <a:rPr lang="en-GB" dirty="0" smtClean="0"/>
              <a:t>Developing and piloting the audit tool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287337" y="1242254"/>
            <a:ext cx="8569326" cy="546205"/>
          </a:xfrm>
          <a:prstGeom prst="roundRect">
            <a:avLst>
              <a:gd name="adj" fmla="val 0"/>
            </a:avLst>
          </a:prstGeom>
          <a:solidFill>
            <a:srgbClr val="00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b="1" dirty="0" smtClean="0">
                <a:latin typeface="Calibri" panose="020F0502020204030204" pitchFamily="34" charset="0"/>
              </a:rPr>
              <a:t>Stage 3: </a:t>
            </a:r>
            <a:r>
              <a:rPr lang="en-GB" sz="2400" dirty="0" smtClean="0">
                <a:latin typeface="Calibri" panose="020F0502020204030204" pitchFamily="34" charset="0"/>
              </a:rPr>
              <a:t>Analysis of contribution of units to ESD in curriculum </a:t>
            </a:r>
            <a:endParaRPr lang="en-GB" sz="2200" dirty="0">
              <a:latin typeface="Calibri" panose="020F0502020204030204" pitchFamily="34" charset="0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71655" y="1989610"/>
            <a:ext cx="3831815" cy="385736"/>
          </a:xfrm>
        </p:spPr>
        <p:txBody>
          <a:bodyPr/>
          <a:lstStyle/>
          <a:p>
            <a:pPr marL="0" indent="0" algn="ctr">
              <a:buFont typeface="Wingdings 3"/>
              <a:buNone/>
            </a:pPr>
            <a:r>
              <a:rPr lang="en-GB" b="1" dirty="0" smtClean="0"/>
              <a:t>Weighted Knowledge Metric</a:t>
            </a:r>
            <a:endParaRPr lang="en-GB" b="1" dirty="0"/>
          </a:p>
        </p:txBody>
      </p:sp>
      <p:sp>
        <p:nvSpPr>
          <p:cNvPr id="9" name="Text Placeholder 3"/>
          <p:cNvSpPr txBox="1">
            <a:spLocks/>
          </p:cNvSpPr>
          <p:nvPr/>
        </p:nvSpPr>
        <p:spPr bwMode="auto">
          <a:xfrm>
            <a:off x="161175" y="3951438"/>
            <a:ext cx="3831815" cy="38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ts val="26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85800" indent="-228600" algn="l" rtl="0" eaLnBrk="0" fontAlgn="base" hangingPunct="0">
              <a:lnSpc>
                <a:spcPts val="26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 algn="l" rtl="0" eaLnBrk="0" fontAlgn="base" hangingPunct="0">
              <a:lnSpc>
                <a:spcPts val="26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 algn="l" rtl="0" eaLnBrk="0" fontAlgn="base" hangingPunct="0">
              <a:lnSpc>
                <a:spcPts val="26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 algn="l" rtl="0" eaLnBrk="0" fontAlgn="base" hangingPunct="0">
              <a:lnSpc>
                <a:spcPts val="26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/>
              <a:buNone/>
            </a:pPr>
            <a:r>
              <a:rPr lang="en-GB" b="1" dirty="0" smtClean="0"/>
              <a:t>Skills Metric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4243" y="3314560"/>
                <a:ext cx="3425681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𝐸𝑐</m:t>
                              </m:r>
                            </m:sub>
                          </m:s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𝐸𝑛</m:t>
                              </m:r>
                            </m:sub>
                          </m:sSub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𝐸𝑐</m:t>
                              </m:r>
                            </m:sub>
                          </m:s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𝐸𝑛</m:t>
                              </m:r>
                            </m:sub>
                          </m:sSub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43" y="3314560"/>
                <a:ext cx="3425681" cy="404726"/>
              </a:xfrm>
              <a:prstGeom prst="rect">
                <a:avLst/>
              </a:prstGeom>
              <a:blipFill rotWithShape="0">
                <a:blip r:embed="rId3"/>
                <a:stretch>
                  <a:fillRect l="-534" t="-1515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 rot="16200000">
            <a:off x="864396" y="2795464"/>
            <a:ext cx="356188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4000" dirty="0" smtClean="0">
                <a:solidFill>
                  <a:srgbClr val="00A9A9"/>
                </a:solidFill>
              </a:rPr>
              <a:t>}</a:t>
            </a:r>
            <a:endParaRPr lang="en-GB" sz="4000" dirty="0">
              <a:solidFill>
                <a:srgbClr val="00A9A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403" y="2493492"/>
            <a:ext cx="1105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i="1" dirty="0" smtClean="0">
                <a:solidFill>
                  <a:srgbClr val="00A9A9"/>
                </a:solidFill>
                <a:latin typeface="+mn-lt"/>
              </a:rPr>
              <a:t>knowledge</a:t>
            </a:r>
          </a:p>
          <a:p>
            <a:pPr algn="ctr"/>
            <a:r>
              <a:rPr lang="en-GB" sz="1600" i="1" dirty="0" smtClean="0">
                <a:solidFill>
                  <a:srgbClr val="00A9A9"/>
                </a:solidFill>
                <a:latin typeface="+mn-lt"/>
              </a:rPr>
              <a:t>breadth</a:t>
            </a:r>
            <a:endParaRPr lang="en-GB" sz="1600" i="1" dirty="0">
              <a:solidFill>
                <a:srgbClr val="00A9A9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85122" y="2489343"/>
            <a:ext cx="2484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>
                <a:solidFill>
                  <a:srgbClr val="00A9A9"/>
                </a:solidFill>
                <a:latin typeface="+mn-lt"/>
              </a:rPr>
              <a:t>weighting factor</a:t>
            </a:r>
          </a:p>
          <a:p>
            <a:pPr algn="ctr"/>
            <a:r>
              <a:rPr lang="en-GB" sz="1600" i="1" dirty="0" smtClean="0">
                <a:solidFill>
                  <a:srgbClr val="00A9A9"/>
                </a:solidFill>
                <a:latin typeface="+mn-lt"/>
              </a:rPr>
              <a:t>(domain representation)</a:t>
            </a:r>
            <a:endParaRPr lang="en-GB" sz="1600" i="1" dirty="0">
              <a:solidFill>
                <a:srgbClr val="00A9A9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2604472" y="2791231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rgbClr val="00A9A9"/>
                </a:solidFill>
              </a:rPr>
              <a:t>}</a:t>
            </a:r>
            <a:endParaRPr lang="en-GB" sz="4000" dirty="0">
              <a:solidFill>
                <a:srgbClr val="00A9A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892317" y="4965306"/>
                <a:ext cx="390492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317" y="4965306"/>
                <a:ext cx="390492" cy="403316"/>
              </a:xfrm>
              <a:prstGeom prst="rect">
                <a:avLst/>
              </a:prstGeom>
              <a:blipFill rotWithShape="0">
                <a:blip r:embed="rId4"/>
                <a:stretch>
                  <a:fillRect l="-9375" t="-1515" r="-1563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096118" y="4337174"/>
            <a:ext cx="1989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i="1" dirty="0" smtClean="0">
                <a:solidFill>
                  <a:srgbClr val="00A9A9"/>
                </a:solidFill>
                <a:latin typeface="+mn-lt"/>
              </a:rPr>
              <a:t>skills &amp; competencies </a:t>
            </a:r>
          </a:p>
          <a:p>
            <a:pPr algn="ctr"/>
            <a:r>
              <a:rPr lang="en-GB" sz="1600" i="1" dirty="0" smtClean="0">
                <a:solidFill>
                  <a:srgbClr val="00A9A9"/>
                </a:solidFill>
                <a:latin typeface="+mn-lt"/>
              </a:rPr>
              <a:t>breadth</a:t>
            </a:r>
            <a:endParaRPr lang="en-GB" sz="1600" i="1" dirty="0">
              <a:solidFill>
                <a:srgbClr val="00A9A9"/>
              </a:solidFill>
              <a:latin typeface="+mn-lt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5378" y="1926027"/>
            <a:ext cx="3930177" cy="378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96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338" y="783548"/>
            <a:ext cx="7886700" cy="417142"/>
          </a:xfrm>
        </p:spPr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Embedding ESD during Programme Review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7337" y="1242254"/>
            <a:ext cx="8569326" cy="546205"/>
          </a:xfrm>
          <a:prstGeom prst="roundRect">
            <a:avLst>
              <a:gd name="adj" fmla="val 0"/>
            </a:avLst>
          </a:prstGeom>
          <a:solidFill>
            <a:srgbClr val="DF0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b="1" dirty="0" smtClean="0">
                <a:latin typeface="Calibri" panose="020F0502020204030204" pitchFamily="34" charset="0"/>
              </a:rPr>
              <a:t>Chemistry</a:t>
            </a:r>
            <a:endParaRPr lang="en-GB" sz="2200" dirty="0">
              <a:latin typeface="Calibri" panose="020F0502020204030204" pitchFamily="34" charset="0"/>
            </a:endParaRPr>
          </a:p>
        </p:txBody>
      </p:sp>
      <p:sp>
        <p:nvSpPr>
          <p:cNvPr id="19" name="Up-Down Arrow 18"/>
          <p:cNvSpPr/>
          <p:nvPr/>
        </p:nvSpPr>
        <p:spPr>
          <a:xfrm>
            <a:off x="3693467" y="3240000"/>
            <a:ext cx="504000" cy="1152000"/>
          </a:xfrm>
          <a:prstGeom prst="upDownArrow">
            <a:avLst>
              <a:gd name="adj1" fmla="val 39163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Up-Down Arrow 21"/>
          <p:cNvSpPr/>
          <p:nvPr/>
        </p:nvSpPr>
        <p:spPr>
          <a:xfrm>
            <a:off x="3693467" y="1944000"/>
            <a:ext cx="504000" cy="1152000"/>
          </a:xfrm>
          <a:prstGeom prst="upDownArrow">
            <a:avLst>
              <a:gd name="adj1" fmla="val 39163"/>
              <a:gd name="adj2" fmla="val 50000"/>
            </a:avLst>
          </a:prstGeom>
          <a:solidFill>
            <a:srgbClr val="DF0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Up-Down Arrow 22"/>
          <p:cNvSpPr/>
          <p:nvPr/>
        </p:nvSpPr>
        <p:spPr>
          <a:xfrm>
            <a:off x="3693467" y="4536000"/>
            <a:ext cx="504000" cy="1152000"/>
          </a:xfrm>
          <a:prstGeom prst="upDownArrow">
            <a:avLst>
              <a:gd name="adj1" fmla="val 39163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87339" y="1898468"/>
            <a:ext cx="2368776" cy="3675017"/>
          </a:xfrm>
        </p:spPr>
        <p:txBody>
          <a:bodyPr anchor="ctr"/>
          <a:lstStyle/>
          <a:p>
            <a:pPr marL="182563" indent="-182563"/>
            <a:r>
              <a:rPr lang="en-GB" sz="2000" dirty="0" smtClean="0"/>
              <a:t>Incorporated stand-alone units at all levels</a:t>
            </a:r>
          </a:p>
          <a:p>
            <a:pPr marL="182563" indent="-182563"/>
            <a:r>
              <a:rPr lang="en-GB" sz="2000" dirty="0" smtClean="0"/>
              <a:t>The whole curriculum includes links to the context and applications of teaching content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901467" y="2281402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+mn-lt"/>
              </a:rPr>
              <a:t>L6</a:t>
            </a:r>
            <a:endParaRPr lang="en-GB" sz="2400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01467" y="3574205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+mn-lt"/>
              </a:rPr>
              <a:t>L5</a:t>
            </a:r>
            <a:endParaRPr lang="en-GB" sz="2400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01467" y="4882903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+mn-lt"/>
              </a:rPr>
              <a:t>L4</a:t>
            </a:r>
            <a:endParaRPr lang="en-GB" sz="2400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62142" y="4941372"/>
            <a:ext cx="306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>
                <a:latin typeface="+mn-lt"/>
              </a:rPr>
              <a:t>Chemistry in Society 1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746342" y="2173972"/>
            <a:ext cx="3593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Chemistry in Society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</a:p>
          <a:p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Advanced Topics in Green Chemistry</a:t>
            </a:r>
            <a:endParaRPr lang="en-GB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37467" y="3466483"/>
            <a:ext cx="225632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Chemistry in Society 2</a:t>
            </a:r>
          </a:p>
          <a:p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Green Chemistry </a:t>
            </a:r>
            <a:endParaRPr lang="en-GB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95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338" y="783548"/>
            <a:ext cx="7886700" cy="417142"/>
          </a:xfrm>
        </p:spPr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Embedding ESD during Programme Review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7337" y="1242254"/>
            <a:ext cx="8569326" cy="546205"/>
          </a:xfrm>
          <a:prstGeom prst="roundRect">
            <a:avLst>
              <a:gd name="adj" fmla="val 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b="1" dirty="0" smtClean="0">
                <a:latin typeface="Calibri" panose="020F0502020204030204" pitchFamily="34" charset="0"/>
              </a:rPr>
              <a:t>Biology</a:t>
            </a:r>
            <a:endParaRPr lang="en-GB" sz="2200" dirty="0">
              <a:latin typeface="Calibri" panose="020F0502020204030204" pitchFamily="34" charset="0"/>
            </a:endParaRPr>
          </a:p>
        </p:txBody>
      </p:sp>
      <p:sp>
        <p:nvSpPr>
          <p:cNvPr id="4" name="Up-Down Arrow 3"/>
          <p:cNvSpPr/>
          <p:nvPr/>
        </p:nvSpPr>
        <p:spPr>
          <a:xfrm>
            <a:off x="3693467" y="3240000"/>
            <a:ext cx="504000" cy="1152000"/>
          </a:xfrm>
          <a:prstGeom prst="upDownArrow">
            <a:avLst>
              <a:gd name="adj1" fmla="val 39163"/>
              <a:gd name="adj2" fmla="val 50000"/>
            </a:avLst>
          </a:prstGeom>
          <a:solidFill>
            <a:srgbClr val="953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Up-Down Arrow 5"/>
          <p:cNvSpPr/>
          <p:nvPr/>
        </p:nvSpPr>
        <p:spPr>
          <a:xfrm>
            <a:off x="3693467" y="1944000"/>
            <a:ext cx="504000" cy="1152000"/>
          </a:xfrm>
          <a:prstGeom prst="upDownArrow">
            <a:avLst>
              <a:gd name="adj1" fmla="val 39163"/>
              <a:gd name="adj2" fmla="val 50000"/>
            </a:avLst>
          </a:prstGeom>
          <a:solidFill>
            <a:srgbClr val="953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Up-Down Arrow 6"/>
          <p:cNvSpPr/>
          <p:nvPr/>
        </p:nvSpPr>
        <p:spPr>
          <a:xfrm>
            <a:off x="3693467" y="4536000"/>
            <a:ext cx="504000" cy="1152000"/>
          </a:xfrm>
          <a:prstGeom prst="upDownArrow">
            <a:avLst>
              <a:gd name="adj1" fmla="val 39163"/>
              <a:gd name="adj2" fmla="val 50000"/>
            </a:avLst>
          </a:prstGeom>
          <a:solidFill>
            <a:srgbClr val="953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901467" y="2281402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+mn-lt"/>
              </a:rPr>
              <a:t>L6</a:t>
            </a:r>
            <a:endParaRPr lang="en-GB" sz="2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01467" y="3574205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+mn-lt"/>
              </a:rPr>
              <a:t>L5</a:t>
            </a:r>
            <a:endParaRPr lang="en-GB" sz="24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1467" y="4882903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+mn-lt"/>
              </a:rPr>
              <a:t>L4</a:t>
            </a:r>
            <a:endParaRPr lang="en-GB" sz="24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62142" y="4941372"/>
            <a:ext cx="306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 smtClean="0">
                <a:latin typeface="+mn-lt"/>
              </a:rPr>
              <a:t>Applied Animal Behaviour</a:t>
            </a:r>
            <a:endParaRPr lang="en-GB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46342" y="2313313"/>
            <a:ext cx="3683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Contemporary Issues in Sustainability</a:t>
            </a:r>
            <a:endParaRPr lang="en-GB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37467" y="3597117"/>
            <a:ext cx="32078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Conservation Science in Practice</a:t>
            </a:r>
            <a:endParaRPr lang="en-GB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87339" y="1898468"/>
            <a:ext cx="2368776" cy="3675017"/>
          </a:xfrm>
        </p:spPr>
        <p:txBody>
          <a:bodyPr anchor="ctr"/>
          <a:lstStyle/>
          <a:p>
            <a:pPr marL="182563" indent="-182563"/>
            <a:r>
              <a:rPr lang="en-GB" sz="2000" dirty="0" smtClean="0"/>
              <a:t>The curriculum highlights problem solving and system thinking throughout.</a:t>
            </a:r>
            <a:endParaRPr lang="en-GB" sz="2000" dirty="0"/>
          </a:p>
        </p:txBody>
      </p:sp>
      <p:sp>
        <p:nvSpPr>
          <p:cNvPr id="15" name="Up-Down Arrow 14"/>
          <p:cNvSpPr/>
          <p:nvPr/>
        </p:nvSpPr>
        <p:spPr>
          <a:xfrm rot="16200000">
            <a:off x="3693467" y="3229037"/>
            <a:ext cx="504000" cy="1152000"/>
          </a:xfrm>
          <a:prstGeom prst="upDownArrow">
            <a:avLst>
              <a:gd name="adj1" fmla="val 39163"/>
              <a:gd name="adj2" fmla="val 50000"/>
            </a:avLst>
          </a:prstGeom>
          <a:solidFill>
            <a:srgbClr val="953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84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338" y="783548"/>
            <a:ext cx="7886700" cy="417142"/>
          </a:xfrm>
        </p:spPr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Embedding ESD during Programme Review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7337" y="1242254"/>
            <a:ext cx="8569326" cy="546205"/>
          </a:xfrm>
          <a:prstGeom prst="roundRect">
            <a:avLst>
              <a:gd name="adj" fmla="val 0"/>
            </a:avLst>
          </a:prstGeom>
          <a:solidFill>
            <a:srgbClr val="00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smtClean="0">
                <a:latin typeface="Calibri" panose="020F0502020204030204" pitchFamily="34" charset="0"/>
              </a:rPr>
              <a:t>Geography</a:t>
            </a:r>
            <a:endParaRPr lang="en-GB" sz="2200" dirty="0">
              <a:latin typeface="Calibri" panose="020F0502020204030204" pitchFamily="34" charset="0"/>
            </a:endParaRPr>
          </a:p>
        </p:txBody>
      </p:sp>
      <p:sp>
        <p:nvSpPr>
          <p:cNvPr id="4" name="Up-Down Arrow 3"/>
          <p:cNvSpPr/>
          <p:nvPr/>
        </p:nvSpPr>
        <p:spPr>
          <a:xfrm>
            <a:off x="3693467" y="3240000"/>
            <a:ext cx="504000" cy="1152000"/>
          </a:xfrm>
          <a:prstGeom prst="upDownArrow">
            <a:avLst>
              <a:gd name="adj1" fmla="val 39163"/>
              <a:gd name="adj2" fmla="val 50000"/>
            </a:avLst>
          </a:prstGeom>
          <a:solidFill>
            <a:srgbClr val="00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Up-Down Arrow 5"/>
          <p:cNvSpPr/>
          <p:nvPr/>
        </p:nvSpPr>
        <p:spPr>
          <a:xfrm>
            <a:off x="3693467" y="1944000"/>
            <a:ext cx="504000" cy="1152000"/>
          </a:xfrm>
          <a:prstGeom prst="upDownArrow">
            <a:avLst>
              <a:gd name="adj1" fmla="val 39163"/>
              <a:gd name="adj2" fmla="val 50000"/>
            </a:avLst>
          </a:prstGeom>
          <a:solidFill>
            <a:srgbClr val="00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Up-Down Arrow 6"/>
          <p:cNvSpPr/>
          <p:nvPr/>
        </p:nvSpPr>
        <p:spPr>
          <a:xfrm>
            <a:off x="3693467" y="4536000"/>
            <a:ext cx="504000" cy="1152000"/>
          </a:xfrm>
          <a:prstGeom prst="upDownArrow">
            <a:avLst>
              <a:gd name="adj1" fmla="val 39163"/>
              <a:gd name="adj2" fmla="val 50000"/>
            </a:avLst>
          </a:prstGeom>
          <a:solidFill>
            <a:srgbClr val="00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901467" y="2281402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+mn-lt"/>
              </a:rPr>
              <a:t>L6</a:t>
            </a:r>
            <a:endParaRPr lang="en-GB" sz="2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01467" y="3574205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+mn-lt"/>
              </a:rPr>
              <a:t>L5</a:t>
            </a:r>
            <a:endParaRPr lang="en-GB" sz="24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1467" y="4882903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+mn-lt"/>
              </a:rPr>
              <a:t>L4</a:t>
            </a:r>
            <a:endParaRPr lang="en-GB" sz="2400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62142" y="1924533"/>
            <a:ext cx="29216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dirty="0" smtClean="0">
                <a:solidFill>
                  <a:srgbClr val="212121"/>
                </a:solidFill>
                <a:effectLst/>
                <a:latin typeface="+mn-lt"/>
                <a:ea typeface="Calibri" panose="020F0502020204030204" pitchFamily="34" charset="0"/>
              </a:rPr>
              <a:t>Bodies, Sexualities and Space</a:t>
            </a:r>
          </a:p>
          <a:p>
            <a:pPr lvl="0"/>
            <a:r>
              <a:rPr lang="en-GB" dirty="0" smtClean="0">
                <a:solidFill>
                  <a:srgbClr val="212121"/>
                </a:solidFill>
                <a:effectLst/>
                <a:latin typeface="+mn-lt"/>
                <a:ea typeface="Calibri" panose="020F0502020204030204" pitchFamily="34" charset="0"/>
              </a:rPr>
              <a:t>River Coastal Management</a:t>
            </a:r>
          </a:p>
          <a:p>
            <a:pPr lvl="0"/>
            <a:r>
              <a:rPr lang="en-GB" dirty="0" smtClean="0">
                <a:solidFill>
                  <a:srgbClr val="212121"/>
                </a:solidFill>
                <a:effectLst/>
                <a:latin typeface="+mn-lt"/>
                <a:ea typeface="Calibri" panose="020F0502020204030204" pitchFamily="34" charset="0"/>
              </a:rPr>
              <a:t>Music, Sound and Space</a:t>
            </a:r>
          </a:p>
          <a:p>
            <a:pPr lvl="0"/>
            <a:r>
              <a:rPr lang="en-GB" dirty="0" smtClean="0">
                <a:solidFill>
                  <a:srgbClr val="212121"/>
                </a:solidFill>
                <a:effectLst/>
                <a:latin typeface="+mn-lt"/>
                <a:ea typeface="Calibri" panose="020F0502020204030204" pitchFamily="34" charset="0"/>
              </a:rPr>
              <a:t>Volcanoes and Society</a:t>
            </a:r>
            <a:endParaRPr lang="en-GB" dirty="0"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37467" y="3475194"/>
            <a:ext cx="29242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Earth Surface Processes</a:t>
            </a:r>
          </a:p>
          <a:p>
            <a:pPr lvl="0"/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</a:rPr>
              <a:t>Skills for Professional Success</a:t>
            </a:r>
            <a:endParaRPr lang="en-GB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87339" y="1898468"/>
            <a:ext cx="2690992" cy="3675017"/>
          </a:xfrm>
        </p:spPr>
        <p:txBody>
          <a:bodyPr anchor="ctr"/>
          <a:lstStyle/>
          <a:p>
            <a:pPr marL="182563" indent="-182563"/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Wide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range of ESD skills and 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knowledge </a:t>
            </a:r>
          </a:p>
          <a:p>
            <a:pPr marL="182563" indent="-182563"/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Highlights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include creative 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solving skills, and knowledge linked to themes including politics, citizenship, time and spatial perspectives, risks limits and impacts</a:t>
            </a:r>
            <a:endParaRPr lang="en-GB" sz="2000" dirty="0"/>
          </a:p>
        </p:txBody>
      </p:sp>
      <p:sp>
        <p:nvSpPr>
          <p:cNvPr id="15" name="Up-Down Arrow 14"/>
          <p:cNvSpPr/>
          <p:nvPr/>
        </p:nvSpPr>
        <p:spPr>
          <a:xfrm rot="16200000">
            <a:off x="3693467" y="3229037"/>
            <a:ext cx="504000" cy="1152000"/>
          </a:xfrm>
          <a:prstGeom prst="upDownArrow">
            <a:avLst>
              <a:gd name="adj1" fmla="val 39163"/>
              <a:gd name="adj2" fmla="val 50000"/>
            </a:avLst>
          </a:prstGeom>
          <a:solidFill>
            <a:srgbClr val="00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Up-Down Arrow 15"/>
          <p:cNvSpPr/>
          <p:nvPr/>
        </p:nvSpPr>
        <p:spPr>
          <a:xfrm rot="5400000">
            <a:off x="3697818" y="1939644"/>
            <a:ext cx="504000" cy="1152000"/>
          </a:xfrm>
          <a:prstGeom prst="upDownArrow">
            <a:avLst>
              <a:gd name="adj1" fmla="val 39163"/>
              <a:gd name="adj2" fmla="val 50000"/>
            </a:avLst>
          </a:prstGeom>
          <a:solidFill>
            <a:srgbClr val="00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Up-Down Arrow 16"/>
          <p:cNvSpPr/>
          <p:nvPr/>
        </p:nvSpPr>
        <p:spPr>
          <a:xfrm rot="5400000">
            <a:off x="3689109" y="4531642"/>
            <a:ext cx="504000" cy="1152000"/>
          </a:xfrm>
          <a:prstGeom prst="upDownArrow">
            <a:avLst>
              <a:gd name="adj1" fmla="val 39163"/>
              <a:gd name="adj2" fmla="val 50000"/>
            </a:avLst>
          </a:prstGeom>
          <a:solidFill>
            <a:srgbClr val="00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575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338" y="783548"/>
            <a:ext cx="7886700" cy="417142"/>
          </a:xfrm>
        </p:spPr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Embedding ESD during Programme Review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7337" y="1242254"/>
            <a:ext cx="8569326" cy="546205"/>
          </a:xfrm>
          <a:prstGeom prst="roundRect">
            <a:avLst>
              <a:gd name="adj" fmla="val 0"/>
            </a:avLst>
          </a:prstGeom>
          <a:solidFill>
            <a:srgbClr val="77B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smtClean="0">
                <a:latin typeface="Calibri" panose="020F0502020204030204" pitchFamily="34" charset="0"/>
              </a:rPr>
              <a:t>Environmental Science</a:t>
            </a:r>
            <a:endParaRPr lang="en-GB" sz="2200" dirty="0">
              <a:latin typeface="Calibri" panose="020F0502020204030204" pitchFamily="34" charset="0"/>
            </a:endParaRPr>
          </a:p>
        </p:txBody>
      </p:sp>
      <p:sp>
        <p:nvSpPr>
          <p:cNvPr id="4" name="Up-Down Arrow 3"/>
          <p:cNvSpPr/>
          <p:nvPr/>
        </p:nvSpPr>
        <p:spPr>
          <a:xfrm>
            <a:off x="3693467" y="3240000"/>
            <a:ext cx="504000" cy="1152000"/>
          </a:xfrm>
          <a:prstGeom prst="upDownArrow">
            <a:avLst>
              <a:gd name="adj1" fmla="val 39163"/>
              <a:gd name="adj2" fmla="val 50000"/>
            </a:avLst>
          </a:prstGeom>
          <a:solidFill>
            <a:srgbClr val="77B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Up-Down Arrow 5"/>
          <p:cNvSpPr/>
          <p:nvPr/>
        </p:nvSpPr>
        <p:spPr>
          <a:xfrm>
            <a:off x="3693467" y="1944000"/>
            <a:ext cx="504000" cy="1152000"/>
          </a:xfrm>
          <a:prstGeom prst="upDownArrow">
            <a:avLst>
              <a:gd name="adj1" fmla="val 39163"/>
              <a:gd name="adj2" fmla="val 50000"/>
            </a:avLst>
          </a:prstGeom>
          <a:solidFill>
            <a:srgbClr val="77B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Up-Down Arrow 6"/>
          <p:cNvSpPr/>
          <p:nvPr/>
        </p:nvSpPr>
        <p:spPr>
          <a:xfrm>
            <a:off x="3693467" y="4536000"/>
            <a:ext cx="504000" cy="1152000"/>
          </a:xfrm>
          <a:prstGeom prst="upDownArrow">
            <a:avLst>
              <a:gd name="adj1" fmla="val 39163"/>
              <a:gd name="adj2" fmla="val 50000"/>
            </a:avLst>
          </a:prstGeom>
          <a:solidFill>
            <a:srgbClr val="77B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901467" y="2281402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+mn-lt"/>
              </a:rPr>
              <a:t>L6</a:t>
            </a:r>
            <a:endParaRPr lang="en-GB" sz="2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01467" y="3574205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+mn-lt"/>
              </a:rPr>
              <a:t>L5</a:t>
            </a:r>
            <a:endParaRPr lang="en-GB" sz="24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1467" y="4882903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+mn-lt"/>
              </a:rPr>
              <a:t>L4</a:t>
            </a:r>
            <a:endParaRPr lang="en-GB" sz="24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62142" y="2316416"/>
            <a:ext cx="4332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dirty="0" smtClean="0">
                <a:solidFill>
                  <a:srgbClr val="212121"/>
                </a:solidFill>
                <a:effectLst/>
                <a:latin typeface="+mn-lt"/>
                <a:ea typeface="Calibri" panose="020F0502020204030204" pitchFamily="34" charset="0"/>
              </a:rPr>
              <a:t>Sustainable Resource &amp; Waste Management</a:t>
            </a:r>
            <a:endParaRPr lang="en-GB" dirty="0"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37467" y="3597120"/>
            <a:ext cx="31109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Sustainability of Organisations</a:t>
            </a:r>
            <a:endParaRPr lang="en-GB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87339" y="1898468"/>
            <a:ext cx="2690992" cy="3675017"/>
          </a:xfrm>
        </p:spPr>
        <p:txBody>
          <a:bodyPr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L4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provides a good foundation in terms of ESD, which supports the more detailed knowledge and skills that follow at 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L5 and L6.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feature is that 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systems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thinking skills 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highlighted throughout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4" name="Up-Down Arrow 13"/>
          <p:cNvSpPr/>
          <p:nvPr/>
        </p:nvSpPr>
        <p:spPr>
          <a:xfrm rot="16200000">
            <a:off x="3693467" y="3229037"/>
            <a:ext cx="504000" cy="1152000"/>
          </a:xfrm>
          <a:prstGeom prst="upDownArrow">
            <a:avLst>
              <a:gd name="adj1" fmla="val 39163"/>
              <a:gd name="adj2" fmla="val 50000"/>
            </a:avLst>
          </a:prstGeom>
          <a:solidFill>
            <a:srgbClr val="77B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Up-Down Arrow 14"/>
          <p:cNvSpPr/>
          <p:nvPr/>
        </p:nvSpPr>
        <p:spPr>
          <a:xfrm rot="5400000">
            <a:off x="3697818" y="1939644"/>
            <a:ext cx="504000" cy="1152000"/>
          </a:xfrm>
          <a:prstGeom prst="upDownArrow">
            <a:avLst>
              <a:gd name="adj1" fmla="val 39163"/>
              <a:gd name="adj2" fmla="val 50000"/>
            </a:avLst>
          </a:prstGeom>
          <a:solidFill>
            <a:srgbClr val="77B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Up-Down Arrow 15"/>
          <p:cNvSpPr/>
          <p:nvPr/>
        </p:nvSpPr>
        <p:spPr>
          <a:xfrm rot="5400000">
            <a:off x="3689109" y="4531642"/>
            <a:ext cx="504000" cy="1152000"/>
          </a:xfrm>
          <a:prstGeom prst="upDownArrow">
            <a:avLst>
              <a:gd name="adj1" fmla="val 39163"/>
              <a:gd name="adj2" fmla="val 50000"/>
            </a:avLst>
          </a:prstGeom>
          <a:solidFill>
            <a:srgbClr val="77B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733113" y="4768421"/>
            <a:ext cx="285334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Global Environmental Issues</a:t>
            </a:r>
          </a:p>
          <a:p>
            <a:pPr lvl="0"/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</a:rPr>
              <a:t>Society and Environment</a:t>
            </a:r>
            <a:endParaRPr lang="en-GB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853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9192"/>
          <a:stretch/>
        </p:blipFill>
        <p:spPr>
          <a:xfrm>
            <a:off x="316920" y="1235868"/>
            <a:ext cx="2868966" cy="3979069"/>
          </a:xfrm>
          <a:prstGeom prst="rect">
            <a:avLst/>
          </a:prstGeom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87338" y="783548"/>
            <a:ext cx="7886700" cy="417142"/>
          </a:xfrm>
        </p:spPr>
        <p:txBody>
          <a:bodyPr/>
          <a:lstStyle/>
          <a:p>
            <a:r>
              <a:rPr lang="en-GB" dirty="0" smtClean="0">
                <a:solidFill>
                  <a:srgbClr val="DF007D"/>
                </a:solidFill>
              </a:rPr>
              <a:t>Carbon Literacy (Formal / Informal Curriculum)</a:t>
            </a:r>
            <a:endParaRPr lang="en-GB" dirty="0">
              <a:solidFill>
                <a:srgbClr val="DF007D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058" y="1901010"/>
            <a:ext cx="5653313" cy="26483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24541" y="4845605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Environmental Scientist, Dec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756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87338" y="783548"/>
            <a:ext cx="7886700" cy="417142"/>
          </a:xfrm>
        </p:spPr>
        <p:txBody>
          <a:bodyPr/>
          <a:lstStyle/>
          <a:p>
            <a:r>
              <a:rPr lang="en-GB" dirty="0" smtClean="0">
                <a:solidFill>
                  <a:srgbClr val="DF007D"/>
                </a:solidFill>
              </a:rPr>
              <a:t>Carbon Literacy (Formal / Informal Curriculum)</a:t>
            </a:r>
            <a:endParaRPr lang="en-GB" dirty="0">
              <a:solidFill>
                <a:srgbClr val="DF007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60" y="1331318"/>
            <a:ext cx="7468880" cy="39806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7213" y="5257910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Paper in preparation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3285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ubtitle 1"/>
          <p:cNvSpPr>
            <a:spLocks noGrp="1"/>
          </p:cNvSpPr>
          <p:nvPr>
            <p:ph type="subTitle" idx="1"/>
          </p:nvPr>
        </p:nvSpPr>
        <p:spPr>
          <a:xfrm>
            <a:off x="740228" y="1453601"/>
            <a:ext cx="7184121" cy="1418951"/>
          </a:xfrm>
        </p:spPr>
        <p:txBody>
          <a:bodyPr/>
          <a:lstStyle/>
          <a:p>
            <a:r>
              <a:rPr lang="en-GB" altLang="en-US" sz="40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Thank-you for Listening…</a:t>
            </a:r>
          </a:p>
          <a:p>
            <a:pPr algn="r"/>
            <a:r>
              <a:rPr lang="en-GB" altLang="en-US" sz="40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…Any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943236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80226" y="3005066"/>
            <a:ext cx="2520000" cy="369332"/>
          </a:xfrm>
          <a:prstGeom prst="rect">
            <a:avLst/>
          </a:prstGeom>
          <a:solidFill>
            <a:srgbClr val="ED6B06">
              <a:alpha val="3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rIns="72000" rtlCol="0">
            <a:spAutoFit/>
          </a:bodyPr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CPD for academics 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80226" y="2573018"/>
            <a:ext cx="2520000" cy="369332"/>
          </a:xfrm>
          <a:prstGeom prst="rect">
            <a:avLst/>
          </a:prstGeom>
          <a:solidFill>
            <a:srgbClr val="ED6B06">
              <a:alpha val="3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rIns="72000" rtlCol="0">
            <a:spAutoFit/>
          </a:bodyPr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Curriculum audit 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80226" y="3437114"/>
            <a:ext cx="2520000" cy="369332"/>
          </a:xfrm>
          <a:prstGeom prst="rect">
            <a:avLst/>
          </a:prstGeom>
          <a:solidFill>
            <a:srgbClr val="ED6B06">
              <a:alpha val="3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rIns="72000" rtlCol="0">
            <a:spAutoFit/>
          </a:bodyPr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Management support 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0226" y="3869162"/>
            <a:ext cx="2520000" cy="369332"/>
          </a:xfrm>
          <a:prstGeom prst="rect">
            <a:avLst/>
          </a:prstGeom>
          <a:solidFill>
            <a:srgbClr val="ED6B06">
              <a:alpha val="3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rIns="72000" rtlCol="0">
            <a:spAutoFit/>
          </a:bodyPr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University policies (T&amp;L)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16530" y="2140970"/>
            <a:ext cx="2520000" cy="369332"/>
          </a:xfrm>
          <a:prstGeom prst="rect">
            <a:avLst/>
          </a:prstGeom>
          <a:solidFill>
            <a:srgbClr val="ED6B06">
              <a:alpha val="45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rIns="72000" rtlCol="0">
            <a:spAutoFit/>
          </a:bodyPr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Research impact 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16530" y="2573018"/>
            <a:ext cx="2520000" cy="369332"/>
          </a:xfrm>
          <a:prstGeom prst="rect">
            <a:avLst/>
          </a:prstGeom>
          <a:solidFill>
            <a:srgbClr val="ED6B06">
              <a:alpha val="45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rIns="72000" rtlCol="0">
            <a:spAutoFit/>
          </a:bodyPr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Graduate attributes 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16530" y="3005066"/>
            <a:ext cx="2520000" cy="369332"/>
          </a:xfrm>
          <a:prstGeom prst="rect">
            <a:avLst/>
          </a:prstGeom>
          <a:solidFill>
            <a:srgbClr val="ED6B06">
              <a:alpha val="45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rIns="72000" rtlCol="0">
            <a:spAutoFit/>
          </a:bodyPr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Programme review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16530" y="3437114"/>
            <a:ext cx="2520000" cy="369332"/>
          </a:xfrm>
          <a:prstGeom prst="rect">
            <a:avLst/>
          </a:prstGeom>
          <a:solidFill>
            <a:srgbClr val="ED6B06">
              <a:alpha val="45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rIns="72000" rtlCol="0">
            <a:spAutoFit/>
          </a:bodyPr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Course approval 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16530" y="3869162"/>
            <a:ext cx="2520000" cy="369332"/>
          </a:xfrm>
          <a:prstGeom prst="rect">
            <a:avLst/>
          </a:prstGeom>
          <a:solidFill>
            <a:srgbClr val="ED6B06">
              <a:alpha val="45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rIns="72000" rtlCol="0">
            <a:spAutoFit/>
          </a:bodyPr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Academic appointments 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287523" y="986179"/>
            <a:ext cx="8248943" cy="864096"/>
          </a:xfrm>
          <a:prstGeom prst="rightArrow">
            <a:avLst/>
          </a:prstGeom>
          <a:solidFill>
            <a:srgbClr val="00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21" name="TextBox 20"/>
          <p:cNvSpPr txBox="1"/>
          <p:nvPr/>
        </p:nvSpPr>
        <p:spPr>
          <a:xfrm>
            <a:off x="359532" y="1232691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+mn-lt"/>
              </a:rPr>
              <a:t>Increasing level of </a:t>
            </a:r>
            <a:r>
              <a:rPr lang="en-GB" b="1" dirty="0" smtClean="0">
                <a:solidFill>
                  <a:schemeClr val="bg1"/>
                </a:solidFill>
                <a:latin typeface="+mn-lt"/>
              </a:rPr>
              <a:t>difficulty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and </a:t>
            </a:r>
            <a:r>
              <a:rPr lang="en-GB" b="1" dirty="0" smtClean="0">
                <a:solidFill>
                  <a:schemeClr val="bg1"/>
                </a:solidFill>
                <a:latin typeface="+mn-lt"/>
              </a:rPr>
              <a:t>risk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and of </a:t>
            </a:r>
            <a:r>
              <a:rPr lang="en-GB" b="1" dirty="0" smtClean="0">
                <a:solidFill>
                  <a:schemeClr val="bg1"/>
                </a:solidFill>
                <a:latin typeface="+mn-lt"/>
              </a:rPr>
              <a:t>time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and </a:t>
            </a:r>
            <a:r>
              <a:rPr lang="en-GB" b="1" dirty="0" smtClean="0">
                <a:solidFill>
                  <a:schemeClr val="bg1"/>
                </a:solidFill>
                <a:latin typeface="+mn-lt"/>
              </a:rPr>
              <a:t>resource requirements 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5092" y="2140970"/>
            <a:ext cx="2520000" cy="369332"/>
          </a:xfrm>
          <a:prstGeom prst="rect">
            <a:avLst/>
          </a:prstGeom>
          <a:solidFill>
            <a:srgbClr val="ED6B06">
              <a:alpha val="15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rIns="72000" rtlCol="0">
            <a:spAutoFit/>
          </a:bodyPr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Awareness raising events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5092" y="2573018"/>
            <a:ext cx="2520000" cy="369332"/>
          </a:xfrm>
          <a:prstGeom prst="rect">
            <a:avLst/>
          </a:prstGeom>
          <a:solidFill>
            <a:srgbClr val="ED6B06">
              <a:alpha val="15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rIns="72000" rtlCol="0">
            <a:spAutoFit/>
          </a:bodyPr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Student projects 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5092" y="3437114"/>
            <a:ext cx="2520000" cy="369332"/>
          </a:xfrm>
          <a:prstGeom prst="rect">
            <a:avLst/>
          </a:prstGeom>
          <a:solidFill>
            <a:srgbClr val="ED6B06">
              <a:alpha val="15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rIns="72000" rtlCol="0">
            <a:spAutoFit/>
          </a:bodyPr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Good practice projects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5092" y="3005066"/>
            <a:ext cx="2520000" cy="369332"/>
          </a:xfrm>
          <a:prstGeom prst="rect">
            <a:avLst/>
          </a:prstGeom>
          <a:solidFill>
            <a:srgbClr val="ED6B06">
              <a:alpha val="15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rIns="72000" rtlCol="0">
            <a:spAutoFit/>
          </a:bodyPr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Sustainability placements 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5092" y="3869162"/>
            <a:ext cx="2520000" cy="369332"/>
          </a:xfrm>
          <a:prstGeom prst="rect">
            <a:avLst/>
          </a:prstGeom>
          <a:solidFill>
            <a:srgbClr val="ED6B06">
              <a:alpha val="15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rIns="72000" rtlCol="0">
            <a:spAutoFit/>
          </a:bodyPr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Campus operations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80226" y="2140970"/>
            <a:ext cx="2520000" cy="369332"/>
          </a:xfrm>
          <a:prstGeom prst="rect">
            <a:avLst/>
          </a:prstGeom>
          <a:solidFill>
            <a:srgbClr val="ED6B06">
              <a:alpha val="15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rIns="72000" rtlCol="0">
            <a:spAutoFit/>
          </a:bodyPr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Staff student surveys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7567154" y="3065781"/>
            <a:ext cx="2232248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Calibri" panose="020F0502020204030204" pitchFamily="34" charset="0"/>
              </a:rPr>
              <a:t>Adapted from: Stirling (2012)</a:t>
            </a:r>
            <a:endParaRPr lang="en-GB" sz="1200" dirty="0">
              <a:latin typeface="Calibri" panose="020F050202020403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87524" y="1980127"/>
            <a:ext cx="2664296" cy="2416740"/>
          </a:xfrm>
          <a:prstGeom prst="roundRect">
            <a:avLst>
              <a:gd name="adj" fmla="val 5416"/>
            </a:avLst>
          </a:prstGeom>
          <a:noFill/>
          <a:ln w="38100">
            <a:solidFill>
              <a:srgbClr val="ED6B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1393" y="4774971"/>
            <a:ext cx="2592288" cy="646331"/>
          </a:xfrm>
          <a:prstGeom prst="rect">
            <a:avLst/>
          </a:prstGeom>
          <a:solidFill>
            <a:srgbClr val="ED6B06"/>
          </a:solidFill>
          <a:ln>
            <a:solidFill>
              <a:srgbClr val="ED6B0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Stand alone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(vertical)  </a:t>
            </a:r>
            <a:endParaRPr lang="en-GB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1607537" y="4396867"/>
            <a:ext cx="0" cy="576064"/>
          </a:xfrm>
          <a:prstGeom prst="line">
            <a:avLst/>
          </a:prstGeom>
          <a:ln w="38100">
            <a:solidFill>
              <a:srgbClr val="ED6B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3063859" y="1980127"/>
            <a:ext cx="5472608" cy="2416740"/>
          </a:xfrm>
          <a:prstGeom prst="roundRect">
            <a:avLst>
              <a:gd name="adj" fmla="val 4503"/>
            </a:avLst>
          </a:prstGeom>
          <a:noFill/>
          <a:ln w="38100">
            <a:solidFill>
              <a:srgbClr val="ED6B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99992" y="4774970"/>
            <a:ext cx="2592288" cy="646331"/>
          </a:xfrm>
          <a:prstGeom prst="rect">
            <a:avLst/>
          </a:prstGeom>
          <a:solidFill>
            <a:srgbClr val="ED6B0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Embedding 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(horizontal)</a:t>
            </a:r>
            <a:endParaRPr lang="en-GB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5796136" y="4396867"/>
            <a:ext cx="0" cy="576064"/>
          </a:xfrm>
          <a:prstGeom prst="line">
            <a:avLst/>
          </a:prstGeom>
          <a:ln w="38100">
            <a:solidFill>
              <a:srgbClr val="ED6B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46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338" y="783548"/>
            <a:ext cx="7886700" cy="417142"/>
          </a:xfrm>
        </p:spPr>
        <p:txBody>
          <a:bodyPr/>
          <a:lstStyle/>
          <a:p>
            <a:r>
              <a:rPr lang="en-GB" dirty="0" smtClean="0"/>
              <a:t>Why conduct an audit?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87338" y="2514600"/>
            <a:ext cx="8569325" cy="3054926"/>
          </a:xfrm>
        </p:spPr>
        <p:txBody>
          <a:bodyPr/>
          <a:lstStyle/>
          <a:p>
            <a:pPr marL="0" indent="0">
              <a:buFont typeface="Wingdings 3"/>
              <a:buNone/>
            </a:pPr>
            <a:r>
              <a:rPr lang="en-GB" b="1" dirty="0"/>
              <a:t>Overarching Aim: </a:t>
            </a:r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en-GB" sz="2000" dirty="0" smtClean="0"/>
              <a:t>Ensure our </a:t>
            </a:r>
            <a:r>
              <a:rPr lang="en-GB" sz="2000" dirty="0"/>
              <a:t>graduates have a grounding in </a:t>
            </a:r>
            <a:r>
              <a:rPr lang="en-GB" sz="2000" dirty="0" smtClean="0"/>
              <a:t>ESD </a:t>
            </a:r>
            <a:r>
              <a:rPr lang="en-GB" sz="2000" dirty="0"/>
              <a:t>knowledge </a:t>
            </a:r>
            <a:r>
              <a:rPr lang="en-GB" sz="2000" dirty="0" smtClean="0"/>
              <a:t>&amp; </a:t>
            </a:r>
            <a:r>
              <a:rPr lang="en-GB" sz="2000" dirty="0"/>
              <a:t>skills</a:t>
            </a:r>
          </a:p>
          <a:p>
            <a:pPr marL="0" indent="0">
              <a:buFont typeface="Wingdings 3"/>
              <a:buNone/>
            </a:pPr>
            <a:r>
              <a:rPr lang="en-GB" b="1" dirty="0" smtClean="0"/>
              <a:t>Near </a:t>
            </a:r>
            <a:r>
              <a:rPr lang="en-GB" b="1" dirty="0"/>
              <a:t>Term Objectives:</a:t>
            </a:r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en-GB" sz="2000" dirty="0"/>
              <a:t>Conduct an audit of </a:t>
            </a:r>
            <a:r>
              <a:rPr lang="en-GB" sz="2000" dirty="0" smtClean="0"/>
              <a:t>ESD </a:t>
            </a:r>
            <a:r>
              <a:rPr lang="en-GB" sz="2000" dirty="0"/>
              <a:t>knowledge </a:t>
            </a:r>
            <a:r>
              <a:rPr lang="en-GB" sz="2000" dirty="0" smtClean="0"/>
              <a:t>&amp; </a:t>
            </a:r>
            <a:r>
              <a:rPr lang="en-GB" sz="2000" dirty="0"/>
              <a:t>skills in the curriculum </a:t>
            </a:r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en-GB" sz="2000" dirty="0"/>
              <a:t>Identify best practice case studies (champions), and where there are opportunities for improvement (conservatives)</a:t>
            </a:r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en-GB" sz="2000" dirty="0"/>
              <a:t>Identify </a:t>
            </a:r>
            <a:r>
              <a:rPr lang="en-GB" sz="2000" dirty="0" smtClean="0"/>
              <a:t>where/how </a:t>
            </a:r>
            <a:r>
              <a:rPr lang="en-GB" sz="2000" dirty="0"/>
              <a:t>we can support colleagues who want to </a:t>
            </a:r>
            <a:r>
              <a:rPr lang="en-GB" sz="2000" dirty="0" smtClean="0"/>
              <a:t>engage with ESD</a:t>
            </a:r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en-GB" sz="2000" dirty="0" smtClean="0"/>
              <a:t>Inform Programme Review, ensuring ESD embedded in new curriculum</a:t>
            </a:r>
            <a:endParaRPr lang="en-GB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287337" y="1242254"/>
            <a:ext cx="8569326" cy="1126873"/>
          </a:xfrm>
          <a:prstGeom prst="roundRect">
            <a:avLst>
              <a:gd name="adj" fmla="val 0"/>
            </a:avLst>
          </a:prstGeom>
          <a:solidFill>
            <a:srgbClr val="00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b="1" dirty="0">
                <a:latin typeface="Calibri" panose="020F0502020204030204" pitchFamily="34" charset="0"/>
              </a:rPr>
              <a:t>Driver: </a:t>
            </a:r>
            <a:r>
              <a:rPr lang="en-GB" sz="2200" dirty="0">
                <a:latin typeface="Calibri" panose="020F0502020204030204" pitchFamily="34" charset="0"/>
              </a:rPr>
              <a:t>School </a:t>
            </a:r>
            <a:r>
              <a:rPr lang="en-GB" sz="2200" dirty="0" smtClean="0">
                <a:latin typeface="Calibri" panose="020F0502020204030204" pitchFamily="34" charset="0"/>
              </a:rPr>
              <a:t>keen </a:t>
            </a:r>
            <a:r>
              <a:rPr lang="en-GB" sz="2200" dirty="0">
                <a:latin typeface="Calibri" panose="020F0502020204030204" pitchFamily="34" charset="0"/>
              </a:rPr>
              <a:t>to ensure </a:t>
            </a:r>
            <a:r>
              <a:rPr lang="en-GB" sz="2200" dirty="0" smtClean="0">
                <a:latin typeface="Calibri" panose="020F0502020204030204" pitchFamily="34" charset="0"/>
              </a:rPr>
              <a:t>ESD embedded in curriculum </a:t>
            </a:r>
            <a:r>
              <a:rPr lang="en-GB" sz="2200" dirty="0">
                <a:latin typeface="Calibri" panose="020F0502020204030204" pitchFamily="34" charset="0"/>
              </a:rPr>
              <a:t>– </a:t>
            </a:r>
            <a:r>
              <a:rPr lang="en-GB" sz="2200" dirty="0" smtClean="0">
                <a:latin typeface="Calibri" panose="020F0502020204030204" pitchFamily="34" charset="0"/>
              </a:rPr>
              <a:t>including both </a:t>
            </a:r>
            <a:r>
              <a:rPr lang="en-GB" sz="2200" dirty="0">
                <a:latin typeface="Calibri" panose="020F0502020204030204" pitchFamily="34" charset="0"/>
              </a:rPr>
              <a:t>knowledge of </a:t>
            </a:r>
            <a:r>
              <a:rPr lang="en-GB" sz="2200" dirty="0" smtClean="0">
                <a:latin typeface="Calibri" panose="020F0502020204030204" pitchFamily="34" charset="0"/>
              </a:rPr>
              <a:t>SD issues </a:t>
            </a:r>
            <a:r>
              <a:rPr lang="en-GB" sz="2200" dirty="0">
                <a:latin typeface="Calibri" panose="020F0502020204030204" pitchFamily="34" charset="0"/>
              </a:rPr>
              <a:t>and transferable skills that have been identified as necessary for addressing sustainability challenges.</a:t>
            </a:r>
          </a:p>
        </p:txBody>
      </p:sp>
    </p:spTree>
    <p:extLst>
      <p:ext uri="{BB962C8B-B14F-4D97-AF65-F5344CB8AC3E}">
        <p14:creationId xmlns:p14="http://schemas.microsoft.com/office/powerpoint/2010/main" val="1886515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338" y="783548"/>
            <a:ext cx="7886700" cy="417142"/>
          </a:xfrm>
        </p:spPr>
        <p:txBody>
          <a:bodyPr/>
          <a:lstStyle/>
          <a:p>
            <a:r>
              <a:rPr lang="en-GB" dirty="0" smtClean="0"/>
              <a:t>Developing and piloting the audit tool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287337" y="1242255"/>
            <a:ext cx="8569326" cy="815146"/>
          </a:xfrm>
          <a:prstGeom prst="roundRect">
            <a:avLst>
              <a:gd name="adj" fmla="val 0"/>
            </a:avLst>
          </a:prstGeom>
          <a:solidFill>
            <a:srgbClr val="00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b="1" dirty="0" smtClean="0">
                <a:latin typeface="Calibri" panose="020F0502020204030204" pitchFamily="34" charset="0"/>
              </a:rPr>
              <a:t>A tool was developed for auditing the key SD themes that are, or may be, incorporated in the curriculum</a:t>
            </a:r>
            <a:endParaRPr lang="en-GB" sz="2200" dirty="0">
              <a:latin typeface="Calibri" panose="020F05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7339" y="2719464"/>
            <a:ext cx="2700000" cy="1944000"/>
          </a:xfrm>
          <a:prstGeom prst="roundRect">
            <a:avLst/>
          </a:prstGeom>
          <a:solidFill>
            <a:srgbClr val="00B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Identification of </a:t>
            </a:r>
            <a:r>
              <a:rPr lang="en-GB" sz="2000" b="1" dirty="0" smtClean="0">
                <a:latin typeface="Calibri" panose="020F0502020204030204" pitchFamily="34" charset="0"/>
              </a:rPr>
              <a:t>SD Key Terms, Themes and Domains</a:t>
            </a:r>
            <a:endParaRPr lang="en-GB" sz="20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6046" y="2057401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rgbClr val="00B891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4573" y="4655969"/>
            <a:ext cx="2556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B891"/>
                </a:solidFill>
                <a:latin typeface="Calibri" panose="020F0502020204030204" pitchFamily="34" charset="0"/>
              </a:rPr>
              <a:t>i</a:t>
            </a:r>
            <a:r>
              <a:rPr lang="en-GB" sz="2000" b="1" dirty="0" smtClean="0">
                <a:solidFill>
                  <a:srgbClr val="00B891"/>
                </a:solidFill>
                <a:latin typeface="Calibri" panose="020F0502020204030204" pitchFamily="34" charset="0"/>
              </a:rPr>
              <a:t>nformed by literature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222379" y="2719482"/>
            <a:ext cx="2700000" cy="1944000"/>
          </a:xfrm>
          <a:prstGeom prst="roundRect">
            <a:avLst/>
          </a:prstGeom>
          <a:solidFill>
            <a:srgbClr val="009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Auditing the occurrence of </a:t>
            </a:r>
            <a:r>
              <a:rPr lang="en-GB" sz="2000" b="1" dirty="0" smtClean="0">
                <a:latin typeface="Calibri" panose="020F0502020204030204" pitchFamily="34" charset="0"/>
              </a:rPr>
              <a:t>SD Key Terms, Themes and Domains</a:t>
            </a:r>
            <a:endParaRPr lang="en-GB" sz="2000" b="1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27085" y="2057401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rgbClr val="00987A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53251" y="4655969"/>
            <a:ext cx="2627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987A"/>
                </a:solidFill>
                <a:latin typeface="Calibri" panose="020F0502020204030204" pitchFamily="34" charset="0"/>
              </a:rPr>
              <a:t>unit specifications searched for key terms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148563" y="2719464"/>
            <a:ext cx="2700000" cy="1944000"/>
          </a:xfrm>
          <a:prstGeom prst="roundRect">
            <a:avLst/>
          </a:prstGeom>
          <a:solidFill>
            <a:srgbClr val="008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Analysis </a:t>
            </a:r>
            <a:r>
              <a:rPr lang="en-GB" sz="2000" b="1" dirty="0" smtClean="0">
                <a:latin typeface="Calibri" panose="020F0502020204030204" pitchFamily="34" charset="0"/>
              </a:rPr>
              <a:t>of (potential) contribution </a:t>
            </a:r>
            <a:r>
              <a:rPr lang="en-GB" sz="2000" b="1" dirty="0">
                <a:latin typeface="Calibri" panose="020F0502020204030204" pitchFamily="34" charset="0"/>
              </a:rPr>
              <a:t>of the units to </a:t>
            </a:r>
            <a:r>
              <a:rPr lang="en-GB" sz="2000" b="1" dirty="0" smtClean="0">
                <a:latin typeface="Calibri" panose="020F0502020204030204" pitchFamily="34" charset="0"/>
              </a:rPr>
              <a:t>ESD </a:t>
            </a:r>
            <a:endParaRPr lang="en-GB" sz="2000" b="1" dirty="0"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58798" y="2057617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rgbClr val="008265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32539" y="4654808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8265"/>
                </a:solidFill>
                <a:latin typeface="Calibri" panose="020F0502020204030204" pitchFamily="34" charset="0"/>
              </a:rPr>
              <a:t>identify champions and conservatives &amp; inform Programme Review</a:t>
            </a:r>
          </a:p>
        </p:txBody>
      </p:sp>
    </p:spTree>
    <p:extLst>
      <p:ext uri="{BB962C8B-B14F-4D97-AF65-F5344CB8AC3E}">
        <p14:creationId xmlns:p14="http://schemas.microsoft.com/office/powerpoint/2010/main" val="169715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338" y="783548"/>
            <a:ext cx="7886700" cy="417142"/>
          </a:xfrm>
        </p:spPr>
        <p:txBody>
          <a:bodyPr/>
          <a:lstStyle/>
          <a:p>
            <a:r>
              <a:rPr lang="en-GB" dirty="0" smtClean="0"/>
              <a:t>Developing and piloting the audit tool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87338" y="2043955"/>
            <a:ext cx="8569325" cy="1744274"/>
          </a:xfrm>
        </p:spPr>
        <p:txBody>
          <a:bodyPr/>
          <a:lstStyle/>
          <a:p>
            <a:pPr marL="0" indent="0">
              <a:buFont typeface="Wingdings 3"/>
              <a:buNone/>
            </a:pPr>
            <a:r>
              <a:rPr lang="en-GB" b="1" dirty="0" smtClean="0"/>
              <a:t>Review of: </a:t>
            </a:r>
            <a:endParaRPr lang="en-GB" b="1" dirty="0"/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en-GB" sz="2000" dirty="0" smtClean="0"/>
              <a:t>Policy documents relating to ESD in the UK HE sector</a:t>
            </a:r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en-GB" sz="2000" dirty="0" smtClean="0"/>
              <a:t>Published audit tools and approaches to embedding ESD in HE curricula</a:t>
            </a:r>
          </a:p>
          <a:p>
            <a:pPr marL="0" indent="0">
              <a:buFont typeface="Wingdings 3"/>
              <a:buNone/>
            </a:pPr>
            <a:r>
              <a:rPr lang="en-GB" b="1" dirty="0" smtClean="0"/>
              <a:t>Identified 28 </a:t>
            </a:r>
            <a:r>
              <a:rPr lang="en-GB" b="1" dirty="0"/>
              <a:t>T</a:t>
            </a:r>
            <a:r>
              <a:rPr lang="en-GB" b="1" dirty="0" smtClean="0"/>
              <a:t>hemes grouped into 5 Domains</a:t>
            </a:r>
          </a:p>
          <a:p>
            <a:r>
              <a:rPr lang="en-GB" sz="2000" dirty="0" smtClean="0"/>
              <a:t>Initial list of literature derived key terms for each Theme was then extended to reflect disciplinary foci / use of language</a:t>
            </a:r>
          </a:p>
          <a:p>
            <a:r>
              <a:rPr lang="en-GB" sz="2000" dirty="0" smtClean="0"/>
              <a:t>Total of 120 Key </a:t>
            </a:r>
            <a:r>
              <a:rPr lang="en-GB" sz="2000" dirty="0"/>
              <a:t>T</a:t>
            </a:r>
            <a:r>
              <a:rPr lang="en-GB" sz="2000" dirty="0" smtClean="0"/>
              <a:t>erms (1-13 per Theme)</a:t>
            </a:r>
            <a:endParaRPr lang="en-GB" dirty="0" smtClean="0"/>
          </a:p>
          <a:p>
            <a:pPr marL="0" indent="0">
              <a:buFont typeface="Wingdings 3"/>
              <a:buNone/>
            </a:pPr>
            <a:endParaRPr lang="en-GB" b="1" dirty="0" smtClean="0"/>
          </a:p>
          <a:p>
            <a:pPr marL="0" indent="0">
              <a:buFont typeface="Wingdings 3"/>
              <a:buNone/>
            </a:pPr>
            <a:endParaRPr lang="en-GB" b="1" dirty="0"/>
          </a:p>
        </p:txBody>
      </p:sp>
      <p:sp>
        <p:nvSpPr>
          <p:cNvPr id="5" name="Rounded Rectangle 4"/>
          <p:cNvSpPr/>
          <p:nvPr/>
        </p:nvSpPr>
        <p:spPr>
          <a:xfrm>
            <a:off x="287337" y="1242254"/>
            <a:ext cx="8569326" cy="546205"/>
          </a:xfrm>
          <a:prstGeom prst="roundRect">
            <a:avLst>
              <a:gd name="adj" fmla="val 0"/>
            </a:avLst>
          </a:prstGeom>
          <a:solidFill>
            <a:srgbClr val="00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b="1" dirty="0" smtClean="0">
                <a:latin typeface="Calibri" panose="020F0502020204030204" pitchFamily="34" charset="0"/>
              </a:rPr>
              <a:t>Stage 1: </a:t>
            </a:r>
            <a:r>
              <a:rPr lang="en-GB" sz="2200" dirty="0" smtClean="0">
                <a:latin typeface="Calibri" panose="020F0502020204030204" pitchFamily="34" charset="0"/>
              </a:rPr>
              <a:t>Identification of SD Key Terms, Themes and Domains</a:t>
            </a:r>
            <a:endParaRPr lang="en-GB"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493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24000" y="1368000"/>
            <a:ext cx="2187842" cy="984885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marL="265113" indent="-265113">
              <a:buClr>
                <a:srgbClr val="00A9A9"/>
              </a:buClr>
            </a:pPr>
            <a:r>
              <a:rPr lang="en-GB" sz="1600" b="1" dirty="0" smtClean="0">
                <a:solidFill>
                  <a:srgbClr val="00A9A9"/>
                </a:solidFill>
                <a:latin typeface="Calibri" panose="020F0502020204030204" pitchFamily="34" charset="0"/>
              </a:rPr>
              <a:t>1</a:t>
            </a:r>
            <a:r>
              <a:rPr lang="en-GB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	Sustainability</a:t>
            </a:r>
          </a:p>
          <a:p>
            <a:pPr marL="265113" indent="-265113">
              <a:buClr>
                <a:srgbClr val="00A9A9"/>
              </a:buClr>
            </a:pPr>
            <a:r>
              <a:rPr lang="en-GB" sz="1600" dirty="0" smtClean="0">
                <a:solidFill>
                  <a:srgbClr val="00A9A9"/>
                </a:solidFill>
                <a:latin typeface="Calibri" panose="020F0502020204030204" pitchFamily="34" charset="0"/>
              </a:rPr>
              <a:t>2</a:t>
            </a:r>
            <a:r>
              <a:rPr lang="en-GB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Development</a:t>
            </a:r>
          </a:p>
          <a:p>
            <a:pPr marL="265113" indent="-265113">
              <a:buClr>
                <a:srgbClr val="00A9A9"/>
              </a:buClr>
            </a:pPr>
            <a:r>
              <a:rPr lang="en-GB" sz="1600" dirty="0" smtClean="0">
                <a:solidFill>
                  <a:srgbClr val="00A9A9"/>
                </a:solidFill>
                <a:latin typeface="Calibri" panose="020F0502020204030204" pitchFamily="34" charset="0"/>
              </a:rPr>
              <a:t>3</a:t>
            </a:r>
            <a:r>
              <a:rPr lang="en-GB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Spatial Perspectives</a:t>
            </a:r>
          </a:p>
          <a:p>
            <a:pPr marL="265113" indent="-265113">
              <a:buClr>
                <a:srgbClr val="00A9A9"/>
              </a:buClr>
            </a:pPr>
            <a:r>
              <a:rPr lang="en-GB" sz="1600" dirty="0" smtClean="0">
                <a:solidFill>
                  <a:srgbClr val="00A9A9"/>
                </a:solidFill>
                <a:latin typeface="Calibri" panose="020F0502020204030204" pitchFamily="34" charset="0"/>
              </a:rPr>
              <a:t>4</a:t>
            </a:r>
            <a:r>
              <a:rPr lang="en-GB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Time perspectives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24000" y="2808000"/>
            <a:ext cx="2817224" cy="984885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spAutoFit/>
          </a:bodyPr>
          <a:lstStyle/>
          <a:p>
            <a:pPr marL="265113" indent="-265113">
              <a:tabLst>
                <a:tab pos="265113" algn="l"/>
              </a:tabLst>
            </a:pPr>
            <a:r>
              <a:rPr lang="en-GB" sz="1600" b="1" dirty="0" smtClean="0">
                <a:solidFill>
                  <a:srgbClr val="ED6B06"/>
                </a:solidFill>
                <a:latin typeface="Calibri" panose="020F0502020204030204" pitchFamily="34" charset="0"/>
              </a:rPr>
              <a:t>9 </a:t>
            </a:r>
            <a:r>
              <a:rPr lang="en-GB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	Society</a:t>
            </a:r>
          </a:p>
          <a:p>
            <a:pPr marL="265113" indent="-265113">
              <a:tabLst>
                <a:tab pos="265113" algn="l"/>
              </a:tabLst>
            </a:pPr>
            <a:r>
              <a:rPr lang="en-GB" sz="1600" dirty="0" smtClean="0">
                <a:solidFill>
                  <a:srgbClr val="ED6B06"/>
                </a:solidFill>
                <a:latin typeface="Calibri" panose="020F0502020204030204" pitchFamily="34" charset="0"/>
              </a:rPr>
              <a:t>10 </a:t>
            </a:r>
            <a:r>
              <a:rPr lang="en-GB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Citizenship &amp; Cultural Diversity</a:t>
            </a:r>
          </a:p>
          <a:p>
            <a:pPr marL="265113" indent="-265113">
              <a:tabLst>
                <a:tab pos="265113" algn="l"/>
              </a:tabLst>
            </a:pPr>
            <a:r>
              <a:rPr lang="en-GB" sz="1600" dirty="0" smtClean="0">
                <a:solidFill>
                  <a:srgbClr val="ED6B06"/>
                </a:solidFill>
                <a:latin typeface="Calibri" panose="020F0502020204030204" pitchFamily="34" charset="0"/>
              </a:rPr>
              <a:t>11 </a:t>
            </a:r>
            <a:r>
              <a:rPr lang="en-GB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Rights, Equity &amp; Justice</a:t>
            </a:r>
          </a:p>
          <a:p>
            <a:pPr marL="265113" indent="-265113">
              <a:tabLst>
                <a:tab pos="265113" algn="l"/>
              </a:tabLst>
            </a:pPr>
            <a:r>
              <a:rPr lang="en-GB" sz="1600" dirty="0" smtClean="0">
                <a:solidFill>
                  <a:srgbClr val="ED6B06"/>
                </a:solidFill>
                <a:latin typeface="Calibri" panose="020F0502020204030204" pitchFamily="34" charset="0"/>
              </a:rPr>
              <a:t>12 </a:t>
            </a:r>
            <a:r>
              <a:rPr lang="en-GB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Health &amp; Wellbeing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204000" y="2808000"/>
            <a:ext cx="2753178" cy="1032510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marL="265113" indent="-265113">
              <a:tabLst>
                <a:tab pos="265113" algn="l"/>
              </a:tabLst>
            </a:pPr>
            <a:r>
              <a:rPr lang="en-GB" sz="1600" b="1" dirty="0" smtClean="0">
                <a:solidFill>
                  <a:srgbClr val="953195"/>
                </a:solidFill>
                <a:latin typeface="Calibri" panose="020F0502020204030204" pitchFamily="34" charset="0"/>
              </a:rPr>
              <a:t>13 </a:t>
            </a:r>
            <a:r>
              <a:rPr lang="en-GB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	Economy</a:t>
            </a:r>
          </a:p>
          <a:p>
            <a:pPr marL="265113" indent="-265113">
              <a:tabLst>
                <a:tab pos="265113" algn="l"/>
              </a:tabLst>
            </a:pPr>
            <a:r>
              <a:rPr lang="en-GB" sz="1600" dirty="0" smtClean="0">
                <a:solidFill>
                  <a:srgbClr val="953195"/>
                </a:solidFill>
                <a:latin typeface="Calibri" panose="020F0502020204030204" pitchFamily="34" charset="0"/>
              </a:rPr>
              <a:t>14 </a:t>
            </a:r>
            <a:r>
              <a:rPr lang="en-GB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Business &amp; Industry</a:t>
            </a:r>
          </a:p>
          <a:p>
            <a:pPr marL="265113" indent="-265113">
              <a:tabLst>
                <a:tab pos="265113" algn="l"/>
              </a:tabLst>
            </a:pPr>
            <a:r>
              <a:rPr lang="en-GB" sz="1600" dirty="0" smtClean="0">
                <a:solidFill>
                  <a:srgbClr val="953195"/>
                </a:solidFill>
                <a:latin typeface="Calibri" panose="020F0502020204030204" pitchFamily="34" charset="0"/>
              </a:rPr>
              <a:t>15 </a:t>
            </a:r>
            <a:r>
              <a:rPr lang="en-GB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Production &amp; Consumption</a:t>
            </a:r>
          </a:p>
          <a:p>
            <a:pPr marL="265113" indent="-265113">
              <a:tabLst>
                <a:tab pos="265113" algn="l"/>
              </a:tabLst>
            </a:pPr>
            <a:r>
              <a:rPr lang="en-GB" sz="1600" dirty="0" smtClean="0">
                <a:solidFill>
                  <a:srgbClr val="953195"/>
                </a:solidFill>
                <a:latin typeface="Calibri" panose="020F0502020204030204" pitchFamily="34" charset="0"/>
              </a:rPr>
              <a:t>16 </a:t>
            </a:r>
            <a:r>
              <a:rPr lang="en-GB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Resources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084000" y="2808000"/>
            <a:ext cx="2671244" cy="984885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spAutoFit/>
          </a:bodyPr>
          <a:lstStyle/>
          <a:p>
            <a:pPr marL="265113" indent="-265113">
              <a:tabLst>
                <a:tab pos="265113" algn="l"/>
              </a:tabLst>
            </a:pPr>
            <a:r>
              <a:rPr lang="en-GB" sz="1600" b="1" dirty="0" smtClean="0">
                <a:solidFill>
                  <a:srgbClr val="77B63E"/>
                </a:solidFill>
                <a:latin typeface="Calibri" panose="020F0502020204030204" pitchFamily="34" charset="0"/>
              </a:rPr>
              <a:t>17	</a:t>
            </a:r>
            <a:r>
              <a:rPr lang="en-GB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Environment  </a:t>
            </a:r>
          </a:p>
          <a:p>
            <a:pPr marL="265113" indent="-265113">
              <a:tabLst>
                <a:tab pos="265113" algn="l"/>
              </a:tabLst>
            </a:pPr>
            <a:r>
              <a:rPr lang="en-GB" sz="1600" dirty="0" smtClean="0">
                <a:solidFill>
                  <a:srgbClr val="77B63E"/>
                </a:solidFill>
                <a:latin typeface="Calibri" panose="020F0502020204030204" pitchFamily="34" charset="0"/>
              </a:rPr>
              <a:t>18 </a:t>
            </a:r>
            <a:r>
              <a:rPr lang="en-GB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Pollution &amp; Climate Change</a:t>
            </a:r>
          </a:p>
          <a:p>
            <a:pPr marL="265113" indent="-265113">
              <a:tabLst>
                <a:tab pos="265113" algn="l"/>
              </a:tabLst>
            </a:pPr>
            <a:r>
              <a:rPr lang="en-GB" sz="1600" dirty="0" smtClean="0">
                <a:solidFill>
                  <a:srgbClr val="77B63E"/>
                </a:solidFill>
                <a:latin typeface="Calibri" panose="020F0502020204030204" pitchFamily="34" charset="0"/>
              </a:rPr>
              <a:t>19 </a:t>
            </a:r>
            <a:r>
              <a:rPr lang="en-GB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Biodiversity &amp; Ecology</a:t>
            </a:r>
          </a:p>
          <a:p>
            <a:pPr marL="265113" indent="-265113">
              <a:tabLst>
                <a:tab pos="265113" algn="l"/>
              </a:tabLst>
            </a:pPr>
            <a:r>
              <a:rPr lang="en-GB" sz="1600" dirty="0" smtClean="0">
                <a:solidFill>
                  <a:srgbClr val="77B63E"/>
                </a:solidFill>
                <a:latin typeface="Calibri" panose="020F0502020204030204" pitchFamily="34" charset="0"/>
              </a:rPr>
              <a:t>20 </a:t>
            </a:r>
            <a:r>
              <a:rPr lang="en-GB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Land Use &amp; Land Use Change</a:t>
            </a:r>
            <a:endParaRPr lang="en-GB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ound Same Side Corner Rectangle 17"/>
          <p:cNvSpPr/>
          <p:nvPr/>
        </p:nvSpPr>
        <p:spPr>
          <a:xfrm>
            <a:off x="287338" y="1008000"/>
            <a:ext cx="8569325" cy="360000"/>
          </a:xfrm>
          <a:prstGeom prst="round2SameRect">
            <a:avLst>
              <a:gd name="adj1" fmla="val 16667"/>
              <a:gd name="adj2" fmla="val 6827"/>
            </a:avLst>
          </a:prstGeom>
          <a:solidFill>
            <a:srgbClr val="00A9A9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atin typeface="Calibri" panose="020F0502020204030204" pitchFamily="34" charset="0"/>
              </a:rPr>
              <a:t>Cross Cutting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19" name="Round Same Side Corner Rectangle 18"/>
          <p:cNvSpPr/>
          <p:nvPr/>
        </p:nvSpPr>
        <p:spPr>
          <a:xfrm>
            <a:off x="3168000" y="2448000"/>
            <a:ext cx="2808000" cy="360000"/>
          </a:xfrm>
          <a:prstGeom prst="round2SameRect">
            <a:avLst/>
          </a:prstGeom>
          <a:solidFill>
            <a:srgbClr val="95319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atin typeface="Calibri" panose="020F0502020204030204" pitchFamily="34" charset="0"/>
              </a:rPr>
              <a:t>Economy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20" name="Round Same Side Corner Rectangle 19"/>
          <p:cNvSpPr/>
          <p:nvPr/>
        </p:nvSpPr>
        <p:spPr>
          <a:xfrm>
            <a:off x="288000" y="2448000"/>
            <a:ext cx="2808000" cy="360000"/>
          </a:xfrm>
          <a:prstGeom prst="round2SameRect">
            <a:avLst/>
          </a:prstGeom>
          <a:solidFill>
            <a:srgbClr val="ED6B0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atin typeface="Calibri" panose="020F0502020204030204" pitchFamily="34" charset="0"/>
              </a:rPr>
              <a:t>Society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21" name="Round Same Side Corner Rectangle 20"/>
          <p:cNvSpPr/>
          <p:nvPr/>
        </p:nvSpPr>
        <p:spPr>
          <a:xfrm>
            <a:off x="6048663" y="2448000"/>
            <a:ext cx="2808000" cy="360000"/>
          </a:xfrm>
          <a:prstGeom prst="round2SameRect">
            <a:avLst/>
          </a:prstGeom>
          <a:solidFill>
            <a:srgbClr val="77B63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atin typeface="Calibri" panose="020F0502020204030204" pitchFamily="34" charset="0"/>
              </a:rPr>
              <a:t>Environment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644000" y="1368000"/>
            <a:ext cx="3489337" cy="984885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marL="265113" indent="-265113">
              <a:buClr>
                <a:srgbClr val="00A9A9"/>
              </a:buClr>
            </a:pPr>
            <a:r>
              <a:rPr lang="en-GB" sz="1600" dirty="0" smtClean="0">
                <a:solidFill>
                  <a:srgbClr val="00A9A9"/>
                </a:solidFill>
                <a:latin typeface="Calibri" panose="020F0502020204030204" pitchFamily="34" charset="0"/>
              </a:rPr>
              <a:t>5</a:t>
            </a:r>
            <a:r>
              <a:rPr lang="en-GB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	Philosophy, Responsibility &amp; Behaviour</a:t>
            </a:r>
          </a:p>
          <a:p>
            <a:pPr marL="265113" indent="-265113">
              <a:buClr>
                <a:srgbClr val="00A9A9"/>
              </a:buClr>
            </a:pPr>
            <a:r>
              <a:rPr lang="en-GB" sz="1600" dirty="0" smtClean="0">
                <a:solidFill>
                  <a:srgbClr val="00A9A9"/>
                </a:solidFill>
                <a:latin typeface="Calibri" panose="020F0502020204030204" pitchFamily="34" charset="0"/>
              </a:rPr>
              <a:t>6</a:t>
            </a:r>
            <a:r>
              <a:rPr lang="en-GB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Politics, Government &amp; Governance</a:t>
            </a:r>
          </a:p>
          <a:p>
            <a:pPr marL="265113" indent="-265113">
              <a:buClr>
                <a:srgbClr val="00A9A9"/>
              </a:buClr>
            </a:pPr>
            <a:r>
              <a:rPr lang="en-GB" sz="1600" dirty="0" smtClean="0">
                <a:solidFill>
                  <a:srgbClr val="00A9A9"/>
                </a:solidFill>
                <a:latin typeface="Calibri" panose="020F0502020204030204" pitchFamily="34" charset="0"/>
              </a:rPr>
              <a:t>7</a:t>
            </a:r>
            <a:r>
              <a:rPr lang="en-GB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Risks, Impacts &amp; Limits</a:t>
            </a:r>
          </a:p>
          <a:p>
            <a:pPr marL="265113" indent="-265113">
              <a:buClr>
                <a:srgbClr val="00A9A9"/>
              </a:buClr>
            </a:pPr>
            <a:r>
              <a:rPr lang="en-GB" sz="1600" dirty="0" smtClean="0">
                <a:solidFill>
                  <a:srgbClr val="00A9A9"/>
                </a:solidFill>
                <a:latin typeface="Calibri" panose="020F0502020204030204" pitchFamily="34" charset="0"/>
              </a:rPr>
              <a:t>8</a:t>
            </a:r>
            <a:r>
              <a:rPr lang="en-GB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Responses</a:t>
            </a:r>
            <a:endParaRPr lang="en-GB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Round Same Side Corner Rectangle 23"/>
          <p:cNvSpPr/>
          <p:nvPr/>
        </p:nvSpPr>
        <p:spPr>
          <a:xfrm>
            <a:off x="287338" y="3960000"/>
            <a:ext cx="8568000" cy="36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F007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atin typeface="Calibri" panose="020F0502020204030204" pitchFamily="34" charset="0"/>
              </a:rPr>
              <a:t>Skills &amp; Competencies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24000" y="4320000"/>
            <a:ext cx="4419626" cy="994410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marL="265113" indent="-265113">
              <a:buClr>
                <a:srgbClr val="DF007D"/>
              </a:buClr>
            </a:pPr>
            <a:r>
              <a:rPr lang="en-GB" sz="1600" b="1" dirty="0" smtClean="0">
                <a:solidFill>
                  <a:srgbClr val="DF007D"/>
                </a:solidFill>
                <a:latin typeface="Calibri" panose="020F0502020204030204" pitchFamily="34" charset="0"/>
              </a:rPr>
              <a:t>A</a:t>
            </a:r>
            <a:r>
              <a:rPr lang="en-GB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	Skills &amp; Competencies</a:t>
            </a:r>
          </a:p>
          <a:p>
            <a:pPr marL="265113" indent="-265113">
              <a:buClr>
                <a:srgbClr val="DF007D"/>
              </a:buClr>
            </a:pPr>
            <a:r>
              <a:rPr lang="en-GB" sz="1600" dirty="0" smtClean="0">
                <a:solidFill>
                  <a:srgbClr val="DF007D"/>
                </a:solidFill>
                <a:latin typeface="Calibri" panose="020F0502020204030204" pitchFamily="34" charset="0"/>
              </a:rPr>
              <a:t>B</a:t>
            </a:r>
            <a:r>
              <a:rPr lang="en-GB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Critical Thinking</a:t>
            </a:r>
          </a:p>
          <a:p>
            <a:pPr marL="265113" indent="-265113">
              <a:buClr>
                <a:srgbClr val="DF007D"/>
              </a:buClr>
            </a:pPr>
            <a:r>
              <a:rPr lang="en-GB" sz="1600" dirty="0" smtClean="0">
                <a:solidFill>
                  <a:srgbClr val="DF007D"/>
                </a:solidFill>
                <a:latin typeface="Calibri" panose="020F0502020204030204" pitchFamily="34" charset="0"/>
              </a:rPr>
              <a:t>C</a:t>
            </a:r>
            <a:r>
              <a:rPr lang="en-GB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Holistic Thinking &amp; Creative Problem Solving</a:t>
            </a:r>
          </a:p>
          <a:p>
            <a:pPr marL="265113" indent="-265113">
              <a:buClr>
                <a:srgbClr val="DF007D"/>
              </a:buClr>
            </a:pPr>
            <a:r>
              <a:rPr lang="en-GB" sz="1600" dirty="0" smtClean="0">
                <a:solidFill>
                  <a:srgbClr val="DF007D"/>
                </a:solidFill>
                <a:latin typeface="Calibri" panose="020F0502020204030204" pitchFamily="34" charset="0"/>
              </a:rPr>
              <a:t>D</a:t>
            </a:r>
            <a:r>
              <a:rPr lang="en-GB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Real World Examples, Case Studies &amp; Scenarios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644000" y="4320000"/>
            <a:ext cx="4419626" cy="994410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marL="265113" indent="-265113">
              <a:buClr>
                <a:srgbClr val="DF007D"/>
              </a:buClr>
            </a:pPr>
            <a:r>
              <a:rPr lang="en-GB" sz="1600" dirty="0" smtClean="0">
                <a:solidFill>
                  <a:srgbClr val="DF007D"/>
                </a:solidFill>
                <a:latin typeface="Calibri" panose="020F0502020204030204" pitchFamily="34" charset="0"/>
              </a:rPr>
              <a:t>E</a:t>
            </a:r>
            <a:r>
              <a:rPr lang="en-GB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Perspectives of Others</a:t>
            </a:r>
          </a:p>
          <a:p>
            <a:pPr marL="265113" indent="-265113">
              <a:buClr>
                <a:srgbClr val="DF007D"/>
              </a:buClr>
            </a:pPr>
            <a:r>
              <a:rPr lang="en-GB" sz="1600" dirty="0" smtClean="0">
                <a:solidFill>
                  <a:srgbClr val="DF007D"/>
                </a:solidFill>
                <a:latin typeface="Calibri" panose="020F0502020204030204" pitchFamily="34" charset="0"/>
              </a:rPr>
              <a:t>F</a:t>
            </a:r>
            <a:r>
              <a:rPr lang="en-GB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Working with Others</a:t>
            </a:r>
          </a:p>
          <a:p>
            <a:pPr marL="265113" indent="-265113">
              <a:buClr>
                <a:srgbClr val="DF007D"/>
              </a:buClr>
            </a:pPr>
            <a:r>
              <a:rPr lang="en-GB" sz="1600" dirty="0" smtClean="0">
                <a:solidFill>
                  <a:srgbClr val="DF007D"/>
                </a:solidFill>
                <a:latin typeface="Calibri" panose="020F0502020204030204" pitchFamily="34" charset="0"/>
              </a:rPr>
              <a:t>G</a:t>
            </a:r>
            <a:r>
              <a:rPr lang="en-GB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Communication</a:t>
            </a:r>
          </a:p>
          <a:p>
            <a:pPr marL="265113" indent="-265113">
              <a:buClr>
                <a:srgbClr val="DF007D"/>
              </a:buClr>
            </a:pPr>
            <a:r>
              <a:rPr lang="en-GB" sz="1600" dirty="0" smtClean="0">
                <a:solidFill>
                  <a:srgbClr val="DF007D"/>
                </a:solidFill>
                <a:latin typeface="Calibri" panose="020F0502020204030204" pitchFamily="34" charset="0"/>
              </a:rPr>
              <a:t>H</a:t>
            </a:r>
            <a:r>
              <a:rPr lang="en-GB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Professional Development &amp; Reflective Practice</a:t>
            </a:r>
            <a:endParaRPr lang="en-GB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13510" y="2520000"/>
            <a:ext cx="8569325" cy="504000"/>
          </a:xfrm>
          <a:prstGeom prst="rect">
            <a:avLst/>
          </a:prstGeom>
          <a:solidFill>
            <a:srgbClr val="00A9A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278084" y="1692000"/>
            <a:ext cx="8569325" cy="324000"/>
          </a:xfrm>
          <a:prstGeom prst="rect">
            <a:avLst/>
          </a:prstGeom>
          <a:solidFill>
            <a:srgbClr val="00A9A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87338" y="4896000"/>
            <a:ext cx="8569325" cy="684000"/>
          </a:xfrm>
          <a:prstGeom prst="rect">
            <a:avLst/>
          </a:prstGeom>
          <a:solidFill>
            <a:srgbClr val="00A9A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324000" y="3528000"/>
            <a:ext cx="8569325" cy="684000"/>
          </a:xfrm>
          <a:prstGeom prst="rect">
            <a:avLst/>
          </a:prstGeom>
          <a:solidFill>
            <a:srgbClr val="00A9A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59809" y="1368000"/>
            <a:ext cx="2187842" cy="324000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marL="265113" indent="-265113">
              <a:buClr>
                <a:srgbClr val="00A9A9"/>
              </a:buClr>
            </a:pPr>
            <a:r>
              <a:rPr lang="en-GB" sz="1600" b="1" dirty="0" smtClean="0">
                <a:solidFill>
                  <a:srgbClr val="00A9A9"/>
                </a:solidFill>
                <a:latin typeface="Calibri" panose="020F0502020204030204" pitchFamily="34" charset="0"/>
              </a:rPr>
              <a:t>1</a:t>
            </a:r>
            <a:r>
              <a:rPr lang="en-GB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	Sustainability</a:t>
            </a:r>
          </a:p>
        </p:txBody>
      </p:sp>
      <p:sp>
        <p:nvSpPr>
          <p:cNvPr id="18" name="Round Same Side Corner Rectangle 17"/>
          <p:cNvSpPr/>
          <p:nvPr/>
        </p:nvSpPr>
        <p:spPr>
          <a:xfrm>
            <a:off x="287338" y="1008000"/>
            <a:ext cx="8569325" cy="360000"/>
          </a:xfrm>
          <a:prstGeom prst="round2SameRect">
            <a:avLst>
              <a:gd name="adj1" fmla="val 16667"/>
              <a:gd name="adj2" fmla="val 6827"/>
            </a:avLst>
          </a:prstGeom>
          <a:solidFill>
            <a:srgbClr val="00A9A9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atin typeface="Calibri" panose="020F0502020204030204" pitchFamily="34" charset="0"/>
              </a:rPr>
              <a:t>Cross Cutting Themes &amp; Key Terms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60000" y="3024000"/>
            <a:ext cx="3489337" cy="504000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marL="265113" indent="-265113">
              <a:buClr>
                <a:srgbClr val="00A9A9"/>
              </a:buClr>
            </a:pPr>
            <a:r>
              <a:rPr lang="en-GB" sz="1600" dirty="0" smtClean="0">
                <a:solidFill>
                  <a:srgbClr val="00A9A9"/>
                </a:solidFill>
                <a:latin typeface="Calibri" panose="020F0502020204030204" pitchFamily="34" charset="0"/>
              </a:rPr>
              <a:t>5</a:t>
            </a:r>
            <a:r>
              <a:rPr lang="en-GB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	Philosophy, Responsibility &amp; Behaviour</a:t>
            </a:r>
            <a:endParaRPr lang="en-GB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60000" y="1692000"/>
            <a:ext cx="2187842" cy="324000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marL="265113" indent="-265113">
              <a:buClr>
                <a:srgbClr val="00A9A9"/>
              </a:buClr>
            </a:pPr>
            <a:r>
              <a:rPr lang="en-GB" sz="1600" dirty="0" smtClean="0">
                <a:solidFill>
                  <a:srgbClr val="00A9A9"/>
                </a:solidFill>
                <a:latin typeface="Calibri" panose="020F0502020204030204" pitchFamily="34" charset="0"/>
              </a:rPr>
              <a:t>2</a:t>
            </a:r>
            <a:r>
              <a:rPr lang="en-GB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Development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60000" y="2016000"/>
            <a:ext cx="2187842" cy="504000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marL="265113" indent="-265113">
              <a:buClr>
                <a:srgbClr val="00A9A9"/>
              </a:buClr>
            </a:pPr>
            <a:r>
              <a:rPr lang="en-GB" sz="1600" dirty="0" smtClean="0">
                <a:solidFill>
                  <a:srgbClr val="00A9A9"/>
                </a:solidFill>
                <a:latin typeface="Calibri" panose="020F0502020204030204" pitchFamily="34" charset="0"/>
              </a:rPr>
              <a:t>3</a:t>
            </a:r>
            <a:r>
              <a:rPr lang="en-GB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Spatial Perspectives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60000" y="2520000"/>
            <a:ext cx="2187842" cy="504000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marL="265113" indent="-265113">
              <a:buClr>
                <a:srgbClr val="00A9A9"/>
              </a:buClr>
            </a:pPr>
            <a:r>
              <a:rPr lang="en-GB" sz="1600" dirty="0" smtClean="0">
                <a:solidFill>
                  <a:srgbClr val="00A9A9"/>
                </a:solidFill>
                <a:latin typeface="Calibri" panose="020F0502020204030204" pitchFamily="34" charset="0"/>
              </a:rPr>
              <a:t>4</a:t>
            </a:r>
            <a:r>
              <a:rPr lang="en-GB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Time perspectives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60000" y="3528000"/>
            <a:ext cx="3489337" cy="684000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marL="265113" indent="-265113">
              <a:buClr>
                <a:srgbClr val="00A9A9"/>
              </a:buClr>
            </a:pPr>
            <a:r>
              <a:rPr lang="en-GB" sz="1600" dirty="0" smtClean="0">
                <a:solidFill>
                  <a:srgbClr val="00A9A9"/>
                </a:solidFill>
                <a:latin typeface="Calibri" panose="020F0502020204030204" pitchFamily="34" charset="0"/>
              </a:rPr>
              <a:t>6</a:t>
            </a:r>
            <a:r>
              <a:rPr lang="en-GB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Politics, Government &amp; Governance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60000" y="4212000"/>
            <a:ext cx="3489337" cy="684000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marL="265113" indent="-265113">
              <a:buClr>
                <a:srgbClr val="00A9A9"/>
              </a:buClr>
            </a:pPr>
            <a:r>
              <a:rPr lang="en-GB" sz="1600" dirty="0" smtClean="0">
                <a:solidFill>
                  <a:srgbClr val="00A9A9"/>
                </a:solidFill>
                <a:latin typeface="Calibri" panose="020F0502020204030204" pitchFamily="34" charset="0"/>
              </a:rPr>
              <a:t>7</a:t>
            </a:r>
            <a:r>
              <a:rPr lang="en-GB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Risks, Impacts &amp; Limits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60000" y="4896000"/>
            <a:ext cx="3489337" cy="684000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marL="265113" indent="-265113">
              <a:buClr>
                <a:srgbClr val="00A9A9"/>
              </a:buClr>
            </a:pPr>
            <a:r>
              <a:rPr lang="en-GB" sz="1600" dirty="0" smtClean="0">
                <a:solidFill>
                  <a:srgbClr val="00A9A9"/>
                </a:solidFill>
                <a:latin typeface="Calibri" panose="020F0502020204030204" pitchFamily="34" charset="0"/>
              </a:rPr>
              <a:t>8</a:t>
            </a:r>
            <a:r>
              <a:rPr lang="en-GB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Responses</a:t>
            </a:r>
            <a:endParaRPr lang="en-GB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0000" y="1368000"/>
            <a:ext cx="2042034" cy="324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en-GB" sz="1400" dirty="0" smtClean="0">
                <a:latin typeface="+mn-lt"/>
              </a:rPr>
              <a:t>sustainability/sustainable</a:t>
            </a:r>
            <a:endParaRPr lang="en-GB" sz="1400" dirty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60000" y="4896000"/>
            <a:ext cx="4902972" cy="684000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r>
              <a:rPr lang="fr-FR" sz="1300" dirty="0" smtClean="0">
                <a:latin typeface="+mn-lt"/>
              </a:rPr>
              <a:t>prevent/prevention, manage/management, conserve/conservation, </a:t>
            </a:r>
            <a:r>
              <a:rPr lang="fr-FR" sz="1300" dirty="0" err="1" smtClean="0">
                <a:latin typeface="+mn-lt"/>
              </a:rPr>
              <a:t>abate</a:t>
            </a:r>
            <a:r>
              <a:rPr lang="fr-FR" sz="1300" dirty="0" smtClean="0">
                <a:latin typeface="+mn-lt"/>
              </a:rPr>
              <a:t>/</a:t>
            </a:r>
            <a:r>
              <a:rPr lang="fr-FR" sz="1300" dirty="0" err="1" smtClean="0">
                <a:latin typeface="+mn-lt"/>
              </a:rPr>
              <a:t>abatement</a:t>
            </a:r>
            <a:r>
              <a:rPr lang="fr-FR" sz="1300" dirty="0" smtClean="0">
                <a:latin typeface="+mn-lt"/>
              </a:rPr>
              <a:t>, </a:t>
            </a:r>
            <a:r>
              <a:rPr lang="fr-FR" sz="1300" dirty="0" err="1" smtClean="0">
                <a:latin typeface="+mn-lt"/>
              </a:rPr>
              <a:t>mitigate</a:t>
            </a:r>
            <a:r>
              <a:rPr lang="fr-FR" sz="1300" dirty="0" smtClean="0">
                <a:latin typeface="+mn-lt"/>
              </a:rPr>
              <a:t>/mitigation, </a:t>
            </a:r>
            <a:r>
              <a:rPr lang="fr-FR" sz="1300" dirty="0" err="1" smtClean="0">
                <a:latin typeface="+mn-lt"/>
              </a:rPr>
              <a:t>remediate</a:t>
            </a:r>
            <a:r>
              <a:rPr lang="fr-FR" sz="1300" dirty="0" smtClean="0">
                <a:latin typeface="+mn-lt"/>
              </a:rPr>
              <a:t>/</a:t>
            </a:r>
            <a:r>
              <a:rPr lang="fr-FR" sz="1300" dirty="0" err="1" smtClean="0">
                <a:latin typeface="+mn-lt"/>
              </a:rPr>
              <a:t>remediation</a:t>
            </a:r>
            <a:r>
              <a:rPr lang="fr-FR" sz="1300" dirty="0" smtClean="0">
                <a:latin typeface="+mn-lt"/>
              </a:rPr>
              <a:t>, </a:t>
            </a:r>
            <a:r>
              <a:rPr lang="fr-FR" sz="1300" dirty="0" err="1" smtClean="0">
                <a:latin typeface="+mn-lt"/>
              </a:rPr>
              <a:t>compensate</a:t>
            </a:r>
            <a:r>
              <a:rPr lang="fr-FR" sz="1300" dirty="0" smtClean="0">
                <a:latin typeface="+mn-lt"/>
              </a:rPr>
              <a:t>/compensation, </a:t>
            </a:r>
            <a:r>
              <a:rPr lang="fr-FR" sz="1300" dirty="0" err="1" smtClean="0">
                <a:latin typeface="+mn-lt"/>
              </a:rPr>
              <a:t>adapt</a:t>
            </a:r>
            <a:r>
              <a:rPr lang="fr-FR" sz="1300" dirty="0" smtClean="0">
                <a:latin typeface="+mn-lt"/>
              </a:rPr>
              <a:t>/adaptation, </a:t>
            </a:r>
            <a:r>
              <a:rPr lang="fr-FR" sz="1300" dirty="0" err="1" smtClean="0">
                <a:latin typeface="+mn-lt"/>
              </a:rPr>
              <a:t>resilience</a:t>
            </a:r>
            <a:r>
              <a:rPr lang="fr-FR" sz="1300" dirty="0" smtClean="0">
                <a:latin typeface="+mn-lt"/>
              </a:rPr>
              <a:t>/</a:t>
            </a:r>
            <a:r>
              <a:rPr lang="fr-FR" sz="1300" dirty="0" err="1" smtClean="0">
                <a:latin typeface="+mn-lt"/>
              </a:rPr>
              <a:t>resilient</a:t>
            </a:r>
            <a:endParaRPr lang="en-GB" sz="1300" dirty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60000" y="4212000"/>
            <a:ext cx="5016137" cy="684000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r>
              <a:rPr lang="en-GB" sz="1300" dirty="0" smtClean="0">
                <a:latin typeface="+mn-lt"/>
              </a:rPr>
              <a:t>risks, hazards, threats/threatened, stresses/stressors, impacts, anthropogenic/</a:t>
            </a:r>
            <a:r>
              <a:rPr lang="en-GB" sz="1300" dirty="0" err="1" smtClean="0">
                <a:latin typeface="+mn-lt"/>
              </a:rPr>
              <a:t>anthropocene</a:t>
            </a:r>
            <a:r>
              <a:rPr lang="en-GB" sz="1300" dirty="0" smtClean="0">
                <a:latin typeface="+mn-lt"/>
              </a:rPr>
              <a:t>, human/mankind, population,  limits, carrying capacity/</a:t>
            </a:r>
            <a:r>
              <a:rPr lang="en-GB" sz="1300" dirty="0" err="1" smtClean="0">
                <a:latin typeface="+mn-lt"/>
              </a:rPr>
              <a:t>biocapacity</a:t>
            </a:r>
            <a:endParaRPr lang="en-GB" sz="1300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60000" y="3528000"/>
            <a:ext cx="5016137" cy="684000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r>
              <a:rPr lang="en-GB" sz="1300" dirty="0" smtClean="0">
                <a:latin typeface="+mn-lt"/>
              </a:rPr>
              <a:t>political/politics/polity, government, democracy/democratic, participant/participatory/participation, governing/governance, policy/policies, regulator(y)/regulations</a:t>
            </a:r>
            <a:endParaRPr lang="en-GB" sz="1300" dirty="0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60000" y="3024000"/>
            <a:ext cx="5016137" cy="504000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r>
              <a:rPr lang="en-GB" sz="1300" dirty="0" smtClean="0">
                <a:latin typeface="+mn-lt"/>
              </a:rPr>
              <a:t>philosophy/philosophical,  ethics/ethical, values, responsibility/responsible, behaviour</a:t>
            </a:r>
            <a:endParaRPr lang="en-GB" sz="1300" dirty="0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60000" y="2520000"/>
            <a:ext cx="5016137" cy="504000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r>
              <a:rPr lang="en-GB" sz="1300" dirty="0" smtClean="0">
                <a:latin typeface="+mn-lt"/>
              </a:rPr>
              <a:t>time(scale), past, pal(a)</a:t>
            </a:r>
            <a:r>
              <a:rPr lang="en-GB" sz="1300" dirty="0" err="1" smtClean="0">
                <a:latin typeface="+mn-lt"/>
              </a:rPr>
              <a:t>eo</a:t>
            </a:r>
            <a:r>
              <a:rPr lang="en-GB" sz="1300" dirty="0" smtClean="0">
                <a:latin typeface="+mn-lt"/>
              </a:rPr>
              <a:t>, history/historic, current, contemporary, future, predict, generations</a:t>
            </a:r>
            <a:endParaRPr lang="en-GB" sz="1300" dirty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60000" y="2016000"/>
            <a:ext cx="5016137" cy="504000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r>
              <a:rPr lang="en-GB" sz="1300" dirty="0" smtClean="0">
                <a:latin typeface="+mn-lt"/>
              </a:rPr>
              <a:t>spatial, space, global/globalisation, world, trans- / multi- / inter-national, nation/national, region/regional, local/localism</a:t>
            </a:r>
            <a:endParaRPr lang="en-GB" sz="1300" dirty="0"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60000" y="1692000"/>
            <a:ext cx="2728696" cy="324000"/>
          </a:xfrm>
          <a:prstGeom prst="rect">
            <a:avLst/>
          </a:prstGeom>
          <a:noFill/>
        </p:spPr>
        <p:txBody>
          <a:bodyPr wrap="none" tIns="0" bIns="0" rtlCol="0" anchor="ctr">
            <a:noAutofit/>
          </a:bodyPr>
          <a:lstStyle/>
          <a:p>
            <a:r>
              <a:rPr lang="en-GB" sz="1400" dirty="0" smtClean="0">
                <a:latin typeface="+mn-lt"/>
              </a:rPr>
              <a:t>develop/developing/development</a:t>
            </a:r>
            <a:endParaRPr lang="en-GB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174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338" y="783548"/>
            <a:ext cx="7886700" cy="417142"/>
          </a:xfrm>
        </p:spPr>
        <p:txBody>
          <a:bodyPr/>
          <a:lstStyle/>
          <a:p>
            <a:r>
              <a:rPr lang="en-GB" dirty="0" smtClean="0"/>
              <a:t>Developing and piloting the audit tool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87338" y="1898468"/>
            <a:ext cx="5434193" cy="3675017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Searched </a:t>
            </a:r>
            <a:r>
              <a:rPr lang="en-GB" b="1" dirty="0" smtClean="0"/>
              <a:t>e-copy </a:t>
            </a:r>
            <a:r>
              <a:rPr lang="en-GB" b="1" dirty="0"/>
              <a:t>of </a:t>
            </a:r>
            <a:r>
              <a:rPr lang="en-GB" b="1" dirty="0" smtClean="0"/>
              <a:t>unit specifications </a:t>
            </a:r>
            <a:r>
              <a:rPr lang="en-GB" b="1" dirty="0"/>
              <a:t>for occurrence of </a:t>
            </a:r>
            <a:r>
              <a:rPr lang="en-GB" b="1" dirty="0" smtClean="0"/>
              <a:t>Key Terms </a:t>
            </a:r>
            <a:r>
              <a:rPr lang="en-GB" b="1" dirty="0"/>
              <a:t>(roots) in:</a:t>
            </a:r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en-GB" sz="2000" dirty="0" smtClean="0"/>
              <a:t>Unit Title</a:t>
            </a:r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en-GB" sz="2000" dirty="0" smtClean="0"/>
              <a:t>Key Words</a:t>
            </a:r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en-GB" sz="2000" dirty="0" smtClean="0"/>
              <a:t>Unit Description (Brief Summary and Indicative Content)</a:t>
            </a:r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en-GB" sz="2000" dirty="0" smtClean="0"/>
              <a:t>Learning Outcomes</a:t>
            </a:r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en-GB" sz="2000" dirty="0" smtClean="0"/>
              <a:t>Assessment Descriptions</a:t>
            </a:r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en-GB" sz="2000" dirty="0" smtClean="0"/>
              <a:t>Learning Resources (‘To Buy’ and ‘Essential Reading’ textbook and journal titles)</a:t>
            </a:r>
            <a:endParaRPr lang="en-GB" b="1" dirty="0"/>
          </a:p>
        </p:txBody>
      </p:sp>
      <p:sp>
        <p:nvSpPr>
          <p:cNvPr id="5" name="Rounded Rectangle 4"/>
          <p:cNvSpPr/>
          <p:nvPr/>
        </p:nvSpPr>
        <p:spPr>
          <a:xfrm>
            <a:off x="287337" y="1242254"/>
            <a:ext cx="8569326" cy="546205"/>
          </a:xfrm>
          <a:prstGeom prst="roundRect">
            <a:avLst>
              <a:gd name="adj" fmla="val 0"/>
            </a:avLst>
          </a:prstGeom>
          <a:solidFill>
            <a:srgbClr val="00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b="1" dirty="0" smtClean="0">
                <a:latin typeface="Calibri" panose="020F0502020204030204" pitchFamily="34" charset="0"/>
              </a:rPr>
              <a:t>Stage 2: </a:t>
            </a:r>
            <a:r>
              <a:rPr lang="en-GB" sz="2400" dirty="0" smtClean="0">
                <a:latin typeface="Calibri" panose="020F0502020204030204" pitchFamily="34" charset="0"/>
              </a:rPr>
              <a:t>Auditing the occurrence of Key </a:t>
            </a:r>
            <a:r>
              <a:rPr lang="en-GB" sz="2400" dirty="0">
                <a:latin typeface="Calibri" panose="020F0502020204030204" pitchFamily="34" charset="0"/>
              </a:rPr>
              <a:t>T</a:t>
            </a:r>
            <a:r>
              <a:rPr lang="en-GB" sz="2400" dirty="0" smtClean="0">
                <a:latin typeface="Calibri" panose="020F0502020204030204" pitchFamily="34" charset="0"/>
              </a:rPr>
              <a:t>erm</a:t>
            </a:r>
            <a:r>
              <a:rPr lang="en-GB" sz="2200" dirty="0" smtClean="0">
                <a:latin typeface="Calibri" panose="020F0502020204030204" pitchFamily="34" charset="0"/>
              </a:rPr>
              <a:t>s, Themes and Domains</a:t>
            </a:r>
            <a:endParaRPr lang="en-GB" sz="2200" dirty="0">
              <a:latin typeface="Calibri" panose="020F0502020204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080" y="1830023"/>
            <a:ext cx="2722994" cy="388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537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338" y="783548"/>
            <a:ext cx="7886700" cy="417142"/>
          </a:xfrm>
        </p:spPr>
        <p:txBody>
          <a:bodyPr/>
          <a:lstStyle/>
          <a:p>
            <a:r>
              <a:rPr lang="en-GB" dirty="0" smtClean="0"/>
              <a:t>Developing and piloting the audit tool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287337" y="1242254"/>
            <a:ext cx="8569326" cy="546205"/>
          </a:xfrm>
          <a:prstGeom prst="roundRect">
            <a:avLst>
              <a:gd name="adj" fmla="val 0"/>
            </a:avLst>
          </a:prstGeom>
          <a:solidFill>
            <a:srgbClr val="00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b="1" dirty="0" smtClean="0">
                <a:latin typeface="Calibri" panose="020F0502020204030204" pitchFamily="34" charset="0"/>
              </a:rPr>
              <a:t>Stage 2: </a:t>
            </a:r>
            <a:r>
              <a:rPr lang="en-GB" sz="2400" dirty="0" smtClean="0">
                <a:latin typeface="Calibri" panose="020F0502020204030204" pitchFamily="34" charset="0"/>
              </a:rPr>
              <a:t>Representation of Themes and Domains in the curriculum</a:t>
            </a:r>
            <a:endParaRPr lang="en-GB" sz="2200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53" y="1947430"/>
            <a:ext cx="3610142" cy="35885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393" y="2186849"/>
            <a:ext cx="3165473" cy="31621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6142" y="2664000"/>
            <a:ext cx="1291716" cy="642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2065" y="3384000"/>
            <a:ext cx="1234848" cy="6502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6354" y="4104000"/>
            <a:ext cx="1234848" cy="6421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3271" y="1944000"/>
            <a:ext cx="2567184" cy="6461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6972" y="4824000"/>
            <a:ext cx="2575308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77392"/>
      </p:ext>
    </p:extLst>
  </p:cSld>
  <p:clrMapOvr>
    <a:masterClrMapping/>
  </p:clrMapOvr>
</p:sld>
</file>

<file path=ppt/theme/theme1.xml><?xml version="1.0" encoding="utf-8"?>
<a:theme xmlns:a="http://schemas.openxmlformats.org/drawingml/2006/main" name="1_White">
  <a:themeElements>
    <a:clrScheme name="MMU brand colours">
      <a:dk1>
        <a:sysClr val="windowText" lastClr="000000"/>
      </a:dk1>
      <a:lt1>
        <a:sysClr val="window" lastClr="FFFFFF"/>
      </a:lt1>
      <a:dk2>
        <a:srgbClr val="00ACAF"/>
      </a:dk2>
      <a:lt2>
        <a:srgbClr val="AFBBC3"/>
      </a:lt2>
      <a:accent1>
        <a:srgbClr val="FFC627"/>
      </a:accent1>
      <a:accent2>
        <a:srgbClr val="ED6B06"/>
      </a:accent2>
      <a:accent3>
        <a:srgbClr val="EB0029"/>
      </a:accent3>
      <a:accent4>
        <a:srgbClr val="E70095"/>
      </a:accent4>
      <a:accent5>
        <a:srgbClr val="8D70B0"/>
      </a:accent5>
      <a:accent6>
        <a:srgbClr val="8AC2EB"/>
      </a:accent6>
      <a:hlink>
        <a:srgbClr val="003197"/>
      </a:hlink>
      <a:folHlink>
        <a:srgbClr val="95C11F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Aqua">
  <a:themeElements>
    <a:clrScheme name="MMU brand colours">
      <a:dk1>
        <a:sysClr val="windowText" lastClr="000000"/>
      </a:dk1>
      <a:lt1>
        <a:sysClr val="window" lastClr="FFFFFF"/>
      </a:lt1>
      <a:dk2>
        <a:srgbClr val="00ACAF"/>
      </a:dk2>
      <a:lt2>
        <a:srgbClr val="AFBBC3"/>
      </a:lt2>
      <a:accent1>
        <a:srgbClr val="FFC627"/>
      </a:accent1>
      <a:accent2>
        <a:srgbClr val="ED6B06"/>
      </a:accent2>
      <a:accent3>
        <a:srgbClr val="EB0029"/>
      </a:accent3>
      <a:accent4>
        <a:srgbClr val="E70095"/>
      </a:accent4>
      <a:accent5>
        <a:srgbClr val="8D70B0"/>
      </a:accent5>
      <a:accent6>
        <a:srgbClr val="8AC2EB"/>
      </a:accent6>
      <a:hlink>
        <a:srgbClr val="003197"/>
      </a:hlink>
      <a:folHlink>
        <a:srgbClr val="95C11F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Black">
  <a:themeElements>
    <a:clrScheme name="MMU brand colours">
      <a:dk1>
        <a:sysClr val="windowText" lastClr="000000"/>
      </a:dk1>
      <a:lt1>
        <a:sysClr val="window" lastClr="FFFFFF"/>
      </a:lt1>
      <a:dk2>
        <a:srgbClr val="00ACAF"/>
      </a:dk2>
      <a:lt2>
        <a:srgbClr val="AFBBC3"/>
      </a:lt2>
      <a:accent1>
        <a:srgbClr val="FFC627"/>
      </a:accent1>
      <a:accent2>
        <a:srgbClr val="ED6B06"/>
      </a:accent2>
      <a:accent3>
        <a:srgbClr val="EB0029"/>
      </a:accent3>
      <a:accent4>
        <a:srgbClr val="E70095"/>
      </a:accent4>
      <a:accent5>
        <a:srgbClr val="8D70B0"/>
      </a:accent5>
      <a:accent6>
        <a:srgbClr val="8AC2EB"/>
      </a:accent6>
      <a:hlink>
        <a:srgbClr val="003197"/>
      </a:hlink>
      <a:folHlink>
        <a:srgbClr val="95C11F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Blue Steel ">
  <a:themeElements>
    <a:clrScheme name="MMU Heritage palette">
      <a:dk1>
        <a:sysClr val="windowText" lastClr="000000"/>
      </a:dk1>
      <a:lt1>
        <a:sysClr val="window" lastClr="FFFFFF"/>
      </a:lt1>
      <a:dk2>
        <a:srgbClr val="506D85"/>
      </a:dk2>
      <a:lt2>
        <a:srgbClr val="D1DDE6"/>
      </a:lt2>
      <a:accent1>
        <a:srgbClr val="EB0029"/>
      </a:accent1>
      <a:accent2>
        <a:srgbClr val="672146"/>
      </a:accent2>
      <a:accent3>
        <a:srgbClr val="D35E13"/>
      </a:accent3>
      <a:accent4>
        <a:srgbClr val="211551"/>
      </a:accent4>
      <a:accent5>
        <a:srgbClr val="004851"/>
      </a:accent5>
      <a:accent6>
        <a:srgbClr val="CDC400"/>
      </a:accent6>
      <a:hlink>
        <a:srgbClr val="003197"/>
      </a:hlink>
      <a:folHlink>
        <a:srgbClr val="95C11F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2944</TotalTime>
  <Words>914</Words>
  <Application>Microsoft Office PowerPoint</Application>
  <PresentationFormat>On-screen Show (16:10)</PresentationFormat>
  <Paragraphs>189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ＭＳ Ｐゴシック</vt:lpstr>
      <vt:lpstr>Arial</vt:lpstr>
      <vt:lpstr>Calibri</vt:lpstr>
      <vt:lpstr>Cambria Math</vt:lpstr>
      <vt:lpstr>Times New Roman</vt:lpstr>
      <vt:lpstr>Wingdings 3</vt:lpstr>
      <vt:lpstr>1_White</vt:lpstr>
      <vt:lpstr>2_Aqua</vt:lpstr>
      <vt:lpstr>3_Black</vt:lpstr>
      <vt:lpstr>4_Blue Steel </vt:lpstr>
      <vt:lpstr>Rachel Dunk (r.dunk@mmu.ac.uk), Valeria Vargas (v.vargas@mmu.ac.uk), Konstantinos Tzoulas, &amp; Hannah Matthews School of Science and the Environment</vt:lpstr>
      <vt:lpstr>PowerPoint Presentation</vt:lpstr>
      <vt:lpstr>Why conduct an audit?</vt:lpstr>
      <vt:lpstr>Developing and piloting the audit tool</vt:lpstr>
      <vt:lpstr>Developing and piloting the audit tool</vt:lpstr>
      <vt:lpstr>PowerPoint Presentation</vt:lpstr>
      <vt:lpstr>PowerPoint Presentation</vt:lpstr>
      <vt:lpstr>Developing and piloting the audit tool</vt:lpstr>
      <vt:lpstr>Developing and piloting the audit tool</vt:lpstr>
      <vt:lpstr>Developing and piloting the audit tool</vt:lpstr>
      <vt:lpstr>Embedding ESD during Programme Review</vt:lpstr>
      <vt:lpstr>Embedding ESD during Programme Review</vt:lpstr>
      <vt:lpstr>Embedding ESD during Programme Review</vt:lpstr>
      <vt:lpstr>Embedding ESD during Programme Review</vt:lpstr>
      <vt:lpstr>Carbon Literacy (Formal / Informal Curriculum)</vt:lpstr>
      <vt:lpstr>Carbon Literacy (Formal / Informal Curriculum)</vt:lpstr>
      <vt:lpstr>PowerPoint Presentation</vt:lpstr>
    </vt:vector>
  </TitlesOfParts>
  <Company>MMU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Day October 2012  Welcome to Manchester Metropolitan University Ian Roberts Director of Recruitment and Admissions</dc:title>
  <dc:creator>mmu-user</dc:creator>
  <cp:lastModifiedBy>Rachel Dunk</cp:lastModifiedBy>
  <cp:revision>488</cp:revision>
  <cp:lastPrinted>2015-04-27T14:29:50Z</cp:lastPrinted>
  <dcterms:created xsi:type="dcterms:W3CDTF">2012-09-24T12:50:07Z</dcterms:created>
  <dcterms:modified xsi:type="dcterms:W3CDTF">2018-01-10T14:26:22Z</dcterms:modified>
</cp:coreProperties>
</file>