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411" r:id="rId2"/>
    <p:sldId id="413" r:id="rId3"/>
    <p:sldId id="391" r:id="rId4"/>
    <p:sldId id="412" r:id="rId5"/>
  </p:sldIdLst>
  <p:sldSz cx="9144000" cy="6858000" type="screen4x3"/>
  <p:notesSz cx="6858000" cy="100139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A6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0875" autoAdjust="0"/>
    <p:restoredTop sz="94660"/>
  </p:normalViewPr>
  <p:slideViewPr>
    <p:cSldViewPr>
      <p:cViewPr>
        <p:scale>
          <a:sx n="76" d="100"/>
          <a:sy n="76" d="100"/>
        </p:scale>
        <p:origin x="-97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500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AB16E70C-6466-4D14-BB2B-FC4B0D1FFE7E}" type="datetimeFigureOut">
              <a:rPr lang="en-GB" altLang="en-US"/>
              <a:pPr>
                <a:defRPr/>
              </a:pPr>
              <a:t>23/01/2018</a:t>
            </a:fld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2300"/>
            <a:ext cx="2971800" cy="500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512300"/>
            <a:ext cx="2971800" cy="5000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3FDC690-3B67-4059-8245-D5B024054B5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78757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500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2030ADB-8272-42DE-9761-5D88B11D6784}" type="datetimeFigureOut">
              <a:rPr lang="en-GB" altLang="en-US"/>
              <a:pPr>
                <a:defRPr/>
              </a:pPr>
              <a:t>23/01/2018</a:t>
            </a:fld>
            <a:endParaRPr lang="en-GB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5513" y="750888"/>
            <a:ext cx="5006975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56150"/>
            <a:ext cx="5486400" cy="4506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2300"/>
            <a:ext cx="2971800" cy="500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512300"/>
            <a:ext cx="2971800" cy="5000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EB098734-B304-4F81-B329-40DEF6E9FA2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053370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17 SDGs 169 targets </a:t>
            </a:r>
          </a:p>
          <a:p>
            <a:r>
              <a:rPr lang="en-US" dirty="0" smtClean="0"/>
              <a:t>2015-2030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Transforming our world: the 2030 Agenda for Sustainable Development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DF133-D112-426A-9A0A-2C7B39517807}" type="slidenum">
              <a:rPr lang="en-SG" smtClean="0"/>
              <a:t>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28293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Goal 4 Education</a:t>
            </a:r>
          </a:p>
          <a:p>
            <a:r>
              <a:rPr lang="en-GB" dirty="0" smtClean="0"/>
              <a:t>Reporting 2019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98734-B304-4F81-B329-40DEF6E9FA2E}" type="slidenum">
              <a:rPr lang="en-GB" altLang="en-US" smtClean="0"/>
              <a:pPr/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23301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Global reporting. </a:t>
            </a:r>
          </a:p>
          <a:p>
            <a:r>
              <a:rPr lang="en-GB" b="1" dirty="0" smtClean="0"/>
              <a:t>GEM Report 2016 set the Framework using PPPP</a:t>
            </a:r>
          </a:p>
          <a:p>
            <a:r>
              <a:rPr lang="en-GB" dirty="0" smtClean="0"/>
              <a:t>Targets refer to all learners and all education levels including tertiary level </a:t>
            </a:r>
          </a:p>
          <a:p>
            <a:r>
              <a:rPr lang="en-GB" dirty="0" smtClean="0"/>
              <a:t>Knowledge and skills are broad concepts linked to quality of education</a:t>
            </a:r>
          </a:p>
          <a:p>
            <a:r>
              <a:rPr lang="en-GB" dirty="0" smtClean="0"/>
              <a:t>Indicators still under discussion. Terminology contested</a:t>
            </a:r>
          </a:p>
          <a:p>
            <a:r>
              <a:rPr lang="en-GB" dirty="0" smtClean="0"/>
              <a:t>PISA 2018 will include global competence</a:t>
            </a:r>
          </a:p>
          <a:p>
            <a:r>
              <a:rPr lang="en-GB" b="1" dirty="0" smtClean="0"/>
              <a:t>GEM 2017</a:t>
            </a:r>
            <a:r>
              <a:rPr lang="en-GB" b="1" baseline="0" dirty="0" smtClean="0"/>
              <a:t> had a focus on accountability  </a:t>
            </a:r>
          </a:p>
          <a:p>
            <a:r>
              <a:rPr lang="en-GB" b="0" baseline="0" dirty="0" smtClean="0"/>
              <a:t>Seen as a shared responsibility between government, citizens, students, institutions, international organisations </a:t>
            </a:r>
            <a:r>
              <a:rPr lang="en-GB" b="0" baseline="0" dirty="0" err="1" smtClean="0"/>
              <a:t>etc</a:t>
            </a:r>
            <a:endParaRPr lang="en-GB" b="0" baseline="0" dirty="0" smtClean="0"/>
          </a:p>
          <a:p>
            <a:endParaRPr lang="en-GB" b="0" dirty="0" smtClean="0"/>
          </a:p>
          <a:p>
            <a:r>
              <a:rPr lang="en-GB" b="1" dirty="0" smtClean="0"/>
              <a:t>In UK </a:t>
            </a:r>
            <a:r>
              <a:rPr lang="en-GB" dirty="0" smtClean="0"/>
              <a:t>have consulted on targets and indicators and Scotland is developing mechanism for reporting allied to the National Performance Framework which is being reviewed.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98734-B304-4F81-B329-40DEF6E9FA2E}" type="slidenum">
              <a:rPr lang="en-GB" altLang="en-US" smtClean="0"/>
              <a:pPr/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84715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77FE9-EC7C-4811-8D84-7155BC6E571C}" type="datetimeFigureOut">
              <a:rPr lang="en-GB" altLang="en-US"/>
              <a:pPr>
                <a:defRPr/>
              </a:pPr>
              <a:t>23/01/2018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982FAC-39DB-4008-A9BC-E4140A29667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55658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FB172-D0E9-4C2C-B77F-D87ECFC1EFB1}" type="datetimeFigureOut">
              <a:rPr lang="en-GB" altLang="en-US"/>
              <a:pPr>
                <a:defRPr/>
              </a:pPr>
              <a:t>23/01/2018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8CE4F5-502B-47D8-A840-70F8B9E1F03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98981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18A91-05B0-4030-838C-7886ED493EEB}" type="datetimeFigureOut">
              <a:rPr lang="en-GB" altLang="en-US"/>
              <a:pPr>
                <a:defRPr/>
              </a:pPr>
              <a:t>23/01/2018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815123-6AB8-46F7-B4F6-C1FAEF17A6F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44729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B015-0CF6-471D-ADC6-CACFA4A3463D}" type="datetimeFigureOut">
              <a:rPr lang="en-GB" altLang="en-US"/>
              <a:pPr>
                <a:defRPr/>
              </a:pPr>
              <a:t>23/01/2018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F4AB04-E885-49BC-BDD1-0CB4795885E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00147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C054C-5D8D-4491-9CAE-5512637411E8}" type="datetimeFigureOut">
              <a:rPr lang="en-GB" altLang="en-US"/>
              <a:pPr>
                <a:defRPr/>
              </a:pPr>
              <a:t>23/01/2018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0A7BB-1BDC-4632-8202-BA3B3AB8D4E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44818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CB80F-FA3D-4A2B-9EE9-7C548C0EC23B}" type="datetimeFigureOut">
              <a:rPr lang="en-GB" altLang="en-US"/>
              <a:pPr>
                <a:defRPr/>
              </a:pPr>
              <a:t>23/01/2018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F4161-22EE-43FA-A7A3-9EAF8902E86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3805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3B3C3-5A77-48A1-B874-38AA382B3FFB}" type="datetimeFigureOut">
              <a:rPr lang="en-GB" altLang="en-US"/>
              <a:pPr>
                <a:defRPr/>
              </a:pPr>
              <a:t>23/01/2018</a:t>
            </a:fld>
            <a:endParaRPr lang="en-GB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40DA7C-F207-4277-AC6B-60CB9189A30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80147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A1DC9-6422-4880-B403-777B3C7C5878}" type="datetimeFigureOut">
              <a:rPr lang="en-GB" altLang="en-US"/>
              <a:pPr>
                <a:defRPr/>
              </a:pPr>
              <a:t>23/01/2018</a:t>
            </a:fld>
            <a:endParaRPr lang="en-GB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6A6235-1697-4339-88A6-2E982B559BC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88256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471F4-2F3C-4AC0-AA35-88FBDF4A4173}" type="datetimeFigureOut">
              <a:rPr lang="en-GB" altLang="en-US"/>
              <a:pPr>
                <a:defRPr/>
              </a:pPr>
              <a:t>23/01/2018</a:t>
            </a:fld>
            <a:endParaRPr lang="en-GB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6D5AD6-DF00-40E6-8E80-0A372AE8E08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69029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12EA1-DFAE-4911-9C6A-F75E0AF61E02}" type="datetimeFigureOut">
              <a:rPr lang="en-GB" altLang="en-US"/>
              <a:pPr>
                <a:defRPr/>
              </a:pPr>
              <a:t>23/01/2018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69663A-3C92-49B6-8655-8EA5B1CB455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78370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3437E-017F-4F89-8702-B7E330C70C4B}" type="datetimeFigureOut">
              <a:rPr lang="en-GB" altLang="en-US"/>
              <a:pPr>
                <a:defRPr/>
              </a:pPr>
              <a:t>23/01/2018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467B4D-C30C-40C4-84F2-DC49F70221E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18062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29C0166-08C7-4829-A489-76B269E7EAB5}" type="datetimeFigureOut">
              <a:rPr lang="en-GB" altLang="en-US"/>
              <a:pPr>
                <a:defRPr/>
              </a:pPr>
              <a:t>23/01/2018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6B24E99C-FC8C-4E91-B15A-E506FC4DCD3E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1031" name="Picture 1" descr="201404_LFSSpowerpoint_03.pdf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0" y="-26988"/>
            <a:ext cx="9275763" cy="6956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un.org/sustainabledevelopment/sustainable-development-goals/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ustainabledevelopment.un.org/sdg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n.unesco.org/gem-report/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76288"/>
            <a:ext cx="9144000" cy="5581104"/>
          </a:xfrm>
          <a:prstGeom prst="rect">
            <a:avLst/>
          </a:prstGeom>
        </p:spPr>
      </p:pic>
      <p:pic>
        <p:nvPicPr>
          <p:cNvPr id="3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1052736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5"/>
              </a:rPr>
              <a:t>http://www.un.org/sustainabledevelopment/sustainable-development-goals/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983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34A69C"/>
                </a:solidFill>
              </a:rPr>
              <a:t>Conversations about LfS (2014)</a:t>
            </a:r>
            <a:endParaRPr lang="en-GB" dirty="0">
              <a:solidFill>
                <a:srgbClr val="34A69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99176" cy="4525963"/>
          </a:xfrm>
        </p:spPr>
        <p:txBody>
          <a:bodyPr/>
          <a:lstStyle/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 smtClean="0"/>
              <a:t>SDG </a:t>
            </a:r>
            <a:r>
              <a:rPr lang="en-GB" sz="1800" dirty="0"/>
              <a:t>goal </a:t>
            </a:r>
            <a:r>
              <a:rPr lang="en-GB" sz="1800" dirty="0" smtClean="0"/>
              <a:t>4 </a:t>
            </a:r>
            <a:r>
              <a:rPr lang="en-GB" sz="1800" dirty="0" smtClean="0"/>
              <a:t>Target </a:t>
            </a:r>
            <a:r>
              <a:rPr lang="en-GB" sz="1800" dirty="0" smtClean="0"/>
              <a:t>4.7 </a:t>
            </a:r>
            <a:r>
              <a:rPr lang="en-GB" sz="1800" b="1" dirty="0" smtClean="0">
                <a:solidFill>
                  <a:srgbClr val="34A69C"/>
                </a:solidFill>
              </a:rPr>
              <a:t>Sustainable </a:t>
            </a:r>
            <a:r>
              <a:rPr lang="en-GB" sz="1800" b="1" dirty="0">
                <a:solidFill>
                  <a:srgbClr val="34A69C"/>
                </a:solidFill>
              </a:rPr>
              <a:t>Development and Global Citizenship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By 2030, ensure that all learners acquire the knowledge and skills needed to promote sustainable development, including, among others, </a:t>
            </a:r>
            <a:r>
              <a:rPr lang="en-GB" sz="1800" dirty="0">
                <a:solidFill>
                  <a:srgbClr val="00B050"/>
                </a:solidFill>
              </a:rPr>
              <a:t>through education for sustainable development </a:t>
            </a:r>
            <a:r>
              <a:rPr lang="en-GB" sz="1800" dirty="0"/>
              <a:t>and sustainable lifestyles, human rights, gender equality, promotion of a culture of peace and non-violence, global citizenship and appreciation of cultural diversity and of culture’s contribution to sustainable development</a:t>
            </a:r>
          </a:p>
          <a:p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52" y="332656"/>
            <a:ext cx="8423604" cy="1195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79" y="1528322"/>
            <a:ext cx="7813949" cy="127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846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772816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altLang="en-US" sz="4800" dirty="0">
              <a:latin typeface="+mn-lt"/>
            </a:endParaRPr>
          </a:p>
          <a:p>
            <a:endParaRPr lang="en-GB" altLang="en-US" sz="4800" dirty="0"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528" y="474345"/>
            <a:ext cx="65344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 smtClean="0">
                <a:solidFill>
                  <a:srgbClr val="34A69C"/>
                </a:solidFill>
                <a:latin typeface="+mn-lt"/>
              </a:rPr>
              <a:t>SDGs:  Indicators</a:t>
            </a:r>
          </a:p>
          <a:p>
            <a:r>
              <a:rPr lang="en-GB" sz="2400" b="1" dirty="0" smtClean="0">
                <a:solidFill>
                  <a:srgbClr val="34A69C"/>
                </a:solidFill>
                <a:latin typeface="+mn-lt"/>
              </a:rPr>
              <a:t>4</a:t>
            </a:r>
            <a:r>
              <a:rPr lang="en-GB" sz="2400" b="1" dirty="0" smtClean="0">
                <a:solidFill>
                  <a:srgbClr val="34A69C"/>
                </a:solidFill>
                <a:latin typeface="+mn-lt"/>
              </a:rPr>
              <a:t>. Ensure quality education for all (10 targets</a:t>
            </a:r>
            <a:r>
              <a:rPr lang="en-GB" sz="2400" b="1" dirty="0" smtClean="0">
                <a:solidFill>
                  <a:srgbClr val="34A69C"/>
                </a:solidFill>
                <a:latin typeface="+mn-lt"/>
              </a:rPr>
              <a:t>)</a:t>
            </a:r>
          </a:p>
          <a:p>
            <a:r>
              <a:rPr lang="en-GB" sz="2400" b="1" dirty="0">
                <a:solidFill>
                  <a:srgbClr val="34A69C"/>
                </a:solidFill>
                <a:latin typeface="+mn-lt"/>
                <a:hlinkClick r:id="rId3"/>
              </a:rPr>
              <a:t>https://</a:t>
            </a:r>
            <a:r>
              <a:rPr lang="en-GB" sz="2400" b="1" dirty="0" smtClean="0">
                <a:solidFill>
                  <a:srgbClr val="34A69C"/>
                </a:solidFill>
                <a:latin typeface="+mn-lt"/>
                <a:hlinkClick r:id="rId3"/>
              </a:rPr>
              <a:t>sustainabledevelopment.un.org/sdg4</a:t>
            </a:r>
            <a:endParaRPr lang="en-GB" sz="2400" b="1" dirty="0" smtClean="0">
              <a:solidFill>
                <a:srgbClr val="34A69C"/>
              </a:solidFill>
              <a:latin typeface="+mn-lt"/>
            </a:endParaRPr>
          </a:p>
          <a:p>
            <a:endParaRPr lang="en-GB" sz="2400" b="1" dirty="0" smtClean="0">
              <a:solidFill>
                <a:srgbClr val="34A69C"/>
              </a:solidFill>
              <a:latin typeface="+mn-lt"/>
            </a:endParaRPr>
          </a:p>
          <a:p>
            <a:r>
              <a:rPr lang="en-GB" dirty="0">
                <a:solidFill>
                  <a:srgbClr val="666666"/>
                </a:solidFill>
                <a:latin typeface="Noto sans"/>
              </a:rPr>
              <a:t/>
            </a:r>
            <a:br>
              <a:rPr lang="en-GB" dirty="0">
                <a:solidFill>
                  <a:srgbClr val="666666"/>
                </a:solidFill>
                <a:latin typeface="Noto sans"/>
              </a:rPr>
            </a:br>
            <a:endParaRPr lang="en-GB" dirty="0">
              <a:solidFill>
                <a:srgbClr val="34A69C"/>
              </a:solidFill>
              <a:latin typeface="Noto sans"/>
            </a:endParaRPr>
          </a:p>
          <a:p>
            <a:r>
              <a:rPr lang="en-GB" b="1" cap="all" dirty="0" smtClean="0">
                <a:solidFill>
                  <a:srgbClr val="34A69C"/>
                </a:solidFill>
                <a:latin typeface="Oswald"/>
              </a:rPr>
              <a:t>Indicator 4.7.1</a:t>
            </a:r>
            <a:endParaRPr lang="en-GB" b="1" cap="all" dirty="0">
              <a:solidFill>
                <a:srgbClr val="34A69C"/>
              </a:solidFill>
              <a:latin typeface="Oswald"/>
            </a:endParaRPr>
          </a:p>
          <a:p>
            <a:r>
              <a:rPr lang="en-GB" dirty="0">
                <a:solidFill>
                  <a:srgbClr val="666666"/>
                </a:solidFill>
                <a:latin typeface="Noto sans"/>
              </a:rPr>
              <a:t>Extent to which (</a:t>
            </a:r>
            <a:r>
              <a:rPr lang="en-GB" dirty="0" err="1">
                <a:solidFill>
                  <a:srgbClr val="666666"/>
                </a:solidFill>
                <a:latin typeface="Noto sans"/>
              </a:rPr>
              <a:t>i</a:t>
            </a:r>
            <a:r>
              <a:rPr lang="en-GB" dirty="0">
                <a:solidFill>
                  <a:srgbClr val="666666"/>
                </a:solidFill>
                <a:latin typeface="Noto sans"/>
              </a:rPr>
              <a:t>) global citizenship education and (ii) education for sustainable development, including gender equality and human rights, are mainstreamed at all levels in: (a) national education policies, (b) curricula, (c) teacher education and (d) student assessment</a:t>
            </a:r>
            <a:endParaRPr lang="en-GB" b="0" i="0" dirty="0">
              <a:solidFill>
                <a:srgbClr val="666666"/>
              </a:solidFill>
              <a:effectLst/>
              <a:latin typeface="Noto sans"/>
            </a:endParaRPr>
          </a:p>
        </p:txBody>
      </p:sp>
    </p:spTree>
    <p:extLst>
      <p:ext uri="{BB962C8B-B14F-4D97-AF65-F5344CB8AC3E}">
        <p14:creationId xmlns:p14="http://schemas.microsoft.com/office/powerpoint/2010/main" val="3090161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454" y="836712"/>
            <a:ext cx="2497800" cy="32586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34" y="620231"/>
            <a:ext cx="2584032" cy="25922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3" y="3501008"/>
            <a:ext cx="2299954" cy="27727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1600" y="0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34A69C"/>
                </a:solidFill>
                <a:latin typeface="+mn-lt"/>
              </a:rPr>
              <a:t>Global </a:t>
            </a:r>
            <a:r>
              <a:rPr lang="en-GB" sz="3200" dirty="0">
                <a:solidFill>
                  <a:srgbClr val="34A69C"/>
                </a:solidFill>
                <a:latin typeface="+mn-lt"/>
              </a:rPr>
              <a:t>E</a:t>
            </a:r>
            <a:r>
              <a:rPr lang="en-GB" sz="3200" dirty="0" smtClean="0">
                <a:solidFill>
                  <a:srgbClr val="34A69C"/>
                </a:solidFill>
                <a:latin typeface="+mn-lt"/>
              </a:rPr>
              <a:t>ducation Monitoring Reports</a:t>
            </a:r>
            <a:endParaRPr lang="en-GB" sz="3200" dirty="0">
              <a:solidFill>
                <a:srgbClr val="34A69C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365104"/>
            <a:ext cx="3563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6"/>
              </a:rPr>
              <a:t>http://en.unesco.org/gem-report/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27715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2329</TotalTime>
  <Words>226</Words>
  <Application>Microsoft Office PowerPoint</Application>
  <PresentationFormat>On-screen Show (4:3)</PresentationFormat>
  <Paragraphs>35</Paragraphs>
  <Slides>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Conversations about LfS (2014)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imenzies</dc:creator>
  <cp:lastModifiedBy>Betsy King</cp:lastModifiedBy>
  <cp:revision>244</cp:revision>
  <cp:lastPrinted>2014-02-19T17:00:56Z</cp:lastPrinted>
  <dcterms:created xsi:type="dcterms:W3CDTF">2010-09-19T20:22:28Z</dcterms:created>
  <dcterms:modified xsi:type="dcterms:W3CDTF">2018-01-23T11:14:20Z</dcterms:modified>
</cp:coreProperties>
</file>