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33"/>
  </p:notesMasterIdLst>
  <p:handoutMasterIdLst>
    <p:handoutMasterId r:id="rId34"/>
  </p:handoutMasterIdLst>
  <p:sldIdLst>
    <p:sldId id="256" r:id="rId5"/>
    <p:sldId id="285" r:id="rId6"/>
    <p:sldId id="258" r:id="rId7"/>
    <p:sldId id="264" r:id="rId8"/>
    <p:sldId id="298" r:id="rId9"/>
    <p:sldId id="299" r:id="rId10"/>
    <p:sldId id="287" r:id="rId11"/>
    <p:sldId id="277" r:id="rId12"/>
    <p:sldId id="300" r:id="rId13"/>
    <p:sldId id="310" r:id="rId14"/>
    <p:sldId id="296" r:id="rId15"/>
    <p:sldId id="303" r:id="rId16"/>
    <p:sldId id="302" r:id="rId17"/>
    <p:sldId id="293" r:id="rId18"/>
    <p:sldId id="270" r:id="rId19"/>
    <p:sldId id="305" r:id="rId20"/>
    <p:sldId id="306" r:id="rId21"/>
    <p:sldId id="307" r:id="rId22"/>
    <p:sldId id="308" r:id="rId23"/>
    <p:sldId id="309" r:id="rId24"/>
    <p:sldId id="304" r:id="rId25"/>
    <p:sldId id="312" r:id="rId26"/>
    <p:sldId id="313" r:id="rId27"/>
    <p:sldId id="311" r:id="rId28"/>
    <p:sldId id="291" r:id="rId29"/>
    <p:sldId id="292" r:id="rId30"/>
    <p:sldId id="289" r:id="rId31"/>
    <p:sldId id="290" r:id="rId32"/>
  </p:sldIdLst>
  <p:sldSz cx="12192000" cy="6858000"/>
  <p:notesSz cx="6858000" cy="9296400"/>
  <p:embeddedFontLst>
    <p:embeddedFont>
      <p:font typeface="Segoe UI Historic" panose="020B0502040204020203" pitchFamily="34" charset="0"/>
      <p:regular r:id="rId35"/>
    </p:embeddedFont>
    <p:embeddedFont>
      <p:font typeface="Calibri" panose="020F0502020204030204" pitchFamily="34" charset="0"/>
      <p:regular r:id="rId36"/>
      <p:bold r:id="rId37"/>
      <p:italic r:id="rId38"/>
      <p:boldItalic r:id="rId39"/>
    </p:embeddedFont>
    <p:embeddedFont>
      <p:font typeface="Arial Rounded MT Bold" panose="020F0704030504030204" pitchFamily="34" charset="0"/>
      <p:regular r:id="rId40"/>
    </p:embeddedFont>
    <p:embeddedFont>
      <p:font typeface="SAMH"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mo, Assistant Director of Workplace &amp; Business Development" initials="EMADoW&amp;BD" lastIdx="1" clrIdx="0">
    <p:extLst>
      <p:ext uri="{19B8F6BF-5375-455C-9EA6-DF929625EA0E}">
        <p15:presenceInfo xmlns:p15="http://schemas.microsoft.com/office/powerpoint/2012/main" userId="S-1-12-1-2978943272-1122262727-3876856244-6954843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0071"/>
    <a:srgbClr val="CFFF71"/>
    <a:srgbClr val="545454"/>
    <a:srgbClr val="A8BA02"/>
    <a:srgbClr val="CEEAD4"/>
    <a:srgbClr val="725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82068" autoAdjust="0"/>
  </p:normalViewPr>
  <p:slideViewPr>
    <p:cSldViewPr snapToGrid="0" snapToObjects="1">
      <p:cViewPr varScale="1">
        <p:scale>
          <a:sx n="56" d="100"/>
          <a:sy n="56" d="100"/>
        </p:scale>
        <p:origin x="12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BF562-4F89-4F79-B7CF-6A92809A249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92C5093-07F0-48FE-9FEE-1BCAFD4D0FBD}">
      <dgm:prSet phldrT="[Text]" custT="1"/>
      <dgm:spPr/>
      <dgm:t>
        <a:bodyPr/>
        <a:lstStyle/>
        <a:p>
          <a:r>
            <a:rPr lang="en-GB" sz="4000" b="0" i="0" dirty="0" smtClean="0"/>
            <a:t>Money problems can affect your mental health</a:t>
          </a:r>
          <a:endParaRPr lang="en-US" sz="4000" dirty="0"/>
        </a:p>
      </dgm:t>
    </dgm:pt>
    <dgm:pt modelId="{C60CC083-6243-42A3-8639-F4AE76F1DF3A}" type="parTrans" cxnId="{108D9F20-0DE7-474F-B98C-35EC3E14049C}">
      <dgm:prSet/>
      <dgm:spPr/>
      <dgm:t>
        <a:bodyPr/>
        <a:lstStyle/>
        <a:p>
          <a:endParaRPr lang="en-US"/>
        </a:p>
      </dgm:t>
    </dgm:pt>
    <dgm:pt modelId="{993C789C-87F2-447A-9853-92319E89EAB6}" type="sibTrans" cxnId="{108D9F20-0DE7-474F-B98C-35EC3E14049C}">
      <dgm:prSet/>
      <dgm:spPr/>
      <dgm:t>
        <a:bodyPr/>
        <a:lstStyle/>
        <a:p>
          <a:endParaRPr lang="en-US"/>
        </a:p>
      </dgm:t>
    </dgm:pt>
    <dgm:pt modelId="{4900312A-11C8-4995-8D7D-3A65484AA86A}">
      <dgm:prSet phldrT="[Text]" custT="1"/>
      <dgm:spPr/>
      <dgm:t>
        <a:bodyPr/>
        <a:lstStyle/>
        <a:p>
          <a:r>
            <a:rPr lang="en-GB" sz="4000" b="0" i="0" dirty="0" smtClean="0"/>
            <a:t>Mental health can affect the way you deal with money</a:t>
          </a:r>
          <a:endParaRPr lang="en-US" sz="4000" dirty="0"/>
        </a:p>
      </dgm:t>
    </dgm:pt>
    <dgm:pt modelId="{FD18E26A-00CE-4800-9BFA-CBFA04DB4F8C}" type="parTrans" cxnId="{83E8C7A5-2CF8-454B-BCD7-FA4BF6F3C4A7}">
      <dgm:prSet/>
      <dgm:spPr/>
      <dgm:t>
        <a:bodyPr/>
        <a:lstStyle/>
        <a:p>
          <a:endParaRPr lang="en-US"/>
        </a:p>
      </dgm:t>
    </dgm:pt>
    <dgm:pt modelId="{66AFD0A4-2259-485A-914C-365B04D5866D}" type="sibTrans" cxnId="{83E8C7A5-2CF8-454B-BCD7-FA4BF6F3C4A7}">
      <dgm:prSet/>
      <dgm:spPr/>
      <dgm:t>
        <a:bodyPr/>
        <a:lstStyle/>
        <a:p>
          <a:endParaRPr lang="en-US"/>
        </a:p>
      </dgm:t>
    </dgm:pt>
    <dgm:pt modelId="{5DADE953-2214-4DD5-A5A4-FE7F23A7B341}" type="pres">
      <dgm:prSet presAssocID="{172BF562-4F89-4F79-B7CF-6A92809A2491}" presName="cycle" presStyleCnt="0">
        <dgm:presLayoutVars>
          <dgm:dir/>
          <dgm:resizeHandles val="exact"/>
        </dgm:presLayoutVars>
      </dgm:prSet>
      <dgm:spPr/>
      <dgm:t>
        <a:bodyPr/>
        <a:lstStyle/>
        <a:p>
          <a:endParaRPr lang="en-US"/>
        </a:p>
      </dgm:t>
    </dgm:pt>
    <dgm:pt modelId="{8EEA2354-9549-47C2-92E0-7E854E28CA37}" type="pres">
      <dgm:prSet presAssocID="{892C5093-07F0-48FE-9FEE-1BCAFD4D0FBD}" presName="dummy" presStyleCnt="0"/>
      <dgm:spPr/>
    </dgm:pt>
    <dgm:pt modelId="{82EEFD2A-ECC6-4E80-AE14-17E21FFA70C2}" type="pres">
      <dgm:prSet presAssocID="{892C5093-07F0-48FE-9FEE-1BCAFD4D0FBD}" presName="node" presStyleLbl="revTx" presStyleIdx="0" presStyleCnt="2" custScaleX="163849">
        <dgm:presLayoutVars>
          <dgm:bulletEnabled val="1"/>
        </dgm:presLayoutVars>
      </dgm:prSet>
      <dgm:spPr/>
      <dgm:t>
        <a:bodyPr/>
        <a:lstStyle/>
        <a:p>
          <a:endParaRPr lang="en-US"/>
        </a:p>
      </dgm:t>
    </dgm:pt>
    <dgm:pt modelId="{2A7F813B-7D57-4E1C-89B0-3A9D5986C285}" type="pres">
      <dgm:prSet presAssocID="{993C789C-87F2-447A-9853-92319E89EAB6}" presName="sibTrans" presStyleLbl="node1" presStyleIdx="0" presStyleCnt="2"/>
      <dgm:spPr/>
      <dgm:t>
        <a:bodyPr/>
        <a:lstStyle/>
        <a:p>
          <a:endParaRPr lang="en-US"/>
        </a:p>
      </dgm:t>
    </dgm:pt>
    <dgm:pt modelId="{EC165297-15D5-40B6-905D-2D95BAC59E13}" type="pres">
      <dgm:prSet presAssocID="{4900312A-11C8-4995-8D7D-3A65484AA86A}" presName="dummy" presStyleCnt="0"/>
      <dgm:spPr/>
    </dgm:pt>
    <dgm:pt modelId="{A16447D0-2CD7-4CDE-9298-640FCC13F45B}" type="pres">
      <dgm:prSet presAssocID="{4900312A-11C8-4995-8D7D-3A65484AA86A}" presName="node" presStyleLbl="revTx" presStyleIdx="1" presStyleCnt="2" custScaleX="154252">
        <dgm:presLayoutVars>
          <dgm:bulletEnabled val="1"/>
        </dgm:presLayoutVars>
      </dgm:prSet>
      <dgm:spPr/>
      <dgm:t>
        <a:bodyPr/>
        <a:lstStyle/>
        <a:p>
          <a:endParaRPr lang="en-US"/>
        </a:p>
      </dgm:t>
    </dgm:pt>
    <dgm:pt modelId="{F353E91E-C6AE-4307-A76A-ED66AC25402D}" type="pres">
      <dgm:prSet presAssocID="{66AFD0A4-2259-485A-914C-365B04D5866D}" presName="sibTrans" presStyleLbl="node1" presStyleIdx="1" presStyleCnt="2"/>
      <dgm:spPr/>
      <dgm:t>
        <a:bodyPr/>
        <a:lstStyle/>
        <a:p>
          <a:endParaRPr lang="en-US"/>
        </a:p>
      </dgm:t>
    </dgm:pt>
  </dgm:ptLst>
  <dgm:cxnLst>
    <dgm:cxn modelId="{61286EA3-931F-4129-B892-FD95C6F301DB}" type="presOf" srcId="{892C5093-07F0-48FE-9FEE-1BCAFD4D0FBD}" destId="{82EEFD2A-ECC6-4E80-AE14-17E21FFA70C2}" srcOrd="0" destOrd="0" presId="urn:microsoft.com/office/officeart/2005/8/layout/cycle1"/>
    <dgm:cxn modelId="{7E543C77-2C2D-4F4C-8042-4A2BDB777B06}" type="presOf" srcId="{172BF562-4F89-4F79-B7CF-6A92809A2491}" destId="{5DADE953-2214-4DD5-A5A4-FE7F23A7B341}" srcOrd="0" destOrd="0" presId="urn:microsoft.com/office/officeart/2005/8/layout/cycle1"/>
    <dgm:cxn modelId="{108D9F20-0DE7-474F-B98C-35EC3E14049C}" srcId="{172BF562-4F89-4F79-B7CF-6A92809A2491}" destId="{892C5093-07F0-48FE-9FEE-1BCAFD4D0FBD}" srcOrd="0" destOrd="0" parTransId="{C60CC083-6243-42A3-8639-F4AE76F1DF3A}" sibTransId="{993C789C-87F2-447A-9853-92319E89EAB6}"/>
    <dgm:cxn modelId="{72597CA2-D4D5-4C1F-BA5C-337894EA3B18}" type="presOf" srcId="{4900312A-11C8-4995-8D7D-3A65484AA86A}" destId="{A16447D0-2CD7-4CDE-9298-640FCC13F45B}" srcOrd="0" destOrd="0" presId="urn:microsoft.com/office/officeart/2005/8/layout/cycle1"/>
    <dgm:cxn modelId="{03C0C6D0-B623-4484-B13A-F1391AEEBF56}" type="presOf" srcId="{993C789C-87F2-447A-9853-92319E89EAB6}" destId="{2A7F813B-7D57-4E1C-89B0-3A9D5986C285}" srcOrd="0" destOrd="0" presId="urn:microsoft.com/office/officeart/2005/8/layout/cycle1"/>
    <dgm:cxn modelId="{83E8C7A5-2CF8-454B-BCD7-FA4BF6F3C4A7}" srcId="{172BF562-4F89-4F79-B7CF-6A92809A2491}" destId="{4900312A-11C8-4995-8D7D-3A65484AA86A}" srcOrd="1" destOrd="0" parTransId="{FD18E26A-00CE-4800-9BFA-CBFA04DB4F8C}" sibTransId="{66AFD0A4-2259-485A-914C-365B04D5866D}"/>
    <dgm:cxn modelId="{9FF8C9B2-92AD-4587-85A9-E5AFF7054B2F}" type="presOf" srcId="{66AFD0A4-2259-485A-914C-365B04D5866D}" destId="{F353E91E-C6AE-4307-A76A-ED66AC25402D}" srcOrd="0" destOrd="0" presId="urn:microsoft.com/office/officeart/2005/8/layout/cycle1"/>
    <dgm:cxn modelId="{D2EB7A9B-35FA-4AE3-B84A-E1E4077D782B}" type="presParOf" srcId="{5DADE953-2214-4DD5-A5A4-FE7F23A7B341}" destId="{8EEA2354-9549-47C2-92E0-7E854E28CA37}" srcOrd="0" destOrd="0" presId="urn:microsoft.com/office/officeart/2005/8/layout/cycle1"/>
    <dgm:cxn modelId="{CE914967-DDF4-4878-BD04-16774D21E358}" type="presParOf" srcId="{5DADE953-2214-4DD5-A5A4-FE7F23A7B341}" destId="{82EEFD2A-ECC6-4E80-AE14-17E21FFA70C2}" srcOrd="1" destOrd="0" presId="urn:microsoft.com/office/officeart/2005/8/layout/cycle1"/>
    <dgm:cxn modelId="{CC789E9E-AA2F-41C5-8197-DE6EDBC6E4D6}" type="presParOf" srcId="{5DADE953-2214-4DD5-A5A4-FE7F23A7B341}" destId="{2A7F813B-7D57-4E1C-89B0-3A9D5986C285}" srcOrd="2" destOrd="0" presId="urn:microsoft.com/office/officeart/2005/8/layout/cycle1"/>
    <dgm:cxn modelId="{6357A28A-4F08-4B5C-A997-9C4EFF0F3E65}" type="presParOf" srcId="{5DADE953-2214-4DD5-A5A4-FE7F23A7B341}" destId="{EC165297-15D5-40B6-905D-2D95BAC59E13}" srcOrd="3" destOrd="0" presId="urn:microsoft.com/office/officeart/2005/8/layout/cycle1"/>
    <dgm:cxn modelId="{7B53C9CE-61BA-4E3B-AA11-8720410E0835}" type="presParOf" srcId="{5DADE953-2214-4DD5-A5A4-FE7F23A7B341}" destId="{A16447D0-2CD7-4CDE-9298-640FCC13F45B}" srcOrd="4" destOrd="0" presId="urn:microsoft.com/office/officeart/2005/8/layout/cycle1"/>
    <dgm:cxn modelId="{749FDD79-78D6-4726-9AAF-3F966AF27095}" type="presParOf" srcId="{5DADE953-2214-4DD5-A5A4-FE7F23A7B341}" destId="{F353E91E-C6AE-4307-A76A-ED66AC25402D}"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EFD2A-ECC6-4E80-AE14-17E21FFA70C2}">
      <dsp:nvSpPr>
        <dsp:cNvPr id="0" name=""/>
        <dsp:cNvSpPr/>
      </dsp:nvSpPr>
      <dsp:spPr>
        <a:xfrm>
          <a:off x="3996590" y="1391708"/>
          <a:ext cx="4317830" cy="263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GB" sz="4000" b="0" i="0" kern="1200" dirty="0" smtClean="0"/>
            <a:t>Money problems can affect your mental health</a:t>
          </a:r>
          <a:endParaRPr lang="en-US" sz="4000" kern="1200" dirty="0"/>
        </a:p>
      </dsp:txBody>
      <dsp:txXfrm>
        <a:off x="3996590" y="1391708"/>
        <a:ext cx="4317830" cy="2635250"/>
      </dsp:txXfrm>
    </dsp:sp>
    <dsp:sp modelId="{2A7F813B-7D57-4E1C-89B0-3A9D5986C285}">
      <dsp:nvSpPr>
        <dsp:cNvPr id="0" name=""/>
        <dsp:cNvSpPr/>
      </dsp:nvSpPr>
      <dsp:spPr>
        <a:xfrm>
          <a:off x="1289345" y="-2094"/>
          <a:ext cx="5422856" cy="5422856"/>
        </a:xfrm>
        <a:prstGeom prst="circularArrow">
          <a:avLst>
            <a:gd name="adj1" fmla="val 9476"/>
            <a:gd name="adj2" fmla="val 684342"/>
            <a:gd name="adj3" fmla="val 7853763"/>
            <a:gd name="adj4" fmla="val 2261895"/>
            <a:gd name="adj5" fmla="val 11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6447D0-2CD7-4CDE-9298-640FCC13F45B}">
      <dsp:nvSpPr>
        <dsp:cNvPr id="0" name=""/>
        <dsp:cNvSpPr/>
      </dsp:nvSpPr>
      <dsp:spPr>
        <a:xfrm>
          <a:off x="-186421" y="1391708"/>
          <a:ext cx="4064925" cy="263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GB" sz="4000" b="0" i="0" kern="1200" dirty="0" smtClean="0"/>
            <a:t>Mental health can affect the way you deal with money</a:t>
          </a:r>
          <a:endParaRPr lang="en-US" sz="4000" kern="1200" dirty="0"/>
        </a:p>
      </dsp:txBody>
      <dsp:txXfrm>
        <a:off x="-186421" y="1391708"/>
        <a:ext cx="4064925" cy="2635250"/>
      </dsp:txXfrm>
    </dsp:sp>
    <dsp:sp modelId="{F353E91E-C6AE-4307-A76A-ED66AC25402D}">
      <dsp:nvSpPr>
        <dsp:cNvPr id="0" name=""/>
        <dsp:cNvSpPr/>
      </dsp:nvSpPr>
      <dsp:spPr>
        <a:xfrm>
          <a:off x="1289345" y="-2094"/>
          <a:ext cx="5422856" cy="5422856"/>
        </a:xfrm>
        <a:prstGeom prst="circularArrow">
          <a:avLst>
            <a:gd name="adj1" fmla="val 9476"/>
            <a:gd name="adj2" fmla="val 684342"/>
            <a:gd name="adj3" fmla="val 18653763"/>
            <a:gd name="adj4" fmla="val 13061895"/>
            <a:gd name="adj5" fmla="val 11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CA2C5F7-667F-4447-A6FC-619C65B9BB19}" type="datetimeFigureOut">
              <a:rPr lang="en-GB" smtClean="0"/>
              <a:t>09/06/2023</a:t>
            </a:fld>
            <a:endParaRPr lang="en-GB"/>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E8BA1A4-F39A-46DB-A32A-D1C64087AF70}" type="slidenum">
              <a:rPr lang="en-GB" smtClean="0"/>
              <a:t>‹#›</a:t>
            </a:fld>
            <a:endParaRPr lang="en-GB"/>
          </a:p>
        </p:txBody>
      </p:sp>
    </p:spTree>
    <p:extLst>
      <p:ext uri="{BB962C8B-B14F-4D97-AF65-F5344CB8AC3E}">
        <p14:creationId xmlns:p14="http://schemas.microsoft.com/office/powerpoint/2010/main" val="111538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BE83AEF-73D3-744C-9E94-7634FC2A324C}" type="datetimeFigureOut">
              <a:rPr lang="en-US" smtClean="0"/>
              <a:t>6/9/2023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EB121E2-05A8-D24A-8163-F1FBF1DCF3D8}" type="slidenum">
              <a:rPr lang="en-US" smtClean="0"/>
              <a:t>‹#›</a:t>
            </a:fld>
            <a:endParaRPr lang="en-US"/>
          </a:p>
        </p:txBody>
      </p:sp>
    </p:spTree>
    <p:extLst>
      <p:ext uri="{BB962C8B-B14F-4D97-AF65-F5344CB8AC3E}">
        <p14:creationId xmlns:p14="http://schemas.microsoft.com/office/powerpoint/2010/main" val="76995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B121E2-05A8-D24A-8163-F1FBF1DCF3D8}" type="slidenum">
              <a:rPr lang="en-US" smtClean="0"/>
              <a:t>1</a:t>
            </a:fld>
            <a:endParaRPr lang="en-US"/>
          </a:p>
        </p:txBody>
      </p:sp>
    </p:spTree>
    <p:extLst>
      <p:ext uri="{BB962C8B-B14F-4D97-AF65-F5344CB8AC3E}">
        <p14:creationId xmlns:p14="http://schemas.microsoft.com/office/powerpoint/2010/main" val="3493137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MHF</a:t>
            </a:r>
            <a:r>
              <a:rPr lang="en-GB" baseline="0" dirty="0" smtClean="0"/>
              <a:t> – Thriving Learners report – data was collected in early 2022</a:t>
            </a:r>
          </a:p>
          <a:p>
            <a:endParaRPr lang="en-GB" baseline="0" dirty="0" smtClean="0"/>
          </a:p>
          <a:p>
            <a:r>
              <a:rPr lang="en-GB" baseline="0" dirty="0" err="1" smtClean="0"/>
              <a:t>OfS</a:t>
            </a:r>
            <a:r>
              <a:rPr lang="en-GB" baseline="0" dirty="0" smtClean="0"/>
              <a:t> research</a:t>
            </a:r>
          </a:p>
          <a:p>
            <a:pPr marL="171450" indent="-171450">
              <a:buFontTx/>
              <a:buChar char="-"/>
            </a:pPr>
            <a:r>
              <a:rPr lang="en-GB" baseline="0" dirty="0" smtClean="0"/>
              <a:t>Poll of </a:t>
            </a:r>
            <a:r>
              <a:rPr lang="en-GB" sz="1200" b="0" i="0" kern="1200" dirty="0" smtClean="0">
                <a:solidFill>
                  <a:schemeClr val="tx1"/>
                </a:solidFill>
                <a:effectLst/>
                <a:latin typeface="+mn-lt"/>
                <a:ea typeface="+mn-ea"/>
                <a:cs typeface="+mn-cs"/>
              </a:rPr>
              <a:t>4,021 students on the </a:t>
            </a:r>
            <a:r>
              <a:rPr lang="en-GB" sz="1200" b="0" i="0" kern="1200" dirty="0" err="1" smtClean="0">
                <a:solidFill>
                  <a:schemeClr val="tx1"/>
                </a:solidFill>
                <a:effectLst/>
                <a:latin typeface="+mn-lt"/>
                <a:ea typeface="+mn-ea"/>
                <a:cs typeface="+mn-cs"/>
              </a:rPr>
              <a:t>Youthsight</a:t>
            </a:r>
            <a:r>
              <a:rPr lang="en-GB" sz="1200" b="0" i="0" kern="1200" dirty="0" smtClean="0">
                <a:solidFill>
                  <a:schemeClr val="tx1"/>
                </a:solidFill>
                <a:effectLst/>
                <a:latin typeface="+mn-lt"/>
                <a:ea typeface="+mn-ea"/>
                <a:cs typeface="+mn-cs"/>
              </a:rPr>
              <a:t> panel responded to an online poll between 23 January and 15 February 2023</a:t>
            </a:r>
          </a:p>
          <a:p>
            <a:pPr marL="171450" indent="-171450">
              <a:buFontTx/>
              <a:buChar char="-"/>
            </a:pPr>
            <a:r>
              <a:rPr lang="en-GB" baseline="0" dirty="0" smtClean="0"/>
              <a:t>Roundtable discussions with university and college representatives, student representatives and higher education mission groups and representative bodies. </a:t>
            </a:r>
          </a:p>
          <a:p>
            <a:pPr marL="171450" indent="-171450">
              <a:buFontTx/>
              <a:buChar char="-"/>
            </a:pPr>
            <a:r>
              <a:rPr lang="en-GB" baseline="0" dirty="0" smtClean="0"/>
              <a:t>Compared with other </a:t>
            </a:r>
            <a:r>
              <a:rPr lang="en-GB" dirty="0" smtClean="0"/>
              <a:t>published evidence on students’ experiences of cost of living rises</a:t>
            </a:r>
            <a:endParaRPr lang="en-GB" baseline="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12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solidFill>
                  <a:srgbClr val="545454"/>
                </a:solidFill>
              </a:rPr>
              <a:t>Mental health and the Cost-of-Living Crisis report, January 2023 - MHF</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757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545454"/>
                </a:solidFill>
              </a:rPr>
              <a:t>Mental health and the Cost-of-Living Crisis report, January 2023 - MHF</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88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545454"/>
                </a:solidFill>
              </a:rPr>
              <a:t>Mental health and the Cost-of-Living Crisis report, January 2023 - MHF</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72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B121E2-05A8-D24A-8163-F1FBF1DCF3D8}" type="slidenum">
              <a:rPr lang="en-US" smtClean="0"/>
              <a:t>14</a:t>
            </a:fld>
            <a:endParaRPr lang="en-US"/>
          </a:p>
        </p:txBody>
      </p:sp>
    </p:spTree>
    <p:extLst>
      <p:ext uri="{BB962C8B-B14F-4D97-AF65-F5344CB8AC3E}">
        <p14:creationId xmlns:p14="http://schemas.microsoft.com/office/powerpoint/2010/main" val="2519602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4F548E-8578-CD4D-9153-03C1DA06CADB}" type="slidenum">
              <a:rPr lang="en-US" smtClean="0"/>
              <a:t>15</a:t>
            </a:fld>
            <a:endParaRPr lang="en-US"/>
          </a:p>
        </p:txBody>
      </p:sp>
    </p:spTree>
    <p:extLst>
      <p:ext uri="{BB962C8B-B14F-4D97-AF65-F5344CB8AC3E}">
        <p14:creationId xmlns:p14="http://schemas.microsoft.com/office/powerpoint/2010/main" val="3841571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00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£9.90 across</a:t>
            </a:r>
            <a:r>
              <a:rPr lang="en-GB" baseline="0" dirty="0" smtClean="0"/>
              <a:t> UK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JRF research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108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Different cohorts of students – young</a:t>
            </a:r>
            <a:r>
              <a:rPr lang="en-GB" baseline="0" dirty="0" smtClean="0"/>
              <a:t> students, mature students, international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WONKHE – article by </a:t>
            </a:r>
            <a:r>
              <a:rPr lang="en-GB" sz="1200" b="0" i="0" kern="1200" dirty="0" smtClean="0">
                <a:solidFill>
                  <a:schemeClr val="tx1"/>
                </a:solidFill>
                <a:effectLst/>
                <a:latin typeface="+mn-lt"/>
                <a:ea typeface="+mn-ea"/>
                <a:cs typeface="+mn-cs"/>
              </a:rPr>
              <a:t>Michelle Morgan,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Dean of Students at the University of East London.</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2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49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926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484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B121E2-05A8-D24A-8163-F1FBF1DCF3D8}" type="slidenum">
              <a:rPr lang="en-US" smtClean="0"/>
              <a:t>22</a:t>
            </a:fld>
            <a:endParaRPr lang="en-US"/>
          </a:p>
        </p:txBody>
      </p:sp>
    </p:spTree>
    <p:extLst>
      <p:ext uri="{BB962C8B-B14F-4D97-AF65-F5344CB8AC3E}">
        <p14:creationId xmlns:p14="http://schemas.microsoft.com/office/powerpoint/2010/main" val="3039017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007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B121E2-05A8-D24A-8163-F1FBF1DCF3D8}" type="slidenum">
              <a:rPr lang="en-US" smtClean="0"/>
              <a:t>24</a:t>
            </a:fld>
            <a:endParaRPr lang="en-US"/>
          </a:p>
        </p:txBody>
      </p:sp>
    </p:spTree>
    <p:extLst>
      <p:ext uri="{BB962C8B-B14F-4D97-AF65-F5344CB8AC3E}">
        <p14:creationId xmlns:p14="http://schemas.microsoft.com/office/powerpoint/2010/main" val="1470267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Emma</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59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Emma</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032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Emma</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344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Emma</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02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B121E2-05A8-D24A-8163-F1FBF1DCF3D8}" type="slidenum">
              <a:rPr lang="en-US" smtClean="0"/>
              <a:t>3</a:t>
            </a:fld>
            <a:endParaRPr lang="en-US"/>
          </a:p>
        </p:txBody>
      </p:sp>
    </p:spTree>
    <p:extLst>
      <p:ext uri="{BB962C8B-B14F-4D97-AF65-F5344CB8AC3E}">
        <p14:creationId xmlns:p14="http://schemas.microsoft.com/office/powerpoint/2010/main" val="337191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Mental health is a state of wellbeing in which every individual realised their own abilities, can cope with normal stresses without this becoming a wider issue, can work productively and is able to make a contribution to their community. </a:t>
            </a:r>
          </a:p>
          <a:p>
            <a:r>
              <a:rPr lang="en-GB" altLang="en-US" dirty="0" smtClean="0"/>
              <a:t>Mental health is more than the absence of mental disorders.</a:t>
            </a:r>
          </a:p>
          <a:p>
            <a:r>
              <a:rPr lang="en-GB" altLang="en-US" dirty="0" smtClean="0"/>
              <a:t>Mental health is an integral part of health; indeed, there is no health without mental health.</a:t>
            </a:r>
          </a:p>
          <a:p>
            <a:r>
              <a:rPr lang="en-GB" altLang="en-US" dirty="0" smtClean="0"/>
              <a:t>Mental health is determined by a range of socioeconomic, biological and environmental factors.</a:t>
            </a:r>
          </a:p>
          <a:p>
            <a:endParaRPr lang="en-GB" altLang="en-US" dirty="0" smtClean="0"/>
          </a:p>
          <a:p>
            <a:r>
              <a:rPr lang="en-GB" altLang="en-US" dirty="0" smtClean="0"/>
              <a:t>Wellbeing is at the root of our physical, social, environment, economic and psychological aspects of our life. This suggests that if we give equal attention and focus to each of these areas of our life, in turn our wellbeing should improve. We can see from the diagram how each of these are interlinked. </a:t>
            </a:r>
            <a:endParaRPr lang="en-US" alt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704F548E-8578-CD4D-9153-03C1DA06CADB}" type="slidenum">
              <a:rPr lang="en-US" smtClean="0"/>
              <a:t>4</a:t>
            </a:fld>
            <a:endParaRPr lang="en-US"/>
          </a:p>
        </p:txBody>
      </p:sp>
    </p:spTree>
    <p:extLst>
      <p:ext uri="{BB962C8B-B14F-4D97-AF65-F5344CB8AC3E}">
        <p14:creationId xmlns:p14="http://schemas.microsoft.com/office/powerpoint/2010/main" val="242686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02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Mental health impacting on money</a:t>
            </a:r>
            <a:r>
              <a:rPr lang="en-GB" baseline="0" dirty="0" smtClean="0"/>
              <a: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aseline="0" dirty="0" smtClean="0"/>
              <a:t>Low mood – neglect your finances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aseline="0" dirty="0" smtClean="0"/>
              <a:t>High from spending – over-spend</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aseline="0" dirty="0" smtClean="0"/>
              <a:t>Experiencing mania - impulsive decisions when  (conditions like bipolar)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aseline="0" dirty="0" smtClean="0"/>
              <a:t>If you can’t work or study – reduced income</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t>Money impacting on mental health</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aseline="0" dirty="0" smtClean="0"/>
              <a:t>Certain situations trigger anxiety – brown envelopes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aseline="0" dirty="0" smtClean="0"/>
              <a:t>Experience sleep problems if worrying about money</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aseline="0" dirty="0" smtClean="0"/>
              <a:t>Can’t afford to do things to maintain your wellbeing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baseline="0" dirty="0" smtClean="0"/>
              <a:t>May lead to isolation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92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B121E2-05A8-D24A-8163-F1FBF1DCF3D8}" type="slidenum">
              <a:rPr lang="en-US" smtClean="0"/>
              <a:t>7</a:t>
            </a:fld>
            <a:endParaRPr lang="en-US"/>
          </a:p>
        </p:txBody>
      </p:sp>
    </p:spTree>
    <p:extLst>
      <p:ext uri="{BB962C8B-B14F-4D97-AF65-F5344CB8AC3E}">
        <p14:creationId xmlns:p14="http://schemas.microsoft.com/office/powerpoint/2010/main" val="132900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545454"/>
                </a:solidFill>
              </a:rPr>
              <a:t>Mental health and the Cost-of-Living Crisis report, January 2023 - MHF</a:t>
            </a:r>
          </a:p>
          <a:p>
            <a:r>
              <a:rPr lang="en-GB" sz="1200" b="0" i="0" kern="1200" dirty="0" smtClean="0">
                <a:solidFill>
                  <a:schemeClr val="tx1"/>
                </a:solidFill>
                <a:effectLst/>
                <a:latin typeface="+mn-lt"/>
                <a:ea typeface="+mn-ea"/>
                <a:cs typeface="+mn-cs"/>
              </a:rPr>
              <a:t>We are seeing increased reports across the UK that more people are going without basic living essentials, such as food and a warm home.</a:t>
            </a:r>
          </a:p>
          <a:p>
            <a:endParaRPr lang="en-GB" sz="1200" b="0" i="0" kern="1200" dirty="0" smtClean="0">
              <a:solidFill>
                <a:schemeClr val="tx1"/>
              </a:solidFill>
              <a:effectLst/>
              <a:latin typeface="+mn-lt"/>
              <a:ea typeface="+mn-ea"/>
              <a:cs typeface="+mn-cs"/>
            </a:endParaRPr>
          </a:p>
          <a:p>
            <a:r>
              <a:rPr lang="en-GB" dirty="0" smtClean="0"/>
              <a:t>People who have already experienced stress because of existing poverty, the impact of the recession in 2008 and, most recently, the Covid-19 Pandemic, are more vulnerable to the cost-of-living crisis and are at higher risk of mental health problems.</a:t>
            </a:r>
          </a:p>
          <a:p>
            <a:endParaRPr lang="en-GB" dirty="0" smtClean="0"/>
          </a:p>
          <a:p>
            <a:r>
              <a:rPr lang="en-GB" dirty="0" smtClean="0"/>
              <a:t>Many social and economic groups who were at higher risk during the Covid-19 pandemic are also more vulnerable to the negative effects of the Cost-of-Living Crisis. These groups include people who are unemployed, people with mental health problems, lone parents, young people, people with disabilities and, people who are Black or from minority ethnic communities, as well as asylum-seekers and refugees. </a:t>
            </a:r>
          </a:p>
          <a:p>
            <a:endParaRPr lang="en-GB" dirty="0" smtClean="0"/>
          </a:p>
          <a:p>
            <a:r>
              <a:rPr lang="en-GB" dirty="0" smtClean="0"/>
              <a:t>Financial stress, through its influence on parental mental health, marital interaction, and parenting, impacts on the mental health of children and adolescents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8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JRF</a:t>
            </a:r>
          </a:p>
          <a:p>
            <a:pPr marL="171450" indent="-171450">
              <a:buFontTx/>
              <a:buChar char="-"/>
            </a:pPr>
            <a:r>
              <a:rPr lang="en-GB" baseline="0" dirty="0" smtClean="0"/>
              <a:t>Single person needs to earn £25k per year to reach a minimum acceptable standard of living</a:t>
            </a:r>
          </a:p>
          <a:p>
            <a:pPr marL="171450" indent="-171450">
              <a:buFontTx/>
              <a:buChar char="-"/>
            </a:pPr>
            <a:r>
              <a:rPr lang="en-GB" baseline="0" dirty="0" smtClean="0"/>
              <a:t>A couple with two children needs to earn £43k between them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48E-8578-CD4D-9153-03C1DA06C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99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A5F1FFD-DFB6-EE46-9F03-088B124F01CB}"/>
              </a:ext>
            </a:extLst>
          </p:cNvPr>
          <p:cNvPicPr>
            <a:picLocks noChangeAspect="1"/>
          </p:cNvPicPr>
          <p:nvPr userDrawn="1"/>
        </p:nvPicPr>
        <p:blipFill>
          <a:blip r:embed="rId2"/>
          <a:stretch>
            <a:fillRect/>
          </a:stretch>
        </p:blipFill>
        <p:spPr>
          <a:xfrm>
            <a:off x="240230" y="866521"/>
            <a:ext cx="1636481" cy="1636481"/>
          </a:xfrm>
          <a:prstGeom prst="rect">
            <a:avLst/>
          </a:prstGeom>
        </p:spPr>
      </p:pic>
      <p:pic>
        <p:nvPicPr>
          <p:cNvPr id="9" name="Picture 8">
            <a:extLst>
              <a:ext uri="{FF2B5EF4-FFF2-40B4-BE49-F238E27FC236}">
                <a16:creationId xmlns:a16="http://schemas.microsoft.com/office/drawing/2014/main" id="{662F8B0A-38B1-9349-9653-DA1275675F6C}"/>
              </a:ext>
            </a:extLst>
          </p:cNvPr>
          <p:cNvPicPr>
            <a:picLocks noChangeAspect="1"/>
          </p:cNvPicPr>
          <p:nvPr userDrawn="1"/>
        </p:nvPicPr>
        <p:blipFill>
          <a:blip r:embed="rId3"/>
          <a:stretch>
            <a:fillRect/>
          </a:stretch>
        </p:blipFill>
        <p:spPr>
          <a:xfrm>
            <a:off x="297117" y="0"/>
            <a:ext cx="6674434" cy="6674434"/>
          </a:xfrm>
          <a:prstGeom prst="rect">
            <a:avLst/>
          </a:prstGeom>
        </p:spPr>
      </p:pic>
      <p:sp>
        <p:nvSpPr>
          <p:cNvPr id="2" name="Title 1">
            <a:extLst>
              <a:ext uri="{FF2B5EF4-FFF2-40B4-BE49-F238E27FC236}">
                <a16:creationId xmlns:a16="http://schemas.microsoft.com/office/drawing/2014/main" id="{6DEA4E98-3C6A-1D40-842D-14861F6E671C}"/>
              </a:ext>
            </a:extLst>
          </p:cNvPr>
          <p:cNvSpPr>
            <a:spLocks noGrp="1"/>
          </p:cNvSpPr>
          <p:nvPr>
            <p:ph type="ctrTitle"/>
          </p:nvPr>
        </p:nvSpPr>
        <p:spPr>
          <a:xfrm>
            <a:off x="1159629" y="1980986"/>
            <a:ext cx="4954280" cy="2794064"/>
          </a:xfrm>
        </p:spPr>
        <p:txBody>
          <a:bodyPr tIns="216000" anchor="ctr" anchorCtr="0">
            <a:noAutofit/>
          </a:bodyPr>
          <a:lstStyle>
            <a:lvl1pPr algn="l">
              <a:lnSpc>
                <a:spcPct val="80000"/>
              </a:lnSpc>
              <a:defRPr sz="5600">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40F926E5-1D69-274F-A00D-524C87257B48}"/>
              </a:ext>
            </a:extLst>
          </p:cNvPr>
          <p:cNvPicPr>
            <a:picLocks noChangeAspect="1"/>
          </p:cNvPicPr>
          <p:nvPr userDrawn="1"/>
        </p:nvPicPr>
        <p:blipFill>
          <a:blip r:embed="rId4"/>
          <a:stretch>
            <a:fillRect/>
          </a:stretch>
        </p:blipFill>
        <p:spPr>
          <a:xfrm>
            <a:off x="9583046" y="466090"/>
            <a:ext cx="2052513" cy="1255134"/>
          </a:xfrm>
          <a:prstGeom prst="rect">
            <a:avLst/>
          </a:prstGeom>
        </p:spPr>
      </p:pic>
      <p:pic>
        <p:nvPicPr>
          <p:cNvPr id="12" name="Picture 11">
            <a:extLst>
              <a:ext uri="{FF2B5EF4-FFF2-40B4-BE49-F238E27FC236}">
                <a16:creationId xmlns:a16="http://schemas.microsoft.com/office/drawing/2014/main" id="{1012DA2F-C8AD-814A-A2C5-FF89AB563B45}"/>
              </a:ext>
            </a:extLst>
          </p:cNvPr>
          <p:cNvPicPr>
            <a:picLocks noChangeAspect="1"/>
          </p:cNvPicPr>
          <p:nvPr userDrawn="1"/>
        </p:nvPicPr>
        <p:blipFill>
          <a:blip r:embed="rId5"/>
          <a:stretch>
            <a:fillRect/>
          </a:stretch>
        </p:blipFill>
        <p:spPr>
          <a:xfrm>
            <a:off x="5759850" y="3623580"/>
            <a:ext cx="2751104" cy="2751104"/>
          </a:xfrm>
          <a:prstGeom prst="rect">
            <a:avLst/>
          </a:prstGeom>
        </p:spPr>
      </p:pic>
      <p:sp>
        <p:nvSpPr>
          <p:cNvPr id="3" name="Subtitle 2">
            <a:extLst>
              <a:ext uri="{FF2B5EF4-FFF2-40B4-BE49-F238E27FC236}">
                <a16:creationId xmlns:a16="http://schemas.microsoft.com/office/drawing/2014/main" id="{4474DD2D-4345-4B4A-99AA-3F0ED7519F6D}"/>
              </a:ext>
            </a:extLst>
          </p:cNvPr>
          <p:cNvSpPr>
            <a:spLocks noGrp="1"/>
          </p:cNvSpPr>
          <p:nvPr>
            <p:ph type="subTitle" idx="1"/>
          </p:nvPr>
        </p:nvSpPr>
        <p:spPr>
          <a:xfrm>
            <a:off x="6224199" y="4471240"/>
            <a:ext cx="1822406" cy="1189360"/>
          </a:xfrm>
        </p:spPr>
        <p:txBody>
          <a:bodyPr lIns="0" tIns="0" rIns="0" bIns="0" anchor="ctr" anchorCtr="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22" name="Group 21">
            <a:extLst>
              <a:ext uri="{FF2B5EF4-FFF2-40B4-BE49-F238E27FC236}">
                <a16:creationId xmlns:a16="http://schemas.microsoft.com/office/drawing/2014/main" id="{6C63F3D6-90B7-7E45-97AE-366659F839C6}"/>
              </a:ext>
            </a:extLst>
          </p:cNvPr>
          <p:cNvGrpSpPr/>
          <p:nvPr userDrawn="1"/>
        </p:nvGrpSpPr>
        <p:grpSpPr>
          <a:xfrm>
            <a:off x="7867221" y="5904853"/>
            <a:ext cx="4003137" cy="449495"/>
            <a:chOff x="8536937" y="5452453"/>
            <a:chExt cx="3359404" cy="377213"/>
          </a:xfrm>
        </p:grpSpPr>
        <p:pic>
          <p:nvPicPr>
            <p:cNvPr id="15" name="Picture 14">
              <a:extLst>
                <a:ext uri="{FF2B5EF4-FFF2-40B4-BE49-F238E27FC236}">
                  <a16:creationId xmlns:a16="http://schemas.microsoft.com/office/drawing/2014/main" id="{12A832F1-9EB1-744F-99CC-26522D8B473A}"/>
                </a:ext>
              </a:extLst>
            </p:cNvPr>
            <p:cNvPicPr>
              <a:picLocks noChangeAspect="1"/>
            </p:cNvPicPr>
            <p:nvPr userDrawn="1"/>
          </p:nvPicPr>
          <p:blipFill>
            <a:blip r:embed="rId2"/>
            <a:stretch>
              <a:fillRect/>
            </a:stretch>
          </p:blipFill>
          <p:spPr>
            <a:xfrm>
              <a:off x="8536937" y="5475885"/>
              <a:ext cx="235854" cy="235854"/>
            </a:xfrm>
            <a:prstGeom prst="rect">
              <a:avLst/>
            </a:prstGeom>
          </p:spPr>
        </p:pic>
        <p:pic>
          <p:nvPicPr>
            <p:cNvPr id="16" name="Picture 15">
              <a:extLst>
                <a:ext uri="{FF2B5EF4-FFF2-40B4-BE49-F238E27FC236}">
                  <a16:creationId xmlns:a16="http://schemas.microsoft.com/office/drawing/2014/main" id="{35B9DD19-8690-4749-95EA-B4BE5C82053D}"/>
                </a:ext>
              </a:extLst>
            </p:cNvPr>
            <p:cNvPicPr>
              <a:picLocks noChangeAspect="1"/>
            </p:cNvPicPr>
            <p:nvPr userDrawn="1"/>
          </p:nvPicPr>
          <p:blipFill>
            <a:blip r:embed="rId2"/>
            <a:stretch>
              <a:fillRect/>
            </a:stretch>
          </p:blipFill>
          <p:spPr>
            <a:xfrm>
              <a:off x="9065854" y="5593812"/>
              <a:ext cx="235854" cy="235854"/>
            </a:xfrm>
            <a:prstGeom prst="rect">
              <a:avLst/>
            </a:prstGeom>
          </p:spPr>
        </p:pic>
        <p:pic>
          <p:nvPicPr>
            <p:cNvPr id="17" name="Picture 16">
              <a:extLst>
                <a:ext uri="{FF2B5EF4-FFF2-40B4-BE49-F238E27FC236}">
                  <a16:creationId xmlns:a16="http://schemas.microsoft.com/office/drawing/2014/main" id="{28439763-81AF-A043-A126-E0C8C4395582}"/>
                </a:ext>
              </a:extLst>
            </p:cNvPr>
            <p:cNvPicPr>
              <a:picLocks noChangeAspect="1"/>
            </p:cNvPicPr>
            <p:nvPr userDrawn="1"/>
          </p:nvPicPr>
          <p:blipFill>
            <a:blip r:embed="rId2"/>
            <a:stretch>
              <a:fillRect/>
            </a:stretch>
          </p:blipFill>
          <p:spPr>
            <a:xfrm>
              <a:off x="9594771" y="5452453"/>
              <a:ext cx="235854" cy="235854"/>
            </a:xfrm>
            <a:prstGeom prst="rect">
              <a:avLst/>
            </a:prstGeom>
          </p:spPr>
        </p:pic>
        <p:pic>
          <p:nvPicPr>
            <p:cNvPr id="18" name="Picture 17">
              <a:extLst>
                <a:ext uri="{FF2B5EF4-FFF2-40B4-BE49-F238E27FC236}">
                  <a16:creationId xmlns:a16="http://schemas.microsoft.com/office/drawing/2014/main" id="{A9A6CACF-6CC8-5E4C-8276-95365740339B}"/>
                </a:ext>
              </a:extLst>
            </p:cNvPr>
            <p:cNvPicPr>
              <a:picLocks noChangeAspect="1"/>
            </p:cNvPicPr>
            <p:nvPr userDrawn="1"/>
          </p:nvPicPr>
          <p:blipFill>
            <a:blip r:embed="rId2"/>
            <a:stretch>
              <a:fillRect/>
            </a:stretch>
          </p:blipFill>
          <p:spPr>
            <a:xfrm>
              <a:off x="10123688" y="5583827"/>
              <a:ext cx="235854" cy="235854"/>
            </a:xfrm>
            <a:prstGeom prst="rect">
              <a:avLst/>
            </a:prstGeom>
          </p:spPr>
        </p:pic>
        <p:pic>
          <p:nvPicPr>
            <p:cNvPr id="19" name="Picture 18">
              <a:extLst>
                <a:ext uri="{FF2B5EF4-FFF2-40B4-BE49-F238E27FC236}">
                  <a16:creationId xmlns:a16="http://schemas.microsoft.com/office/drawing/2014/main" id="{DBAC0855-EF82-5346-8C7C-DC7B8B71E90F}"/>
                </a:ext>
              </a:extLst>
            </p:cNvPr>
            <p:cNvPicPr>
              <a:picLocks noChangeAspect="1"/>
            </p:cNvPicPr>
            <p:nvPr userDrawn="1"/>
          </p:nvPicPr>
          <p:blipFill>
            <a:blip r:embed="rId2"/>
            <a:stretch>
              <a:fillRect/>
            </a:stretch>
          </p:blipFill>
          <p:spPr>
            <a:xfrm>
              <a:off x="10634982" y="5452453"/>
              <a:ext cx="235854" cy="235854"/>
            </a:xfrm>
            <a:prstGeom prst="rect">
              <a:avLst/>
            </a:prstGeom>
          </p:spPr>
        </p:pic>
        <p:pic>
          <p:nvPicPr>
            <p:cNvPr id="20" name="Picture 19">
              <a:extLst>
                <a:ext uri="{FF2B5EF4-FFF2-40B4-BE49-F238E27FC236}">
                  <a16:creationId xmlns:a16="http://schemas.microsoft.com/office/drawing/2014/main" id="{98EDD2C1-AFE1-2B41-B893-4426C744BE6F}"/>
                </a:ext>
              </a:extLst>
            </p:cNvPr>
            <p:cNvPicPr>
              <a:picLocks noChangeAspect="1"/>
            </p:cNvPicPr>
            <p:nvPr userDrawn="1"/>
          </p:nvPicPr>
          <p:blipFill>
            <a:blip r:embed="rId2"/>
            <a:stretch>
              <a:fillRect/>
            </a:stretch>
          </p:blipFill>
          <p:spPr>
            <a:xfrm>
              <a:off x="11149193" y="5593812"/>
              <a:ext cx="235854" cy="235854"/>
            </a:xfrm>
            <a:prstGeom prst="rect">
              <a:avLst/>
            </a:prstGeom>
          </p:spPr>
        </p:pic>
        <p:pic>
          <p:nvPicPr>
            <p:cNvPr id="21" name="Picture 20">
              <a:extLst>
                <a:ext uri="{FF2B5EF4-FFF2-40B4-BE49-F238E27FC236}">
                  <a16:creationId xmlns:a16="http://schemas.microsoft.com/office/drawing/2014/main" id="{55223F98-CCE0-5A4F-B362-44CC2B3E7C9E}"/>
                </a:ext>
              </a:extLst>
            </p:cNvPr>
            <p:cNvPicPr>
              <a:picLocks noChangeAspect="1"/>
            </p:cNvPicPr>
            <p:nvPr userDrawn="1"/>
          </p:nvPicPr>
          <p:blipFill>
            <a:blip r:embed="rId2"/>
            <a:stretch>
              <a:fillRect/>
            </a:stretch>
          </p:blipFill>
          <p:spPr>
            <a:xfrm>
              <a:off x="11660487" y="5452453"/>
              <a:ext cx="235854" cy="235854"/>
            </a:xfrm>
            <a:prstGeom prst="rect">
              <a:avLst/>
            </a:prstGeom>
          </p:spPr>
        </p:pic>
      </p:grpSp>
    </p:spTree>
    <p:extLst>
      <p:ext uri="{BB962C8B-B14F-4D97-AF65-F5344CB8AC3E}">
        <p14:creationId xmlns:p14="http://schemas.microsoft.com/office/powerpoint/2010/main" val="282697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B40ECE-905A-1441-AD82-7A59B47D0483}"/>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6" name="Slide Number Placeholder 5">
            <a:extLst>
              <a:ext uri="{FF2B5EF4-FFF2-40B4-BE49-F238E27FC236}">
                <a16:creationId xmlns:a16="http://schemas.microsoft.com/office/drawing/2014/main" id="{20984DD9-FE72-3C48-83F3-6E75A889C174}"/>
              </a:ext>
            </a:extLst>
          </p:cNvPr>
          <p:cNvSpPr txBox="1">
            <a:spLocks/>
          </p:cNvSpPr>
          <p:nvPr userDrawn="1"/>
        </p:nvSpPr>
        <p:spPr>
          <a:xfrm>
            <a:off x="11637990" y="6418822"/>
            <a:ext cx="460571" cy="365125"/>
          </a:xfrm>
          <a:prstGeom prst="rect">
            <a:avLst/>
          </a:prstGeom>
        </p:spPr>
        <p:txBody>
          <a:bodyPr lIns="0" tIns="0" rIns="0" bIns="0" anchor="ctr" anchorCtr="0"/>
          <a:lstStyle>
            <a:defPPr>
              <a:defRPr lang="en-US"/>
            </a:defPPr>
            <a:lvl1pPr marL="0" algn="ctr" defTabSz="914400" rtl="0" eaLnBrk="1" latinLnBrk="0" hangingPunct="1">
              <a:defRPr sz="1200" b="0" i="0" kern="1200">
                <a:solidFill>
                  <a:schemeClr val="tx2"/>
                </a:solidFill>
                <a:latin typeface="Omne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B6DEA-640F-884D-B9CB-E57E1622EABB}" type="slidenum">
              <a:rPr lang="en-US" b="0" i="0" smtClean="0">
                <a:latin typeface="Arial" panose="020B0604020202020204" pitchFamily="34" charset="0"/>
                <a:cs typeface="Arial" panose="020B0604020202020204" pitchFamily="34" charset="0"/>
              </a:rPr>
              <a:pPr/>
              <a:t>‹#›</a:t>
            </a:fld>
            <a:endParaRPr lang="en-US" b="0" i="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6141223-687D-A04C-B24D-07A80AE55653}"/>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8" name="Picture 7">
            <a:extLst>
              <a:ext uri="{FF2B5EF4-FFF2-40B4-BE49-F238E27FC236}">
                <a16:creationId xmlns:a16="http://schemas.microsoft.com/office/drawing/2014/main" id="{4DFFE637-1D85-2145-9107-876003395B5D}"/>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9" name="Picture 8">
            <a:extLst>
              <a:ext uri="{FF2B5EF4-FFF2-40B4-BE49-F238E27FC236}">
                <a16:creationId xmlns:a16="http://schemas.microsoft.com/office/drawing/2014/main" id="{B71EDCB8-2DAD-CD48-AA68-0743D3BBED0D}"/>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10" name="Footer Placeholder 3">
            <a:extLst>
              <a:ext uri="{FF2B5EF4-FFF2-40B4-BE49-F238E27FC236}">
                <a16:creationId xmlns:a16="http://schemas.microsoft.com/office/drawing/2014/main" id="{1C555384-BFA8-784A-8566-687BA042B9B5}"/>
              </a:ext>
            </a:extLst>
          </p:cNvPr>
          <p:cNvSpPr>
            <a:spLocks noGrp="1"/>
          </p:cNvSpPr>
          <p:nvPr>
            <p:ph type="ftr" sz="quarter" idx="3"/>
          </p:nvPr>
        </p:nvSpPr>
        <p:spPr>
          <a:xfrm>
            <a:off x="482599" y="6297984"/>
            <a:ext cx="6572881" cy="365125"/>
          </a:xfrm>
          <a:prstGeom prst="rect">
            <a:avLst/>
          </a:prstGeom>
        </p:spPr>
        <p:txBody>
          <a:bodyPr lIns="0" tIns="0" rIns="0" bIns="0" anchor="ctr" anchorCtr="0"/>
          <a:lstStyle>
            <a:lvl1pPr>
              <a:defRPr lang="en-GB" smtClean="0">
                <a:effectLst/>
              </a:defRPr>
            </a:lvl1pPr>
          </a:lstStyle>
          <a:p>
            <a:r>
              <a:rPr lang="en-GB" dirty="0"/>
              <a:t>for Scotland’s Mental Health     |     </a:t>
            </a:r>
            <a:r>
              <a:rPr lang="en-GB" dirty="0" err="1"/>
              <a:t>samh.org.uk</a:t>
            </a:r>
            <a:endParaRPr lang="en-GB" dirty="0"/>
          </a:p>
        </p:txBody>
      </p:sp>
    </p:spTree>
    <p:extLst>
      <p:ext uri="{BB962C8B-B14F-4D97-AF65-F5344CB8AC3E}">
        <p14:creationId xmlns:p14="http://schemas.microsoft.com/office/powerpoint/2010/main" val="260707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44B3-5215-9047-9DF4-57E6AE13780C}"/>
              </a:ext>
            </a:extLst>
          </p:cNvPr>
          <p:cNvSpPr>
            <a:spLocks noGrp="1"/>
          </p:cNvSpPr>
          <p:nvPr>
            <p:ph type="title"/>
          </p:nvPr>
        </p:nvSpPr>
        <p:spPr>
          <a:xfrm>
            <a:off x="482400" y="475200"/>
            <a:ext cx="3932237" cy="1217413"/>
          </a:xfrm>
        </p:spPr>
        <p:txBody>
          <a:bodyPr anchor="t" anchorCtr="0"/>
          <a:lstStyle>
            <a:lvl1pPr>
              <a:lnSpc>
                <a:spcPct val="8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2A8403-B0A2-664A-983A-B411CD3A1E15}"/>
              </a:ext>
            </a:extLst>
          </p:cNvPr>
          <p:cNvSpPr>
            <a:spLocks noGrp="1"/>
          </p:cNvSpPr>
          <p:nvPr>
            <p:ph idx="1"/>
          </p:nvPr>
        </p:nvSpPr>
        <p:spPr>
          <a:xfrm>
            <a:off x="4930268" y="475200"/>
            <a:ext cx="6781833" cy="53858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FB902FD-92C0-4E4F-BD14-468CAFA41665}"/>
              </a:ext>
            </a:extLst>
          </p:cNvPr>
          <p:cNvSpPr>
            <a:spLocks noGrp="1"/>
          </p:cNvSpPr>
          <p:nvPr>
            <p:ph type="body" sz="half" idx="2"/>
          </p:nvPr>
        </p:nvSpPr>
        <p:spPr>
          <a:xfrm>
            <a:off x="482400" y="1849876"/>
            <a:ext cx="3932237" cy="4011174"/>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8" name="Picture 7">
            <a:extLst>
              <a:ext uri="{FF2B5EF4-FFF2-40B4-BE49-F238E27FC236}">
                <a16:creationId xmlns:a16="http://schemas.microsoft.com/office/drawing/2014/main" id="{EC832521-112F-6743-AC1F-8334CF046E6A}"/>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9" name="Slide Number Placeholder 5">
            <a:extLst>
              <a:ext uri="{FF2B5EF4-FFF2-40B4-BE49-F238E27FC236}">
                <a16:creationId xmlns:a16="http://schemas.microsoft.com/office/drawing/2014/main" id="{FA4593BF-9E59-954E-923C-3484AD9127E4}"/>
              </a:ext>
            </a:extLst>
          </p:cNvPr>
          <p:cNvSpPr txBox="1">
            <a:spLocks/>
          </p:cNvSpPr>
          <p:nvPr userDrawn="1"/>
        </p:nvSpPr>
        <p:spPr>
          <a:xfrm>
            <a:off x="11637990" y="6418822"/>
            <a:ext cx="460571" cy="365125"/>
          </a:xfrm>
          <a:prstGeom prst="rect">
            <a:avLst/>
          </a:prstGeom>
        </p:spPr>
        <p:txBody>
          <a:bodyPr lIns="0" tIns="0" rIns="0" bIns="0" anchor="ctr" anchorCtr="0"/>
          <a:lstStyle>
            <a:defPPr>
              <a:defRPr lang="en-US"/>
            </a:defPPr>
            <a:lvl1pPr marL="0" algn="ctr" defTabSz="914400" rtl="0" eaLnBrk="1" latinLnBrk="0" hangingPunct="1">
              <a:defRPr sz="1200" b="0" i="0" kern="1200">
                <a:solidFill>
                  <a:schemeClr val="tx2"/>
                </a:solidFill>
                <a:latin typeface="Omne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B6DEA-640F-884D-B9CB-E57E1622EABB}" type="slidenum">
              <a:rPr lang="en-US" b="0" i="0" smtClean="0">
                <a:latin typeface="Arial" panose="020B0604020202020204" pitchFamily="34" charset="0"/>
                <a:cs typeface="Arial" panose="020B0604020202020204" pitchFamily="34" charset="0"/>
              </a:rPr>
              <a:pPr/>
              <a:t>‹#›</a:t>
            </a:fld>
            <a:endParaRPr lang="en-US" b="0" i="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874736A-2759-3041-A388-4A0823F79890}"/>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11" name="Picture 10">
            <a:extLst>
              <a:ext uri="{FF2B5EF4-FFF2-40B4-BE49-F238E27FC236}">
                <a16:creationId xmlns:a16="http://schemas.microsoft.com/office/drawing/2014/main" id="{343E4226-3E1A-0040-8832-B7E0DEF16350}"/>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12" name="Picture 11">
            <a:extLst>
              <a:ext uri="{FF2B5EF4-FFF2-40B4-BE49-F238E27FC236}">
                <a16:creationId xmlns:a16="http://schemas.microsoft.com/office/drawing/2014/main" id="{FA808688-1302-C343-B2BB-D1942DA25623}"/>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13" name="Footer Placeholder 3">
            <a:extLst>
              <a:ext uri="{FF2B5EF4-FFF2-40B4-BE49-F238E27FC236}">
                <a16:creationId xmlns:a16="http://schemas.microsoft.com/office/drawing/2014/main" id="{6C2D146C-3409-DA4D-A0D0-26CEA7312EC7}"/>
              </a:ext>
            </a:extLst>
          </p:cNvPr>
          <p:cNvSpPr>
            <a:spLocks noGrp="1"/>
          </p:cNvSpPr>
          <p:nvPr>
            <p:ph type="ftr" sz="quarter" idx="3"/>
          </p:nvPr>
        </p:nvSpPr>
        <p:spPr>
          <a:xfrm>
            <a:off x="482599" y="6297984"/>
            <a:ext cx="6572881" cy="365125"/>
          </a:xfrm>
          <a:prstGeom prst="rect">
            <a:avLst/>
          </a:prstGeom>
        </p:spPr>
        <p:txBody>
          <a:bodyPr lIns="0" tIns="0" rIns="0" bIns="0" anchor="ctr" anchorCtr="0"/>
          <a:lstStyle>
            <a:lvl1pPr>
              <a:defRPr lang="en-GB" smtClean="0">
                <a:effectLst/>
              </a:defRPr>
            </a:lvl1pPr>
          </a:lstStyle>
          <a:p>
            <a:r>
              <a:rPr lang="en-GB" dirty="0"/>
              <a:t>for Scotland’s Mental Health     |     </a:t>
            </a:r>
            <a:r>
              <a:rPr lang="en-GB" dirty="0" err="1"/>
              <a:t>samh.org.uk</a:t>
            </a:r>
            <a:endParaRPr lang="en-GB" dirty="0"/>
          </a:p>
        </p:txBody>
      </p:sp>
    </p:spTree>
    <p:extLst>
      <p:ext uri="{BB962C8B-B14F-4D97-AF65-F5344CB8AC3E}">
        <p14:creationId xmlns:p14="http://schemas.microsoft.com/office/powerpoint/2010/main" val="278352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804D0C7-F3E0-9449-AA20-D1487C73A9E4}"/>
              </a:ext>
            </a:extLst>
          </p:cNvPr>
          <p:cNvSpPr>
            <a:spLocks noGrp="1"/>
          </p:cNvSpPr>
          <p:nvPr>
            <p:ph type="pic" idx="1"/>
          </p:nvPr>
        </p:nvSpPr>
        <p:spPr>
          <a:xfrm>
            <a:off x="4414638" y="0"/>
            <a:ext cx="777736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DB924684-416E-F148-BF12-7C5E803E9DA9}"/>
              </a:ext>
            </a:extLst>
          </p:cNvPr>
          <p:cNvSpPr>
            <a:spLocks noGrp="1"/>
          </p:cNvSpPr>
          <p:nvPr>
            <p:ph type="title"/>
          </p:nvPr>
        </p:nvSpPr>
        <p:spPr>
          <a:xfrm>
            <a:off x="482400" y="475199"/>
            <a:ext cx="3932237" cy="1217413"/>
          </a:xfrm>
        </p:spPr>
        <p:txBody>
          <a:bodyPr anchor="t" anchorCtr="0"/>
          <a:lstStyle>
            <a:lvl1pPr>
              <a:lnSpc>
                <a:spcPct val="80000"/>
              </a:lnSpc>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04C72D38-34BB-AD49-8C28-9F214E32E64B}"/>
              </a:ext>
            </a:extLst>
          </p:cNvPr>
          <p:cNvSpPr>
            <a:spLocks noGrp="1"/>
          </p:cNvSpPr>
          <p:nvPr>
            <p:ph type="body" sz="half" idx="2"/>
          </p:nvPr>
        </p:nvSpPr>
        <p:spPr>
          <a:xfrm>
            <a:off x="482400" y="1850400"/>
            <a:ext cx="3932237" cy="381158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8" name="Picture 7">
            <a:extLst>
              <a:ext uri="{FF2B5EF4-FFF2-40B4-BE49-F238E27FC236}">
                <a16:creationId xmlns:a16="http://schemas.microsoft.com/office/drawing/2014/main" id="{EE3BB0FD-953A-CE46-A3B5-BC75AEFF7C09}"/>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9" name="Slide Number Placeholder 5">
            <a:extLst>
              <a:ext uri="{FF2B5EF4-FFF2-40B4-BE49-F238E27FC236}">
                <a16:creationId xmlns:a16="http://schemas.microsoft.com/office/drawing/2014/main" id="{67FDC94C-23DE-3A46-8903-DC3DCDDBAF1B}"/>
              </a:ext>
            </a:extLst>
          </p:cNvPr>
          <p:cNvSpPr txBox="1">
            <a:spLocks/>
          </p:cNvSpPr>
          <p:nvPr userDrawn="1"/>
        </p:nvSpPr>
        <p:spPr>
          <a:xfrm>
            <a:off x="11637990" y="6418822"/>
            <a:ext cx="460571" cy="365125"/>
          </a:xfrm>
          <a:prstGeom prst="rect">
            <a:avLst/>
          </a:prstGeom>
        </p:spPr>
        <p:txBody>
          <a:bodyPr lIns="0" tIns="0" rIns="0" bIns="0" anchor="ctr" anchorCtr="0"/>
          <a:lstStyle>
            <a:defPPr>
              <a:defRPr lang="en-US"/>
            </a:defPPr>
            <a:lvl1pPr marL="0" algn="ctr" defTabSz="914400" rtl="0" eaLnBrk="1" latinLnBrk="0" hangingPunct="1">
              <a:defRPr sz="1200" b="0" i="0" kern="1200">
                <a:solidFill>
                  <a:schemeClr val="tx2"/>
                </a:solidFill>
                <a:latin typeface="Omne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B6DEA-640F-884D-B9CB-E57E1622EABB}" type="slidenum">
              <a:rPr lang="en-US" b="0" i="0" smtClean="0">
                <a:latin typeface="Arial" panose="020B0604020202020204" pitchFamily="34" charset="0"/>
                <a:cs typeface="Arial" panose="020B0604020202020204" pitchFamily="34" charset="0"/>
              </a:rPr>
              <a:pPr/>
              <a:t>‹#›</a:t>
            </a:fld>
            <a:endParaRPr lang="en-US" b="0" i="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690ADD8-2071-274D-8365-CE58A34264A9}"/>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11" name="Picture 10">
            <a:extLst>
              <a:ext uri="{FF2B5EF4-FFF2-40B4-BE49-F238E27FC236}">
                <a16:creationId xmlns:a16="http://schemas.microsoft.com/office/drawing/2014/main" id="{59C53CE2-6F69-6B47-B853-3C1002B388CA}"/>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12" name="Picture 11">
            <a:extLst>
              <a:ext uri="{FF2B5EF4-FFF2-40B4-BE49-F238E27FC236}">
                <a16:creationId xmlns:a16="http://schemas.microsoft.com/office/drawing/2014/main" id="{07B2F29B-F3E2-B64A-8EEB-09C5BFA15A5A}"/>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13" name="Footer Placeholder 3">
            <a:extLst>
              <a:ext uri="{FF2B5EF4-FFF2-40B4-BE49-F238E27FC236}">
                <a16:creationId xmlns:a16="http://schemas.microsoft.com/office/drawing/2014/main" id="{4D92B111-8363-CE41-A029-F663F29C84DC}"/>
              </a:ext>
            </a:extLst>
          </p:cNvPr>
          <p:cNvSpPr>
            <a:spLocks noGrp="1"/>
          </p:cNvSpPr>
          <p:nvPr>
            <p:ph type="ftr" sz="quarter" idx="3"/>
          </p:nvPr>
        </p:nvSpPr>
        <p:spPr>
          <a:xfrm>
            <a:off x="482600" y="6297984"/>
            <a:ext cx="3932038" cy="365125"/>
          </a:xfrm>
          <a:prstGeom prst="rect">
            <a:avLst/>
          </a:prstGeom>
        </p:spPr>
        <p:txBody>
          <a:bodyPr lIns="0" tIns="0" rIns="0" bIns="0" anchor="ctr" anchorCtr="0"/>
          <a:lstStyle>
            <a:lvl1pPr>
              <a:defRPr lang="en-GB" smtClean="0">
                <a:effectLst/>
              </a:defRPr>
            </a:lvl1pPr>
          </a:lstStyle>
          <a:p>
            <a:r>
              <a:rPr lang="en-GB" dirty="0"/>
              <a:t>for Scotland’s Mental Health     |     </a:t>
            </a:r>
            <a:r>
              <a:rPr lang="en-GB" dirty="0" err="1"/>
              <a:t>samh.org.uk</a:t>
            </a:r>
            <a:endParaRPr lang="en-GB" dirty="0"/>
          </a:p>
        </p:txBody>
      </p:sp>
    </p:spTree>
    <p:extLst>
      <p:ext uri="{BB962C8B-B14F-4D97-AF65-F5344CB8AC3E}">
        <p14:creationId xmlns:p14="http://schemas.microsoft.com/office/powerpoint/2010/main" val="896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02B2-A112-7842-A0D7-067ADDE85871}"/>
              </a:ext>
            </a:extLst>
          </p:cNvPr>
          <p:cNvSpPr>
            <a:spLocks noGrp="1"/>
          </p:cNvSpPr>
          <p:nvPr>
            <p:ph type="title"/>
          </p:nvPr>
        </p:nvSpPr>
        <p:spPr>
          <a:xfrm>
            <a:off x="657428" y="2133162"/>
            <a:ext cx="5707038" cy="1585912"/>
          </a:xfrm>
        </p:spPr>
        <p:txBody>
          <a:bodyPr tIns="0" anchor="b" anchorCtr="0">
            <a:noAutofit/>
          </a:bodyPr>
          <a:lstStyle>
            <a:lvl1pPr>
              <a:lnSpc>
                <a:spcPct val="80000"/>
              </a:lnSpc>
              <a:defRPr sz="4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AAB15CC-9906-1743-B202-F44329027800}"/>
              </a:ext>
            </a:extLst>
          </p:cNvPr>
          <p:cNvSpPr>
            <a:spLocks noGrp="1"/>
          </p:cNvSpPr>
          <p:nvPr>
            <p:ph type="body" idx="1"/>
          </p:nvPr>
        </p:nvSpPr>
        <p:spPr>
          <a:xfrm>
            <a:off x="657428" y="3857186"/>
            <a:ext cx="4527550" cy="738187"/>
          </a:xfrm>
        </p:spPr>
        <p:txBody>
          <a:bodyPr lIns="0" tIns="0" rIns="0" bIns="0">
            <a:noAutofit/>
          </a:bodyPr>
          <a:lstStyle>
            <a:lvl1pPr marL="0" indent="0">
              <a:lnSpc>
                <a:spcPct val="100000"/>
              </a:lnSpc>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5" name="Picture 4">
            <a:extLst>
              <a:ext uri="{FF2B5EF4-FFF2-40B4-BE49-F238E27FC236}">
                <a16:creationId xmlns:a16="http://schemas.microsoft.com/office/drawing/2014/main" id="{6AD11F30-05FE-E44A-8BF6-619960928086}"/>
              </a:ext>
            </a:extLst>
          </p:cNvPr>
          <p:cNvPicPr>
            <a:picLocks noChangeAspect="1"/>
          </p:cNvPicPr>
          <p:nvPr userDrawn="1"/>
        </p:nvPicPr>
        <p:blipFill>
          <a:blip r:embed="rId2"/>
          <a:stretch>
            <a:fillRect/>
          </a:stretch>
        </p:blipFill>
        <p:spPr>
          <a:xfrm>
            <a:off x="657428" y="665629"/>
            <a:ext cx="1664288" cy="1045514"/>
          </a:xfrm>
          <a:prstGeom prst="rect">
            <a:avLst/>
          </a:prstGeom>
        </p:spPr>
      </p:pic>
    </p:spTree>
    <p:extLst>
      <p:ext uri="{BB962C8B-B14F-4D97-AF65-F5344CB8AC3E}">
        <p14:creationId xmlns:p14="http://schemas.microsoft.com/office/powerpoint/2010/main" val="4721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4BA1-316D-A949-ABC0-8894AE0FD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C9121-84EB-DC4F-BEC5-624454C0E8E8}"/>
              </a:ext>
            </a:extLst>
          </p:cNvPr>
          <p:cNvSpPr>
            <a:spLocks noGrp="1"/>
          </p:cNvSpPr>
          <p:nvPr>
            <p:ph idx="1"/>
          </p:nvPr>
        </p:nvSpPr>
        <p:spPr/>
        <p:txBody>
          <a:bodyPr lIns="0" tIns="0" rIns="0" bIns="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a:extLst>
              <a:ext uri="{FF2B5EF4-FFF2-40B4-BE49-F238E27FC236}">
                <a16:creationId xmlns:a16="http://schemas.microsoft.com/office/drawing/2014/main" id="{48EE58D4-01DF-C14B-B890-65B27628C57C}"/>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24" name="Slide Number Placeholder 5">
            <a:extLst>
              <a:ext uri="{FF2B5EF4-FFF2-40B4-BE49-F238E27FC236}">
                <a16:creationId xmlns:a16="http://schemas.microsoft.com/office/drawing/2014/main" id="{C392C264-A369-2A4A-A2A5-F2F0E75589B0}"/>
              </a:ext>
            </a:extLst>
          </p:cNvPr>
          <p:cNvSpPr>
            <a:spLocks noGrp="1"/>
          </p:cNvSpPr>
          <p:nvPr>
            <p:ph type="sldNum" sz="quarter" idx="4"/>
          </p:nvPr>
        </p:nvSpPr>
        <p:spPr>
          <a:xfrm>
            <a:off x="11637990" y="6418822"/>
            <a:ext cx="460571" cy="365125"/>
          </a:xfrm>
          <a:prstGeom prst="rect">
            <a:avLst/>
          </a:prstGeom>
        </p:spPr>
        <p:txBody>
          <a:bodyPr lIns="0" tIns="0" rIns="0" bIns="0"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fld id="{417B6DEA-640F-884D-B9CB-E57E1622EABB}" type="slidenum">
              <a:rPr lang="en-US" smtClean="0"/>
              <a:pPr/>
              <a:t>‹#›</a:t>
            </a:fld>
            <a:endParaRPr lang="en-US" dirty="0"/>
          </a:p>
        </p:txBody>
      </p:sp>
      <p:pic>
        <p:nvPicPr>
          <p:cNvPr id="25" name="Picture 24">
            <a:extLst>
              <a:ext uri="{FF2B5EF4-FFF2-40B4-BE49-F238E27FC236}">
                <a16:creationId xmlns:a16="http://schemas.microsoft.com/office/drawing/2014/main" id="{A46DAAC1-1618-C64A-AF80-7E2C8E3A7DAC}"/>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26" name="Picture 25">
            <a:extLst>
              <a:ext uri="{FF2B5EF4-FFF2-40B4-BE49-F238E27FC236}">
                <a16:creationId xmlns:a16="http://schemas.microsoft.com/office/drawing/2014/main" id="{005F2A66-6ACA-FE46-BC4B-09E2C1B15929}"/>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27" name="Picture 26">
            <a:extLst>
              <a:ext uri="{FF2B5EF4-FFF2-40B4-BE49-F238E27FC236}">
                <a16:creationId xmlns:a16="http://schemas.microsoft.com/office/drawing/2014/main" id="{69F39EB8-C091-3246-A94B-3EAC2DC76F9F}"/>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28" name="Footer Placeholder 3">
            <a:extLst>
              <a:ext uri="{FF2B5EF4-FFF2-40B4-BE49-F238E27FC236}">
                <a16:creationId xmlns:a16="http://schemas.microsoft.com/office/drawing/2014/main" id="{D327DBB3-B1AA-8E42-9130-C9B5DB20939C}"/>
              </a:ext>
            </a:extLst>
          </p:cNvPr>
          <p:cNvSpPr>
            <a:spLocks noGrp="1"/>
          </p:cNvSpPr>
          <p:nvPr>
            <p:ph type="ftr" sz="quarter" idx="3"/>
          </p:nvPr>
        </p:nvSpPr>
        <p:spPr>
          <a:xfrm>
            <a:off x="482599" y="6297984"/>
            <a:ext cx="6572881" cy="365125"/>
          </a:xfrm>
          <a:prstGeom prst="rect">
            <a:avLst/>
          </a:prstGeom>
        </p:spPr>
        <p:txBody>
          <a:bodyPr lIns="0" tIns="0" rIns="0" bIns="0" anchor="ctr" anchorCtr="0"/>
          <a:lstStyle>
            <a:lvl1pPr>
              <a:defRPr lang="en-GB" smtClean="0">
                <a:effectLst/>
              </a:defRPr>
            </a:lvl1pPr>
          </a:lstStyle>
          <a:p>
            <a:r>
              <a:rPr lang="en-GB" dirty="0"/>
              <a:t>for Scotland’s Mental Health     |     </a:t>
            </a:r>
            <a:r>
              <a:rPr lang="en-GB" dirty="0" err="1"/>
              <a:t>samh.org.uk</a:t>
            </a:r>
            <a:endParaRPr lang="en-GB" dirty="0"/>
          </a:p>
        </p:txBody>
      </p:sp>
    </p:spTree>
    <p:extLst>
      <p:ext uri="{BB962C8B-B14F-4D97-AF65-F5344CB8AC3E}">
        <p14:creationId xmlns:p14="http://schemas.microsoft.com/office/powerpoint/2010/main" val="397648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Re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4BA1-316D-A949-ABC0-8894AE0FD821}"/>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79C9121-84EB-DC4F-BEC5-624454C0E8E8}"/>
              </a:ext>
            </a:extLst>
          </p:cNvPr>
          <p:cNvSpPr>
            <a:spLocks noGrp="1"/>
          </p:cNvSpPr>
          <p:nvPr>
            <p:ph idx="1"/>
          </p:nvPr>
        </p:nvSpPr>
        <p:spPr/>
        <p:txBody>
          <a:bodyPr lIns="0" tIns="0" rIns="0" bIns="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a:extLst>
              <a:ext uri="{FF2B5EF4-FFF2-40B4-BE49-F238E27FC236}">
                <a16:creationId xmlns:a16="http://schemas.microsoft.com/office/drawing/2014/main" id="{48EE58D4-01DF-C14B-B890-65B27628C57C}"/>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24" name="Slide Number Placeholder 5">
            <a:extLst>
              <a:ext uri="{FF2B5EF4-FFF2-40B4-BE49-F238E27FC236}">
                <a16:creationId xmlns:a16="http://schemas.microsoft.com/office/drawing/2014/main" id="{C392C264-A369-2A4A-A2A5-F2F0E75589B0}"/>
              </a:ext>
            </a:extLst>
          </p:cNvPr>
          <p:cNvSpPr>
            <a:spLocks noGrp="1"/>
          </p:cNvSpPr>
          <p:nvPr>
            <p:ph type="sldNum" sz="quarter" idx="4"/>
          </p:nvPr>
        </p:nvSpPr>
        <p:spPr>
          <a:xfrm>
            <a:off x="11637990" y="6418822"/>
            <a:ext cx="460571" cy="365125"/>
          </a:xfrm>
          <a:prstGeom prst="rect">
            <a:avLst/>
          </a:prstGeom>
        </p:spPr>
        <p:txBody>
          <a:bodyPr lIns="0" tIns="0" rIns="0" bIns="0"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fld id="{417B6DEA-640F-884D-B9CB-E57E1622EABB}" type="slidenum">
              <a:rPr lang="en-US" smtClean="0"/>
              <a:pPr/>
              <a:t>‹#›</a:t>
            </a:fld>
            <a:endParaRPr lang="en-US" dirty="0"/>
          </a:p>
        </p:txBody>
      </p:sp>
      <p:pic>
        <p:nvPicPr>
          <p:cNvPr id="25" name="Picture 24">
            <a:extLst>
              <a:ext uri="{FF2B5EF4-FFF2-40B4-BE49-F238E27FC236}">
                <a16:creationId xmlns:a16="http://schemas.microsoft.com/office/drawing/2014/main" id="{A46DAAC1-1618-C64A-AF80-7E2C8E3A7DAC}"/>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26" name="Picture 25">
            <a:extLst>
              <a:ext uri="{FF2B5EF4-FFF2-40B4-BE49-F238E27FC236}">
                <a16:creationId xmlns:a16="http://schemas.microsoft.com/office/drawing/2014/main" id="{005F2A66-6ACA-FE46-BC4B-09E2C1B15929}"/>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27" name="Picture 26">
            <a:extLst>
              <a:ext uri="{FF2B5EF4-FFF2-40B4-BE49-F238E27FC236}">
                <a16:creationId xmlns:a16="http://schemas.microsoft.com/office/drawing/2014/main" id="{69F39EB8-C091-3246-A94B-3EAC2DC76F9F}"/>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28" name="Footer Placeholder 3">
            <a:extLst>
              <a:ext uri="{FF2B5EF4-FFF2-40B4-BE49-F238E27FC236}">
                <a16:creationId xmlns:a16="http://schemas.microsoft.com/office/drawing/2014/main" id="{D327DBB3-B1AA-8E42-9130-C9B5DB20939C}"/>
              </a:ext>
            </a:extLst>
          </p:cNvPr>
          <p:cNvSpPr>
            <a:spLocks noGrp="1"/>
          </p:cNvSpPr>
          <p:nvPr>
            <p:ph type="ftr" sz="quarter" idx="3"/>
          </p:nvPr>
        </p:nvSpPr>
        <p:spPr>
          <a:xfrm>
            <a:off x="482599" y="6297984"/>
            <a:ext cx="6572881" cy="365125"/>
          </a:xfrm>
          <a:prstGeom prst="rect">
            <a:avLst/>
          </a:prstGeom>
        </p:spPr>
        <p:txBody>
          <a:bodyPr lIns="0" tIns="0" rIns="0" bIns="0" anchor="ctr" anchorCtr="0"/>
          <a:lstStyle>
            <a:lvl1pPr>
              <a:defRPr lang="en-GB" smtClean="0">
                <a:solidFill>
                  <a:schemeClr val="bg1"/>
                </a:solidFill>
                <a:effectLst/>
              </a:defRPr>
            </a:lvl1pPr>
          </a:lstStyle>
          <a:p>
            <a:r>
              <a:rPr lang="en-GB" dirty="0"/>
              <a:t>for Scotland’s Mental Health     |     </a:t>
            </a:r>
            <a:r>
              <a:rPr lang="en-GB" dirty="0" err="1"/>
              <a:t>samh.org.uk</a:t>
            </a:r>
            <a:endParaRPr lang="en-GB" dirty="0"/>
          </a:p>
        </p:txBody>
      </p:sp>
    </p:spTree>
    <p:extLst>
      <p:ext uri="{BB962C8B-B14F-4D97-AF65-F5344CB8AC3E}">
        <p14:creationId xmlns:p14="http://schemas.microsoft.com/office/powerpoint/2010/main" val="331833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_Rev-0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4BA1-316D-A949-ABC0-8894AE0FD821}"/>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79C9121-84EB-DC4F-BEC5-624454C0E8E8}"/>
              </a:ext>
            </a:extLst>
          </p:cNvPr>
          <p:cNvSpPr>
            <a:spLocks noGrp="1"/>
          </p:cNvSpPr>
          <p:nvPr>
            <p:ph idx="1"/>
          </p:nvPr>
        </p:nvSpPr>
        <p:spPr/>
        <p:txBody>
          <a:bodyPr lIns="0" tIns="0" rIns="0" bIns="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a:extLst>
              <a:ext uri="{FF2B5EF4-FFF2-40B4-BE49-F238E27FC236}">
                <a16:creationId xmlns:a16="http://schemas.microsoft.com/office/drawing/2014/main" id="{48EE58D4-01DF-C14B-B890-65B27628C57C}"/>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24" name="Slide Number Placeholder 5">
            <a:extLst>
              <a:ext uri="{FF2B5EF4-FFF2-40B4-BE49-F238E27FC236}">
                <a16:creationId xmlns:a16="http://schemas.microsoft.com/office/drawing/2014/main" id="{C392C264-A369-2A4A-A2A5-F2F0E75589B0}"/>
              </a:ext>
            </a:extLst>
          </p:cNvPr>
          <p:cNvSpPr>
            <a:spLocks noGrp="1"/>
          </p:cNvSpPr>
          <p:nvPr>
            <p:ph type="sldNum" sz="quarter" idx="4"/>
          </p:nvPr>
        </p:nvSpPr>
        <p:spPr>
          <a:xfrm>
            <a:off x="11637990" y="6418822"/>
            <a:ext cx="460571" cy="365125"/>
          </a:xfrm>
          <a:prstGeom prst="rect">
            <a:avLst/>
          </a:prstGeom>
        </p:spPr>
        <p:txBody>
          <a:bodyPr lIns="0" tIns="0" rIns="0" bIns="0"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fld id="{417B6DEA-640F-884D-B9CB-E57E1622EABB}" type="slidenum">
              <a:rPr lang="en-US" smtClean="0"/>
              <a:pPr/>
              <a:t>‹#›</a:t>
            </a:fld>
            <a:endParaRPr lang="en-US" dirty="0"/>
          </a:p>
        </p:txBody>
      </p:sp>
      <p:pic>
        <p:nvPicPr>
          <p:cNvPr id="25" name="Picture 24">
            <a:extLst>
              <a:ext uri="{FF2B5EF4-FFF2-40B4-BE49-F238E27FC236}">
                <a16:creationId xmlns:a16="http://schemas.microsoft.com/office/drawing/2014/main" id="{A46DAAC1-1618-C64A-AF80-7E2C8E3A7DAC}"/>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26" name="Picture 25">
            <a:extLst>
              <a:ext uri="{FF2B5EF4-FFF2-40B4-BE49-F238E27FC236}">
                <a16:creationId xmlns:a16="http://schemas.microsoft.com/office/drawing/2014/main" id="{005F2A66-6ACA-FE46-BC4B-09E2C1B15929}"/>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27" name="Picture 26">
            <a:extLst>
              <a:ext uri="{FF2B5EF4-FFF2-40B4-BE49-F238E27FC236}">
                <a16:creationId xmlns:a16="http://schemas.microsoft.com/office/drawing/2014/main" id="{69F39EB8-C091-3246-A94B-3EAC2DC76F9F}"/>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28" name="Footer Placeholder 3">
            <a:extLst>
              <a:ext uri="{FF2B5EF4-FFF2-40B4-BE49-F238E27FC236}">
                <a16:creationId xmlns:a16="http://schemas.microsoft.com/office/drawing/2014/main" id="{D327DBB3-B1AA-8E42-9130-C9B5DB20939C}"/>
              </a:ext>
            </a:extLst>
          </p:cNvPr>
          <p:cNvSpPr>
            <a:spLocks noGrp="1"/>
          </p:cNvSpPr>
          <p:nvPr>
            <p:ph type="ftr" sz="quarter" idx="3"/>
          </p:nvPr>
        </p:nvSpPr>
        <p:spPr>
          <a:xfrm>
            <a:off x="482599" y="6297984"/>
            <a:ext cx="6572881" cy="365125"/>
          </a:xfrm>
          <a:prstGeom prst="rect">
            <a:avLst/>
          </a:prstGeom>
        </p:spPr>
        <p:txBody>
          <a:bodyPr lIns="0" tIns="0" rIns="0" bIns="0" anchor="ctr" anchorCtr="0"/>
          <a:lstStyle>
            <a:lvl1pPr>
              <a:defRPr lang="en-GB" smtClean="0">
                <a:solidFill>
                  <a:schemeClr val="bg1"/>
                </a:solidFill>
                <a:effectLst/>
              </a:defRPr>
            </a:lvl1pPr>
          </a:lstStyle>
          <a:p>
            <a:r>
              <a:rPr lang="en-GB" dirty="0"/>
              <a:t>for Scotland’s Mental Health     |     </a:t>
            </a:r>
            <a:r>
              <a:rPr lang="en-GB" dirty="0" err="1"/>
              <a:t>samh.org.uk</a:t>
            </a:r>
            <a:endParaRPr lang="en-GB" dirty="0"/>
          </a:p>
        </p:txBody>
      </p:sp>
    </p:spTree>
    <p:extLst>
      <p:ext uri="{BB962C8B-B14F-4D97-AF65-F5344CB8AC3E}">
        <p14:creationId xmlns:p14="http://schemas.microsoft.com/office/powerpoint/2010/main" val="215792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02B2-A112-7842-A0D7-067ADDE85871}"/>
              </a:ext>
            </a:extLst>
          </p:cNvPr>
          <p:cNvSpPr>
            <a:spLocks noGrp="1"/>
          </p:cNvSpPr>
          <p:nvPr>
            <p:ph type="title"/>
          </p:nvPr>
        </p:nvSpPr>
        <p:spPr>
          <a:xfrm>
            <a:off x="2487716" y="1947548"/>
            <a:ext cx="6340278" cy="1585912"/>
          </a:xfrm>
        </p:spPr>
        <p:txBody>
          <a:bodyPr tIns="180000" anchor="b" anchorCtr="0">
            <a:noAutofit/>
          </a:bodyPr>
          <a:lstStyle>
            <a:lvl1pPr>
              <a:lnSpc>
                <a:spcPct val="80000"/>
              </a:lnSpc>
              <a:defRPr sz="5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AAB15CC-9906-1743-B202-F44329027800}"/>
              </a:ext>
            </a:extLst>
          </p:cNvPr>
          <p:cNvSpPr>
            <a:spLocks noGrp="1"/>
          </p:cNvSpPr>
          <p:nvPr>
            <p:ph type="body" idx="1"/>
          </p:nvPr>
        </p:nvSpPr>
        <p:spPr>
          <a:xfrm>
            <a:off x="2487716" y="3886725"/>
            <a:ext cx="6340277" cy="738187"/>
          </a:xfrm>
        </p:spPr>
        <p:txBody>
          <a:bodyPr lIns="0" tIns="0" rIns="0" bIns="0">
            <a:noAutofit/>
          </a:bodyPr>
          <a:lstStyle>
            <a:lvl1pPr marL="0" indent="0">
              <a:lnSpc>
                <a:spcPct val="100000"/>
              </a:lnSpc>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4" name="Picture 3">
            <a:extLst>
              <a:ext uri="{FF2B5EF4-FFF2-40B4-BE49-F238E27FC236}">
                <a16:creationId xmlns:a16="http://schemas.microsoft.com/office/drawing/2014/main" id="{7EC08D12-A67B-3642-B115-D5D0EB8FBF4E}"/>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5" name="Slide Number Placeholder 5">
            <a:extLst>
              <a:ext uri="{FF2B5EF4-FFF2-40B4-BE49-F238E27FC236}">
                <a16:creationId xmlns:a16="http://schemas.microsoft.com/office/drawing/2014/main" id="{E4316A7D-0DD1-4E46-8496-C5B1928CF048}"/>
              </a:ext>
            </a:extLst>
          </p:cNvPr>
          <p:cNvSpPr>
            <a:spLocks noGrp="1"/>
          </p:cNvSpPr>
          <p:nvPr>
            <p:ph type="sldNum" sz="quarter" idx="4"/>
          </p:nvPr>
        </p:nvSpPr>
        <p:spPr>
          <a:xfrm>
            <a:off x="11637990" y="6418822"/>
            <a:ext cx="460571" cy="365125"/>
          </a:xfrm>
          <a:prstGeom prst="rect">
            <a:avLst/>
          </a:prstGeom>
        </p:spPr>
        <p:txBody>
          <a:bodyPr lIns="0" tIns="0" rIns="0" bIns="0"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fld id="{417B6DEA-640F-884D-B9CB-E57E1622EABB}" type="slidenum">
              <a:rPr lang="en-US" smtClean="0"/>
              <a:pPr/>
              <a:t>‹#›</a:t>
            </a:fld>
            <a:endParaRPr lang="en-US" dirty="0"/>
          </a:p>
        </p:txBody>
      </p:sp>
      <p:pic>
        <p:nvPicPr>
          <p:cNvPr id="6" name="Picture 5">
            <a:extLst>
              <a:ext uri="{FF2B5EF4-FFF2-40B4-BE49-F238E27FC236}">
                <a16:creationId xmlns:a16="http://schemas.microsoft.com/office/drawing/2014/main" id="{6F2FF448-FB73-CB48-A186-8E3B851BA985}"/>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7" name="Picture 6">
            <a:extLst>
              <a:ext uri="{FF2B5EF4-FFF2-40B4-BE49-F238E27FC236}">
                <a16:creationId xmlns:a16="http://schemas.microsoft.com/office/drawing/2014/main" id="{46786FDF-6189-1143-BDAC-D29D9DF05C13}"/>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8" name="Picture 7">
            <a:extLst>
              <a:ext uri="{FF2B5EF4-FFF2-40B4-BE49-F238E27FC236}">
                <a16:creationId xmlns:a16="http://schemas.microsoft.com/office/drawing/2014/main" id="{10D4E20D-E353-4947-AFA4-9CDF76BF5FE7}"/>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9" name="Footer Placeholder 3">
            <a:extLst>
              <a:ext uri="{FF2B5EF4-FFF2-40B4-BE49-F238E27FC236}">
                <a16:creationId xmlns:a16="http://schemas.microsoft.com/office/drawing/2014/main" id="{25C1C422-61F0-8343-BAE6-03824BF419EB}"/>
              </a:ext>
            </a:extLst>
          </p:cNvPr>
          <p:cNvSpPr>
            <a:spLocks noGrp="1"/>
          </p:cNvSpPr>
          <p:nvPr>
            <p:ph type="ftr" sz="quarter" idx="3"/>
          </p:nvPr>
        </p:nvSpPr>
        <p:spPr>
          <a:xfrm>
            <a:off x="2499153" y="6297984"/>
            <a:ext cx="6572881" cy="365125"/>
          </a:xfrm>
          <a:prstGeom prst="rect">
            <a:avLst/>
          </a:prstGeom>
        </p:spPr>
        <p:txBody>
          <a:bodyPr lIns="0" tIns="0" rIns="0" bIns="0" anchor="ctr" anchorCtr="0"/>
          <a:lstStyle>
            <a:lvl1pPr>
              <a:defRPr lang="en-GB" smtClean="0">
                <a:solidFill>
                  <a:schemeClr val="bg1"/>
                </a:solidFill>
                <a:effectLst/>
              </a:defRPr>
            </a:lvl1pPr>
          </a:lstStyle>
          <a:p>
            <a:r>
              <a:rPr lang="en-GB" dirty="0"/>
              <a:t>for Scotland’s Mental Health     |     </a:t>
            </a:r>
            <a:r>
              <a:rPr lang="en-GB" dirty="0" err="1"/>
              <a:t>samh.org.uk</a:t>
            </a:r>
            <a:endParaRPr lang="en-GB" dirty="0"/>
          </a:p>
        </p:txBody>
      </p:sp>
      <p:cxnSp>
        <p:nvCxnSpPr>
          <p:cNvPr id="12" name="Straight Connector 11">
            <a:extLst>
              <a:ext uri="{FF2B5EF4-FFF2-40B4-BE49-F238E27FC236}">
                <a16:creationId xmlns:a16="http://schemas.microsoft.com/office/drawing/2014/main" id="{6B5A5CEB-2164-344D-A617-B2083C14EBFB}"/>
              </a:ext>
            </a:extLst>
          </p:cNvPr>
          <p:cNvCxnSpPr/>
          <p:nvPr userDrawn="1"/>
        </p:nvCxnSpPr>
        <p:spPr>
          <a:xfrm>
            <a:off x="2487716" y="3695197"/>
            <a:ext cx="50426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868B0077-EBED-8C44-B4D8-8F9239429141}"/>
              </a:ext>
            </a:extLst>
          </p:cNvPr>
          <p:cNvGrpSpPr/>
          <p:nvPr userDrawn="1"/>
        </p:nvGrpSpPr>
        <p:grpSpPr>
          <a:xfrm>
            <a:off x="177498" y="162284"/>
            <a:ext cx="612211" cy="3144643"/>
            <a:chOff x="363818" y="292100"/>
            <a:chExt cx="629028" cy="3231025"/>
          </a:xfrm>
        </p:grpSpPr>
        <p:pic>
          <p:nvPicPr>
            <p:cNvPr id="32" name="Picture 31">
              <a:extLst>
                <a:ext uri="{FF2B5EF4-FFF2-40B4-BE49-F238E27FC236}">
                  <a16:creationId xmlns:a16="http://schemas.microsoft.com/office/drawing/2014/main" id="{29DE5688-7E92-034D-98F0-4C6871D19B41}"/>
                </a:ext>
              </a:extLst>
            </p:cNvPr>
            <p:cNvPicPr>
              <a:picLocks noChangeAspect="1"/>
            </p:cNvPicPr>
            <p:nvPr userDrawn="1"/>
          </p:nvPicPr>
          <p:blipFill>
            <a:blip r:embed="rId3"/>
            <a:stretch>
              <a:fillRect/>
            </a:stretch>
          </p:blipFill>
          <p:spPr>
            <a:xfrm>
              <a:off x="363818" y="292100"/>
              <a:ext cx="138206" cy="138206"/>
            </a:xfrm>
            <a:prstGeom prst="rect">
              <a:avLst/>
            </a:prstGeom>
          </p:spPr>
        </p:pic>
        <p:pic>
          <p:nvPicPr>
            <p:cNvPr id="33" name="Picture 32">
              <a:extLst>
                <a:ext uri="{FF2B5EF4-FFF2-40B4-BE49-F238E27FC236}">
                  <a16:creationId xmlns:a16="http://schemas.microsoft.com/office/drawing/2014/main" id="{8684AF8F-AE83-1A48-9FA0-342ED50A7316}"/>
                </a:ext>
              </a:extLst>
            </p:cNvPr>
            <p:cNvPicPr>
              <a:picLocks noChangeAspect="1"/>
            </p:cNvPicPr>
            <p:nvPr userDrawn="1"/>
          </p:nvPicPr>
          <p:blipFill>
            <a:blip r:embed="rId3"/>
            <a:stretch>
              <a:fillRect/>
            </a:stretch>
          </p:blipFill>
          <p:spPr>
            <a:xfrm>
              <a:off x="800847" y="339167"/>
              <a:ext cx="138206" cy="138206"/>
            </a:xfrm>
            <a:prstGeom prst="rect">
              <a:avLst/>
            </a:prstGeom>
          </p:spPr>
        </p:pic>
        <p:pic>
          <p:nvPicPr>
            <p:cNvPr id="34" name="Picture 33">
              <a:extLst>
                <a:ext uri="{FF2B5EF4-FFF2-40B4-BE49-F238E27FC236}">
                  <a16:creationId xmlns:a16="http://schemas.microsoft.com/office/drawing/2014/main" id="{95A29654-A6DB-9341-A6B4-3F119ECF2DE6}"/>
                </a:ext>
              </a:extLst>
            </p:cNvPr>
            <p:cNvPicPr>
              <a:picLocks noChangeAspect="1"/>
            </p:cNvPicPr>
            <p:nvPr userDrawn="1"/>
          </p:nvPicPr>
          <p:blipFill>
            <a:blip r:embed="rId3"/>
            <a:stretch>
              <a:fillRect/>
            </a:stretch>
          </p:blipFill>
          <p:spPr>
            <a:xfrm>
              <a:off x="390714" y="722402"/>
              <a:ext cx="138206" cy="138206"/>
            </a:xfrm>
            <a:prstGeom prst="rect">
              <a:avLst/>
            </a:prstGeom>
          </p:spPr>
        </p:pic>
        <p:pic>
          <p:nvPicPr>
            <p:cNvPr id="35" name="Picture 34">
              <a:extLst>
                <a:ext uri="{FF2B5EF4-FFF2-40B4-BE49-F238E27FC236}">
                  <a16:creationId xmlns:a16="http://schemas.microsoft.com/office/drawing/2014/main" id="{274E42A4-D5A2-7648-980E-3A48F315C5B2}"/>
                </a:ext>
              </a:extLst>
            </p:cNvPr>
            <p:cNvPicPr>
              <a:picLocks noChangeAspect="1"/>
            </p:cNvPicPr>
            <p:nvPr userDrawn="1"/>
          </p:nvPicPr>
          <p:blipFill>
            <a:blip r:embed="rId3"/>
            <a:stretch>
              <a:fillRect/>
            </a:stretch>
          </p:blipFill>
          <p:spPr>
            <a:xfrm>
              <a:off x="827743" y="769469"/>
              <a:ext cx="138206" cy="138206"/>
            </a:xfrm>
            <a:prstGeom prst="rect">
              <a:avLst/>
            </a:prstGeom>
          </p:spPr>
        </p:pic>
        <p:pic>
          <p:nvPicPr>
            <p:cNvPr id="36" name="Picture 35">
              <a:extLst>
                <a:ext uri="{FF2B5EF4-FFF2-40B4-BE49-F238E27FC236}">
                  <a16:creationId xmlns:a16="http://schemas.microsoft.com/office/drawing/2014/main" id="{E9EF0887-58D0-474F-B9A1-9242EF64E1F7}"/>
                </a:ext>
              </a:extLst>
            </p:cNvPr>
            <p:cNvPicPr>
              <a:picLocks noChangeAspect="1"/>
            </p:cNvPicPr>
            <p:nvPr userDrawn="1"/>
          </p:nvPicPr>
          <p:blipFill>
            <a:blip r:embed="rId3"/>
            <a:stretch>
              <a:fillRect/>
            </a:stretch>
          </p:blipFill>
          <p:spPr>
            <a:xfrm rot="9900000">
              <a:off x="363818" y="1145990"/>
              <a:ext cx="138206" cy="138206"/>
            </a:xfrm>
            <a:prstGeom prst="rect">
              <a:avLst/>
            </a:prstGeom>
          </p:spPr>
        </p:pic>
        <p:pic>
          <p:nvPicPr>
            <p:cNvPr id="37" name="Picture 36">
              <a:extLst>
                <a:ext uri="{FF2B5EF4-FFF2-40B4-BE49-F238E27FC236}">
                  <a16:creationId xmlns:a16="http://schemas.microsoft.com/office/drawing/2014/main" id="{91C20F69-BB7C-A645-8443-54E9988B96D7}"/>
                </a:ext>
              </a:extLst>
            </p:cNvPr>
            <p:cNvPicPr>
              <a:picLocks noChangeAspect="1"/>
            </p:cNvPicPr>
            <p:nvPr userDrawn="1"/>
          </p:nvPicPr>
          <p:blipFill>
            <a:blip r:embed="rId3"/>
            <a:stretch>
              <a:fillRect/>
            </a:stretch>
          </p:blipFill>
          <p:spPr>
            <a:xfrm rot="9900000">
              <a:off x="800847" y="1193057"/>
              <a:ext cx="138206" cy="138206"/>
            </a:xfrm>
            <a:prstGeom prst="rect">
              <a:avLst/>
            </a:prstGeom>
          </p:spPr>
        </p:pic>
        <p:pic>
          <p:nvPicPr>
            <p:cNvPr id="38" name="Picture 37">
              <a:extLst>
                <a:ext uri="{FF2B5EF4-FFF2-40B4-BE49-F238E27FC236}">
                  <a16:creationId xmlns:a16="http://schemas.microsoft.com/office/drawing/2014/main" id="{DE66A776-FB65-8747-911F-BC438FE90AD6}"/>
                </a:ext>
              </a:extLst>
            </p:cNvPr>
            <p:cNvPicPr>
              <a:picLocks noChangeAspect="1"/>
            </p:cNvPicPr>
            <p:nvPr userDrawn="1"/>
          </p:nvPicPr>
          <p:blipFill>
            <a:blip r:embed="rId3"/>
            <a:stretch>
              <a:fillRect/>
            </a:stretch>
          </p:blipFill>
          <p:spPr>
            <a:xfrm rot="9900000">
              <a:off x="390714" y="1576292"/>
              <a:ext cx="138206" cy="138206"/>
            </a:xfrm>
            <a:prstGeom prst="rect">
              <a:avLst/>
            </a:prstGeom>
          </p:spPr>
        </p:pic>
        <p:pic>
          <p:nvPicPr>
            <p:cNvPr id="39" name="Picture 38">
              <a:extLst>
                <a:ext uri="{FF2B5EF4-FFF2-40B4-BE49-F238E27FC236}">
                  <a16:creationId xmlns:a16="http://schemas.microsoft.com/office/drawing/2014/main" id="{1B049793-B072-7440-AF82-47C8B9673D8F}"/>
                </a:ext>
              </a:extLst>
            </p:cNvPr>
            <p:cNvPicPr>
              <a:picLocks noChangeAspect="1"/>
            </p:cNvPicPr>
            <p:nvPr userDrawn="1"/>
          </p:nvPicPr>
          <p:blipFill>
            <a:blip r:embed="rId3"/>
            <a:stretch>
              <a:fillRect/>
            </a:stretch>
          </p:blipFill>
          <p:spPr>
            <a:xfrm rot="9900000">
              <a:off x="827743" y="1623359"/>
              <a:ext cx="138206" cy="138206"/>
            </a:xfrm>
            <a:prstGeom prst="rect">
              <a:avLst/>
            </a:prstGeom>
          </p:spPr>
        </p:pic>
        <p:pic>
          <p:nvPicPr>
            <p:cNvPr id="40" name="Picture 39">
              <a:extLst>
                <a:ext uri="{FF2B5EF4-FFF2-40B4-BE49-F238E27FC236}">
                  <a16:creationId xmlns:a16="http://schemas.microsoft.com/office/drawing/2014/main" id="{0865B128-B426-1146-93E4-80644B06D800}"/>
                </a:ext>
              </a:extLst>
            </p:cNvPr>
            <p:cNvPicPr>
              <a:picLocks noChangeAspect="1"/>
            </p:cNvPicPr>
            <p:nvPr userDrawn="1"/>
          </p:nvPicPr>
          <p:blipFill>
            <a:blip r:embed="rId3"/>
            <a:stretch>
              <a:fillRect/>
            </a:stretch>
          </p:blipFill>
          <p:spPr>
            <a:xfrm>
              <a:off x="390715" y="2053660"/>
              <a:ext cx="138206" cy="138206"/>
            </a:xfrm>
            <a:prstGeom prst="rect">
              <a:avLst/>
            </a:prstGeom>
          </p:spPr>
        </p:pic>
        <p:pic>
          <p:nvPicPr>
            <p:cNvPr id="41" name="Picture 40">
              <a:extLst>
                <a:ext uri="{FF2B5EF4-FFF2-40B4-BE49-F238E27FC236}">
                  <a16:creationId xmlns:a16="http://schemas.microsoft.com/office/drawing/2014/main" id="{7EAB0F41-F70A-A043-B228-35827C2DD9C3}"/>
                </a:ext>
              </a:extLst>
            </p:cNvPr>
            <p:cNvPicPr>
              <a:picLocks noChangeAspect="1"/>
            </p:cNvPicPr>
            <p:nvPr userDrawn="1"/>
          </p:nvPicPr>
          <p:blipFill>
            <a:blip r:embed="rId3"/>
            <a:stretch>
              <a:fillRect/>
            </a:stretch>
          </p:blipFill>
          <p:spPr>
            <a:xfrm>
              <a:off x="827744" y="2100727"/>
              <a:ext cx="138206" cy="138206"/>
            </a:xfrm>
            <a:prstGeom prst="rect">
              <a:avLst/>
            </a:prstGeom>
          </p:spPr>
        </p:pic>
        <p:pic>
          <p:nvPicPr>
            <p:cNvPr id="42" name="Picture 41">
              <a:extLst>
                <a:ext uri="{FF2B5EF4-FFF2-40B4-BE49-F238E27FC236}">
                  <a16:creationId xmlns:a16="http://schemas.microsoft.com/office/drawing/2014/main" id="{07B1E2DE-6DDC-7E40-BB6F-6A61369BEF6A}"/>
                </a:ext>
              </a:extLst>
            </p:cNvPr>
            <p:cNvPicPr>
              <a:picLocks noChangeAspect="1"/>
            </p:cNvPicPr>
            <p:nvPr userDrawn="1"/>
          </p:nvPicPr>
          <p:blipFill>
            <a:blip r:embed="rId3"/>
            <a:stretch>
              <a:fillRect/>
            </a:stretch>
          </p:blipFill>
          <p:spPr>
            <a:xfrm>
              <a:off x="417611" y="2483962"/>
              <a:ext cx="138206" cy="138206"/>
            </a:xfrm>
            <a:prstGeom prst="rect">
              <a:avLst/>
            </a:prstGeom>
          </p:spPr>
        </p:pic>
        <p:pic>
          <p:nvPicPr>
            <p:cNvPr id="43" name="Picture 42">
              <a:extLst>
                <a:ext uri="{FF2B5EF4-FFF2-40B4-BE49-F238E27FC236}">
                  <a16:creationId xmlns:a16="http://schemas.microsoft.com/office/drawing/2014/main" id="{A8BC2E0B-60B0-0349-BCA8-BA72162C8689}"/>
                </a:ext>
              </a:extLst>
            </p:cNvPr>
            <p:cNvPicPr>
              <a:picLocks noChangeAspect="1"/>
            </p:cNvPicPr>
            <p:nvPr userDrawn="1"/>
          </p:nvPicPr>
          <p:blipFill>
            <a:blip r:embed="rId3"/>
            <a:stretch>
              <a:fillRect/>
            </a:stretch>
          </p:blipFill>
          <p:spPr>
            <a:xfrm>
              <a:off x="854640" y="2531029"/>
              <a:ext cx="138206" cy="138206"/>
            </a:xfrm>
            <a:prstGeom prst="rect">
              <a:avLst/>
            </a:prstGeom>
          </p:spPr>
        </p:pic>
        <p:pic>
          <p:nvPicPr>
            <p:cNvPr id="44" name="Picture 43">
              <a:extLst>
                <a:ext uri="{FF2B5EF4-FFF2-40B4-BE49-F238E27FC236}">
                  <a16:creationId xmlns:a16="http://schemas.microsoft.com/office/drawing/2014/main" id="{FB559417-5FA8-D340-8AC6-913B97396A0E}"/>
                </a:ext>
              </a:extLst>
            </p:cNvPr>
            <p:cNvPicPr>
              <a:picLocks noChangeAspect="1"/>
            </p:cNvPicPr>
            <p:nvPr userDrawn="1"/>
          </p:nvPicPr>
          <p:blipFill>
            <a:blip r:embed="rId3"/>
            <a:stretch>
              <a:fillRect/>
            </a:stretch>
          </p:blipFill>
          <p:spPr>
            <a:xfrm rot="9900000">
              <a:off x="390715" y="2907549"/>
              <a:ext cx="138206" cy="138206"/>
            </a:xfrm>
            <a:prstGeom prst="rect">
              <a:avLst/>
            </a:prstGeom>
          </p:spPr>
        </p:pic>
        <p:pic>
          <p:nvPicPr>
            <p:cNvPr id="45" name="Picture 44">
              <a:extLst>
                <a:ext uri="{FF2B5EF4-FFF2-40B4-BE49-F238E27FC236}">
                  <a16:creationId xmlns:a16="http://schemas.microsoft.com/office/drawing/2014/main" id="{56396ABA-6F3A-7240-B4F0-2EAE56166E5E}"/>
                </a:ext>
              </a:extLst>
            </p:cNvPr>
            <p:cNvPicPr>
              <a:picLocks noChangeAspect="1"/>
            </p:cNvPicPr>
            <p:nvPr userDrawn="1"/>
          </p:nvPicPr>
          <p:blipFill>
            <a:blip r:embed="rId3"/>
            <a:stretch>
              <a:fillRect/>
            </a:stretch>
          </p:blipFill>
          <p:spPr>
            <a:xfrm rot="9900000">
              <a:off x="827744" y="2954617"/>
              <a:ext cx="138206" cy="138206"/>
            </a:xfrm>
            <a:prstGeom prst="rect">
              <a:avLst/>
            </a:prstGeom>
          </p:spPr>
        </p:pic>
        <p:pic>
          <p:nvPicPr>
            <p:cNvPr id="46" name="Picture 45">
              <a:extLst>
                <a:ext uri="{FF2B5EF4-FFF2-40B4-BE49-F238E27FC236}">
                  <a16:creationId xmlns:a16="http://schemas.microsoft.com/office/drawing/2014/main" id="{A4A022E2-DD21-2C4E-94AA-5F592340D3E5}"/>
                </a:ext>
              </a:extLst>
            </p:cNvPr>
            <p:cNvPicPr>
              <a:picLocks noChangeAspect="1"/>
            </p:cNvPicPr>
            <p:nvPr userDrawn="1"/>
          </p:nvPicPr>
          <p:blipFill>
            <a:blip r:embed="rId3"/>
            <a:stretch>
              <a:fillRect/>
            </a:stretch>
          </p:blipFill>
          <p:spPr>
            <a:xfrm rot="9900000">
              <a:off x="417611" y="3337852"/>
              <a:ext cx="138206" cy="138206"/>
            </a:xfrm>
            <a:prstGeom prst="rect">
              <a:avLst/>
            </a:prstGeom>
          </p:spPr>
        </p:pic>
        <p:pic>
          <p:nvPicPr>
            <p:cNvPr id="47" name="Picture 46">
              <a:extLst>
                <a:ext uri="{FF2B5EF4-FFF2-40B4-BE49-F238E27FC236}">
                  <a16:creationId xmlns:a16="http://schemas.microsoft.com/office/drawing/2014/main" id="{94E7447A-7477-AC42-9A5E-CFEE1F7D0640}"/>
                </a:ext>
              </a:extLst>
            </p:cNvPr>
            <p:cNvPicPr>
              <a:picLocks noChangeAspect="1"/>
            </p:cNvPicPr>
            <p:nvPr userDrawn="1"/>
          </p:nvPicPr>
          <p:blipFill>
            <a:blip r:embed="rId3"/>
            <a:stretch>
              <a:fillRect/>
            </a:stretch>
          </p:blipFill>
          <p:spPr>
            <a:xfrm rot="9900000">
              <a:off x="854640" y="3384919"/>
              <a:ext cx="138206" cy="138206"/>
            </a:xfrm>
            <a:prstGeom prst="rect">
              <a:avLst/>
            </a:prstGeom>
          </p:spPr>
        </p:pic>
      </p:grpSp>
      <p:grpSp>
        <p:nvGrpSpPr>
          <p:cNvPr id="48" name="Group 47">
            <a:extLst>
              <a:ext uri="{FF2B5EF4-FFF2-40B4-BE49-F238E27FC236}">
                <a16:creationId xmlns:a16="http://schemas.microsoft.com/office/drawing/2014/main" id="{9588EF87-0027-ED4C-A5C8-D4B1FC542E1D}"/>
              </a:ext>
            </a:extLst>
          </p:cNvPr>
          <p:cNvGrpSpPr/>
          <p:nvPr userDrawn="1"/>
        </p:nvGrpSpPr>
        <p:grpSpPr>
          <a:xfrm>
            <a:off x="185811" y="3587128"/>
            <a:ext cx="612211" cy="3144643"/>
            <a:chOff x="363818" y="292100"/>
            <a:chExt cx="629028" cy="3231025"/>
          </a:xfrm>
        </p:grpSpPr>
        <p:pic>
          <p:nvPicPr>
            <p:cNvPr id="49" name="Picture 48">
              <a:extLst>
                <a:ext uri="{FF2B5EF4-FFF2-40B4-BE49-F238E27FC236}">
                  <a16:creationId xmlns:a16="http://schemas.microsoft.com/office/drawing/2014/main" id="{4D5E8310-CA8A-F042-A0D4-B7664E177C80}"/>
                </a:ext>
              </a:extLst>
            </p:cNvPr>
            <p:cNvPicPr>
              <a:picLocks noChangeAspect="1"/>
            </p:cNvPicPr>
            <p:nvPr userDrawn="1"/>
          </p:nvPicPr>
          <p:blipFill>
            <a:blip r:embed="rId3"/>
            <a:stretch>
              <a:fillRect/>
            </a:stretch>
          </p:blipFill>
          <p:spPr>
            <a:xfrm>
              <a:off x="363818" y="292100"/>
              <a:ext cx="138206" cy="138206"/>
            </a:xfrm>
            <a:prstGeom prst="rect">
              <a:avLst/>
            </a:prstGeom>
          </p:spPr>
        </p:pic>
        <p:pic>
          <p:nvPicPr>
            <p:cNvPr id="50" name="Picture 49">
              <a:extLst>
                <a:ext uri="{FF2B5EF4-FFF2-40B4-BE49-F238E27FC236}">
                  <a16:creationId xmlns:a16="http://schemas.microsoft.com/office/drawing/2014/main" id="{D4F98B08-2ED2-8649-AF6C-C4AA62638238}"/>
                </a:ext>
              </a:extLst>
            </p:cNvPr>
            <p:cNvPicPr>
              <a:picLocks noChangeAspect="1"/>
            </p:cNvPicPr>
            <p:nvPr userDrawn="1"/>
          </p:nvPicPr>
          <p:blipFill>
            <a:blip r:embed="rId3"/>
            <a:stretch>
              <a:fillRect/>
            </a:stretch>
          </p:blipFill>
          <p:spPr>
            <a:xfrm>
              <a:off x="800847" y="339167"/>
              <a:ext cx="138206" cy="138206"/>
            </a:xfrm>
            <a:prstGeom prst="rect">
              <a:avLst/>
            </a:prstGeom>
          </p:spPr>
        </p:pic>
        <p:pic>
          <p:nvPicPr>
            <p:cNvPr id="51" name="Picture 50">
              <a:extLst>
                <a:ext uri="{FF2B5EF4-FFF2-40B4-BE49-F238E27FC236}">
                  <a16:creationId xmlns:a16="http://schemas.microsoft.com/office/drawing/2014/main" id="{549DA602-4E9F-5A4F-9D82-AECB384449DF}"/>
                </a:ext>
              </a:extLst>
            </p:cNvPr>
            <p:cNvPicPr>
              <a:picLocks noChangeAspect="1"/>
            </p:cNvPicPr>
            <p:nvPr userDrawn="1"/>
          </p:nvPicPr>
          <p:blipFill>
            <a:blip r:embed="rId3"/>
            <a:stretch>
              <a:fillRect/>
            </a:stretch>
          </p:blipFill>
          <p:spPr>
            <a:xfrm>
              <a:off x="390714" y="722402"/>
              <a:ext cx="138206" cy="138206"/>
            </a:xfrm>
            <a:prstGeom prst="rect">
              <a:avLst/>
            </a:prstGeom>
          </p:spPr>
        </p:pic>
        <p:pic>
          <p:nvPicPr>
            <p:cNvPr id="52" name="Picture 51">
              <a:extLst>
                <a:ext uri="{FF2B5EF4-FFF2-40B4-BE49-F238E27FC236}">
                  <a16:creationId xmlns:a16="http://schemas.microsoft.com/office/drawing/2014/main" id="{4BFF7FD4-4610-4E47-BAAE-57CAEF0473B4}"/>
                </a:ext>
              </a:extLst>
            </p:cNvPr>
            <p:cNvPicPr>
              <a:picLocks noChangeAspect="1"/>
            </p:cNvPicPr>
            <p:nvPr userDrawn="1"/>
          </p:nvPicPr>
          <p:blipFill>
            <a:blip r:embed="rId3"/>
            <a:stretch>
              <a:fillRect/>
            </a:stretch>
          </p:blipFill>
          <p:spPr>
            <a:xfrm>
              <a:off x="827743" y="769469"/>
              <a:ext cx="138206" cy="138206"/>
            </a:xfrm>
            <a:prstGeom prst="rect">
              <a:avLst/>
            </a:prstGeom>
          </p:spPr>
        </p:pic>
        <p:pic>
          <p:nvPicPr>
            <p:cNvPr id="53" name="Picture 52">
              <a:extLst>
                <a:ext uri="{FF2B5EF4-FFF2-40B4-BE49-F238E27FC236}">
                  <a16:creationId xmlns:a16="http://schemas.microsoft.com/office/drawing/2014/main" id="{B5F060B0-8E35-D342-8687-5D195FE3FF62}"/>
                </a:ext>
              </a:extLst>
            </p:cNvPr>
            <p:cNvPicPr>
              <a:picLocks noChangeAspect="1"/>
            </p:cNvPicPr>
            <p:nvPr userDrawn="1"/>
          </p:nvPicPr>
          <p:blipFill>
            <a:blip r:embed="rId3"/>
            <a:stretch>
              <a:fillRect/>
            </a:stretch>
          </p:blipFill>
          <p:spPr>
            <a:xfrm rot="9900000">
              <a:off x="363818" y="1145990"/>
              <a:ext cx="138206" cy="138206"/>
            </a:xfrm>
            <a:prstGeom prst="rect">
              <a:avLst/>
            </a:prstGeom>
          </p:spPr>
        </p:pic>
        <p:pic>
          <p:nvPicPr>
            <p:cNvPr id="54" name="Picture 53">
              <a:extLst>
                <a:ext uri="{FF2B5EF4-FFF2-40B4-BE49-F238E27FC236}">
                  <a16:creationId xmlns:a16="http://schemas.microsoft.com/office/drawing/2014/main" id="{409F78A9-8D47-4943-860D-2C5A27287181}"/>
                </a:ext>
              </a:extLst>
            </p:cNvPr>
            <p:cNvPicPr>
              <a:picLocks noChangeAspect="1"/>
            </p:cNvPicPr>
            <p:nvPr userDrawn="1"/>
          </p:nvPicPr>
          <p:blipFill>
            <a:blip r:embed="rId3"/>
            <a:stretch>
              <a:fillRect/>
            </a:stretch>
          </p:blipFill>
          <p:spPr>
            <a:xfrm rot="9900000">
              <a:off x="800847" y="1193057"/>
              <a:ext cx="138206" cy="138206"/>
            </a:xfrm>
            <a:prstGeom prst="rect">
              <a:avLst/>
            </a:prstGeom>
          </p:spPr>
        </p:pic>
        <p:pic>
          <p:nvPicPr>
            <p:cNvPr id="55" name="Picture 54">
              <a:extLst>
                <a:ext uri="{FF2B5EF4-FFF2-40B4-BE49-F238E27FC236}">
                  <a16:creationId xmlns:a16="http://schemas.microsoft.com/office/drawing/2014/main" id="{0FF491B9-02B4-B34E-A881-9CCFDD274C12}"/>
                </a:ext>
              </a:extLst>
            </p:cNvPr>
            <p:cNvPicPr>
              <a:picLocks noChangeAspect="1"/>
            </p:cNvPicPr>
            <p:nvPr userDrawn="1"/>
          </p:nvPicPr>
          <p:blipFill>
            <a:blip r:embed="rId3"/>
            <a:stretch>
              <a:fillRect/>
            </a:stretch>
          </p:blipFill>
          <p:spPr>
            <a:xfrm rot="9900000">
              <a:off x="390714" y="1576292"/>
              <a:ext cx="138206" cy="138206"/>
            </a:xfrm>
            <a:prstGeom prst="rect">
              <a:avLst/>
            </a:prstGeom>
          </p:spPr>
        </p:pic>
        <p:pic>
          <p:nvPicPr>
            <p:cNvPr id="56" name="Picture 55">
              <a:extLst>
                <a:ext uri="{FF2B5EF4-FFF2-40B4-BE49-F238E27FC236}">
                  <a16:creationId xmlns:a16="http://schemas.microsoft.com/office/drawing/2014/main" id="{E400124E-8382-FF48-92A8-9F19C6D4FDC3}"/>
                </a:ext>
              </a:extLst>
            </p:cNvPr>
            <p:cNvPicPr>
              <a:picLocks noChangeAspect="1"/>
            </p:cNvPicPr>
            <p:nvPr userDrawn="1"/>
          </p:nvPicPr>
          <p:blipFill>
            <a:blip r:embed="rId3"/>
            <a:stretch>
              <a:fillRect/>
            </a:stretch>
          </p:blipFill>
          <p:spPr>
            <a:xfrm rot="9900000">
              <a:off x="827743" y="1623359"/>
              <a:ext cx="138206" cy="138206"/>
            </a:xfrm>
            <a:prstGeom prst="rect">
              <a:avLst/>
            </a:prstGeom>
          </p:spPr>
        </p:pic>
        <p:pic>
          <p:nvPicPr>
            <p:cNvPr id="57" name="Picture 56">
              <a:extLst>
                <a:ext uri="{FF2B5EF4-FFF2-40B4-BE49-F238E27FC236}">
                  <a16:creationId xmlns:a16="http://schemas.microsoft.com/office/drawing/2014/main" id="{FFA3780D-FEEA-5242-AB86-F1C987BF1D62}"/>
                </a:ext>
              </a:extLst>
            </p:cNvPr>
            <p:cNvPicPr>
              <a:picLocks noChangeAspect="1"/>
            </p:cNvPicPr>
            <p:nvPr userDrawn="1"/>
          </p:nvPicPr>
          <p:blipFill>
            <a:blip r:embed="rId3"/>
            <a:stretch>
              <a:fillRect/>
            </a:stretch>
          </p:blipFill>
          <p:spPr>
            <a:xfrm>
              <a:off x="390715" y="2053660"/>
              <a:ext cx="138206" cy="138206"/>
            </a:xfrm>
            <a:prstGeom prst="rect">
              <a:avLst/>
            </a:prstGeom>
          </p:spPr>
        </p:pic>
        <p:pic>
          <p:nvPicPr>
            <p:cNvPr id="58" name="Picture 57">
              <a:extLst>
                <a:ext uri="{FF2B5EF4-FFF2-40B4-BE49-F238E27FC236}">
                  <a16:creationId xmlns:a16="http://schemas.microsoft.com/office/drawing/2014/main" id="{CA683B4A-1FFE-BE44-8E78-F458A514ACD2}"/>
                </a:ext>
              </a:extLst>
            </p:cNvPr>
            <p:cNvPicPr>
              <a:picLocks noChangeAspect="1"/>
            </p:cNvPicPr>
            <p:nvPr userDrawn="1"/>
          </p:nvPicPr>
          <p:blipFill>
            <a:blip r:embed="rId3"/>
            <a:stretch>
              <a:fillRect/>
            </a:stretch>
          </p:blipFill>
          <p:spPr>
            <a:xfrm>
              <a:off x="827744" y="2100727"/>
              <a:ext cx="138206" cy="138206"/>
            </a:xfrm>
            <a:prstGeom prst="rect">
              <a:avLst/>
            </a:prstGeom>
          </p:spPr>
        </p:pic>
        <p:pic>
          <p:nvPicPr>
            <p:cNvPr id="59" name="Picture 58">
              <a:extLst>
                <a:ext uri="{FF2B5EF4-FFF2-40B4-BE49-F238E27FC236}">
                  <a16:creationId xmlns:a16="http://schemas.microsoft.com/office/drawing/2014/main" id="{61B4B3E0-F117-A64C-B05F-AEE44A2FD648}"/>
                </a:ext>
              </a:extLst>
            </p:cNvPr>
            <p:cNvPicPr>
              <a:picLocks noChangeAspect="1"/>
            </p:cNvPicPr>
            <p:nvPr userDrawn="1"/>
          </p:nvPicPr>
          <p:blipFill>
            <a:blip r:embed="rId3"/>
            <a:stretch>
              <a:fillRect/>
            </a:stretch>
          </p:blipFill>
          <p:spPr>
            <a:xfrm>
              <a:off x="417611" y="2483962"/>
              <a:ext cx="138206" cy="138206"/>
            </a:xfrm>
            <a:prstGeom prst="rect">
              <a:avLst/>
            </a:prstGeom>
          </p:spPr>
        </p:pic>
        <p:pic>
          <p:nvPicPr>
            <p:cNvPr id="60" name="Picture 59">
              <a:extLst>
                <a:ext uri="{FF2B5EF4-FFF2-40B4-BE49-F238E27FC236}">
                  <a16:creationId xmlns:a16="http://schemas.microsoft.com/office/drawing/2014/main" id="{444F8AA5-0D13-B349-BEA1-34760F78895C}"/>
                </a:ext>
              </a:extLst>
            </p:cNvPr>
            <p:cNvPicPr>
              <a:picLocks noChangeAspect="1"/>
            </p:cNvPicPr>
            <p:nvPr userDrawn="1"/>
          </p:nvPicPr>
          <p:blipFill>
            <a:blip r:embed="rId3"/>
            <a:stretch>
              <a:fillRect/>
            </a:stretch>
          </p:blipFill>
          <p:spPr>
            <a:xfrm>
              <a:off x="854640" y="2531029"/>
              <a:ext cx="138206" cy="138206"/>
            </a:xfrm>
            <a:prstGeom prst="rect">
              <a:avLst/>
            </a:prstGeom>
          </p:spPr>
        </p:pic>
        <p:pic>
          <p:nvPicPr>
            <p:cNvPr id="61" name="Picture 60">
              <a:extLst>
                <a:ext uri="{FF2B5EF4-FFF2-40B4-BE49-F238E27FC236}">
                  <a16:creationId xmlns:a16="http://schemas.microsoft.com/office/drawing/2014/main" id="{3ABEA181-69A8-6145-AE76-25C75EE53C90}"/>
                </a:ext>
              </a:extLst>
            </p:cNvPr>
            <p:cNvPicPr>
              <a:picLocks noChangeAspect="1"/>
            </p:cNvPicPr>
            <p:nvPr userDrawn="1"/>
          </p:nvPicPr>
          <p:blipFill>
            <a:blip r:embed="rId3"/>
            <a:stretch>
              <a:fillRect/>
            </a:stretch>
          </p:blipFill>
          <p:spPr>
            <a:xfrm rot="9900000">
              <a:off x="390715" y="2907549"/>
              <a:ext cx="138206" cy="138206"/>
            </a:xfrm>
            <a:prstGeom prst="rect">
              <a:avLst/>
            </a:prstGeom>
          </p:spPr>
        </p:pic>
        <p:pic>
          <p:nvPicPr>
            <p:cNvPr id="62" name="Picture 61">
              <a:extLst>
                <a:ext uri="{FF2B5EF4-FFF2-40B4-BE49-F238E27FC236}">
                  <a16:creationId xmlns:a16="http://schemas.microsoft.com/office/drawing/2014/main" id="{B3417709-603B-FB4A-AAA6-D1DB217C296F}"/>
                </a:ext>
              </a:extLst>
            </p:cNvPr>
            <p:cNvPicPr>
              <a:picLocks noChangeAspect="1"/>
            </p:cNvPicPr>
            <p:nvPr userDrawn="1"/>
          </p:nvPicPr>
          <p:blipFill>
            <a:blip r:embed="rId3"/>
            <a:stretch>
              <a:fillRect/>
            </a:stretch>
          </p:blipFill>
          <p:spPr>
            <a:xfrm rot="9900000">
              <a:off x="827744" y="2954617"/>
              <a:ext cx="138206" cy="138206"/>
            </a:xfrm>
            <a:prstGeom prst="rect">
              <a:avLst/>
            </a:prstGeom>
          </p:spPr>
        </p:pic>
        <p:pic>
          <p:nvPicPr>
            <p:cNvPr id="63" name="Picture 62">
              <a:extLst>
                <a:ext uri="{FF2B5EF4-FFF2-40B4-BE49-F238E27FC236}">
                  <a16:creationId xmlns:a16="http://schemas.microsoft.com/office/drawing/2014/main" id="{8CDC5C2A-A5EB-ED4A-96A5-1F5ACBFD8682}"/>
                </a:ext>
              </a:extLst>
            </p:cNvPr>
            <p:cNvPicPr>
              <a:picLocks noChangeAspect="1"/>
            </p:cNvPicPr>
            <p:nvPr userDrawn="1"/>
          </p:nvPicPr>
          <p:blipFill>
            <a:blip r:embed="rId3"/>
            <a:stretch>
              <a:fillRect/>
            </a:stretch>
          </p:blipFill>
          <p:spPr>
            <a:xfrm rot="9900000">
              <a:off x="417611" y="3337852"/>
              <a:ext cx="138206" cy="138206"/>
            </a:xfrm>
            <a:prstGeom prst="rect">
              <a:avLst/>
            </a:prstGeom>
          </p:spPr>
        </p:pic>
        <p:pic>
          <p:nvPicPr>
            <p:cNvPr id="64" name="Picture 63">
              <a:extLst>
                <a:ext uri="{FF2B5EF4-FFF2-40B4-BE49-F238E27FC236}">
                  <a16:creationId xmlns:a16="http://schemas.microsoft.com/office/drawing/2014/main" id="{2FDDDD34-2E81-1A46-BED0-53293345917A}"/>
                </a:ext>
              </a:extLst>
            </p:cNvPr>
            <p:cNvPicPr>
              <a:picLocks noChangeAspect="1"/>
            </p:cNvPicPr>
            <p:nvPr userDrawn="1"/>
          </p:nvPicPr>
          <p:blipFill>
            <a:blip r:embed="rId3"/>
            <a:stretch>
              <a:fillRect/>
            </a:stretch>
          </p:blipFill>
          <p:spPr>
            <a:xfrm rot="9900000">
              <a:off x="854640" y="3384919"/>
              <a:ext cx="138206" cy="138206"/>
            </a:xfrm>
            <a:prstGeom prst="rect">
              <a:avLst/>
            </a:prstGeom>
          </p:spPr>
        </p:pic>
      </p:grpSp>
    </p:spTree>
    <p:extLst>
      <p:ext uri="{BB962C8B-B14F-4D97-AF65-F5344CB8AC3E}">
        <p14:creationId xmlns:p14="http://schemas.microsoft.com/office/powerpoint/2010/main" val="381532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02B2-A112-7842-A0D7-067ADDE85871}"/>
              </a:ext>
            </a:extLst>
          </p:cNvPr>
          <p:cNvSpPr>
            <a:spLocks noGrp="1"/>
          </p:cNvSpPr>
          <p:nvPr>
            <p:ph type="title"/>
          </p:nvPr>
        </p:nvSpPr>
        <p:spPr>
          <a:xfrm>
            <a:off x="2487716" y="1947548"/>
            <a:ext cx="6340278" cy="1585912"/>
          </a:xfrm>
        </p:spPr>
        <p:txBody>
          <a:bodyPr tIns="180000" anchor="b" anchorCtr="0">
            <a:noAutofit/>
          </a:bodyPr>
          <a:lstStyle>
            <a:lvl1pPr>
              <a:lnSpc>
                <a:spcPct val="80000"/>
              </a:lnSpc>
              <a:defRPr sz="5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AAB15CC-9906-1743-B202-F44329027800}"/>
              </a:ext>
            </a:extLst>
          </p:cNvPr>
          <p:cNvSpPr>
            <a:spLocks noGrp="1"/>
          </p:cNvSpPr>
          <p:nvPr>
            <p:ph type="body" idx="1"/>
          </p:nvPr>
        </p:nvSpPr>
        <p:spPr>
          <a:xfrm>
            <a:off x="2487716" y="3886725"/>
            <a:ext cx="6340277" cy="738187"/>
          </a:xfrm>
        </p:spPr>
        <p:txBody>
          <a:bodyPr lIns="0" tIns="0" rIns="0" bIns="0">
            <a:noAutofit/>
          </a:bodyPr>
          <a:lstStyle>
            <a:lvl1pPr marL="0" indent="0">
              <a:lnSpc>
                <a:spcPct val="100000"/>
              </a:lnSpc>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4" name="Picture 3">
            <a:extLst>
              <a:ext uri="{FF2B5EF4-FFF2-40B4-BE49-F238E27FC236}">
                <a16:creationId xmlns:a16="http://schemas.microsoft.com/office/drawing/2014/main" id="{7EC08D12-A67B-3642-B115-D5D0EB8FBF4E}"/>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5" name="Slide Number Placeholder 5">
            <a:extLst>
              <a:ext uri="{FF2B5EF4-FFF2-40B4-BE49-F238E27FC236}">
                <a16:creationId xmlns:a16="http://schemas.microsoft.com/office/drawing/2014/main" id="{E4316A7D-0DD1-4E46-8496-C5B1928CF048}"/>
              </a:ext>
            </a:extLst>
          </p:cNvPr>
          <p:cNvSpPr>
            <a:spLocks noGrp="1"/>
          </p:cNvSpPr>
          <p:nvPr>
            <p:ph type="sldNum" sz="quarter" idx="4"/>
          </p:nvPr>
        </p:nvSpPr>
        <p:spPr>
          <a:xfrm>
            <a:off x="11637990" y="6418822"/>
            <a:ext cx="460571" cy="365125"/>
          </a:xfrm>
          <a:prstGeom prst="rect">
            <a:avLst/>
          </a:prstGeom>
        </p:spPr>
        <p:txBody>
          <a:bodyPr lIns="0" tIns="0" rIns="0" bIns="0"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fld id="{417B6DEA-640F-884D-B9CB-E57E1622EABB}" type="slidenum">
              <a:rPr lang="en-US" smtClean="0"/>
              <a:pPr/>
              <a:t>‹#›</a:t>
            </a:fld>
            <a:endParaRPr lang="en-US" dirty="0"/>
          </a:p>
        </p:txBody>
      </p:sp>
      <p:pic>
        <p:nvPicPr>
          <p:cNvPr id="6" name="Picture 5">
            <a:extLst>
              <a:ext uri="{FF2B5EF4-FFF2-40B4-BE49-F238E27FC236}">
                <a16:creationId xmlns:a16="http://schemas.microsoft.com/office/drawing/2014/main" id="{6F2FF448-FB73-CB48-A186-8E3B851BA985}"/>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7" name="Picture 6">
            <a:extLst>
              <a:ext uri="{FF2B5EF4-FFF2-40B4-BE49-F238E27FC236}">
                <a16:creationId xmlns:a16="http://schemas.microsoft.com/office/drawing/2014/main" id="{46786FDF-6189-1143-BDAC-D29D9DF05C13}"/>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8" name="Picture 7">
            <a:extLst>
              <a:ext uri="{FF2B5EF4-FFF2-40B4-BE49-F238E27FC236}">
                <a16:creationId xmlns:a16="http://schemas.microsoft.com/office/drawing/2014/main" id="{10D4E20D-E353-4947-AFA4-9CDF76BF5FE7}"/>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9" name="Footer Placeholder 3">
            <a:extLst>
              <a:ext uri="{FF2B5EF4-FFF2-40B4-BE49-F238E27FC236}">
                <a16:creationId xmlns:a16="http://schemas.microsoft.com/office/drawing/2014/main" id="{25C1C422-61F0-8343-BAE6-03824BF419EB}"/>
              </a:ext>
            </a:extLst>
          </p:cNvPr>
          <p:cNvSpPr>
            <a:spLocks noGrp="1"/>
          </p:cNvSpPr>
          <p:nvPr>
            <p:ph type="ftr" sz="quarter" idx="3"/>
          </p:nvPr>
        </p:nvSpPr>
        <p:spPr>
          <a:xfrm>
            <a:off x="2487716" y="6297984"/>
            <a:ext cx="6572881" cy="365125"/>
          </a:xfrm>
          <a:prstGeom prst="rect">
            <a:avLst/>
          </a:prstGeom>
        </p:spPr>
        <p:txBody>
          <a:bodyPr lIns="0" tIns="0" rIns="0" bIns="0" anchor="ctr" anchorCtr="0"/>
          <a:lstStyle>
            <a:lvl1pPr>
              <a:defRPr lang="en-GB" smtClean="0">
                <a:solidFill>
                  <a:schemeClr val="bg1"/>
                </a:solidFill>
                <a:effectLst/>
              </a:defRPr>
            </a:lvl1pPr>
          </a:lstStyle>
          <a:p>
            <a:r>
              <a:rPr lang="en-GB" dirty="0"/>
              <a:t>for Scotland’s Mental Health     |     </a:t>
            </a:r>
            <a:r>
              <a:rPr lang="en-GB" dirty="0" err="1"/>
              <a:t>samh.org.uk</a:t>
            </a:r>
            <a:endParaRPr lang="en-GB" dirty="0"/>
          </a:p>
        </p:txBody>
      </p:sp>
      <p:cxnSp>
        <p:nvCxnSpPr>
          <p:cNvPr id="12" name="Straight Connector 11">
            <a:extLst>
              <a:ext uri="{FF2B5EF4-FFF2-40B4-BE49-F238E27FC236}">
                <a16:creationId xmlns:a16="http://schemas.microsoft.com/office/drawing/2014/main" id="{6B5A5CEB-2164-344D-A617-B2083C14EBFB}"/>
              </a:ext>
            </a:extLst>
          </p:cNvPr>
          <p:cNvCxnSpPr/>
          <p:nvPr userDrawn="1"/>
        </p:nvCxnSpPr>
        <p:spPr>
          <a:xfrm>
            <a:off x="2487716" y="3695197"/>
            <a:ext cx="50426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E70AB226-6869-7F4D-91A0-CBBD6A0AFA22}"/>
              </a:ext>
            </a:extLst>
          </p:cNvPr>
          <p:cNvGrpSpPr/>
          <p:nvPr userDrawn="1"/>
        </p:nvGrpSpPr>
        <p:grpSpPr>
          <a:xfrm>
            <a:off x="177498" y="162284"/>
            <a:ext cx="612211" cy="3144643"/>
            <a:chOff x="363818" y="292100"/>
            <a:chExt cx="629028" cy="3231025"/>
          </a:xfrm>
        </p:grpSpPr>
        <p:pic>
          <p:nvPicPr>
            <p:cNvPr id="32" name="Picture 31">
              <a:extLst>
                <a:ext uri="{FF2B5EF4-FFF2-40B4-BE49-F238E27FC236}">
                  <a16:creationId xmlns:a16="http://schemas.microsoft.com/office/drawing/2014/main" id="{E54087FE-BAD2-0F47-AA62-B57324FBA684}"/>
                </a:ext>
              </a:extLst>
            </p:cNvPr>
            <p:cNvPicPr>
              <a:picLocks noChangeAspect="1"/>
            </p:cNvPicPr>
            <p:nvPr userDrawn="1"/>
          </p:nvPicPr>
          <p:blipFill>
            <a:blip r:embed="rId3"/>
            <a:stretch>
              <a:fillRect/>
            </a:stretch>
          </p:blipFill>
          <p:spPr>
            <a:xfrm>
              <a:off x="363818" y="292100"/>
              <a:ext cx="138206" cy="138206"/>
            </a:xfrm>
            <a:prstGeom prst="rect">
              <a:avLst/>
            </a:prstGeom>
          </p:spPr>
        </p:pic>
        <p:pic>
          <p:nvPicPr>
            <p:cNvPr id="33" name="Picture 32">
              <a:extLst>
                <a:ext uri="{FF2B5EF4-FFF2-40B4-BE49-F238E27FC236}">
                  <a16:creationId xmlns:a16="http://schemas.microsoft.com/office/drawing/2014/main" id="{0D7B3BA7-C408-2249-9B2B-78FC1426282A}"/>
                </a:ext>
              </a:extLst>
            </p:cNvPr>
            <p:cNvPicPr>
              <a:picLocks noChangeAspect="1"/>
            </p:cNvPicPr>
            <p:nvPr userDrawn="1"/>
          </p:nvPicPr>
          <p:blipFill>
            <a:blip r:embed="rId3"/>
            <a:stretch>
              <a:fillRect/>
            </a:stretch>
          </p:blipFill>
          <p:spPr>
            <a:xfrm>
              <a:off x="800847" y="339167"/>
              <a:ext cx="138206" cy="138206"/>
            </a:xfrm>
            <a:prstGeom prst="rect">
              <a:avLst/>
            </a:prstGeom>
          </p:spPr>
        </p:pic>
        <p:pic>
          <p:nvPicPr>
            <p:cNvPr id="34" name="Picture 33">
              <a:extLst>
                <a:ext uri="{FF2B5EF4-FFF2-40B4-BE49-F238E27FC236}">
                  <a16:creationId xmlns:a16="http://schemas.microsoft.com/office/drawing/2014/main" id="{58484617-1A3C-E44E-9525-7DF88A1335FD}"/>
                </a:ext>
              </a:extLst>
            </p:cNvPr>
            <p:cNvPicPr>
              <a:picLocks noChangeAspect="1"/>
            </p:cNvPicPr>
            <p:nvPr userDrawn="1"/>
          </p:nvPicPr>
          <p:blipFill>
            <a:blip r:embed="rId3"/>
            <a:stretch>
              <a:fillRect/>
            </a:stretch>
          </p:blipFill>
          <p:spPr>
            <a:xfrm>
              <a:off x="390714" y="722402"/>
              <a:ext cx="138206" cy="138206"/>
            </a:xfrm>
            <a:prstGeom prst="rect">
              <a:avLst/>
            </a:prstGeom>
          </p:spPr>
        </p:pic>
        <p:pic>
          <p:nvPicPr>
            <p:cNvPr id="35" name="Picture 34">
              <a:extLst>
                <a:ext uri="{FF2B5EF4-FFF2-40B4-BE49-F238E27FC236}">
                  <a16:creationId xmlns:a16="http://schemas.microsoft.com/office/drawing/2014/main" id="{EE90DB7C-73E1-A940-B4EE-18E007E3E9CA}"/>
                </a:ext>
              </a:extLst>
            </p:cNvPr>
            <p:cNvPicPr>
              <a:picLocks noChangeAspect="1"/>
            </p:cNvPicPr>
            <p:nvPr userDrawn="1"/>
          </p:nvPicPr>
          <p:blipFill>
            <a:blip r:embed="rId3"/>
            <a:stretch>
              <a:fillRect/>
            </a:stretch>
          </p:blipFill>
          <p:spPr>
            <a:xfrm>
              <a:off x="827743" y="769469"/>
              <a:ext cx="138206" cy="138206"/>
            </a:xfrm>
            <a:prstGeom prst="rect">
              <a:avLst/>
            </a:prstGeom>
          </p:spPr>
        </p:pic>
        <p:pic>
          <p:nvPicPr>
            <p:cNvPr id="36" name="Picture 35">
              <a:extLst>
                <a:ext uri="{FF2B5EF4-FFF2-40B4-BE49-F238E27FC236}">
                  <a16:creationId xmlns:a16="http://schemas.microsoft.com/office/drawing/2014/main" id="{E2EC7C8C-CDCE-0047-B1B6-E65C3F8433AA}"/>
                </a:ext>
              </a:extLst>
            </p:cNvPr>
            <p:cNvPicPr>
              <a:picLocks noChangeAspect="1"/>
            </p:cNvPicPr>
            <p:nvPr userDrawn="1"/>
          </p:nvPicPr>
          <p:blipFill>
            <a:blip r:embed="rId3"/>
            <a:stretch>
              <a:fillRect/>
            </a:stretch>
          </p:blipFill>
          <p:spPr>
            <a:xfrm rot="9900000">
              <a:off x="363818" y="1145990"/>
              <a:ext cx="138206" cy="138206"/>
            </a:xfrm>
            <a:prstGeom prst="rect">
              <a:avLst/>
            </a:prstGeom>
          </p:spPr>
        </p:pic>
        <p:pic>
          <p:nvPicPr>
            <p:cNvPr id="37" name="Picture 36">
              <a:extLst>
                <a:ext uri="{FF2B5EF4-FFF2-40B4-BE49-F238E27FC236}">
                  <a16:creationId xmlns:a16="http://schemas.microsoft.com/office/drawing/2014/main" id="{B9DE8619-A3F6-3140-A61B-6E6CB9462DD7}"/>
                </a:ext>
              </a:extLst>
            </p:cNvPr>
            <p:cNvPicPr>
              <a:picLocks noChangeAspect="1"/>
            </p:cNvPicPr>
            <p:nvPr userDrawn="1"/>
          </p:nvPicPr>
          <p:blipFill>
            <a:blip r:embed="rId3"/>
            <a:stretch>
              <a:fillRect/>
            </a:stretch>
          </p:blipFill>
          <p:spPr>
            <a:xfrm rot="9900000">
              <a:off x="800847" y="1193057"/>
              <a:ext cx="138206" cy="138206"/>
            </a:xfrm>
            <a:prstGeom prst="rect">
              <a:avLst/>
            </a:prstGeom>
          </p:spPr>
        </p:pic>
        <p:pic>
          <p:nvPicPr>
            <p:cNvPr id="38" name="Picture 37">
              <a:extLst>
                <a:ext uri="{FF2B5EF4-FFF2-40B4-BE49-F238E27FC236}">
                  <a16:creationId xmlns:a16="http://schemas.microsoft.com/office/drawing/2014/main" id="{B4202889-AD67-C84A-A2A8-4DCFF23D56BF}"/>
                </a:ext>
              </a:extLst>
            </p:cNvPr>
            <p:cNvPicPr>
              <a:picLocks noChangeAspect="1"/>
            </p:cNvPicPr>
            <p:nvPr userDrawn="1"/>
          </p:nvPicPr>
          <p:blipFill>
            <a:blip r:embed="rId3"/>
            <a:stretch>
              <a:fillRect/>
            </a:stretch>
          </p:blipFill>
          <p:spPr>
            <a:xfrm rot="9900000">
              <a:off x="390714" y="1576292"/>
              <a:ext cx="138206" cy="138206"/>
            </a:xfrm>
            <a:prstGeom prst="rect">
              <a:avLst/>
            </a:prstGeom>
          </p:spPr>
        </p:pic>
        <p:pic>
          <p:nvPicPr>
            <p:cNvPr id="39" name="Picture 38">
              <a:extLst>
                <a:ext uri="{FF2B5EF4-FFF2-40B4-BE49-F238E27FC236}">
                  <a16:creationId xmlns:a16="http://schemas.microsoft.com/office/drawing/2014/main" id="{8598980A-F7EF-F74F-AE88-F63912F7C8D2}"/>
                </a:ext>
              </a:extLst>
            </p:cNvPr>
            <p:cNvPicPr>
              <a:picLocks noChangeAspect="1"/>
            </p:cNvPicPr>
            <p:nvPr userDrawn="1"/>
          </p:nvPicPr>
          <p:blipFill>
            <a:blip r:embed="rId3"/>
            <a:stretch>
              <a:fillRect/>
            </a:stretch>
          </p:blipFill>
          <p:spPr>
            <a:xfrm rot="9900000">
              <a:off x="827743" y="1623359"/>
              <a:ext cx="138206" cy="138206"/>
            </a:xfrm>
            <a:prstGeom prst="rect">
              <a:avLst/>
            </a:prstGeom>
          </p:spPr>
        </p:pic>
        <p:pic>
          <p:nvPicPr>
            <p:cNvPr id="40" name="Picture 39">
              <a:extLst>
                <a:ext uri="{FF2B5EF4-FFF2-40B4-BE49-F238E27FC236}">
                  <a16:creationId xmlns:a16="http://schemas.microsoft.com/office/drawing/2014/main" id="{57AC246B-4D5F-1D48-9FEE-3399C1BC8943}"/>
                </a:ext>
              </a:extLst>
            </p:cNvPr>
            <p:cNvPicPr>
              <a:picLocks noChangeAspect="1"/>
            </p:cNvPicPr>
            <p:nvPr userDrawn="1"/>
          </p:nvPicPr>
          <p:blipFill>
            <a:blip r:embed="rId3"/>
            <a:stretch>
              <a:fillRect/>
            </a:stretch>
          </p:blipFill>
          <p:spPr>
            <a:xfrm>
              <a:off x="390715" y="2053660"/>
              <a:ext cx="138206" cy="138206"/>
            </a:xfrm>
            <a:prstGeom prst="rect">
              <a:avLst/>
            </a:prstGeom>
          </p:spPr>
        </p:pic>
        <p:pic>
          <p:nvPicPr>
            <p:cNvPr id="41" name="Picture 40">
              <a:extLst>
                <a:ext uri="{FF2B5EF4-FFF2-40B4-BE49-F238E27FC236}">
                  <a16:creationId xmlns:a16="http://schemas.microsoft.com/office/drawing/2014/main" id="{97D9BF0E-1DD9-B345-9BEF-A551FE0B14D7}"/>
                </a:ext>
              </a:extLst>
            </p:cNvPr>
            <p:cNvPicPr>
              <a:picLocks noChangeAspect="1"/>
            </p:cNvPicPr>
            <p:nvPr userDrawn="1"/>
          </p:nvPicPr>
          <p:blipFill>
            <a:blip r:embed="rId3"/>
            <a:stretch>
              <a:fillRect/>
            </a:stretch>
          </p:blipFill>
          <p:spPr>
            <a:xfrm>
              <a:off x="827744" y="2100727"/>
              <a:ext cx="138206" cy="138206"/>
            </a:xfrm>
            <a:prstGeom prst="rect">
              <a:avLst/>
            </a:prstGeom>
          </p:spPr>
        </p:pic>
        <p:pic>
          <p:nvPicPr>
            <p:cNvPr id="42" name="Picture 41">
              <a:extLst>
                <a:ext uri="{FF2B5EF4-FFF2-40B4-BE49-F238E27FC236}">
                  <a16:creationId xmlns:a16="http://schemas.microsoft.com/office/drawing/2014/main" id="{E2AFC5B1-BF73-DD4F-9E44-FD8CBE788BC7}"/>
                </a:ext>
              </a:extLst>
            </p:cNvPr>
            <p:cNvPicPr>
              <a:picLocks noChangeAspect="1"/>
            </p:cNvPicPr>
            <p:nvPr userDrawn="1"/>
          </p:nvPicPr>
          <p:blipFill>
            <a:blip r:embed="rId3"/>
            <a:stretch>
              <a:fillRect/>
            </a:stretch>
          </p:blipFill>
          <p:spPr>
            <a:xfrm>
              <a:off x="417611" y="2483962"/>
              <a:ext cx="138206" cy="138206"/>
            </a:xfrm>
            <a:prstGeom prst="rect">
              <a:avLst/>
            </a:prstGeom>
          </p:spPr>
        </p:pic>
        <p:pic>
          <p:nvPicPr>
            <p:cNvPr id="43" name="Picture 42">
              <a:extLst>
                <a:ext uri="{FF2B5EF4-FFF2-40B4-BE49-F238E27FC236}">
                  <a16:creationId xmlns:a16="http://schemas.microsoft.com/office/drawing/2014/main" id="{EEE213F4-0035-2741-804B-7967DCC70269}"/>
                </a:ext>
              </a:extLst>
            </p:cNvPr>
            <p:cNvPicPr>
              <a:picLocks noChangeAspect="1"/>
            </p:cNvPicPr>
            <p:nvPr userDrawn="1"/>
          </p:nvPicPr>
          <p:blipFill>
            <a:blip r:embed="rId3"/>
            <a:stretch>
              <a:fillRect/>
            </a:stretch>
          </p:blipFill>
          <p:spPr>
            <a:xfrm>
              <a:off x="854640" y="2531029"/>
              <a:ext cx="138206" cy="138206"/>
            </a:xfrm>
            <a:prstGeom prst="rect">
              <a:avLst/>
            </a:prstGeom>
          </p:spPr>
        </p:pic>
        <p:pic>
          <p:nvPicPr>
            <p:cNvPr id="44" name="Picture 43">
              <a:extLst>
                <a:ext uri="{FF2B5EF4-FFF2-40B4-BE49-F238E27FC236}">
                  <a16:creationId xmlns:a16="http://schemas.microsoft.com/office/drawing/2014/main" id="{826DB506-8F5E-CE46-B541-33772C06ED7C}"/>
                </a:ext>
              </a:extLst>
            </p:cNvPr>
            <p:cNvPicPr>
              <a:picLocks noChangeAspect="1"/>
            </p:cNvPicPr>
            <p:nvPr userDrawn="1"/>
          </p:nvPicPr>
          <p:blipFill>
            <a:blip r:embed="rId3"/>
            <a:stretch>
              <a:fillRect/>
            </a:stretch>
          </p:blipFill>
          <p:spPr>
            <a:xfrm rot="9900000">
              <a:off x="390715" y="2907549"/>
              <a:ext cx="138206" cy="138206"/>
            </a:xfrm>
            <a:prstGeom prst="rect">
              <a:avLst/>
            </a:prstGeom>
          </p:spPr>
        </p:pic>
        <p:pic>
          <p:nvPicPr>
            <p:cNvPr id="45" name="Picture 44">
              <a:extLst>
                <a:ext uri="{FF2B5EF4-FFF2-40B4-BE49-F238E27FC236}">
                  <a16:creationId xmlns:a16="http://schemas.microsoft.com/office/drawing/2014/main" id="{D416992E-5B19-6848-ACB3-F9D7554A8355}"/>
                </a:ext>
              </a:extLst>
            </p:cNvPr>
            <p:cNvPicPr>
              <a:picLocks noChangeAspect="1"/>
            </p:cNvPicPr>
            <p:nvPr userDrawn="1"/>
          </p:nvPicPr>
          <p:blipFill>
            <a:blip r:embed="rId3"/>
            <a:stretch>
              <a:fillRect/>
            </a:stretch>
          </p:blipFill>
          <p:spPr>
            <a:xfrm rot="9900000">
              <a:off x="827744" y="2954617"/>
              <a:ext cx="138206" cy="138206"/>
            </a:xfrm>
            <a:prstGeom prst="rect">
              <a:avLst/>
            </a:prstGeom>
          </p:spPr>
        </p:pic>
        <p:pic>
          <p:nvPicPr>
            <p:cNvPr id="46" name="Picture 45">
              <a:extLst>
                <a:ext uri="{FF2B5EF4-FFF2-40B4-BE49-F238E27FC236}">
                  <a16:creationId xmlns:a16="http://schemas.microsoft.com/office/drawing/2014/main" id="{6C147488-1011-BB42-9377-66A0C0774706}"/>
                </a:ext>
              </a:extLst>
            </p:cNvPr>
            <p:cNvPicPr>
              <a:picLocks noChangeAspect="1"/>
            </p:cNvPicPr>
            <p:nvPr userDrawn="1"/>
          </p:nvPicPr>
          <p:blipFill>
            <a:blip r:embed="rId3"/>
            <a:stretch>
              <a:fillRect/>
            </a:stretch>
          </p:blipFill>
          <p:spPr>
            <a:xfrm rot="9900000">
              <a:off x="417611" y="3337852"/>
              <a:ext cx="138206" cy="138206"/>
            </a:xfrm>
            <a:prstGeom prst="rect">
              <a:avLst/>
            </a:prstGeom>
          </p:spPr>
        </p:pic>
        <p:pic>
          <p:nvPicPr>
            <p:cNvPr id="47" name="Picture 46">
              <a:extLst>
                <a:ext uri="{FF2B5EF4-FFF2-40B4-BE49-F238E27FC236}">
                  <a16:creationId xmlns:a16="http://schemas.microsoft.com/office/drawing/2014/main" id="{E8EB1E43-A41B-2A4A-8319-F927A04A5436}"/>
                </a:ext>
              </a:extLst>
            </p:cNvPr>
            <p:cNvPicPr>
              <a:picLocks noChangeAspect="1"/>
            </p:cNvPicPr>
            <p:nvPr userDrawn="1"/>
          </p:nvPicPr>
          <p:blipFill>
            <a:blip r:embed="rId3"/>
            <a:stretch>
              <a:fillRect/>
            </a:stretch>
          </p:blipFill>
          <p:spPr>
            <a:xfrm rot="9900000">
              <a:off x="854640" y="3384919"/>
              <a:ext cx="138206" cy="138206"/>
            </a:xfrm>
            <a:prstGeom prst="rect">
              <a:avLst/>
            </a:prstGeom>
          </p:spPr>
        </p:pic>
      </p:grpSp>
      <p:grpSp>
        <p:nvGrpSpPr>
          <p:cNvPr id="48" name="Group 47">
            <a:extLst>
              <a:ext uri="{FF2B5EF4-FFF2-40B4-BE49-F238E27FC236}">
                <a16:creationId xmlns:a16="http://schemas.microsoft.com/office/drawing/2014/main" id="{17770950-9286-944F-BD5F-A60361D801BD}"/>
              </a:ext>
            </a:extLst>
          </p:cNvPr>
          <p:cNvGrpSpPr/>
          <p:nvPr userDrawn="1"/>
        </p:nvGrpSpPr>
        <p:grpSpPr>
          <a:xfrm>
            <a:off x="185811" y="3587128"/>
            <a:ext cx="612211" cy="3144643"/>
            <a:chOff x="363818" y="292100"/>
            <a:chExt cx="629028" cy="3231025"/>
          </a:xfrm>
        </p:grpSpPr>
        <p:pic>
          <p:nvPicPr>
            <p:cNvPr id="49" name="Picture 48">
              <a:extLst>
                <a:ext uri="{FF2B5EF4-FFF2-40B4-BE49-F238E27FC236}">
                  <a16:creationId xmlns:a16="http://schemas.microsoft.com/office/drawing/2014/main" id="{513D78C4-F971-4842-BC76-E195806B05BB}"/>
                </a:ext>
              </a:extLst>
            </p:cNvPr>
            <p:cNvPicPr>
              <a:picLocks noChangeAspect="1"/>
            </p:cNvPicPr>
            <p:nvPr userDrawn="1"/>
          </p:nvPicPr>
          <p:blipFill>
            <a:blip r:embed="rId3"/>
            <a:stretch>
              <a:fillRect/>
            </a:stretch>
          </p:blipFill>
          <p:spPr>
            <a:xfrm>
              <a:off x="363818" y="292100"/>
              <a:ext cx="138206" cy="138206"/>
            </a:xfrm>
            <a:prstGeom prst="rect">
              <a:avLst/>
            </a:prstGeom>
          </p:spPr>
        </p:pic>
        <p:pic>
          <p:nvPicPr>
            <p:cNvPr id="50" name="Picture 49">
              <a:extLst>
                <a:ext uri="{FF2B5EF4-FFF2-40B4-BE49-F238E27FC236}">
                  <a16:creationId xmlns:a16="http://schemas.microsoft.com/office/drawing/2014/main" id="{6CEC4517-3E5B-354E-822C-67A5C5BE51BC}"/>
                </a:ext>
              </a:extLst>
            </p:cNvPr>
            <p:cNvPicPr>
              <a:picLocks noChangeAspect="1"/>
            </p:cNvPicPr>
            <p:nvPr userDrawn="1"/>
          </p:nvPicPr>
          <p:blipFill>
            <a:blip r:embed="rId3"/>
            <a:stretch>
              <a:fillRect/>
            </a:stretch>
          </p:blipFill>
          <p:spPr>
            <a:xfrm>
              <a:off x="800847" y="339167"/>
              <a:ext cx="138206" cy="138206"/>
            </a:xfrm>
            <a:prstGeom prst="rect">
              <a:avLst/>
            </a:prstGeom>
          </p:spPr>
        </p:pic>
        <p:pic>
          <p:nvPicPr>
            <p:cNvPr id="51" name="Picture 50">
              <a:extLst>
                <a:ext uri="{FF2B5EF4-FFF2-40B4-BE49-F238E27FC236}">
                  <a16:creationId xmlns:a16="http://schemas.microsoft.com/office/drawing/2014/main" id="{33516665-BA07-2F4F-8733-A383308F2E4B}"/>
                </a:ext>
              </a:extLst>
            </p:cNvPr>
            <p:cNvPicPr>
              <a:picLocks noChangeAspect="1"/>
            </p:cNvPicPr>
            <p:nvPr userDrawn="1"/>
          </p:nvPicPr>
          <p:blipFill>
            <a:blip r:embed="rId3"/>
            <a:stretch>
              <a:fillRect/>
            </a:stretch>
          </p:blipFill>
          <p:spPr>
            <a:xfrm>
              <a:off x="390714" y="722402"/>
              <a:ext cx="138206" cy="138206"/>
            </a:xfrm>
            <a:prstGeom prst="rect">
              <a:avLst/>
            </a:prstGeom>
          </p:spPr>
        </p:pic>
        <p:pic>
          <p:nvPicPr>
            <p:cNvPr id="52" name="Picture 51">
              <a:extLst>
                <a:ext uri="{FF2B5EF4-FFF2-40B4-BE49-F238E27FC236}">
                  <a16:creationId xmlns:a16="http://schemas.microsoft.com/office/drawing/2014/main" id="{66F6B3FE-A06F-CA4F-B0CB-5C8C8C7082C5}"/>
                </a:ext>
              </a:extLst>
            </p:cNvPr>
            <p:cNvPicPr>
              <a:picLocks noChangeAspect="1"/>
            </p:cNvPicPr>
            <p:nvPr userDrawn="1"/>
          </p:nvPicPr>
          <p:blipFill>
            <a:blip r:embed="rId3"/>
            <a:stretch>
              <a:fillRect/>
            </a:stretch>
          </p:blipFill>
          <p:spPr>
            <a:xfrm>
              <a:off x="827743" y="769469"/>
              <a:ext cx="138206" cy="138206"/>
            </a:xfrm>
            <a:prstGeom prst="rect">
              <a:avLst/>
            </a:prstGeom>
          </p:spPr>
        </p:pic>
        <p:pic>
          <p:nvPicPr>
            <p:cNvPr id="53" name="Picture 52">
              <a:extLst>
                <a:ext uri="{FF2B5EF4-FFF2-40B4-BE49-F238E27FC236}">
                  <a16:creationId xmlns:a16="http://schemas.microsoft.com/office/drawing/2014/main" id="{DBF4E75F-E422-E14A-A4F4-2655F273D834}"/>
                </a:ext>
              </a:extLst>
            </p:cNvPr>
            <p:cNvPicPr>
              <a:picLocks noChangeAspect="1"/>
            </p:cNvPicPr>
            <p:nvPr userDrawn="1"/>
          </p:nvPicPr>
          <p:blipFill>
            <a:blip r:embed="rId3"/>
            <a:stretch>
              <a:fillRect/>
            </a:stretch>
          </p:blipFill>
          <p:spPr>
            <a:xfrm rot="9900000">
              <a:off x="363818" y="1145990"/>
              <a:ext cx="138206" cy="138206"/>
            </a:xfrm>
            <a:prstGeom prst="rect">
              <a:avLst/>
            </a:prstGeom>
          </p:spPr>
        </p:pic>
        <p:pic>
          <p:nvPicPr>
            <p:cNvPr id="54" name="Picture 53">
              <a:extLst>
                <a:ext uri="{FF2B5EF4-FFF2-40B4-BE49-F238E27FC236}">
                  <a16:creationId xmlns:a16="http://schemas.microsoft.com/office/drawing/2014/main" id="{32DE9E67-35DF-D040-9032-7B9D152714DC}"/>
                </a:ext>
              </a:extLst>
            </p:cNvPr>
            <p:cNvPicPr>
              <a:picLocks noChangeAspect="1"/>
            </p:cNvPicPr>
            <p:nvPr userDrawn="1"/>
          </p:nvPicPr>
          <p:blipFill>
            <a:blip r:embed="rId3"/>
            <a:stretch>
              <a:fillRect/>
            </a:stretch>
          </p:blipFill>
          <p:spPr>
            <a:xfrm rot="9900000">
              <a:off x="800847" y="1193057"/>
              <a:ext cx="138206" cy="138206"/>
            </a:xfrm>
            <a:prstGeom prst="rect">
              <a:avLst/>
            </a:prstGeom>
          </p:spPr>
        </p:pic>
        <p:pic>
          <p:nvPicPr>
            <p:cNvPr id="55" name="Picture 54">
              <a:extLst>
                <a:ext uri="{FF2B5EF4-FFF2-40B4-BE49-F238E27FC236}">
                  <a16:creationId xmlns:a16="http://schemas.microsoft.com/office/drawing/2014/main" id="{DDB63EF2-AB59-2D42-8CA6-3D10D10CF0E4}"/>
                </a:ext>
              </a:extLst>
            </p:cNvPr>
            <p:cNvPicPr>
              <a:picLocks noChangeAspect="1"/>
            </p:cNvPicPr>
            <p:nvPr userDrawn="1"/>
          </p:nvPicPr>
          <p:blipFill>
            <a:blip r:embed="rId3"/>
            <a:stretch>
              <a:fillRect/>
            </a:stretch>
          </p:blipFill>
          <p:spPr>
            <a:xfrm rot="9900000">
              <a:off x="390714" y="1576292"/>
              <a:ext cx="138206" cy="138206"/>
            </a:xfrm>
            <a:prstGeom prst="rect">
              <a:avLst/>
            </a:prstGeom>
          </p:spPr>
        </p:pic>
        <p:pic>
          <p:nvPicPr>
            <p:cNvPr id="56" name="Picture 55">
              <a:extLst>
                <a:ext uri="{FF2B5EF4-FFF2-40B4-BE49-F238E27FC236}">
                  <a16:creationId xmlns:a16="http://schemas.microsoft.com/office/drawing/2014/main" id="{CDC3DCA6-13A4-5E45-A0F1-54A7033C69FC}"/>
                </a:ext>
              </a:extLst>
            </p:cNvPr>
            <p:cNvPicPr>
              <a:picLocks noChangeAspect="1"/>
            </p:cNvPicPr>
            <p:nvPr userDrawn="1"/>
          </p:nvPicPr>
          <p:blipFill>
            <a:blip r:embed="rId3"/>
            <a:stretch>
              <a:fillRect/>
            </a:stretch>
          </p:blipFill>
          <p:spPr>
            <a:xfrm rot="9900000">
              <a:off x="827743" y="1623359"/>
              <a:ext cx="138206" cy="138206"/>
            </a:xfrm>
            <a:prstGeom prst="rect">
              <a:avLst/>
            </a:prstGeom>
          </p:spPr>
        </p:pic>
        <p:pic>
          <p:nvPicPr>
            <p:cNvPr id="57" name="Picture 56">
              <a:extLst>
                <a:ext uri="{FF2B5EF4-FFF2-40B4-BE49-F238E27FC236}">
                  <a16:creationId xmlns:a16="http://schemas.microsoft.com/office/drawing/2014/main" id="{6F366958-7632-AE45-B7A4-D7ACCC30A842}"/>
                </a:ext>
              </a:extLst>
            </p:cNvPr>
            <p:cNvPicPr>
              <a:picLocks noChangeAspect="1"/>
            </p:cNvPicPr>
            <p:nvPr userDrawn="1"/>
          </p:nvPicPr>
          <p:blipFill>
            <a:blip r:embed="rId3"/>
            <a:stretch>
              <a:fillRect/>
            </a:stretch>
          </p:blipFill>
          <p:spPr>
            <a:xfrm>
              <a:off x="390715" y="2053660"/>
              <a:ext cx="138206" cy="138206"/>
            </a:xfrm>
            <a:prstGeom prst="rect">
              <a:avLst/>
            </a:prstGeom>
          </p:spPr>
        </p:pic>
        <p:pic>
          <p:nvPicPr>
            <p:cNvPr id="58" name="Picture 57">
              <a:extLst>
                <a:ext uri="{FF2B5EF4-FFF2-40B4-BE49-F238E27FC236}">
                  <a16:creationId xmlns:a16="http://schemas.microsoft.com/office/drawing/2014/main" id="{803E1EAB-1532-104F-BA28-9A04AFEE137F}"/>
                </a:ext>
              </a:extLst>
            </p:cNvPr>
            <p:cNvPicPr>
              <a:picLocks noChangeAspect="1"/>
            </p:cNvPicPr>
            <p:nvPr userDrawn="1"/>
          </p:nvPicPr>
          <p:blipFill>
            <a:blip r:embed="rId3"/>
            <a:stretch>
              <a:fillRect/>
            </a:stretch>
          </p:blipFill>
          <p:spPr>
            <a:xfrm>
              <a:off x="827744" y="2100727"/>
              <a:ext cx="138206" cy="138206"/>
            </a:xfrm>
            <a:prstGeom prst="rect">
              <a:avLst/>
            </a:prstGeom>
          </p:spPr>
        </p:pic>
        <p:pic>
          <p:nvPicPr>
            <p:cNvPr id="59" name="Picture 58">
              <a:extLst>
                <a:ext uri="{FF2B5EF4-FFF2-40B4-BE49-F238E27FC236}">
                  <a16:creationId xmlns:a16="http://schemas.microsoft.com/office/drawing/2014/main" id="{5F3D1BDF-245B-C44F-8CDA-0922EDC4D90F}"/>
                </a:ext>
              </a:extLst>
            </p:cNvPr>
            <p:cNvPicPr>
              <a:picLocks noChangeAspect="1"/>
            </p:cNvPicPr>
            <p:nvPr userDrawn="1"/>
          </p:nvPicPr>
          <p:blipFill>
            <a:blip r:embed="rId3"/>
            <a:stretch>
              <a:fillRect/>
            </a:stretch>
          </p:blipFill>
          <p:spPr>
            <a:xfrm>
              <a:off x="417611" y="2483962"/>
              <a:ext cx="138206" cy="138206"/>
            </a:xfrm>
            <a:prstGeom prst="rect">
              <a:avLst/>
            </a:prstGeom>
          </p:spPr>
        </p:pic>
        <p:pic>
          <p:nvPicPr>
            <p:cNvPr id="60" name="Picture 59">
              <a:extLst>
                <a:ext uri="{FF2B5EF4-FFF2-40B4-BE49-F238E27FC236}">
                  <a16:creationId xmlns:a16="http://schemas.microsoft.com/office/drawing/2014/main" id="{7824F386-E4B8-F747-B251-429E89D5DB32}"/>
                </a:ext>
              </a:extLst>
            </p:cNvPr>
            <p:cNvPicPr>
              <a:picLocks noChangeAspect="1"/>
            </p:cNvPicPr>
            <p:nvPr userDrawn="1"/>
          </p:nvPicPr>
          <p:blipFill>
            <a:blip r:embed="rId3"/>
            <a:stretch>
              <a:fillRect/>
            </a:stretch>
          </p:blipFill>
          <p:spPr>
            <a:xfrm>
              <a:off x="854640" y="2531029"/>
              <a:ext cx="138206" cy="138206"/>
            </a:xfrm>
            <a:prstGeom prst="rect">
              <a:avLst/>
            </a:prstGeom>
          </p:spPr>
        </p:pic>
        <p:pic>
          <p:nvPicPr>
            <p:cNvPr id="61" name="Picture 60">
              <a:extLst>
                <a:ext uri="{FF2B5EF4-FFF2-40B4-BE49-F238E27FC236}">
                  <a16:creationId xmlns:a16="http://schemas.microsoft.com/office/drawing/2014/main" id="{E3AE1A80-2EAA-E842-AFEF-506F0AD3D343}"/>
                </a:ext>
              </a:extLst>
            </p:cNvPr>
            <p:cNvPicPr>
              <a:picLocks noChangeAspect="1"/>
            </p:cNvPicPr>
            <p:nvPr userDrawn="1"/>
          </p:nvPicPr>
          <p:blipFill>
            <a:blip r:embed="rId3"/>
            <a:stretch>
              <a:fillRect/>
            </a:stretch>
          </p:blipFill>
          <p:spPr>
            <a:xfrm rot="9900000">
              <a:off x="390715" y="2907549"/>
              <a:ext cx="138206" cy="138206"/>
            </a:xfrm>
            <a:prstGeom prst="rect">
              <a:avLst/>
            </a:prstGeom>
          </p:spPr>
        </p:pic>
        <p:pic>
          <p:nvPicPr>
            <p:cNvPr id="62" name="Picture 61">
              <a:extLst>
                <a:ext uri="{FF2B5EF4-FFF2-40B4-BE49-F238E27FC236}">
                  <a16:creationId xmlns:a16="http://schemas.microsoft.com/office/drawing/2014/main" id="{42E86B5F-2984-F64D-BE73-633616A62031}"/>
                </a:ext>
              </a:extLst>
            </p:cNvPr>
            <p:cNvPicPr>
              <a:picLocks noChangeAspect="1"/>
            </p:cNvPicPr>
            <p:nvPr userDrawn="1"/>
          </p:nvPicPr>
          <p:blipFill>
            <a:blip r:embed="rId3"/>
            <a:stretch>
              <a:fillRect/>
            </a:stretch>
          </p:blipFill>
          <p:spPr>
            <a:xfrm rot="9900000">
              <a:off x="827744" y="2954617"/>
              <a:ext cx="138206" cy="138206"/>
            </a:xfrm>
            <a:prstGeom prst="rect">
              <a:avLst/>
            </a:prstGeom>
          </p:spPr>
        </p:pic>
        <p:pic>
          <p:nvPicPr>
            <p:cNvPr id="63" name="Picture 62">
              <a:extLst>
                <a:ext uri="{FF2B5EF4-FFF2-40B4-BE49-F238E27FC236}">
                  <a16:creationId xmlns:a16="http://schemas.microsoft.com/office/drawing/2014/main" id="{4A7C2063-B404-904C-9278-1294E46D8DE3}"/>
                </a:ext>
              </a:extLst>
            </p:cNvPr>
            <p:cNvPicPr>
              <a:picLocks noChangeAspect="1"/>
            </p:cNvPicPr>
            <p:nvPr userDrawn="1"/>
          </p:nvPicPr>
          <p:blipFill>
            <a:blip r:embed="rId3"/>
            <a:stretch>
              <a:fillRect/>
            </a:stretch>
          </p:blipFill>
          <p:spPr>
            <a:xfrm rot="9900000">
              <a:off x="417611" y="3337852"/>
              <a:ext cx="138206" cy="138206"/>
            </a:xfrm>
            <a:prstGeom prst="rect">
              <a:avLst/>
            </a:prstGeom>
          </p:spPr>
        </p:pic>
        <p:pic>
          <p:nvPicPr>
            <p:cNvPr id="64" name="Picture 63">
              <a:extLst>
                <a:ext uri="{FF2B5EF4-FFF2-40B4-BE49-F238E27FC236}">
                  <a16:creationId xmlns:a16="http://schemas.microsoft.com/office/drawing/2014/main" id="{4EE201A5-B96C-4D48-85E1-A0CCF017086B}"/>
                </a:ext>
              </a:extLst>
            </p:cNvPr>
            <p:cNvPicPr>
              <a:picLocks noChangeAspect="1"/>
            </p:cNvPicPr>
            <p:nvPr userDrawn="1"/>
          </p:nvPicPr>
          <p:blipFill>
            <a:blip r:embed="rId3"/>
            <a:stretch>
              <a:fillRect/>
            </a:stretch>
          </p:blipFill>
          <p:spPr>
            <a:xfrm rot="9900000">
              <a:off x="854640" y="3384919"/>
              <a:ext cx="138206" cy="138206"/>
            </a:xfrm>
            <a:prstGeom prst="rect">
              <a:avLst/>
            </a:prstGeom>
          </p:spPr>
        </p:pic>
      </p:grpSp>
    </p:spTree>
    <p:extLst>
      <p:ext uri="{BB962C8B-B14F-4D97-AF65-F5344CB8AC3E}">
        <p14:creationId xmlns:p14="http://schemas.microsoft.com/office/powerpoint/2010/main" val="340472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02B2-A112-7842-A0D7-067ADDE85871}"/>
              </a:ext>
            </a:extLst>
          </p:cNvPr>
          <p:cNvSpPr>
            <a:spLocks noGrp="1"/>
          </p:cNvSpPr>
          <p:nvPr>
            <p:ph type="title"/>
          </p:nvPr>
        </p:nvSpPr>
        <p:spPr>
          <a:xfrm>
            <a:off x="2487716" y="1947548"/>
            <a:ext cx="6340278" cy="1585912"/>
          </a:xfrm>
        </p:spPr>
        <p:txBody>
          <a:bodyPr tIns="180000" anchor="b" anchorCtr="0">
            <a:noAutofit/>
          </a:bodyPr>
          <a:lstStyle>
            <a:lvl1pPr>
              <a:lnSpc>
                <a:spcPct val="80000"/>
              </a:lnSpc>
              <a:defRPr sz="5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AAB15CC-9906-1743-B202-F44329027800}"/>
              </a:ext>
            </a:extLst>
          </p:cNvPr>
          <p:cNvSpPr>
            <a:spLocks noGrp="1"/>
          </p:cNvSpPr>
          <p:nvPr>
            <p:ph type="body" idx="1"/>
          </p:nvPr>
        </p:nvSpPr>
        <p:spPr>
          <a:xfrm>
            <a:off x="2487716" y="3886725"/>
            <a:ext cx="6340277" cy="738187"/>
          </a:xfrm>
        </p:spPr>
        <p:txBody>
          <a:bodyPr lIns="0" tIns="0" rIns="0" bIns="0">
            <a:noAutofit/>
          </a:bodyPr>
          <a:lstStyle>
            <a:lvl1pPr marL="0" indent="0">
              <a:lnSpc>
                <a:spcPct val="10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4" name="Picture 3">
            <a:extLst>
              <a:ext uri="{FF2B5EF4-FFF2-40B4-BE49-F238E27FC236}">
                <a16:creationId xmlns:a16="http://schemas.microsoft.com/office/drawing/2014/main" id="{7EC08D12-A67B-3642-B115-D5D0EB8FBF4E}"/>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5" name="Slide Number Placeholder 5">
            <a:extLst>
              <a:ext uri="{FF2B5EF4-FFF2-40B4-BE49-F238E27FC236}">
                <a16:creationId xmlns:a16="http://schemas.microsoft.com/office/drawing/2014/main" id="{E4316A7D-0DD1-4E46-8496-C5B1928CF048}"/>
              </a:ext>
            </a:extLst>
          </p:cNvPr>
          <p:cNvSpPr>
            <a:spLocks noGrp="1"/>
          </p:cNvSpPr>
          <p:nvPr>
            <p:ph type="sldNum" sz="quarter" idx="4"/>
          </p:nvPr>
        </p:nvSpPr>
        <p:spPr>
          <a:xfrm>
            <a:off x="11637990" y="6418822"/>
            <a:ext cx="460571" cy="365125"/>
          </a:xfrm>
          <a:prstGeom prst="rect">
            <a:avLst/>
          </a:prstGeom>
        </p:spPr>
        <p:txBody>
          <a:bodyPr lIns="0" tIns="0" rIns="0" bIns="0"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fld id="{417B6DEA-640F-884D-B9CB-E57E1622EABB}" type="slidenum">
              <a:rPr lang="en-US" smtClean="0"/>
              <a:pPr/>
              <a:t>‹#›</a:t>
            </a:fld>
            <a:endParaRPr lang="en-US" dirty="0"/>
          </a:p>
        </p:txBody>
      </p:sp>
      <p:pic>
        <p:nvPicPr>
          <p:cNvPr id="6" name="Picture 5">
            <a:extLst>
              <a:ext uri="{FF2B5EF4-FFF2-40B4-BE49-F238E27FC236}">
                <a16:creationId xmlns:a16="http://schemas.microsoft.com/office/drawing/2014/main" id="{6F2FF448-FB73-CB48-A186-8E3B851BA985}"/>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7" name="Picture 6">
            <a:extLst>
              <a:ext uri="{FF2B5EF4-FFF2-40B4-BE49-F238E27FC236}">
                <a16:creationId xmlns:a16="http://schemas.microsoft.com/office/drawing/2014/main" id="{46786FDF-6189-1143-BDAC-D29D9DF05C13}"/>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8" name="Picture 7">
            <a:extLst>
              <a:ext uri="{FF2B5EF4-FFF2-40B4-BE49-F238E27FC236}">
                <a16:creationId xmlns:a16="http://schemas.microsoft.com/office/drawing/2014/main" id="{10D4E20D-E353-4947-AFA4-9CDF76BF5FE7}"/>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9" name="Footer Placeholder 3">
            <a:extLst>
              <a:ext uri="{FF2B5EF4-FFF2-40B4-BE49-F238E27FC236}">
                <a16:creationId xmlns:a16="http://schemas.microsoft.com/office/drawing/2014/main" id="{25C1C422-61F0-8343-BAE6-03824BF419EB}"/>
              </a:ext>
            </a:extLst>
          </p:cNvPr>
          <p:cNvSpPr>
            <a:spLocks noGrp="1"/>
          </p:cNvSpPr>
          <p:nvPr>
            <p:ph type="ftr" sz="quarter" idx="3"/>
          </p:nvPr>
        </p:nvSpPr>
        <p:spPr>
          <a:xfrm>
            <a:off x="2487716" y="6297984"/>
            <a:ext cx="6572881" cy="365125"/>
          </a:xfrm>
          <a:prstGeom prst="rect">
            <a:avLst/>
          </a:prstGeom>
        </p:spPr>
        <p:txBody>
          <a:bodyPr lIns="0" tIns="0" rIns="0" bIns="0" anchor="ctr" anchorCtr="0"/>
          <a:lstStyle>
            <a:lvl1pPr>
              <a:defRPr lang="en-GB" smtClean="0">
                <a:solidFill>
                  <a:schemeClr val="bg1"/>
                </a:solidFill>
                <a:effectLst/>
              </a:defRPr>
            </a:lvl1pPr>
          </a:lstStyle>
          <a:p>
            <a:r>
              <a:rPr lang="en-GB" dirty="0"/>
              <a:t>for Scotland’s Mental Health     |     </a:t>
            </a:r>
            <a:r>
              <a:rPr lang="en-GB" dirty="0" err="1"/>
              <a:t>samh.org.uk</a:t>
            </a:r>
            <a:endParaRPr lang="en-GB" dirty="0"/>
          </a:p>
        </p:txBody>
      </p:sp>
      <p:cxnSp>
        <p:nvCxnSpPr>
          <p:cNvPr id="12" name="Straight Connector 11">
            <a:extLst>
              <a:ext uri="{FF2B5EF4-FFF2-40B4-BE49-F238E27FC236}">
                <a16:creationId xmlns:a16="http://schemas.microsoft.com/office/drawing/2014/main" id="{6B5A5CEB-2164-344D-A617-B2083C14EBFB}"/>
              </a:ext>
            </a:extLst>
          </p:cNvPr>
          <p:cNvCxnSpPr/>
          <p:nvPr userDrawn="1"/>
        </p:nvCxnSpPr>
        <p:spPr>
          <a:xfrm>
            <a:off x="2487716" y="3695197"/>
            <a:ext cx="50426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4D1DB7C-70BF-764D-B9EE-5E3DDB358C3A}"/>
              </a:ext>
            </a:extLst>
          </p:cNvPr>
          <p:cNvGrpSpPr/>
          <p:nvPr userDrawn="1"/>
        </p:nvGrpSpPr>
        <p:grpSpPr>
          <a:xfrm>
            <a:off x="177498" y="162284"/>
            <a:ext cx="612211" cy="3144643"/>
            <a:chOff x="363818" y="292100"/>
            <a:chExt cx="629028" cy="3231025"/>
          </a:xfrm>
        </p:grpSpPr>
        <p:pic>
          <p:nvPicPr>
            <p:cNvPr id="14" name="Picture 13">
              <a:extLst>
                <a:ext uri="{FF2B5EF4-FFF2-40B4-BE49-F238E27FC236}">
                  <a16:creationId xmlns:a16="http://schemas.microsoft.com/office/drawing/2014/main" id="{8C006D43-3853-8C48-988D-FFC2AEF18684}"/>
                </a:ext>
              </a:extLst>
            </p:cNvPr>
            <p:cNvPicPr>
              <a:picLocks noChangeAspect="1"/>
            </p:cNvPicPr>
            <p:nvPr userDrawn="1"/>
          </p:nvPicPr>
          <p:blipFill>
            <a:blip r:embed="rId3"/>
            <a:stretch>
              <a:fillRect/>
            </a:stretch>
          </p:blipFill>
          <p:spPr>
            <a:xfrm>
              <a:off x="363818" y="292100"/>
              <a:ext cx="138206" cy="138206"/>
            </a:xfrm>
            <a:prstGeom prst="rect">
              <a:avLst/>
            </a:prstGeom>
          </p:spPr>
        </p:pic>
        <p:pic>
          <p:nvPicPr>
            <p:cNvPr id="15" name="Picture 14">
              <a:extLst>
                <a:ext uri="{FF2B5EF4-FFF2-40B4-BE49-F238E27FC236}">
                  <a16:creationId xmlns:a16="http://schemas.microsoft.com/office/drawing/2014/main" id="{F13F2B4F-4F85-414E-B389-3D5968ED7E7F}"/>
                </a:ext>
              </a:extLst>
            </p:cNvPr>
            <p:cNvPicPr>
              <a:picLocks noChangeAspect="1"/>
            </p:cNvPicPr>
            <p:nvPr userDrawn="1"/>
          </p:nvPicPr>
          <p:blipFill>
            <a:blip r:embed="rId3"/>
            <a:stretch>
              <a:fillRect/>
            </a:stretch>
          </p:blipFill>
          <p:spPr>
            <a:xfrm>
              <a:off x="800847" y="339167"/>
              <a:ext cx="138206" cy="138206"/>
            </a:xfrm>
            <a:prstGeom prst="rect">
              <a:avLst/>
            </a:prstGeom>
          </p:spPr>
        </p:pic>
        <p:pic>
          <p:nvPicPr>
            <p:cNvPr id="16" name="Picture 15">
              <a:extLst>
                <a:ext uri="{FF2B5EF4-FFF2-40B4-BE49-F238E27FC236}">
                  <a16:creationId xmlns:a16="http://schemas.microsoft.com/office/drawing/2014/main" id="{029595D9-3720-E04A-999C-AA534413AF35}"/>
                </a:ext>
              </a:extLst>
            </p:cNvPr>
            <p:cNvPicPr>
              <a:picLocks noChangeAspect="1"/>
            </p:cNvPicPr>
            <p:nvPr userDrawn="1"/>
          </p:nvPicPr>
          <p:blipFill>
            <a:blip r:embed="rId3"/>
            <a:stretch>
              <a:fillRect/>
            </a:stretch>
          </p:blipFill>
          <p:spPr>
            <a:xfrm>
              <a:off x="390714" y="722402"/>
              <a:ext cx="138206" cy="138206"/>
            </a:xfrm>
            <a:prstGeom prst="rect">
              <a:avLst/>
            </a:prstGeom>
          </p:spPr>
        </p:pic>
        <p:pic>
          <p:nvPicPr>
            <p:cNvPr id="17" name="Picture 16">
              <a:extLst>
                <a:ext uri="{FF2B5EF4-FFF2-40B4-BE49-F238E27FC236}">
                  <a16:creationId xmlns:a16="http://schemas.microsoft.com/office/drawing/2014/main" id="{3B69D448-0F6D-8B4E-B9DE-0B0EEE8CEFDE}"/>
                </a:ext>
              </a:extLst>
            </p:cNvPr>
            <p:cNvPicPr>
              <a:picLocks noChangeAspect="1"/>
            </p:cNvPicPr>
            <p:nvPr userDrawn="1"/>
          </p:nvPicPr>
          <p:blipFill>
            <a:blip r:embed="rId3"/>
            <a:stretch>
              <a:fillRect/>
            </a:stretch>
          </p:blipFill>
          <p:spPr>
            <a:xfrm>
              <a:off x="827743" y="769469"/>
              <a:ext cx="138206" cy="138206"/>
            </a:xfrm>
            <a:prstGeom prst="rect">
              <a:avLst/>
            </a:prstGeom>
          </p:spPr>
        </p:pic>
        <p:pic>
          <p:nvPicPr>
            <p:cNvPr id="18" name="Picture 17">
              <a:extLst>
                <a:ext uri="{FF2B5EF4-FFF2-40B4-BE49-F238E27FC236}">
                  <a16:creationId xmlns:a16="http://schemas.microsoft.com/office/drawing/2014/main" id="{76C724EF-7AF6-5E48-9D5E-56F0BDF79D17}"/>
                </a:ext>
              </a:extLst>
            </p:cNvPr>
            <p:cNvPicPr>
              <a:picLocks noChangeAspect="1"/>
            </p:cNvPicPr>
            <p:nvPr userDrawn="1"/>
          </p:nvPicPr>
          <p:blipFill>
            <a:blip r:embed="rId3"/>
            <a:stretch>
              <a:fillRect/>
            </a:stretch>
          </p:blipFill>
          <p:spPr>
            <a:xfrm rot="9900000">
              <a:off x="363818" y="1145990"/>
              <a:ext cx="138206" cy="138206"/>
            </a:xfrm>
            <a:prstGeom prst="rect">
              <a:avLst/>
            </a:prstGeom>
          </p:spPr>
        </p:pic>
        <p:pic>
          <p:nvPicPr>
            <p:cNvPr id="19" name="Picture 18">
              <a:extLst>
                <a:ext uri="{FF2B5EF4-FFF2-40B4-BE49-F238E27FC236}">
                  <a16:creationId xmlns:a16="http://schemas.microsoft.com/office/drawing/2014/main" id="{33E58D54-704C-884F-A23A-3910DB2B0C58}"/>
                </a:ext>
              </a:extLst>
            </p:cNvPr>
            <p:cNvPicPr>
              <a:picLocks noChangeAspect="1"/>
            </p:cNvPicPr>
            <p:nvPr userDrawn="1"/>
          </p:nvPicPr>
          <p:blipFill>
            <a:blip r:embed="rId3"/>
            <a:stretch>
              <a:fillRect/>
            </a:stretch>
          </p:blipFill>
          <p:spPr>
            <a:xfrm rot="9900000">
              <a:off x="800847" y="1193057"/>
              <a:ext cx="138206" cy="138206"/>
            </a:xfrm>
            <a:prstGeom prst="rect">
              <a:avLst/>
            </a:prstGeom>
          </p:spPr>
        </p:pic>
        <p:pic>
          <p:nvPicPr>
            <p:cNvPr id="20" name="Picture 19">
              <a:extLst>
                <a:ext uri="{FF2B5EF4-FFF2-40B4-BE49-F238E27FC236}">
                  <a16:creationId xmlns:a16="http://schemas.microsoft.com/office/drawing/2014/main" id="{E11251A2-B7EB-4847-924E-D3D84786534F}"/>
                </a:ext>
              </a:extLst>
            </p:cNvPr>
            <p:cNvPicPr>
              <a:picLocks noChangeAspect="1"/>
            </p:cNvPicPr>
            <p:nvPr userDrawn="1"/>
          </p:nvPicPr>
          <p:blipFill>
            <a:blip r:embed="rId3"/>
            <a:stretch>
              <a:fillRect/>
            </a:stretch>
          </p:blipFill>
          <p:spPr>
            <a:xfrm rot="9900000">
              <a:off x="390714" y="1576292"/>
              <a:ext cx="138206" cy="138206"/>
            </a:xfrm>
            <a:prstGeom prst="rect">
              <a:avLst/>
            </a:prstGeom>
          </p:spPr>
        </p:pic>
        <p:pic>
          <p:nvPicPr>
            <p:cNvPr id="21" name="Picture 20">
              <a:extLst>
                <a:ext uri="{FF2B5EF4-FFF2-40B4-BE49-F238E27FC236}">
                  <a16:creationId xmlns:a16="http://schemas.microsoft.com/office/drawing/2014/main" id="{7AFD673F-1EEF-3748-9720-FC3FAE546FBC}"/>
                </a:ext>
              </a:extLst>
            </p:cNvPr>
            <p:cNvPicPr>
              <a:picLocks noChangeAspect="1"/>
            </p:cNvPicPr>
            <p:nvPr userDrawn="1"/>
          </p:nvPicPr>
          <p:blipFill>
            <a:blip r:embed="rId3"/>
            <a:stretch>
              <a:fillRect/>
            </a:stretch>
          </p:blipFill>
          <p:spPr>
            <a:xfrm rot="9900000">
              <a:off x="827743" y="1623359"/>
              <a:ext cx="138206" cy="138206"/>
            </a:xfrm>
            <a:prstGeom prst="rect">
              <a:avLst/>
            </a:prstGeom>
          </p:spPr>
        </p:pic>
        <p:pic>
          <p:nvPicPr>
            <p:cNvPr id="22" name="Picture 21">
              <a:extLst>
                <a:ext uri="{FF2B5EF4-FFF2-40B4-BE49-F238E27FC236}">
                  <a16:creationId xmlns:a16="http://schemas.microsoft.com/office/drawing/2014/main" id="{25D3B140-6CD3-9842-B1E1-4BDB5AEF44B0}"/>
                </a:ext>
              </a:extLst>
            </p:cNvPr>
            <p:cNvPicPr>
              <a:picLocks noChangeAspect="1"/>
            </p:cNvPicPr>
            <p:nvPr userDrawn="1"/>
          </p:nvPicPr>
          <p:blipFill>
            <a:blip r:embed="rId3"/>
            <a:stretch>
              <a:fillRect/>
            </a:stretch>
          </p:blipFill>
          <p:spPr>
            <a:xfrm>
              <a:off x="390715" y="2053660"/>
              <a:ext cx="138206" cy="138206"/>
            </a:xfrm>
            <a:prstGeom prst="rect">
              <a:avLst/>
            </a:prstGeom>
          </p:spPr>
        </p:pic>
        <p:pic>
          <p:nvPicPr>
            <p:cNvPr id="23" name="Picture 22">
              <a:extLst>
                <a:ext uri="{FF2B5EF4-FFF2-40B4-BE49-F238E27FC236}">
                  <a16:creationId xmlns:a16="http://schemas.microsoft.com/office/drawing/2014/main" id="{954F4834-36BE-2D40-93BA-2911602DAC2D}"/>
                </a:ext>
              </a:extLst>
            </p:cNvPr>
            <p:cNvPicPr>
              <a:picLocks noChangeAspect="1"/>
            </p:cNvPicPr>
            <p:nvPr userDrawn="1"/>
          </p:nvPicPr>
          <p:blipFill>
            <a:blip r:embed="rId3"/>
            <a:stretch>
              <a:fillRect/>
            </a:stretch>
          </p:blipFill>
          <p:spPr>
            <a:xfrm>
              <a:off x="827744" y="2100727"/>
              <a:ext cx="138206" cy="138206"/>
            </a:xfrm>
            <a:prstGeom prst="rect">
              <a:avLst/>
            </a:prstGeom>
          </p:spPr>
        </p:pic>
        <p:pic>
          <p:nvPicPr>
            <p:cNvPr id="24" name="Picture 23">
              <a:extLst>
                <a:ext uri="{FF2B5EF4-FFF2-40B4-BE49-F238E27FC236}">
                  <a16:creationId xmlns:a16="http://schemas.microsoft.com/office/drawing/2014/main" id="{45540E22-5055-4E44-8373-DCE9DAA7F137}"/>
                </a:ext>
              </a:extLst>
            </p:cNvPr>
            <p:cNvPicPr>
              <a:picLocks noChangeAspect="1"/>
            </p:cNvPicPr>
            <p:nvPr userDrawn="1"/>
          </p:nvPicPr>
          <p:blipFill>
            <a:blip r:embed="rId3"/>
            <a:stretch>
              <a:fillRect/>
            </a:stretch>
          </p:blipFill>
          <p:spPr>
            <a:xfrm>
              <a:off x="417611" y="2483962"/>
              <a:ext cx="138206" cy="138206"/>
            </a:xfrm>
            <a:prstGeom prst="rect">
              <a:avLst/>
            </a:prstGeom>
          </p:spPr>
        </p:pic>
        <p:pic>
          <p:nvPicPr>
            <p:cNvPr id="25" name="Picture 24">
              <a:extLst>
                <a:ext uri="{FF2B5EF4-FFF2-40B4-BE49-F238E27FC236}">
                  <a16:creationId xmlns:a16="http://schemas.microsoft.com/office/drawing/2014/main" id="{C2C03B20-B309-2D40-9047-093983B02CE1}"/>
                </a:ext>
              </a:extLst>
            </p:cNvPr>
            <p:cNvPicPr>
              <a:picLocks noChangeAspect="1"/>
            </p:cNvPicPr>
            <p:nvPr userDrawn="1"/>
          </p:nvPicPr>
          <p:blipFill>
            <a:blip r:embed="rId3"/>
            <a:stretch>
              <a:fillRect/>
            </a:stretch>
          </p:blipFill>
          <p:spPr>
            <a:xfrm>
              <a:off x="854640" y="2531029"/>
              <a:ext cx="138206" cy="138206"/>
            </a:xfrm>
            <a:prstGeom prst="rect">
              <a:avLst/>
            </a:prstGeom>
          </p:spPr>
        </p:pic>
        <p:pic>
          <p:nvPicPr>
            <p:cNvPr id="26" name="Picture 25">
              <a:extLst>
                <a:ext uri="{FF2B5EF4-FFF2-40B4-BE49-F238E27FC236}">
                  <a16:creationId xmlns:a16="http://schemas.microsoft.com/office/drawing/2014/main" id="{4519741E-43FB-E84F-B1D5-8069C70BA4A6}"/>
                </a:ext>
              </a:extLst>
            </p:cNvPr>
            <p:cNvPicPr>
              <a:picLocks noChangeAspect="1"/>
            </p:cNvPicPr>
            <p:nvPr userDrawn="1"/>
          </p:nvPicPr>
          <p:blipFill>
            <a:blip r:embed="rId3"/>
            <a:stretch>
              <a:fillRect/>
            </a:stretch>
          </p:blipFill>
          <p:spPr>
            <a:xfrm rot="9900000">
              <a:off x="390715" y="2907549"/>
              <a:ext cx="138206" cy="138206"/>
            </a:xfrm>
            <a:prstGeom prst="rect">
              <a:avLst/>
            </a:prstGeom>
          </p:spPr>
        </p:pic>
        <p:pic>
          <p:nvPicPr>
            <p:cNvPr id="27" name="Picture 26">
              <a:extLst>
                <a:ext uri="{FF2B5EF4-FFF2-40B4-BE49-F238E27FC236}">
                  <a16:creationId xmlns:a16="http://schemas.microsoft.com/office/drawing/2014/main" id="{24A373AB-4620-9940-8B94-AFAC63902EEA}"/>
                </a:ext>
              </a:extLst>
            </p:cNvPr>
            <p:cNvPicPr>
              <a:picLocks noChangeAspect="1"/>
            </p:cNvPicPr>
            <p:nvPr userDrawn="1"/>
          </p:nvPicPr>
          <p:blipFill>
            <a:blip r:embed="rId3"/>
            <a:stretch>
              <a:fillRect/>
            </a:stretch>
          </p:blipFill>
          <p:spPr>
            <a:xfrm rot="9900000">
              <a:off x="827744" y="2954617"/>
              <a:ext cx="138206" cy="138206"/>
            </a:xfrm>
            <a:prstGeom prst="rect">
              <a:avLst/>
            </a:prstGeom>
          </p:spPr>
        </p:pic>
        <p:pic>
          <p:nvPicPr>
            <p:cNvPr id="28" name="Picture 27">
              <a:extLst>
                <a:ext uri="{FF2B5EF4-FFF2-40B4-BE49-F238E27FC236}">
                  <a16:creationId xmlns:a16="http://schemas.microsoft.com/office/drawing/2014/main" id="{001F158C-0869-534E-BC5C-C1144DC8D67B}"/>
                </a:ext>
              </a:extLst>
            </p:cNvPr>
            <p:cNvPicPr>
              <a:picLocks noChangeAspect="1"/>
            </p:cNvPicPr>
            <p:nvPr userDrawn="1"/>
          </p:nvPicPr>
          <p:blipFill>
            <a:blip r:embed="rId3"/>
            <a:stretch>
              <a:fillRect/>
            </a:stretch>
          </p:blipFill>
          <p:spPr>
            <a:xfrm rot="9900000">
              <a:off x="417611" y="3337852"/>
              <a:ext cx="138206" cy="138206"/>
            </a:xfrm>
            <a:prstGeom prst="rect">
              <a:avLst/>
            </a:prstGeom>
          </p:spPr>
        </p:pic>
        <p:pic>
          <p:nvPicPr>
            <p:cNvPr id="29" name="Picture 28">
              <a:extLst>
                <a:ext uri="{FF2B5EF4-FFF2-40B4-BE49-F238E27FC236}">
                  <a16:creationId xmlns:a16="http://schemas.microsoft.com/office/drawing/2014/main" id="{9204A7C3-26FB-F043-BFAE-8706CF369F00}"/>
                </a:ext>
              </a:extLst>
            </p:cNvPr>
            <p:cNvPicPr>
              <a:picLocks noChangeAspect="1"/>
            </p:cNvPicPr>
            <p:nvPr userDrawn="1"/>
          </p:nvPicPr>
          <p:blipFill>
            <a:blip r:embed="rId3"/>
            <a:stretch>
              <a:fillRect/>
            </a:stretch>
          </p:blipFill>
          <p:spPr>
            <a:xfrm rot="9900000">
              <a:off x="854640" y="3384919"/>
              <a:ext cx="138206" cy="138206"/>
            </a:xfrm>
            <a:prstGeom prst="rect">
              <a:avLst/>
            </a:prstGeom>
          </p:spPr>
        </p:pic>
      </p:grpSp>
      <p:grpSp>
        <p:nvGrpSpPr>
          <p:cNvPr id="31" name="Group 30">
            <a:extLst>
              <a:ext uri="{FF2B5EF4-FFF2-40B4-BE49-F238E27FC236}">
                <a16:creationId xmlns:a16="http://schemas.microsoft.com/office/drawing/2014/main" id="{1903D696-F149-044D-9F83-BFCB49BCED2D}"/>
              </a:ext>
            </a:extLst>
          </p:cNvPr>
          <p:cNvGrpSpPr/>
          <p:nvPr userDrawn="1"/>
        </p:nvGrpSpPr>
        <p:grpSpPr>
          <a:xfrm>
            <a:off x="185811" y="3587128"/>
            <a:ext cx="612211" cy="3144643"/>
            <a:chOff x="363818" y="292100"/>
            <a:chExt cx="629028" cy="3231025"/>
          </a:xfrm>
        </p:grpSpPr>
        <p:pic>
          <p:nvPicPr>
            <p:cNvPr id="32" name="Picture 31">
              <a:extLst>
                <a:ext uri="{FF2B5EF4-FFF2-40B4-BE49-F238E27FC236}">
                  <a16:creationId xmlns:a16="http://schemas.microsoft.com/office/drawing/2014/main" id="{0F41D4DC-48A0-3B4F-9189-9E5AB63EEDB3}"/>
                </a:ext>
              </a:extLst>
            </p:cNvPr>
            <p:cNvPicPr>
              <a:picLocks noChangeAspect="1"/>
            </p:cNvPicPr>
            <p:nvPr userDrawn="1"/>
          </p:nvPicPr>
          <p:blipFill>
            <a:blip r:embed="rId3"/>
            <a:stretch>
              <a:fillRect/>
            </a:stretch>
          </p:blipFill>
          <p:spPr>
            <a:xfrm>
              <a:off x="363818" y="292100"/>
              <a:ext cx="138206" cy="138206"/>
            </a:xfrm>
            <a:prstGeom prst="rect">
              <a:avLst/>
            </a:prstGeom>
          </p:spPr>
        </p:pic>
        <p:pic>
          <p:nvPicPr>
            <p:cNvPr id="33" name="Picture 32">
              <a:extLst>
                <a:ext uri="{FF2B5EF4-FFF2-40B4-BE49-F238E27FC236}">
                  <a16:creationId xmlns:a16="http://schemas.microsoft.com/office/drawing/2014/main" id="{A84F0A21-79DD-AA40-AF29-BF8E8A7BD275}"/>
                </a:ext>
              </a:extLst>
            </p:cNvPr>
            <p:cNvPicPr>
              <a:picLocks noChangeAspect="1"/>
            </p:cNvPicPr>
            <p:nvPr userDrawn="1"/>
          </p:nvPicPr>
          <p:blipFill>
            <a:blip r:embed="rId3"/>
            <a:stretch>
              <a:fillRect/>
            </a:stretch>
          </p:blipFill>
          <p:spPr>
            <a:xfrm>
              <a:off x="800847" y="339167"/>
              <a:ext cx="138206" cy="138206"/>
            </a:xfrm>
            <a:prstGeom prst="rect">
              <a:avLst/>
            </a:prstGeom>
          </p:spPr>
        </p:pic>
        <p:pic>
          <p:nvPicPr>
            <p:cNvPr id="34" name="Picture 33">
              <a:extLst>
                <a:ext uri="{FF2B5EF4-FFF2-40B4-BE49-F238E27FC236}">
                  <a16:creationId xmlns:a16="http://schemas.microsoft.com/office/drawing/2014/main" id="{58E7C685-3AF7-234C-BD13-6540575850D1}"/>
                </a:ext>
              </a:extLst>
            </p:cNvPr>
            <p:cNvPicPr>
              <a:picLocks noChangeAspect="1"/>
            </p:cNvPicPr>
            <p:nvPr userDrawn="1"/>
          </p:nvPicPr>
          <p:blipFill>
            <a:blip r:embed="rId3"/>
            <a:stretch>
              <a:fillRect/>
            </a:stretch>
          </p:blipFill>
          <p:spPr>
            <a:xfrm>
              <a:off x="390714" y="722402"/>
              <a:ext cx="138206" cy="138206"/>
            </a:xfrm>
            <a:prstGeom prst="rect">
              <a:avLst/>
            </a:prstGeom>
          </p:spPr>
        </p:pic>
        <p:pic>
          <p:nvPicPr>
            <p:cNvPr id="35" name="Picture 34">
              <a:extLst>
                <a:ext uri="{FF2B5EF4-FFF2-40B4-BE49-F238E27FC236}">
                  <a16:creationId xmlns:a16="http://schemas.microsoft.com/office/drawing/2014/main" id="{4897A4FE-7330-D342-9C0D-E9E815898432}"/>
                </a:ext>
              </a:extLst>
            </p:cNvPr>
            <p:cNvPicPr>
              <a:picLocks noChangeAspect="1"/>
            </p:cNvPicPr>
            <p:nvPr userDrawn="1"/>
          </p:nvPicPr>
          <p:blipFill>
            <a:blip r:embed="rId3"/>
            <a:stretch>
              <a:fillRect/>
            </a:stretch>
          </p:blipFill>
          <p:spPr>
            <a:xfrm>
              <a:off x="827743" y="769469"/>
              <a:ext cx="138206" cy="138206"/>
            </a:xfrm>
            <a:prstGeom prst="rect">
              <a:avLst/>
            </a:prstGeom>
          </p:spPr>
        </p:pic>
        <p:pic>
          <p:nvPicPr>
            <p:cNvPr id="36" name="Picture 35">
              <a:extLst>
                <a:ext uri="{FF2B5EF4-FFF2-40B4-BE49-F238E27FC236}">
                  <a16:creationId xmlns:a16="http://schemas.microsoft.com/office/drawing/2014/main" id="{44232DEF-00CB-4148-A6D9-6F97F4908A10}"/>
                </a:ext>
              </a:extLst>
            </p:cNvPr>
            <p:cNvPicPr>
              <a:picLocks noChangeAspect="1"/>
            </p:cNvPicPr>
            <p:nvPr userDrawn="1"/>
          </p:nvPicPr>
          <p:blipFill>
            <a:blip r:embed="rId3"/>
            <a:stretch>
              <a:fillRect/>
            </a:stretch>
          </p:blipFill>
          <p:spPr>
            <a:xfrm rot="9900000">
              <a:off x="363818" y="1145990"/>
              <a:ext cx="138206" cy="138206"/>
            </a:xfrm>
            <a:prstGeom prst="rect">
              <a:avLst/>
            </a:prstGeom>
          </p:spPr>
        </p:pic>
        <p:pic>
          <p:nvPicPr>
            <p:cNvPr id="37" name="Picture 36">
              <a:extLst>
                <a:ext uri="{FF2B5EF4-FFF2-40B4-BE49-F238E27FC236}">
                  <a16:creationId xmlns:a16="http://schemas.microsoft.com/office/drawing/2014/main" id="{AEBE2412-ABCB-8948-A2DD-DFC3F43E6795}"/>
                </a:ext>
              </a:extLst>
            </p:cNvPr>
            <p:cNvPicPr>
              <a:picLocks noChangeAspect="1"/>
            </p:cNvPicPr>
            <p:nvPr userDrawn="1"/>
          </p:nvPicPr>
          <p:blipFill>
            <a:blip r:embed="rId3"/>
            <a:stretch>
              <a:fillRect/>
            </a:stretch>
          </p:blipFill>
          <p:spPr>
            <a:xfrm rot="9900000">
              <a:off x="800847" y="1193057"/>
              <a:ext cx="138206" cy="138206"/>
            </a:xfrm>
            <a:prstGeom prst="rect">
              <a:avLst/>
            </a:prstGeom>
          </p:spPr>
        </p:pic>
        <p:pic>
          <p:nvPicPr>
            <p:cNvPr id="38" name="Picture 37">
              <a:extLst>
                <a:ext uri="{FF2B5EF4-FFF2-40B4-BE49-F238E27FC236}">
                  <a16:creationId xmlns:a16="http://schemas.microsoft.com/office/drawing/2014/main" id="{49028AA2-85D5-CB47-BE54-B02AE2E88AEE}"/>
                </a:ext>
              </a:extLst>
            </p:cNvPr>
            <p:cNvPicPr>
              <a:picLocks noChangeAspect="1"/>
            </p:cNvPicPr>
            <p:nvPr userDrawn="1"/>
          </p:nvPicPr>
          <p:blipFill>
            <a:blip r:embed="rId3"/>
            <a:stretch>
              <a:fillRect/>
            </a:stretch>
          </p:blipFill>
          <p:spPr>
            <a:xfrm rot="9900000">
              <a:off x="390714" y="1576292"/>
              <a:ext cx="138206" cy="138206"/>
            </a:xfrm>
            <a:prstGeom prst="rect">
              <a:avLst/>
            </a:prstGeom>
          </p:spPr>
        </p:pic>
        <p:pic>
          <p:nvPicPr>
            <p:cNvPr id="39" name="Picture 38">
              <a:extLst>
                <a:ext uri="{FF2B5EF4-FFF2-40B4-BE49-F238E27FC236}">
                  <a16:creationId xmlns:a16="http://schemas.microsoft.com/office/drawing/2014/main" id="{DD286896-8A2C-D04B-B9FB-8BF039B3FB80}"/>
                </a:ext>
              </a:extLst>
            </p:cNvPr>
            <p:cNvPicPr>
              <a:picLocks noChangeAspect="1"/>
            </p:cNvPicPr>
            <p:nvPr userDrawn="1"/>
          </p:nvPicPr>
          <p:blipFill>
            <a:blip r:embed="rId3"/>
            <a:stretch>
              <a:fillRect/>
            </a:stretch>
          </p:blipFill>
          <p:spPr>
            <a:xfrm rot="9900000">
              <a:off x="827743" y="1623359"/>
              <a:ext cx="138206" cy="138206"/>
            </a:xfrm>
            <a:prstGeom prst="rect">
              <a:avLst/>
            </a:prstGeom>
          </p:spPr>
        </p:pic>
        <p:pic>
          <p:nvPicPr>
            <p:cNvPr id="40" name="Picture 39">
              <a:extLst>
                <a:ext uri="{FF2B5EF4-FFF2-40B4-BE49-F238E27FC236}">
                  <a16:creationId xmlns:a16="http://schemas.microsoft.com/office/drawing/2014/main" id="{824BCE08-5ADD-4D49-B4A9-E82EDF852CC7}"/>
                </a:ext>
              </a:extLst>
            </p:cNvPr>
            <p:cNvPicPr>
              <a:picLocks noChangeAspect="1"/>
            </p:cNvPicPr>
            <p:nvPr userDrawn="1"/>
          </p:nvPicPr>
          <p:blipFill>
            <a:blip r:embed="rId3"/>
            <a:stretch>
              <a:fillRect/>
            </a:stretch>
          </p:blipFill>
          <p:spPr>
            <a:xfrm>
              <a:off x="390715" y="2053660"/>
              <a:ext cx="138206" cy="138206"/>
            </a:xfrm>
            <a:prstGeom prst="rect">
              <a:avLst/>
            </a:prstGeom>
          </p:spPr>
        </p:pic>
        <p:pic>
          <p:nvPicPr>
            <p:cNvPr id="41" name="Picture 40">
              <a:extLst>
                <a:ext uri="{FF2B5EF4-FFF2-40B4-BE49-F238E27FC236}">
                  <a16:creationId xmlns:a16="http://schemas.microsoft.com/office/drawing/2014/main" id="{8E7CC493-03FC-CC41-BBFF-E5882328277F}"/>
                </a:ext>
              </a:extLst>
            </p:cNvPr>
            <p:cNvPicPr>
              <a:picLocks noChangeAspect="1"/>
            </p:cNvPicPr>
            <p:nvPr userDrawn="1"/>
          </p:nvPicPr>
          <p:blipFill>
            <a:blip r:embed="rId3"/>
            <a:stretch>
              <a:fillRect/>
            </a:stretch>
          </p:blipFill>
          <p:spPr>
            <a:xfrm>
              <a:off x="827744" y="2100727"/>
              <a:ext cx="138206" cy="138206"/>
            </a:xfrm>
            <a:prstGeom prst="rect">
              <a:avLst/>
            </a:prstGeom>
          </p:spPr>
        </p:pic>
        <p:pic>
          <p:nvPicPr>
            <p:cNvPr id="42" name="Picture 41">
              <a:extLst>
                <a:ext uri="{FF2B5EF4-FFF2-40B4-BE49-F238E27FC236}">
                  <a16:creationId xmlns:a16="http://schemas.microsoft.com/office/drawing/2014/main" id="{EF33FB9A-254A-B249-98F0-7B91F37C9823}"/>
                </a:ext>
              </a:extLst>
            </p:cNvPr>
            <p:cNvPicPr>
              <a:picLocks noChangeAspect="1"/>
            </p:cNvPicPr>
            <p:nvPr userDrawn="1"/>
          </p:nvPicPr>
          <p:blipFill>
            <a:blip r:embed="rId3"/>
            <a:stretch>
              <a:fillRect/>
            </a:stretch>
          </p:blipFill>
          <p:spPr>
            <a:xfrm>
              <a:off x="417611" y="2483962"/>
              <a:ext cx="138206" cy="138206"/>
            </a:xfrm>
            <a:prstGeom prst="rect">
              <a:avLst/>
            </a:prstGeom>
          </p:spPr>
        </p:pic>
        <p:pic>
          <p:nvPicPr>
            <p:cNvPr id="43" name="Picture 42">
              <a:extLst>
                <a:ext uri="{FF2B5EF4-FFF2-40B4-BE49-F238E27FC236}">
                  <a16:creationId xmlns:a16="http://schemas.microsoft.com/office/drawing/2014/main" id="{27BE656F-5367-1A4B-8028-C2EEE4302F8F}"/>
                </a:ext>
              </a:extLst>
            </p:cNvPr>
            <p:cNvPicPr>
              <a:picLocks noChangeAspect="1"/>
            </p:cNvPicPr>
            <p:nvPr userDrawn="1"/>
          </p:nvPicPr>
          <p:blipFill>
            <a:blip r:embed="rId3"/>
            <a:stretch>
              <a:fillRect/>
            </a:stretch>
          </p:blipFill>
          <p:spPr>
            <a:xfrm>
              <a:off x="854640" y="2531029"/>
              <a:ext cx="138206" cy="138206"/>
            </a:xfrm>
            <a:prstGeom prst="rect">
              <a:avLst/>
            </a:prstGeom>
          </p:spPr>
        </p:pic>
        <p:pic>
          <p:nvPicPr>
            <p:cNvPr id="44" name="Picture 43">
              <a:extLst>
                <a:ext uri="{FF2B5EF4-FFF2-40B4-BE49-F238E27FC236}">
                  <a16:creationId xmlns:a16="http://schemas.microsoft.com/office/drawing/2014/main" id="{15E295A3-74E7-4742-BDC1-58D324CCC69A}"/>
                </a:ext>
              </a:extLst>
            </p:cNvPr>
            <p:cNvPicPr>
              <a:picLocks noChangeAspect="1"/>
            </p:cNvPicPr>
            <p:nvPr userDrawn="1"/>
          </p:nvPicPr>
          <p:blipFill>
            <a:blip r:embed="rId3"/>
            <a:stretch>
              <a:fillRect/>
            </a:stretch>
          </p:blipFill>
          <p:spPr>
            <a:xfrm rot="9900000">
              <a:off x="390715" y="2907549"/>
              <a:ext cx="138206" cy="138206"/>
            </a:xfrm>
            <a:prstGeom prst="rect">
              <a:avLst/>
            </a:prstGeom>
          </p:spPr>
        </p:pic>
        <p:pic>
          <p:nvPicPr>
            <p:cNvPr id="45" name="Picture 44">
              <a:extLst>
                <a:ext uri="{FF2B5EF4-FFF2-40B4-BE49-F238E27FC236}">
                  <a16:creationId xmlns:a16="http://schemas.microsoft.com/office/drawing/2014/main" id="{D84BCA03-C83B-A84D-81E7-57686A60BDAB}"/>
                </a:ext>
              </a:extLst>
            </p:cNvPr>
            <p:cNvPicPr>
              <a:picLocks noChangeAspect="1"/>
            </p:cNvPicPr>
            <p:nvPr userDrawn="1"/>
          </p:nvPicPr>
          <p:blipFill>
            <a:blip r:embed="rId3"/>
            <a:stretch>
              <a:fillRect/>
            </a:stretch>
          </p:blipFill>
          <p:spPr>
            <a:xfrm rot="9900000">
              <a:off x="827744" y="2954617"/>
              <a:ext cx="138206" cy="138206"/>
            </a:xfrm>
            <a:prstGeom prst="rect">
              <a:avLst/>
            </a:prstGeom>
          </p:spPr>
        </p:pic>
        <p:pic>
          <p:nvPicPr>
            <p:cNvPr id="46" name="Picture 45">
              <a:extLst>
                <a:ext uri="{FF2B5EF4-FFF2-40B4-BE49-F238E27FC236}">
                  <a16:creationId xmlns:a16="http://schemas.microsoft.com/office/drawing/2014/main" id="{781E2BA4-0A2D-BD44-869A-C7F2A273085A}"/>
                </a:ext>
              </a:extLst>
            </p:cNvPr>
            <p:cNvPicPr>
              <a:picLocks noChangeAspect="1"/>
            </p:cNvPicPr>
            <p:nvPr userDrawn="1"/>
          </p:nvPicPr>
          <p:blipFill>
            <a:blip r:embed="rId3"/>
            <a:stretch>
              <a:fillRect/>
            </a:stretch>
          </p:blipFill>
          <p:spPr>
            <a:xfrm rot="9900000">
              <a:off x="417611" y="3337852"/>
              <a:ext cx="138206" cy="138206"/>
            </a:xfrm>
            <a:prstGeom prst="rect">
              <a:avLst/>
            </a:prstGeom>
          </p:spPr>
        </p:pic>
        <p:pic>
          <p:nvPicPr>
            <p:cNvPr id="47" name="Picture 46">
              <a:extLst>
                <a:ext uri="{FF2B5EF4-FFF2-40B4-BE49-F238E27FC236}">
                  <a16:creationId xmlns:a16="http://schemas.microsoft.com/office/drawing/2014/main" id="{F127F292-2EB3-4647-8812-5AB6A2443D99}"/>
                </a:ext>
              </a:extLst>
            </p:cNvPr>
            <p:cNvPicPr>
              <a:picLocks noChangeAspect="1"/>
            </p:cNvPicPr>
            <p:nvPr userDrawn="1"/>
          </p:nvPicPr>
          <p:blipFill>
            <a:blip r:embed="rId3"/>
            <a:stretch>
              <a:fillRect/>
            </a:stretch>
          </p:blipFill>
          <p:spPr>
            <a:xfrm rot="9900000">
              <a:off x="854640" y="3384919"/>
              <a:ext cx="138206" cy="138206"/>
            </a:xfrm>
            <a:prstGeom prst="rect">
              <a:avLst/>
            </a:prstGeom>
          </p:spPr>
        </p:pic>
      </p:grpSp>
    </p:spTree>
    <p:extLst>
      <p:ext uri="{BB962C8B-B14F-4D97-AF65-F5344CB8AC3E}">
        <p14:creationId xmlns:p14="http://schemas.microsoft.com/office/powerpoint/2010/main" val="188302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29ED-D4CE-FC42-B089-B4B73EE67337}"/>
              </a:ext>
            </a:extLst>
          </p:cNvPr>
          <p:cNvSpPr>
            <a:spLocks noGrp="1"/>
          </p:cNvSpPr>
          <p:nvPr>
            <p:ph type="title"/>
          </p:nvPr>
        </p:nvSpPr>
        <p:spPr>
          <a:xfrm>
            <a:off x="482599" y="475192"/>
            <a:ext cx="9096221" cy="100023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B4AB97E-D663-A24B-B0C2-3731063B9FE7}"/>
              </a:ext>
            </a:extLst>
          </p:cNvPr>
          <p:cNvSpPr>
            <a:spLocks noGrp="1"/>
          </p:cNvSpPr>
          <p:nvPr>
            <p:ph sz="half" idx="1"/>
          </p:nvPr>
        </p:nvSpPr>
        <p:spPr>
          <a:xfrm>
            <a:off x="482599" y="1475429"/>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720ED0-6495-E844-91F4-14E1337B1953}"/>
              </a:ext>
            </a:extLst>
          </p:cNvPr>
          <p:cNvSpPr>
            <a:spLocks noGrp="1"/>
          </p:cNvSpPr>
          <p:nvPr>
            <p:ph sz="half" idx="2"/>
          </p:nvPr>
        </p:nvSpPr>
        <p:spPr>
          <a:xfrm>
            <a:off x="6160310" y="1475429"/>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7AEECE0-8C0F-4646-9482-439C7A76AA67}"/>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9" name="Slide Number Placeholder 5">
            <a:extLst>
              <a:ext uri="{FF2B5EF4-FFF2-40B4-BE49-F238E27FC236}">
                <a16:creationId xmlns:a16="http://schemas.microsoft.com/office/drawing/2014/main" id="{93965B08-F660-594D-81DB-101278AF4D0C}"/>
              </a:ext>
            </a:extLst>
          </p:cNvPr>
          <p:cNvSpPr txBox="1">
            <a:spLocks/>
          </p:cNvSpPr>
          <p:nvPr userDrawn="1"/>
        </p:nvSpPr>
        <p:spPr>
          <a:xfrm>
            <a:off x="11637990" y="6418822"/>
            <a:ext cx="460571" cy="365125"/>
          </a:xfrm>
          <a:prstGeom prst="rect">
            <a:avLst/>
          </a:prstGeom>
        </p:spPr>
        <p:txBody>
          <a:bodyPr lIns="0" tIns="0" rIns="0" bIns="0" anchor="ctr" anchorCtr="0"/>
          <a:lstStyle>
            <a:defPPr>
              <a:defRPr lang="en-US"/>
            </a:defPPr>
            <a:lvl1pPr marL="0" algn="ctr" defTabSz="914400" rtl="0" eaLnBrk="1" latinLnBrk="0" hangingPunct="1">
              <a:defRPr sz="1200" b="0" i="0" kern="1200">
                <a:solidFill>
                  <a:schemeClr val="tx2"/>
                </a:solidFill>
                <a:latin typeface="Omne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B6DEA-640F-884D-B9CB-E57E1622EABB}" type="slidenum">
              <a:rPr lang="en-US" b="0" i="0" smtClean="0">
                <a:latin typeface="Arial" panose="020B0604020202020204" pitchFamily="34" charset="0"/>
                <a:cs typeface="Arial" panose="020B0604020202020204" pitchFamily="34" charset="0"/>
              </a:rPr>
              <a:pPr/>
              <a:t>‹#›</a:t>
            </a:fld>
            <a:endParaRPr lang="en-US" b="0" i="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0253A47-526C-804E-9704-2FFB39311C88}"/>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11" name="Picture 10">
            <a:extLst>
              <a:ext uri="{FF2B5EF4-FFF2-40B4-BE49-F238E27FC236}">
                <a16:creationId xmlns:a16="http://schemas.microsoft.com/office/drawing/2014/main" id="{43D9B712-9BAA-914F-AA7E-A016331D8334}"/>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12" name="Picture 11">
            <a:extLst>
              <a:ext uri="{FF2B5EF4-FFF2-40B4-BE49-F238E27FC236}">
                <a16:creationId xmlns:a16="http://schemas.microsoft.com/office/drawing/2014/main" id="{C0F0CD19-32DB-8744-B2E1-A6BC4452072F}"/>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13" name="Footer Placeholder 3">
            <a:extLst>
              <a:ext uri="{FF2B5EF4-FFF2-40B4-BE49-F238E27FC236}">
                <a16:creationId xmlns:a16="http://schemas.microsoft.com/office/drawing/2014/main" id="{2CC5B2DB-8454-664D-8B71-D7F3080994D8}"/>
              </a:ext>
            </a:extLst>
          </p:cNvPr>
          <p:cNvSpPr>
            <a:spLocks noGrp="1"/>
          </p:cNvSpPr>
          <p:nvPr>
            <p:ph type="ftr" sz="quarter" idx="3"/>
          </p:nvPr>
        </p:nvSpPr>
        <p:spPr>
          <a:xfrm>
            <a:off x="482599" y="6297984"/>
            <a:ext cx="6572881" cy="365125"/>
          </a:xfrm>
          <a:prstGeom prst="rect">
            <a:avLst/>
          </a:prstGeom>
        </p:spPr>
        <p:txBody>
          <a:bodyPr lIns="0" tIns="0" rIns="0" bIns="0" anchor="ctr" anchorCtr="0"/>
          <a:lstStyle>
            <a:lvl1pPr>
              <a:defRPr lang="en-GB" smtClean="0">
                <a:effectLst/>
              </a:defRPr>
            </a:lvl1pPr>
          </a:lstStyle>
          <a:p>
            <a:r>
              <a:rPr lang="en-GB" dirty="0"/>
              <a:t>for Scotland’s Mental Health     |     </a:t>
            </a:r>
            <a:r>
              <a:rPr lang="en-GB" dirty="0" err="1"/>
              <a:t>samh.org.uk</a:t>
            </a:r>
            <a:endParaRPr lang="en-GB" dirty="0"/>
          </a:p>
        </p:txBody>
      </p:sp>
    </p:spTree>
    <p:extLst>
      <p:ext uri="{BB962C8B-B14F-4D97-AF65-F5344CB8AC3E}">
        <p14:creationId xmlns:p14="http://schemas.microsoft.com/office/powerpoint/2010/main" val="347875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9BA7B-9E62-0B47-B972-A31A298EB8EF}"/>
              </a:ext>
            </a:extLst>
          </p:cNvPr>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F47D1F78-8B08-094E-9E68-97159A8F9E07}"/>
              </a:ext>
            </a:extLst>
          </p:cNvPr>
          <p:cNvPicPr>
            <a:picLocks noChangeAspect="1"/>
          </p:cNvPicPr>
          <p:nvPr userDrawn="1"/>
        </p:nvPicPr>
        <p:blipFill>
          <a:blip r:embed="rId2"/>
          <a:stretch>
            <a:fillRect/>
          </a:stretch>
        </p:blipFill>
        <p:spPr>
          <a:xfrm>
            <a:off x="11564624" y="6216069"/>
            <a:ext cx="894079" cy="894079"/>
          </a:xfrm>
          <a:prstGeom prst="rect">
            <a:avLst/>
          </a:prstGeom>
        </p:spPr>
      </p:pic>
      <p:sp>
        <p:nvSpPr>
          <p:cNvPr id="7" name="Slide Number Placeholder 5">
            <a:extLst>
              <a:ext uri="{FF2B5EF4-FFF2-40B4-BE49-F238E27FC236}">
                <a16:creationId xmlns:a16="http://schemas.microsoft.com/office/drawing/2014/main" id="{2F81D147-4D87-6040-B59C-29FD65B9A75F}"/>
              </a:ext>
            </a:extLst>
          </p:cNvPr>
          <p:cNvSpPr txBox="1">
            <a:spLocks/>
          </p:cNvSpPr>
          <p:nvPr userDrawn="1"/>
        </p:nvSpPr>
        <p:spPr>
          <a:xfrm>
            <a:off x="11637990" y="6418822"/>
            <a:ext cx="460571" cy="365125"/>
          </a:xfrm>
          <a:prstGeom prst="rect">
            <a:avLst/>
          </a:prstGeom>
        </p:spPr>
        <p:txBody>
          <a:bodyPr lIns="0" tIns="0" rIns="0" bIns="0" anchor="ctr" anchorCtr="0"/>
          <a:lstStyle>
            <a:defPPr>
              <a:defRPr lang="en-US"/>
            </a:defPPr>
            <a:lvl1pPr marL="0" algn="ctr" defTabSz="914400" rtl="0" eaLnBrk="1" latinLnBrk="0" hangingPunct="1">
              <a:defRPr sz="1200" b="0" i="0" kern="1200">
                <a:solidFill>
                  <a:schemeClr val="tx2"/>
                </a:solidFill>
                <a:latin typeface="Omne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B6DEA-640F-884D-B9CB-E57E1622EABB}" type="slidenum">
              <a:rPr lang="en-US" b="0" i="0" smtClean="0">
                <a:latin typeface="Arial" panose="020B0604020202020204" pitchFamily="34" charset="0"/>
                <a:cs typeface="Arial" panose="020B0604020202020204" pitchFamily="34" charset="0"/>
              </a:rPr>
              <a:pPr/>
              <a:t>‹#›</a:t>
            </a:fld>
            <a:endParaRPr lang="en-US" b="0" i="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2582524-D56E-9847-9220-5463876D9838}"/>
              </a:ext>
            </a:extLst>
          </p:cNvPr>
          <p:cNvPicPr>
            <a:picLocks noChangeAspect="1"/>
          </p:cNvPicPr>
          <p:nvPr userDrawn="1"/>
        </p:nvPicPr>
        <p:blipFill>
          <a:blip r:embed="rId2"/>
          <a:stretch>
            <a:fillRect/>
          </a:stretch>
        </p:blipFill>
        <p:spPr>
          <a:xfrm>
            <a:off x="10433295" y="6413173"/>
            <a:ext cx="168160" cy="168160"/>
          </a:xfrm>
          <a:prstGeom prst="rect">
            <a:avLst/>
          </a:prstGeom>
        </p:spPr>
      </p:pic>
      <p:pic>
        <p:nvPicPr>
          <p:cNvPr id="9" name="Picture 8">
            <a:extLst>
              <a:ext uri="{FF2B5EF4-FFF2-40B4-BE49-F238E27FC236}">
                <a16:creationId xmlns:a16="http://schemas.microsoft.com/office/drawing/2014/main" id="{E24BCA8B-8219-D841-B369-1637A6BFB1C2}"/>
              </a:ext>
            </a:extLst>
          </p:cNvPr>
          <p:cNvPicPr>
            <a:picLocks noChangeAspect="1"/>
          </p:cNvPicPr>
          <p:nvPr userDrawn="1"/>
        </p:nvPicPr>
        <p:blipFill>
          <a:blip r:embed="rId2"/>
          <a:stretch>
            <a:fillRect/>
          </a:stretch>
        </p:blipFill>
        <p:spPr>
          <a:xfrm>
            <a:off x="10810403" y="6455951"/>
            <a:ext cx="209461" cy="209461"/>
          </a:xfrm>
          <a:prstGeom prst="rect">
            <a:avLst/>
          </a:prstGeom>
        </p:spPr>
      </p:pic>
      <p:pic>
        <p:nvPicPr>
          <p:cNvPr id="10" name="Picture 9">
            <a:extLst>
              <a:ext uri="{FF2B5EF4-FFF2-40B4-BE49-F238E27FC236}">
                <a16:creationId xmlns:a16="http://schemas.microsoft.com/office/drawing/2014/main" id="{958BC846-2769-6745-A0CD-BEB588BABBC9}"/>
              </a:ext>
            </a:extLst>
          </p:cNvPr>
          <p:cNvPicPr>
            <a:picLocks noChangeAspect="1"/>
          </p:cNvPicPr>
          <p:nvPr userDrawn="1"/>
        </p:nvPicPr>
        <p:blipFill>
          <a:blip r:embed="rId2"/>
          <a:stretch>
            <a:fillRect/>
          </a:stretch>
        </p:blipFill>
        <p:spPr>
          <a:xfrm>
            <a:off x="11187513" y="6396466"/>
            <a:ext cx="282828" cy="282828"/>
          </a:xfrm>
          <a:prstGeom prst="rect">
            <a:avLst/>
          </a:prstGeom>
        </p:spPr>
      </p:pic>
      <p:sp>
        <p:nvSpPr>
          <p:cNvPr id="11" name="Footer Placeholder 3">
            <a:extLst>
              <a:ext uri="{FF2B5EF4-FFF2-40B4-BE49-F238E27FC236}">
                <a16:creationId xmlns:a16="http://schemas.microsoft.com/office/drawing/2014/main" id="{2C619462-C070-3344-8ED2-588F0694FA06}"/>
              </a:ext>
            </a:extLst>
          </p:cNvPr>
          <p:cNvSpPr>
            <a:spLocks noGrp="1"/>
          </p:cNvSpPr>
          <p:nvPr>
            <p:ph type="ftr" sz="quarter" idx="3"/>
          </p:nvPr>
        </p:nvSpPr>
        <p:spPr>
          <a:xfrm>
            <a:off x="482599" y="6297984"/>
            <a:ext cx="6572881" cy="365125"/>
          </a:xfrm>
          <a:prstGeom prst="rect">
            <a:avLst/>
          </a:prstGeom>
        </p:spPr>
        <p:txBody>
          <a:bodyPr lIns="0" tIns="0" rIns="0" bIns="0" anchor="ctr" anchorCtr="0"/>
          <a:lstStyle>
            <a:lvl1pPr>
              <a:defRPr lang="en-GB" smtClean="0">
                <a:effectLst/>
              </a:defRPr>
            </a:lvl1pPr>
          </a:lstStyle>
          <a:p>
            <a:r>
              <a:rPr lang="en-GB" dirty="0"/>
              <a:t>for Scotland’s Mental Health     |     </a:t>
            </a:r>
            <a:r>
              <a:rPr lang="en-GB" dirty="0" err="1"/>
              <a:t>samh.org.uk</a:t>
            </a:r>
            <a:endParaRPr lang="en-GB" dirty="0"/>
          </a:p>
        </p:txBody>
      </p:sp>
    </p:spTree>
    <p:extLst>
      <p:ext uri="{BB962C8B-B14F-4D97-AF65-F5344CB8AC3E}">
        <p14:creationId xmlns:p14="http://schemas.microsoft.com/office/powerpoint/2010/main" val="402162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80E86C-04A8-9045-B3DF-2DF01B632FB4}"/>
              </a:ext>
            </a:extLst>
          </p:cNvPr>
          <p:cNvSpPr>
            <a:spLocks noGrp="1"/>
          </p:cNvSpPr>
          <p:nvPr>
            <p:ph type="title"/>
          </p:nvPr>
        </p:nvSpPr>
        <p:spPr>
          <a:xfrm>
            <a:off x="482599" y="475193"/>
            <a:ext cx="8872415" cy="1028700"/>
          </a:xfrm>
          <a:prstGeom prst="rect">
            <a:avLst/>
          </a:prstGeom>
        </p:spPr>
        <p:txBody>
          <a:bodyPr vert="horz" lIns="0" tIns="10800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2A2780E8-59A1-0649-9C0B-8F63BAFA77B8}"/>
              </a:ext>
            </a:extLst>
          </p:cNvPr>
          <p:cNvSpPr>
            <a:spLocks noGrp="1"/>
          </p:cNvSpPr>
          <p:nvPr>
            <p:ph type="body" idx="1"/>
          </p:nvPr>
        </p:nvSpPr>
        <p:spPr>
          <a:xfrm>
            <a:off x="482599" y="1503892"/>
            <a:ext cx="11269133"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3">
            <a:extLst>
              <a:ext uri="{FF2B5EF4-FFF2-40B4-BE49-F238E27FC236}">
                <a16:creationId xmlns:a16="http://schemas.microsoft.com/office/drawing/2014/main" id="{DA70D349-9417-A643-AB38-CDFC215E3E4F}"/>
              </a:ext>
            </a:extLst>
          </p:cNvPr>
          <p:cNvSpPr>
            <a:spLocks noGrp="1"/>
          </p:cNvSpPr>
          <p:nvPr>
            <p:ph type="ftr" sz="quarter" idx="3"/>
          </p:nvPr>
        </p:nvSpPr>
        <p:spPr>
          <a:xfrm>
            <a:off x="482599" y="6297984"/>
            <a:ext cx="6572881" cy="365125"/>
          </a:xfrm>
          <a:prstGeom prst="rect">
            <a:avLst/>
          </a:prstGeom>
        </p:spPr>
        <p:txBody>
          <a:bodyPr lIns="0" tIns="0" rIns="0" bIns="0" anchor="ctr" anchorCtr="0"/>
          <a:lstStyle>
            <a:lvl1pPr>
              <a:defRPr lang="en-GB" sz="1000" b="0" i="0" smtClean="0">
                <a:solidFill>
                  <a:schemeClr val="tx2"/>
                </a:solidFill>
                <a:effectLst/>
                <a:latin typeface="Arial" panose="020B0604020202020204" pitchFamily="34" charset="0"/>
                <a:cs typeface="Arial" panose="020B0604020202020204" pitchFamily="34" charset="0"/>
              </a:defRPr>
            </a:lvl1pPr>
          </a:lstStyle>
          <a:p>
            <a:r>
              <a:rPr lang="en-GB" dirty="0"/>
              <a:t>for Scotland’s Mental Health     |     </a:t>
            </a:r>
            <a:r>
              <a:rPr lang="en-GB" dirty="0" err="1"/>
              <a:t>samh.org.uk</a:t>
            </a:r>
            <a:endParaRPr lang="en-GB" dirty="0"/>
          </a:p>
        </p:txBody>
      </p:sp>
    </p:spTree>
    <p:extLst>
      <p:ext uri="{BB962C8B-B14F-4D97-AF65-F5344CB8AC3E}">
        <p14:creationId xmlns:p14="http://schemas.microsoft.com/office/powerpoint/2010/main" val="4105576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59" r:id="rId6"/>
    <p:sldLayoutId id="2147483660" r:id="rId7"/>
    <p:sldLayoutId id="2147483652" r:id="rId8"/>
    <p:sldLayoutId id="2147483654" r:id="rId9"/>
    <p:sldLayoutId id="2147483655" r:id="rId10"/>
    <p:sldLayoutId id="2147483656" r:id="rId11"/>
    <p:sldLayoutId id="2147483657" r:id="rId12"/>
    <p:sldLayoutId id="2147483651" r:id="rId13"/>
  </p:sldLayoutIdLst>
  <p:hf hdr="0" dt="0"/>
  <p:txStyles>
    <p:titleStyle>
      <a:lvl1pPr algn="l" defTabSz="914400" rtl="0" eaLnBrk="1" latinLnBrk="0" hangingPunct="1">
        <a:lnSpc>
          <a:spcPct val="80000"/>
        </a:lnSpc>
        <a:spcBef>
          <a:spcPct val="0"/>
        </a:spcBef>
        <a:buNone/>
        <a:defRPr sz="3600" kern="2000" spc="-60" baseline="0">
          <a:solidFill>
            <a:schemeClr val="tx2"/>
          </a:solidFill>
          <a:latin typeface="SAMH"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ipd.org/en/knowledge/guides/employee-financial-well-bei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protect-eu.mimecast.com/s/oriYCM1KlSX86WFJzO-N?domain=gcu.ac.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cu.ac.uk/currentstudents/support/wellbeing/worriedaboutsomeone/staffmemberconcernedaboutastudent" TargetMode="External"/><Relationship Id="rId5" Type="http://schemas.openxmlformats.org/officeDocument/2006/relationships/hyperlink" Target="https://www.gcu.ac.uk/currentstudents/fundingandfinance/moneymanagementanddebtadvice"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jrf.org.uk/about-us/what-is-pover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2B84-A4E9-D44E-9BDD-253983E23459}"/>
              </a:ext>
            </a:extLst>
          </p:cNvPr>
          <p:cNvSpPr>
            <a:spLocks noGrp="1"/>
          </p:cNvSpPr>
          <p:nvPr>
            <p:ph type="ctrTitle"/>
          </p:nvPr>
        </p:nvSpPr>
        <p:spPr>
          <a:xfrm>
            <a:off x="784299" y="1304577"/>
            <a:ext cx="5657179" cy="2794064"/>
          </a:xfrm>
        </p:spPr>
        <p:txBody>
          <a:bodyPr/>
          <a:lstStyle/>
          <a:p>
            <a:pPr algn="ctr"/>
            <a:r>
              <a:rPr lang="en-GB" dirty="0" smtClean="0"/>
              <a:t>Supporting Financial wellbeing</a:t>
            </a:r>
            <a:endParaRPr lang="en-US" sz="2400" dirty="0"/>
          </a:p>
        </p:txBody>
      </p:sp>
      <p:sp>
        <p:nvSpPr>
          <p:cNvPr id="3" name="Subtitle 2">
            <a:extLst>
              <a:ext uri="{FF2B5EF4-FFF2-40B4-BE49-F238E27FC236}">
                <a16:creationId xmlns:a16="http://schemas.microsoft.com/office/drawing/2014/main" id="{482B1D1A-F849-CE4B-B197-157553EEA654}"/>
              </a:ext>
            </a:extLst>
          </p:cNvPr>
          <p:cNvSpPr>
            <a:spLocks noGrp="1"/>
          </p:cNvSpPr>
          <p:nvPr>
            <p:ph type="subTitle" idx="1"/>
          </p:nvPr>
        </p:nvSpPr>
        <p:spPr>
          <a:xfrm>
            <a:off x="6224198" y="4471240"/>
            <a:ext cx="2051121" cy="1189360"/>
          </a:xfrm>
        </p:spPr>
        <p:txBody>
          <a:bodyPr/>
          <a:lstStyle/>
          <a:p>
            <a:r>
              <a:rPr lang="en-US" sz="2600" b="1" dirty="0" smtClean="0"/>
              <a:t>8 June 2023</a:t>
            </a:r>
            <a:endParaRPr lang="en-US" sz="2600" b="1" dirty="0"/>
          </a:p>
        </p:txBody>
      </p:sp>
      <p:pic>
        <p:nvPicPr>
          <p:cNvPr id="8" name="Content Placeholder 9">
            <a:extLst>
              <a:ext uri="{FF2B5EF4-FFF2-40B4-BE49-F238E27FC236}">
                <a16:creationId xmlns:a16="http://schemas.microsoft.com/office/drawing/2014/main" id="{4B80EDFC-8E1C-9740-AED3-88CCAF2E563A}"/>
              </a:ext>
            </a:extLst>
          </p:cNvPr>
          <p:cNvPicPr>
            <a:picLocks noChangeAspect="1"/>
          </p:cNvPicPr>
          <p:nvPr/>
        </p:nvPicPr>
        <p:blipFill>
          <a:blip r:embed="rId3">
            <a:lum bright="70000" contrast="-70000"/>
          </a:blip>
          <a:stretch>
            <a:fillRect/>
          </a:stretch>
        </p:blipFill>
        <p:spPr>
          <a:xfrm rot="1334401">
            <a:off x="6572918" y="5655236"/>
            <a:ext cx="1124969" cy="915672"/>
          </a:xfrm>
          <a:prstGeom prst="rect">
            <a:avLst/>
          </a:prstGeom>
        </p:spPr>
      </p:pic>
      <p:sp>
        <p:nvSpPr>
          <p:cNvPr id="4" name="TextBox 3"/>
          <p:cNvSpPr txBox="1"/>
          <p:nvPr/>
        </p:nvSpPr>
        <p:spPr>
          <a:xfrm>
            <a:off x="1584063" y="4601222"/>
            <a:ext cx="4057650" cy="923330"/>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Emma Mamo</a:t>
            </a:r>
          </a:p>
          <a:p>
            <a:pPr algn="ctr"/>
            <a:r>
              <a:rPr lang="en-GB" b="1" dirty="0" smtClean="0">
                <a:solidFill>
                  <a:schemeClr val="bg1"/>
                </a:solidFill>
                <a:latin typeface="Arial" panose="020B0604020202020204" pitchFamily="34" charset="0"/>
                <a:cs typeface="Arial" panose="020B0604020202020204" pitchFamily="34" charset="0"/>
              </a:rPr>
              <a:t>Assistant Director - Workplace </a:t>
            </a:r>
          </a:p>
          <a:p>
            <a:pPr algn="ctr"/>
            <a:r>
              <a:rPr lang="en-GB" b="1" dirty="0" smtClean="0">
                <a:solidFill>
                  <a:schemeClr val="bg1"/>
                </a:solidFill>
                <a:latin typeface="Arial" panose="020B0604020202020204" pitchFamily="34" charset="0"/>
                <a:cs typeface="Arial" panose="020B0604020202020204" pitchFamily="34" charset="0"/>
              </a:rPr>
              <a:t>&amp; Business Development</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402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2599" y="475193"/>
            <a:ext cx="8872415" cy="1028700"/>
          </a:xfrm>
        </p:spPr>
        <p:txBody>
          <a:bodyPr>
            <a:normAutofit/>
          </a:bodyPr>
          <a:lstStyle/>
          <a:p>
            <a:r>
              <a:rPr lang="en-US" sz="4000" b="1" dirty="0" smtClean="0"/>
              <a:t>Impact on students</a:t>
            </a:r>
            <a:endParaRPr lang="en-US" sz="4000" b="1" dirty="0"/>
          </a:p>
        </p:txBody>
      </p:sp>
      <p:pic>
        <p:nvPicPr>
          <p:cNvPr id="6" name="Picture 5"/>
          <p:cNvPicPr>
            <a:picLocks noChangeAspect="1"/>
          </p:cNvPicPr>
          <p:nvPr/>
        </p:nvPicPr>
        <p:blipFill>
          <a:blip r:embed="rId3"/>
          <a:stretch>
            <a:fillRect/>
          </a:stretch>
        </p:blipFill>
        <p:spPr>
          <a:xfrm>
            <a:off x="282893" y="1254443"/>
            <a:ext cx="5548166" cy="5032057"/>
          </a:xfrm>
          <a:prstGeom prst="rect">
            <a:avLst/>
          </a:prstGeom>
        </p:spPr>
      </p:pic>
      <p:sp>
        <p:nvSpPr>
          <p:cNvPr id="4" name="TextBox 3"/>
          <p:cNvSpPr txBox="1"/>
          <p:nvPr/>
        </p:nvSpPr>
        <p:spPr>
          <a:xfrm>
            <a:off x="5831059" y="1058785"/>
            <a:ext cx="5998991" cy="5663089"/>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Office for Students Insight </a:t>
            </a:r>
            <a:r>
              <a:rPr lang="en-GB" sz="2000" b="1" dirty="0">
                <a:latin typeface="Arial" panose="020B0604020202020204" pitchFamily="34" charset="0"/>
                <a:cs typeface="Arial" panose="020B0604020202020204" pitchFamily="34" charset="0"/>
              </a:rPr>
              <a:t>B</a:t>
            </a:r>
            <a:r>
              <a:rPr lang="en-GB" sz="2000" b="1" dirty="0" smtClean="0">
                <a:latin typeface="Arial" panose="020B0604020202020204" pitchFamily="34" charset="0"/>
                <a:cs typeface="Arial" panose="020B0604020202020204" pitchFamily="34" charset="0"/>
              </a:rPr>
              <a:t>rief, March 2023</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1 in 5 had </a:t>
            </a:r>
            <a:r>
              <a:rPr lang="en-GB" dirty="0">
                <a:latin typeface="Arial" panose="020B0604020202020204" pitchFamily="34" charset="0"/>
                <a:cs typeface="Arial" panose="020B0604020202020204" pitchFamily="34" charset="0"/>
              </a:rPr>
              <a:t>considered </a:t>
            </a:r>
            <a:r>
              <a:rPr lang="en-GB" dirty="0" smtClean="0">
                <a:latin typeface="Arial" panose="020B0604020202020204" pitchFamily="34" charset="0"/>
                <a:cs typeface="Arial" panose="020B0604020202020204" pitchFamily="34" charset="0"/>
              </a:rPr>
              <a:t>dropping out </a:t>
            </a:r>
            <a:r>
              <a:rPr lang="en-GB" dirty="0">
                <a:latin typeface="Arial" panose="020B0604020202020204" pitchFamily="34" charset="0"/>
                <a:cs typeface="Arial" panose="020B0604020202020204" pitchFamily="34" charset="0"/>
              </a:rPr>
              <a:t>of university or </a:t>
            </a:r>
            <a:r>
              <a:rPr lang="en-GB" dirty="0" smtClean="0">
                <a:latin typeface="Arial" panose="020B0604020202020204" pitchFamily="34" charset="0"/>
                <a:cs typeface="Arial" panose="020B0604020202020204" pitchFamily="34" charset="0"/>
              </a:rPr>
              <a:t>college (higher for postgraduate and students with disabilities)</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Nearly half </a:t>
            </a: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43 per cent) say </a:t>
            </a:r>
            <a:r>
              <a:rPr lang="en-GB" dirty="0" smtClean="0">
                <a:latin typeface="Arial" panose="020B0604020202020204" pitchFamily="34" charset="0"/>
                <a:cs typeface="Arial" panose="020B0604020202020204" pitchFamily="34" charset="0"/>
              </a:rPr>
              <a:t>they have </a:t>
            </a:r>
            <a:r>
              <a:rPr lang="en-GB" dirty="0">
                <a:latin typeface="Arial" panose="020B0604020202020204" pitchFamily="34" charset="0"/>
                <a:cs typeface="Arial" panose="020B0604020202020204" pitchFamily="34" charset="0"/>
              </a:rPr>
              <a:t>cut back on </a:t>
            </a:r>
            <a:r>
              <a:rPr lang="en-GB" dirty="0" smtClean="0">
                <a:latin typeface="Arial" panose="020B0604020202020204" pitchFamily="34" charset="0"/>
                <a:cs typeface="Arial" panose="020B0604020202020204" pitchFamily="34" charset="0"/>
              </a:rPr>
              <a:t>food shopping</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Over half (56 per cent) have reduced what might be seen as non-essential </a:t>
            </a:r>
            <a:r>
              <a:rPr lang="en-GB" dirty="0" smtClean="0">
                <a:latin typeface="Arial" panose="020B0604020202020204" pitchFamily="34" charset="0"/>
                <a:cs typeface="Arial" panose="020B0604020202020204" pitchFamily="34" charset="0"/>
              </a:rPr>
              <a:t>spending</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Awareness of the support provided by universities and colleges to alleviate cost of living pressures appears to be </a:t>
            </a:r>
            <a:r>
              <a:rPr lang="en-GB" dirty="0" smtClean="0">
                <a:latin typeface="Arial" panose="020B0604020202020204" pitchFamily="34" charset="0"/>
                <a:cs typeface="Arial" panose="020B0604020202020204" pitchFamily="34" charset="0"/>
              </a:rPr>
              <a:t>varied</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Just under half </a:t>
            </a: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44 per cent) agreed that their university or college has done enough to support </a:t>
            </a:r>
            <a:r>
              <a:rPr lang="en-GB" dirty="0" smtClean="0">
                <a:latin typeface="Arial" panose="020B0604020202020204" pitchFamily="34" charset="0"/>
                <a:cs typeface="Arial" panose="020B0604020202020204" pitchFamily="34" charset="0"/>
              </a:rPr>
              <a:t>students with cost of living issues </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266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2599" y="1503893"/>
            <a:ext cx="4648200" cy="4895850"/>
          </a:xfrm>
          <a:prstGeom prst="rect">
            <a:avLst/>
          </a:prstGeom>
        </p:spPr>
      </p:pic>
      <p:sp>
        <p:nvSpPr>
          <p:cNvPr id="5" name="Title 1"/>
          <p:cNvSpPr>
            <a:spLocks noGrp="1"/>
          </p:cNvSpPr>
          <p:nvPr>
            <p:ph type="title"/>
          </p:nvPr>
        </p:nvSpPr>
        <p:spPr>
          <a:xfrm>
            <a:off x="482599" y="475193"/>
            <a:ext cx="8872415" cy="1028700"/>
          </a:xfrm>
        </p:spPr>
        <p:txBody>
          <a:bodyPr>
            <a:normAutofit/>
          </a:bodyPr>
          <a:lstStyle/>
          <a:p>
            <a:r>
              <a:rPr lang="en-US" sz="4000" b="1" dirty="0" smtClean="0"/>
              <a:t>Impact on our mental health</a:t>
            </a:r>
            <a:endParaRPr lang="en-US" sz="4000" b="1" dirty="0"/>
          </a:p>
        </p:txBody>
      </p:sp>
      <p:pic>
        <p:nvPicPr>
          <p:cNvPr id="6" name="Picture 5"/>
          <p:cNvPicPr>
            <a:picLocks noChangeAspect="1"/>
          </p:cNvPicPr>
          <p:nvPr/>
        </p:nvPicPr>
        <p:blipFill>
          <a:blip r:embed="rId4"/>
          <a:stretch>
            <a:fillRect/>
          </a:stretch>
        </p:blipFill>
        <p:spPr>
          <a:xfrm>
            <a:off x="5719762" y="1206712"/>
            <a:ext cx="4910138" cy="5291191"/>
          </a:xfrm>
          <a:prstGeom prst="rect">
            <a:avLst/>
          </a:prstGeom>
        </p:spPr>
      </p:pic>
    </p:spTree>
    <p:extLst>
      <p:ext uri="{BB962C8B-B14F-4D97-AF65-F5344CB8AC3E}">
        <p14:creationId xmlns:p14="http://schemas.microsoft.com/office/powerpoint/2010/main" val="262933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704503" y="1569721"/>
            <a:ext cx="5729400" cy="4465320"/>
          </a:xfrm>
          <a:prstGeom prst="rect">
            <a:avLst/>
          </a:prstGeom>
        </p:spPr>
      </p:pic>
      <p:pic>
        <p:nvPicPr>
          <p:cNvPr id="8" name="Picture 7"/>
          <p:cNvPicPr>
            <a:picLocks noChangeAspect="1"/>
          </p:cNvPicPr>
          <p:nvPr/>
        </p:nvPicPr>
        <p:blipFill>
          <a:blip r:embed="rId4"/>
          <a:stretch>
            <a:fillRect/>
          </a:stretch>
        </p:blipFill>
        <p:spPr>
          <a:xfrm>
            <a:off x="0" y="1752601"/>
            <a:ext cx="5704503" cy="4282440"/>
          </a:xfrm>
          <a:prstGeom prst="rect">
            <a:avLst/>
          </a:prstGeom>
        </p:spPr>
      </p:pic>
      <p:sp>
        <p:nvSpPr>
          <p:cNvPr id="10" name="Title 1"/>
          <p:cNvSpPr>
            <a:spLocks noGrp="1"/>
          </p:cNvSpPr>
          <p:nvPr>
            <p:ph type="title"/>
          </p:nvPr>
        </p:nvSpPr>
        <p:spPr>
          <a:xfrm>
            <a:off x="482599" y="475193"/>
            <a:ext cx="8872415" cy="1028700"/>
          </a:xfrm>
        </p:spPr>
        <p:txBody>
          <a:bodyPr>
            <a:normAutofit/>
          </a:bodyPr>
          <a:lstStyle/>
          <a:p>
            <a:r>
              <a:rPr lang="en-US" sz="4000" b="1" dirty="0" smtClean="0"/>
              <a:t>Impact on our mental health</a:t>
            </a:r>
            <a:endParaRPr lang="en-US" sz="4000" b="1" dirty="0"/>
          </a:p>
        </p:txBody>
      </p:sp>
    </p:spTree>
    <p:extLst>
      <p:ext uri="{BB962C8B-B14F-4D97-AF65-F5344CB8AC3E}">
        <p14:creationId xmlns:p14="http://schemas.microsoft.com/office/powerpoint/2010/main" val="1960984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503892"/>
            <a:ext cx="9210041" cy="4351338"/>
          </a:xfrm>
        </p:spPr>
        <p:txBody>
          <a:bodyPr>
            <a:normAutofit/>
          </a:bodyPr>
          <a:lstStyle/>
          <a:p>
            <a:r>
              <a:rPr lang="en-GB" dirty="0" smtClean="0">
                <a:solidFill>
                  <a:srgbClr val="545454"/>
                </a:solidFill>
              </a:rPr>
              <a:t>Concerns </a:t>
            </a:r>
            <a:r>
              <a:rPr lang="en-GB" dirty="0">
                <a:solidFill>
                  <a:srgbClr val="545454"/>
                </a:solidFill>
              </a:rPr>
              <a:t>about finances are having a negative effect on people’s ability to engage in some of the activities known to help protect mental health and prevent problems from developing</a:t>
            </a:r>
            <a:r>
              <a:rPr lang="en-GB" dirty="0" smtClean="0">
                <a:solidFill>
                  <a:srgbClr val="545454"/>
                </a:solidFill>
              </a:rPr>
              <a:t>:</a:t>
            </a:r>
          </a:p>
          <a:p>
            <a:endParaRPr lang="en-GB" dirty="0" smtClean="0">
              <a:solidFill>
                <a:srgbClr val="545454"/>
              </a:solidFill>
            </a:endParaRPr>
          </a:p>
          <a:p>
            <a:pPr marL="342900" indent="-342900">
              <a:buFont typeface="Arial" panose="020B0604020202020204" pitchFamily="34" charset="0"/>
              <a:buChar char="•"/>
            </a:pPr>
            <a:r>
              <a:rPr lang="en-GB" dirty="0">
                <a:solidFill>
                  <a:srgbClr val="545454"/>
                </a:solidFill>
              </a:rPr>
              <a:t>30% of adults in the UK have poorer quality sleep</a:t>
            </a:r>
          </a:p>
          <a:p>
            <a:pPr marL="342900" indent="-342900">
              <a:buFont typeface="Arial" panose="020B0604020202020204" pitchFamily="34" charset="0"/>
              <a:buChar char="•"/>
            </a:pPr>
            <a:r>
              <a:rPr lang="en-GB" dirty="0">
                <a:solidFill>
                  <a:srgbClr val="545454"/>
                </a:solidFill>
              </a:rPr>
              <a:t>23% meet with friends less often</a:t>
            </a:r>
          </a:p>
          <a:p>
            <a:pPr marL="342900" indent="-342900">
              <a:buFont typeface="Arial" panose="020B0604020202020204" pitchFamily="34" charset="0"/>
              <a:buChar char="•"/>
            </a:pPr>
            <a:r>
              <a:rPr lang="en-GB" dirty="0">
                <a:solidFill>
                  <a:srgbClr val="545454"/>
                </a:solidFill>
              </a:rPr>
              <a:t>15% pursued a hobby less often</a:t>
            </a:r>
          </a:p>
          <a:p>
            <a:pPr marL="342900" indent="-342900">
              <a:buFont typeface="Arial" panose="020B0604020202020204" pitchFamily="34" charset="0"/>
              <a:buChar char="•"/>
            </a:pPr>
            <a:r>
              <a:rPr lang="en-GB" dirty="0">
                <a:solidFill>
                  <a:srgbClr val="545454"/>
                </a:solidFill>
              </a:rPr>
              <a:t>12% exercised less often</a:t>
            </a:r>
            <a:endParaRPr lang="en-GB" dirty="0" smtClean="0">
              <a:solidFill>
                <a:srgbClr val="545454"/>
              </a:solidFill>
            </a:endParaRPr>
          </a:p>
          <a:p>
            <a:endParaRPr lang="en-GB" dirty="0">
              <a:solidFill>
                <a:srgbClr val="545454"/>
              </a:solidFill>
            </a:endParaRPr>
          </a:p>
          <a:p>
            <a:endParaRPr lang="en-US" dirty="0"/>
          </a:p>
        </p:txBody>
      </p:sp>
      <p:sp>
        <p:nvSpPr>
          <p:cNvPr id="5" name="Title 1"/>
          <p:cNvSpPr>
            <a:spLocks noGrp="1"/>
          </p:cNvSpPr>
          <p:nvPr>
            <p:ph type="title"/>
          </p:nvPr>
        </p:nvSpPr>
        <p:spPr>
          <a:xfrm>
            <a:off x="482599" y="475193"/>
            <a:ext cx="8872415" cy="1028700"/>
          </a:xfrm>
        </p:spPr>
        <p:txBody>
          <a:bodyPr>
            <a:normAutofit/>
          </a:bodyPr>
          <a:lstStyle/>
          <a:p>
            <a:r>
              <a:rPr lang="en-US" sz="4000" b="1" dirty="0" smtClean="0"/>
              <a:t>Impact on our mental health</a:t>
            </a:r>
            <a:endParaRPr lang="en-US" sz="4000" b="1" dirty="0"/>
          </a:p>
        </p:txBody>
      </p:sp>
    </p:spTree>
    <p:extLst>
      <p:ext uri="{BB962C8B-B14F-4D97-AF65-F5344CB8AC3E}">
        <p14:creationId xmlns:p14="http://schemas.microsoft.com/office/powerpoint/2010/main" val="3304486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13C6-417A-4044-A1EC-F16D00B3E188}"/>
              </a:ext>
            </a:extLst>
          </p:cNvPr>
          <p:cNvSpPr>
            <a:spLocks noGrp="1"/>
          </p:cNvSpPr>
          <p:nvPr>
            <p:ph type="title"/>
          </p:nvPr>
        </p:nvSpPr>
        <p:spPr>
          <a:xfrm>
            <a:off x="2499153" y="3067688"/>
            <a:ext cx="6987754" cy="1585912"/>
          </a:xfrm>
        </p:spPr>
        <p:txBody>
          <a:bodyPr anchor="b" anchorCtr="0"/>
          <a:lstStyle/>
          <a:p>
            <a:r>
              <a:rPr lang="en-GB" dirty="0"/>
              <a:t>Supporting the financial wellbeing of </a:t>
            </a:r>
            <a:r>
              <a:rPr lang="en-GB" dirty="0" smtClean="0"/>
              <a:t>staff and students</a:t>
            </a:r>
            <a:endParaRPr lang="en-GB" dirty="0"/>
          </a:p>
        </p:txBody>
      </p:sp>
      <p:sp>
        <p:nvSpPr>
          <p:cNvPr id="5" name="Slide Number Placeholder 4">
            <a:extLst>
              <a:ext uri="{FF2B5EF4-FFF2-40B4-BE49-F238E27FC236}">
                <a16:creationId xmlns:a16="http://schemas.microsoft.com/office/drawing/2014/main" id="{11875B25-EEA8-4841-AE48-3CE7E9F4E939}"/>
              </a:ext>
            </a:extLst>
          </p:cNvPr>
          <p:cNvSpPr>
            <a:spLocks noGrp="1"/>
          </p:cNvSpPr>
          <p:nvPr>
            <p:ph type="sldNum" sz="quarter" idx="4"/>
          </p:nvPr>
        </p:nvSpPr>
        <p:spPr/>
        <p:txBody>
          <a:bodyPr/>
          <a:lstStyle/>
          <a:p>
            <a:fld id="{417B6DEA-640F-884D-B9CB-E57E1622EABB}" type="slidenum">
              <a:rPr lang="en-US" smtClean="0"/>
              <a:pPr/>
              <a:t>14</a:t>
            </a:fld>
            <a:endParaRPr lang="en-US" dirty="0"/>
          </a:p>
        </p:txBody>
      </p:sp>
      <p:sp>
        <p:nvSpPr>
          <p:cNvPr id="4" name="Footer Placeholder 3">
            <a:extLst>
              <a:ext uri="{FF2B5EF4-FFF2-40B4-BE49-F238E27FC236}">
                <a16:creationId xmlns:a16="http://schemas.microsoft.com/office/drawing/2014/main" id="{CC018D05-968F-5A41-80CC-59F355584AD9}"/>
              </a:ext>
            </a:extLst>
          </p:cNvPr>
          <p:cNvSpPr>
            <a:spLocks noGrp="1"/>
          </p:cNvSpPr>
          <p:nvPr>
            <p:ph type="ftr" sz="quarter" idx="3"/>
          </p:nvPr>
        </p:nvSpPr>
        <p:spPr/>
        <p:txBody>
          <a:bodyPr/>
          <a:lstStyle/>
          <a:p>
            <a:r>
              <a:rPr lang="en-GB" dirty="0"/>
              <a:t>for Scotland’s Mental Health     |     </a:t>
            </a:r>
            <a:r>
              <a:rPr lang="en-GB" dirty="0" err="1"/>
              <a:t>samh.org.uk</a:t>
            </a:r>
            <a:endParaRPr lang="en-GB" dirty="0"/>
          </a:p>
        </p:txBody>
      </p:sp>
      <p:pic>
        <p:nvPicPr>
          <p:cNvPr id="8" name="Content Placeholder 9">
            <a:extLst>
              <a:ext uri="{FF2B5EF4-FFF2-40B4-BE49-F238E27FC236}">
                <a16:creationId xmlns:a16="http://schemas.microsoft.com/office/drawing/2014/main" id="{CA90EEC0-1914-CC46-A22A-2807657A157D}"/>
              </a:ext>
            </a:extLst>
          </p:cNvPr>
          <p:cNvPicPr>
            <a:picLocks noChangeAspect="1"/>
          </p:cNvPicPr>
          <p:nvPr/>
        </p:nvPicPr>
        <p:blipFill>
          <a:blip r:embed="rId3"/>
          <a:stretch>
            <a:fillRect/>
          </a:stretch>
        </p:blipFill>
        <p:spPr>
          <a:xfrm rot="9413067">
            <a:off x="10019877" y="534741"/>
            <a:ext cx="1445219" cy="1176341"/>
          </a:xfrm>
          <a:prstGeom prst="rect">
            <a:avLst/>
          </a:prstGeom>
        </p:spPr>
      </p:pic>
    </p:spTree>
    <p:extLst>
      <p:ext uri="{BB962C8B-B14F-4D97-AF65-F5344CB8AC3E}">
        <p14:creationId xmlns:p14="http://schemas.microsoft.com/office/powerpoint/2010/main" val="2115312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support is helpful?</a:t>
            </a:r>
            <a:endParaRPr lang="en-US" sz="4000" b="1" dirty="0"/>
          </a:p>
        </p:txBody>
      </p:sp>
      <p:sp>
        <p:nvSpPr>
          <p:cNvPr id="6" name="Rectangle 5"/>
          <p:cNvSpPr/>
          <p:nvPr/>
        </p:nvSpPr>
        <p:spPr>
          <a:xfrm>
            <a:off x="482599" y="1760220"/>
            <a:ext cx="3589020" cy="3451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678142" y="2497857"/>
            <a:ext cx="3197934" cy="1938992"/>
          </a:xfrm>
          <a:prstGeom prst="rect">
            <a:avLst/>
          </a:prstGeom>
          <a:noFill/>
        </p:spPr>
        <p:txBody>
          <a:bodyPr wrap="square" rtlCol="0">
            <a:spAutoFit/>
          </a:bodyPr>
          <a:lstStyle/>
          <a:p>
            <a:pPr algn="ctr"/>
            <a:r>
              <a:rPr lang="en-GB" sz="4000" b="1" dirty="0" smtClean="0">
                <a:solidFill>
                  <a:schemeClr val="bg1"/>
                </a:solidFill>
              </a:rPr>
              <a:t>Improving sense </a:t>
            </a:r>
            <a:r>
              <a:rPr lang="en-GB" sz="4000" b="1" dirty="0">
                <a:solidFill>
                  <a:schemeClr val="bg1"/>
                </a:solidFill>
              </a:rPr>
              <a:t>of control</a:t>
            </a:r>
            <a:endParaRPr lang="en-GB" sz="4000" dirty="0">
              <a:solidFill>
                <a:schemeClr val="bg1"/>
              </a:solidFill>
            </a:endParaRPr>
          </a:p>
        </p:txBody>
      </p:sp>
      <p:sp>
        <p:nvSpPr>
          <p:cNvPr id="8" name="Rectangle 7"/>
          <p:cNvSpPr/>
          <p:nvPr/>
        </p:nvSpPr>
        <p:spPr>
          <a:xfrm>
            <a:off x="4311504" y="1760220"/>
            <a:ext cx="3589020" cy="3451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140410" y="1760220"/>
            <a:ext cx="3589020" cy="3451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311504" y="2162710"/>
            <a:ext cx="3521212" cy="2554545"/>
          </a:xfrm>
          <a:prstGeom prst="rect">
            <a:avLst/>
          </a:prstGeom>
          <a:noFill/>
        </p:spPr>
        <p:txBody>
          <a:bodyPr wrap="square" rtlCol="0">
            <a:spAutoFit/>
          </a:bodyPr>
          <a:lstStyle/>
          <a:p>
            <a:pPr algn="ctr"/>
            <a:r>
              <a:rPr lang="en-GB" sz="4000" b="1" dirty="0" smtClean="0">
                <a:solidFill>
                  <a:schemeClr val="bg1"/>
                </a:solidFill>
              </a:rPr>
              <a:t>Increasing financial management skills</a:t>
            </a:r>
            <a:endParaRPr lang="en-GB" sz="4000" dirty="0">
              <a:solidFill>
                <a:schemeClr val="bg1"/>
              </a:solidFill>
            </a:endParaRPr>
          </a:p>
        </p:txBody>
      </p:sp>
      <p:sp>
        <p:nvSpPr>
          <p:cNvPr id="11" name="TextBox 10"/>
          <p:cNvSpPr txBox="1"/>
          <p:nvPr/>
        </p:nvSpPr>
        <p:spPr>
          <a:xfrm>
            <a:off x="8238181" y="2701319"/>
            <a:ext cx="3393477" cy="1323439"/>
          </a:xfrm>
          <a:prstGeom prst="rect">
            <a:avLst/>
          </a:prstGeom>
          <a:noFill/>
        </p:spPr>
        <p:txBody>
          <a:bodyPr wrap="square" rtlCol="0">
            <a:spAutoFit/>
          </a:bodyPr>
          <a:lstStyle/>
          <a:p>
            <a:pPr algn="ctr"/>
            <a:r>
              <a:rPr lang="en-GB" sz="4000" b="1" dirty="0" smtClean="0">
                <a:solidFill>
                  <a:schemeClr val="bg1"/>
                </a:solidFill>
              </a:rPr>
              <a:t>Increasing </a:t>
            </a:r>
          </a:p>
          <a:p>
            <a:pPr algn="ctr"/>
            <a:r>
              <a:rPr lang="en-GB" sz="4000" b="1" dirty="0" smtClean="0">
                <a:solidFill>
                  <a:schemeClr val="bg1"/>
                </a:solidFill>
              </a:rPr>
              <a:t>self-esteem </a:t>
            </a:r>
            <a:endParaRPr lang="en-GB" sz="4000" dirty="0">
              <a:solidFill>
                <a:schemeClr val="bg1"/>
              </a:solidFill>
            </a:endParaRPr>
          </a:p>
        </p:txBody>
      </p:sp>
      <p:sp>
        <p:nvSpPr>
          <p:cNvPr id="12" name="Rectangle 11"/>
          <p:cNvSpPr/>
          <p:nvPr/>
        </p:nvSpPr>
        <p:spPr>
          <a:xfrm>
            <a:off x="464525" y="5455682"/>
            <a:ext cx="11264905" cy="991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88669" y="5554356"/>
            <a:ext cx="10675621" cy="954107"/>
          </a:xfrm>
          <a:prstGeom prst="rect">
            <a:avLst/>
          </a:prstGeom>
          <a:noFill/>
        </p:spPr>
        <p:txBody>
          <a:bodyPr wrap="square" rtlCol="0">
            <a:spAutoFit/>
          </a:bodyPr>
          <a:lstStyle/>
          <a:p>
            <a:pPr algn="ctr"/>
            <a:r>
              <a:rPr lang="en-GB" sz="2800" b="1" dirty="0" smtClean="0">
                <a:solidFill>
                  <a:schemeClr val="bg1"/>
                </a:solidFill>
              </a:rPr>
              <a:t>All of the above help to reduce </a:t>
            </a:r>
            <a:r>
              <a:rPr lang="en-GB" sz="2800" b="1" dirty="0">
                <a:solidFill>
                  <a:schemeClr val="bg1"/>
                </a:solidFill>
              </a:rPr>
              <a:t>the impact of financial stress on people’s mental health and wellbeing</a:t>
            </a:r>
            <a:endParaRPr lang="en-GB" sz="2800" dirty="0">
              <a:solidFill>
                <a:schemeClr val="bg1"/>
              </a:solidFill>
            </a:endParaRPr>
          </a:p>
        </p:txBody>
      </p:sp>
    </p:spTree>
    <p:extLst>
      <p:ext uri="{BB962C8B-B14F-4D97-AF65-F5344CB8AC3E}">
        <p14:creationId xmlns:p14="http://schemas.microsoft.com/office/powerpoint/2010/main" val="3242222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2599" y="475193"/>
            <a:ext cx="10878821" cy="1028700"/>
          </a:xfrm>
        </p:spPr>
        <p:txBody>
          <a:bodyPr>
            <a:noAutofit/>
          </a:bodyPr>
          <a:lstStyle/>
          <a:p>
            <a:r>
              <a:rPr lang="en-US" sz="4000" b="1" dirty="0" smtClean="0"/>
              <a:t>Supporting staff: developing a policy</a:t>
            </a:r>
            <a:endParaRPr lang="en-US" sz="4000" b="1" dirty="0"/>
          </a:p>
        </p:txBody>
      </p:sp>
      <p:pic>
        <p:nvPicPr>
          <p:cNvPr id="4" name="Picture 3"/>
          <p:cNvPicPr>
            <a:picLocks noChangeAspect="1"/>
          </p:cNvPicPr>
          <p:nvPr/>
        </p:nvPicPr>
        <p:blipFill>
          <a:blip r:embed="rId3"/>
          <a:stretch>
            <a:fillRect/>
          </a:stretch>
        </p:blipFill>
        <p:spPr>
          <a:xfrm>
            <a:off x="395287" y="1120139"/>
            <a:ext cx="8645843" cy="5711015"/>
          </a:xfrm>
          <a:prstGeom prst="rect">
            <a:avLst/>
          </a:prstGeom>
        </p:spPr>
      </p:pic>
      <p:sp>
        <p:nvSpPr>
          <p:cNvPr id="6" name="TextBox 5"/>
          <p:cNvSpPr txBox="1"/>
          <p:nvPr/>
        </p:nvSpPr>
        <p:spPr>
          <a:xfrm>
            <a:off x="7069014" y="5626685"/>
            <a:ext cx="4572000" cy="523220"/>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Taken from CIPD website: </a:t>
            </a:r>
            <a:r>
              <a:rPr lang="en-GB" sz="1400" dirty="0" smtClean="0">
                <a:latin typeface="Arial" panose="020B0604020202020204" pitchFamily="34" charset="0"/>
                <a:cs typeface="Arial" panose="020B0604020202020204" pitchFamily="34" charset="0"/>
                <a:hlinkClick r:id="rId4"/>
              </a:rPr>
              <a:t>‘Employee financial wellbeing’</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17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2599" y="475193"/>
            <a:ext cx="8872415" cy="1028700"/>
          </a:xfrm>
        </p:spPr>
        <p:txBody>
          <a:bodyPr>
            <a:normAutofit/>
          </a:bodyPr>
          <a:lstStyle/>
          <a:p>
            <a:r>
              <a:rPr lang="en-US" sz="4000" b="1" dirty="0" smtClean="0"/>
              <a:t>What should a policy cover?</a:t>
            </a:r>
            <a:endParaRPr lang="en-US" sz="4000" b="1" dirty="0"/>
          </a:p>
        </p:txBody>
      </p:sp>
      <p:sp>
        <p:nvSpPr>
          <p:cNvPr id="6" name="Rectangle 5"/>
          <p:cNvSpPr/>
          <p:nvPr/>
        </p:nvSpPr>
        <p:spPr>
          <a:xfrm>
            <a:off x="482599" y="1481078"/>
            <a:ext cx="3589020"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482599" y="5309771"/>
            <a:ext cx="3589020"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482599" y="3368040"/>
            <a:ext cx="3589020"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678142" y="1725877"/>
            <a:ext cx="3197934" cy="830997"/>
          </a:xfrm>
          <a:prstGeom prst="rect">
            <a:avLst/>
          </a:prstGeom>
          <a:noFill/>
        </p:spPr>
        <p:txBody>
          <a:bodyPr wrap="square" rtlCol="0">
            <a:spAutoFit/>
          </a:bodyPr>
          <a:lstStyle/>
          <a:p>
            <a:pPr algn="ctr"/>
            <a:r>
              <a:rPr lang="en-GB" sz="2400" b="1" dirty="0" smtClean="0">
                <a:solidFill>
                  <a:schemeClr val="bg1"/>
                </a:solidFill>
              </a:rPr>
              <a:t>Paying a fair and liveable wage</a:t>
            </a:r>
            <a:endParaRPr lang="en-GB" sz="2400" dirty="0">
              <a:solidFill>
                <a:schemeClr val="bg1"/>
              </a:solidFill>
            </a:endParaRPr>
          </a:p>
        </p:txBody>
      </p:sp>
      <p:sp>
        <p:nvSpPr>
          <p:cNvPr id="10" name="TextBox 9"/>
          <p:cNvSpPr txBox="1"/>
          <p:nvPr/>
        </p:nvSpPr>
        <p:spPr>
          <a:xfrm>
            <a:off x="678142" y="3581191"/>
            <a:ext cx="3197934" cy="830997"/>
          </a:xfrm>
          <a:prstGeom prst="rect">
            <a:avLst/>
          </a:prstGeom>
          <a:noFill/>
        </p:spPr>
        <p:txBody>
          <a:bodyPr wrap="square" rtlCol="0">
            <a:spAutoFit/>
          </a:bodyPr>
          <a:lstStyle/>
          <a:p>
            <a:pPr algn="ctr"/>
            <a:r>
              <a:rPr lang="en-GB" sz="2400" b="1" dirty="0" smtClean="0">
                <a:solidFill>
                  <a:schemeClr val="bg1"/>
                </a:solidFill>
              </a:rPr>
              <a:t>Supporting in-work progression</a:t>
            </a:r>
            <a:endParaRPr lang="en-GB" sz="2400" dirty="0">
              <a:solidFill>
                <a:schemeClr val="bg1"/>
              </a:solidFill>
            </a:endParaRPr>
          </a:p>
        </p:txBody>
      </p:sp>
      <p:sp>
        <p:nvSpPr>
          <p:cNvPr id="11" name="TextBox 10"/>
          <p:cNvSpPr txBox="1"/>
          <p:nvPr/>
        </p:nvSpPr>
        <p:spPr>
          <a:xfrm>
            <a:off x="678142" y="5522922"/>
            <a:ext cx="3197934" cy="830997"/>
          </a:xfrm>
          <a:prstGeom prst="rect">
            <a:avLst/>
          </a:prstGeom>
          <a:noFill/>
        </p:spPr>
        <p:txBody>
          <a:bodyPr wrap="square" rtlCol="0">
            <a:spAutoFit/>
          </a:bodyPr>
          <a:lstStyle/>
          <a:p>
            <a:pPr algn="ctr"/>
            <a:r>
              <a:rPr lang="en-GB" sz="2400" b="1" dirty="0" smtClean="0">
                <a:solidFill>
                  <a:schemeClr val="bg1"/>
                </a:solidFill>
              </a:rPr>
              <a:t>Providing financial wellbeing benefits</a:t>
            </a:r>
            <a:endParaRPr lang="en-GB" sz="2400" dirty="0">
              <a:solidFill>
                <a:schemeClr val="bg1"/>
              </a:solidFill>
            </a:endParaRPr>
          </a:p>
        </p:txBody>
      </p:sp>
      <p:sp>
        <p:nvSpPr>
          <p:cNvPr id="13" name="TextBox 12"/>
          <p:cNvSpPr txBox="1"/>
          <p:nvPr/>
        </p:nvSpPr>
        <p:spPr>
          <a:xfrm>
            <a:off x="4450080" y="3368040"/>
            <a:ext cx="6663690"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Offer clear progression paths</a:t>
            </a:r>
          </a:p>
          <a:p>
            <a:pPr marL="285750" indent="-285750">
              <a:buFont typeface="Arial" panose="020B0604020202020204" pitchFamily="34" charset="0"/>
              <a:buChar char="•"/>
            </a:pPr>
            <a:r>
              <a:rPr lang="en-GB" sz="2000" dirty="0" smtClean="0"/>
              <a:t>Ensure line managers are supportive</a:t>
            </a:r>
          </a:p>
          <a:p>
            <a:pPr marL="285750" indent="-285750">
              <a:buFont typeface="Arial" panose="020B0604020202020204" pitchFamily="34" charset="0"/>
              <a:buChar char="•"/>
            </a:pPr>
            <a:r>
              <a:rPr lang="en-GB" sz="2000" dirty="0" smtClean="0"/>
              <a:t>Offer targeted training and development</a:t>
            </a:r>
          </a:p>
          <a:p>
            <a:pPr marL="285750" indent="-285750">
              <a:buFont typeface="Arial" panose="020B0604020202020204" pitchFamily="34" charset="0"/>
              <a:buChar char="•"/>
            </a:pPr>
            <a:r>
              <a:rPr lang="en-GB" sz="2000" dirty="0" smtClean="0"/>
              <a:t>Offer mentoring, shadowing and work experience</a:t>
            </a:r>
            <a:endParaRPr lang="en-GB" sz="2000" dirty="0"/>
          </a:p>
        </p:txBody>
      </p:sp>
      <p:sp>
        <p:nvSpPr>
          <p:cNvPr id="14" name="TextBox 13"/>
          <p:cNvSpPr txBox="1"/>
          <p:nvPr/>
        </p:nvSpPr>
        <p:spPr>
          <a:xfrm>
            <a:off x="4450080" y="1503893"/>
            <a:ext cx="7094220"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Enable people to lead a dignified life and meet the cost of living</a:t>
            </a:r>
          </a:p>
          <a:p>
            <a:pPr marL="285750" indent="-285750">
              <a:buFont typeface="Arial" panose="020B0604020202020204" pitchFamily="34" charset="0"/>
              <a:buChar char="•"/>
            </a:pPr>
            <a:r>
              <a:rPr lang="en-GB" sz="2000" dirty="0"/>
              <a:t>I</a:t>
            </a:r>
            <a:r>
              <a:rPr lang="en-GB" sz="2000" dirty="0" smtClean="0"/>
              <a:t>f people are paid hourly then being able to work enough hours is import</a:t>
            </a:r>
          </a:p>
          <a:p>
            <a:pPr marL="285750" indent="-285750">
              <a:buFont typeface="Arial" panose="020B0604020202020204" pitchFamily="34" charset="0"/>
              <a:buChar char="•"/>
            </a:pPr>
            <a:r>
              <a:rPr lang="en-GB" sz="2000" dirty="0"/>
              <a:t>T</a:t>
            </a:r>
            <a:r>
              <a:rPr lang="en-GB" sz="2000" dirty="0" smtClean="0"/>
              <a:t>ransparency about pay and communication are key</a:t>
            </a:r>
            <a:endParaRPr lang="en-GB" sz="2000" dirty="0"/>
          </a:p>
        </p:txBody>
      </p:sp>
      <p:sp>
        <p:nvSpPr>
          <p:cNvPr id="16" name="TextBox 15"/>
          <p:cNvSpPr txBox="1"/>
          <p:nvPr/>
        </p:nvSpPr>
        <p:spPr>
          <a:xfrm>
            <a:off x="4450080" y="5309771"/>
            <a:ext cx="7197090"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Offer occupational sick pay</a:t>
            </a:r>
          </a:p>
          <a:p>
            <a:pPr marL="285750" indent="-285750">
              <a:buFont typeface="Arial" panose="020B0604020202020204" pitchFamily="34" charset="0"/>
              <a:buChar char="•"/>
            </a:pPr>
            <a:r>
              <a:rPr lang="en-GB" sz="2000" dirty="0" smtClean="0"/>
              <a:t>Offer crisis loans to support with unexpected financial shocks</a:t>
            </a:r>
          </a:p>
          <a:p>
            <a:pPr marL="285750" indent="-285750">
              <a:buFont typeface="Arial" panose="020B0604020202020204" pitchFamily="34" charset="0"/>
              <a:buChar char="•"/>
            </a:pPr>
            <a:r>
              <a:rPr lang="en-GB" sz="2000" dirty="0" smtClean="0"/>
              <a:t>Explore flexibility on how often people are paid</a:t>
            </a:r>
          </a:p>
          <a:p>
            <a:pPr marL="285750" indent="-285750">
              <a:buFont typeface="Arial" panose="020B0604020202020204" pitchFamily="34" charset="0"/>
              <a:buChar char="•"/>
            </a:pPr>
            <a:r>
              <a:rPr lang="en-GB" sz="2000" dirty="0" smtClean="0"/>
              <a:t>Offer financial awareness programmes</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219201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503892"/>
            <a:ext cx="9210041" cy="4725458"/>
          </a:xfrm>
        </p:spPr>
        <p:txBody>
          <a:bodyPr>
            <a:normAutofit lnSpcReduction="10000"/>
          </a:bodyPr>
          <a:lstStyle/>
          <a:p>
            <a:r>
              <a:rPr lang="en-GB" dirty="0" smtClean="0">
                <a:solidFill>
                  <a:srgbClr val="545454"/>
                </a:solidFill>
              </a:rPr>
              <a:t>People on low incomes value benefits </a:t>
            </a:r>
            <a:r>
              <a:rPr lang="en-GB" dirty="0">
                <a:solidFill>
                  <a:srgbClr val="545454"/>
                </a:solidFill>
              </a:rPr>
              <a:t>that reduce their highest living </a:t>
            </a:r>
            <a:r>
              <a:rPr lang="en-GB" dirty="0" smtClean="0">
                <a:solidFill>
                  <a:srgbClr val="545454"/>
                </a:solidFill>
              </a:rPr>
              <a:t>costs:</a:t>
            </a:r>
          </a:p>
          <a:p>
            <a:endParaRPr lang="en-GB" dirty="0">
              <a:solidFill>
                <a:srgbClr val="545454"/>
              </a:solidFill>
            </a:endParaRPr>
          </a:p>
          <a:p>
            <a:pPr marL="342900" indent="-342900">
              <a:buFont typeface="Arial" panose="020B0604020202020204" pitchFamily="34" charset="0"/>
              <a:buChar char="•"/>
            </a:pPr>
            <a:r>
              <a:rPr lang="en-GB" b="1" dirty="0">
                <a:solidFill>
                  <a:srgbClr val="545454"/>
                </a:solidFill>
              </a:rPr>
              <a:t>Housing and utilities </a:t>
            </a:r>
            <a:r>
              <a:rPr lang="en-GB" dirty="0">
                <a:solidFill>
                  <a:srgbClr val="545454"/>
                </a:solidFill>
              </a:rPr>
              <a:t>– </a:t>
            </a:r>
            <a:r>
              <a:rPr lang="en-GB" dirty="0" smtClean="0">
                <a:solidFill>
                  <a:srgbClr val="545454"/>
                </a:solidFill>
              </a:rPr>
              <a:t>rental </a:t>
            </a:r>
            <a:r>
              <a:rPr lang="en-GB" dirty="0">
                <a:solidFill>
                  <a:srgbClr val="545454"/>
                </a:solidFill>
              </a:rPr>
              <a:t>deposit schemes, accommodation and rent subsidies, and technology and telecommunications subsidies or loans, </a:t>
            </a:r>
            <a:r>
              <a:rPr lang="en-GB" dirty="0" err="1" smtClean="0">
                <a:solidFill>
                  <a:srgbClr val="545454"/>
                </a:solidFill>
              </a:rPr>
              <a:t>etc</a:t>
            </a:r>
            <a:endParaRPr lang="en-GB" dirty="0">
              <a:solidFill>
                <a:srgbClr val="545454"/>
              </a:solidFill>
            </a:endParaRPr>
          </a:p>
          <a:p>
            <a:pPr marL="342900" indent="-342900">
              <a:buFont typeface="Arial" panose="020B0604020202020204" pitchFamily="34" charset="0"/>
              <a:buChar char="•"/>
            </a:pPr>
            <a:r>
              <a:rPr lang="en-GB" b="1" dirty="0">
                <a:solidFill>
                  <a:srgbClr val="545454"/>
                </a:solidFill>
              </a:rPr>
              <a:t>Child/eldercare</a:t>
            </a:r>
            <a:r>
              <a:rPr lang="en-GB" dirty="0">
                <a:solidFill>
                  <a:srgbClr val="545454"/>
                </a:solidFill>
              </a:rPr>
              <a:t> – flexible working, paid time-off for emergency caring responsibilities, subsidised childcare, or aiding access to the Government’s Tax-Free Childcare scheme, </a:t>
            </a:r>
            <a:r>
              <a:rPr lang="en-GB" dirty="0" err="1" smtClean="0">
                <a:solidFill>
                  <a:srgbClr val="545454"/>
                </a:solidFill>
              </a:rPr>
              <a:t>etc</a:t>
            </a:r>
            <a:endParaRPr lang="en-GB" dirty="0">
              <a:solidFill>
                <a:srgbClr val="545454"/>
              </a:solidFill>
            </a:endParaRPr>
          </a:p>
          <a:p>
            <a:pPr marL="342900" indent="-342900">
              <a:buFont typeface="Arial" panose="020B0604020202020204" pitchFamily="34" charset="0"/>
              <a:buChar char="•"/>
            </a:pPr>
            <a:r>
              <a:rPr lang="en-GB" b="1" dirty="0">
                <a:solidFill>
                  <a:srgbClr val="545454"/>
                </a:solidFill>
              </a:rPr>
              <a:t>Travel</a:t>
            </a:r>
            <a:r>
              <a:rPr lang="en-GB" dirty="0">
                <a:solidFill>
                  <a:srgbClr val="545454"/>
                </a:solidFill>
              </a:rPr>
              <a:t> </a:t>
            </a:r>
            <a:r>
              <a:rPr lang="en-GB" dirty="0" smtClean="0">
                <a:solidFill>
                  <a:srgbClr val="545454"/>
                </a:solidFill>
              </a:rPr>
              <a:t>– transport </a:t>
            </a:r>
            <a:r>
              <a:rPr lang="en-GB" dirty="0">
                <a:solidFill>
                  <a:srgbClr val="545454"/>
                </a:solidFill>
              </a:rPr>
              <a:t>season ticket loans, travel expenses, cycle-to-work, or work bus/public transport subsidies, </a:t>
            </a:r>
            <a:r>
              <a:rPr lang="en-GB" dirty="0" err="1" smtClean="0">
                <a:solidFill>
                  <a:srgbClr val="545454"/>
                </a:solidFill>
              </a:rPr>
              <a:t>etc</a:t>
            </a:r>
            <a:endParaRPr lang="en-GB" dirty="0">
              <a:solidFill>
                <a:srgbClr val="545454"/>
              </a:solidFill>
            </a:endParaRPr>
          </a:p>
          <a:p>
            <a:pPr marL="342900" indent="-342900">
              <a:buFont typeface="Arial" panose="020B0604020202020204" pitchFamily="34" charset="0"/>
              <a:buChar char="•"/>
            </a:pPr>
            <a:r>
              <a:rPr lang="en-GB" b="1" dirty="0">
                <a:solidFill>
                  <a:srgbClr val="545454"/>
                </a:solidFill>
              </a:rPr>
              <a:t>Food and leisure </a:t>
            </a:r>
            <a:r>
              <a:rPr lang="en-GB" dirty="0">
                <a:solidFill>
                  <a:srgbClr val="545454"/>
                </a:solidFill>
              </a:rPr>
              <a:t>– free or subsidised meals and drinks, shopping and lifestyle discounts, vouchers, gym membership, </a:t>
            </a:r>
            <a:r>
              <a:rPr lang="en-GB" dirty="0" err="1" smtClean="0">
                <a:solidFill>
                  <a:srgbClr val="545454"/>
                </a:solidFill>
              </a:rPr>
              <a:t>etc</a:t>
            </a:r>
            <a:endParaRPr lang="en-GB" dirty="0">
              <a:solidFill>
                <a:srgbClr val="545454"/>
              </a:solidFill>
            </a:endParaRPr>
          </a:p>
          <a:p>
            <a:endParaRPr lang="en-GB" dirty="0" smtClean="0">
              <a:solidFill>
                <a:srgbClr val="545454"/>
              </a:solidFill>
            </a:endParaRPr>
          </a:p>
          <a:p>
            <a:endParaRPr lang="en-GB" dirty="0">
              <a:solidFill>
                <a:srgbClr val="545454"/>
              </a:solidFill>
            </a:endParaRPr>
          </a:p>
          <a:p>
            <a:endParaRPr lang="en-US" dirty="0"/>
          </a:p>
        </p:txBody>
      </p:sp>
      <p:sp>
        <p:nvSpPr>
          <p:cNvPr id="5" name="Title 1"/>
          <p:cNvSpPr>
            <a:spLocks noGrp="1"/>
          </p:cNvSpPr>
          <p:nvPr>
            <p:ph type="title"/>
          </p:nvPr>
        </p:nvSpPr>
        <p:spPr>
          <a:xfrm>
            <a:off x="482599" y="475193"/>
            <a:ext cx="8872415" cy="1028700"/>
          </a:xfrm>
        </p:spPr>
        <p:txBody>
          <a:bodyPr>
            <a:normAutofit/>
          </a:bodyPr>
          <a:lstStyle/>
          <a:p>
            <a:r>
              <a:rPr lang="en-US" sz="4000" b="1" dirty="0" smtClean="0"/>
              <a:t>Helpful types of Benefits</a:t>
            </a:r>
            <a:endParaRPr lang="en-US" sz="4000" b="1" dirty="0"/>
          </a:p>
        </p:txBody>
      </p:sp>
    </p:spTree>
    <p:extLst>
      <p:ext uri="{BB962C8B-B14F-4D97-AF65-F5344CB8AC3E}">
        <p14:creationId xmlns:p14="http://schemas.microsoft.com/office/powerpoint/2010/main" val="3408965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503892"/>
            <a:ext cx="9210041" cy="4351338"/>
          </a:xfrm>
        </p:spPr>
        <p:txBody>
          <a:bodyPr>
            <a:normAutofit/>
          </a:bodyPr>
          <a:lstStyle/>
          <a:p>
            <a:pPr marL="342900" indent="-342900">
              <a:buFont typeface="Arial" panose="020B0604020202020204" pitchFamily="34" charset="0"/>
              <a:buChar char="•"/>
            </a:pPr>
            <a:endParaRPr lang="en-GB" dirty="0" smtClean="0">
              <a:solidFill>
                <a:srgbClr val="545454"/>
              </a:solidFill>
            </a:endParaRPr>
          </a:p>
          <a:p>
            <a:endParaRPr lang="en-GB" dirty="0">
              <a:solidFill>
                <a:srgbClr val="545454"/>
              </a:solidFill>
            </a:endParaRPr>
          </a:p>
          <a:p>
            <a:endParaRPr lang="en-US" dirty="0"/>
          </a:p>
        </p:txBody>
      </p:sp>
      <p:sp>
        <p:nvSpPr>
          <p:cNvPr id="5" name="Title 1"/>
          <p:cNvSpPr>
            <a:spLocks noGrp="1"/>
          </p:cNvSpPr>
          <p:nvPr>
            <p:ph type="title"/>
          </p:nvPr>
        </p:nvSpPr>
        <p:spPr>
          <a:xfrm>
            <a:off x="482599" y="475193"/>
            <a:ext cx="8872415" cy="1028700"/>
          </a:xfrm>
        </p:spPr>
        <p:txBody>
          <a:bodyPr>
            <a:normAutofit/>
          </a:bodyPr>
          <a:lstStyle/>
          <a:p>
            <a:r>
              <a:rPr lang="en-US" sz="4000" b="1" dirty="0" smtClean="0"/>
              <a:t>Supporting Students</a:t>
            </a:r>
            <a:endParaRPr lang="en-US" sz="4000" b="1" dirty="0"/>
          </a:p>
        </p:txBody>
      </p:sp>
      <p:sp>
        <p:nvSpPr>
          <p:cNvPr id="6" name="Content Placeholder 2"/>
          <p:cNvSpPr txBox="1">
            <a:spLocks/>
          </p:cNvSpPr>
          <p:nvPr/>
        </p:nvSpPr>
        <p:spPr>
          <a:xfrm>
            <a:off x="482599" y="1503892"/>
            <a:ext cx="10341611" cy="4725458"/>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smtClean="0">
                <a:solidFill>
                  <a:srgbClr val="545454"/>
                </a:solidFill>
              </a:rPr>
              <a:t>Consider ways to reduce costs - consolidate </a:t>
            </a:r>
            <a:r>
              <a:rPr lang="en-GB" dirty="0">
                <a:solidFill>
                  <a:srgbClr val="545454"/>
                </a:solidFill>
              </a:rPr>
              <a:t>the teaching </a:t>
            </a:r>
            <a:r>
              <a:rPr lang="en-GB" dirty="0" smtClean="0">
                <a:solidFill>
                  <a:srgbClr val="545454"/>
                </a:solidFill>
              </a:rPr>
              <a:t>timetable, offer </a:t>
            </a:r>
            <a:r>
              <a:rPr lang="en-GB" dirty="0">
                <a:solidFill>
                  <a:srgbClr val="545454"/>
                </a:solidFill>
              </a:rPr>
              <a:t>online </a:t>
            </a:r>
            <a:r>
              <a:rPr lang="en-GB" dirty="0" smtClean="0">
                <a:solidFill>
                  <a:srgbClr val="545454"/>
                </a:solidFill>
              </a:rPr>
              <a:t>lectures, offer ‘warm’ spaces, set up a community larder/freezer, </a:t>
            </a:r>
            <a:r>
              <a:rPr lang="en-GB" dirty="0" err="1" smtClean="0">
                <a:solidFill>
                  <a:srgbClr val="545454"/>
                </a:solidFill>
              </a:rPr>
              <a:t>etc</a:t>
            </a:r>
            <a:endParaRPr lang="en-GB" dirty="0" smtClean="0">
              <a:solidFill>
                <a:srgbClr val="545454"/>
              </a:solidFill>
            </a:endParaRPr>
          </a:p>
          <a:p>
            <a:pPr marL="342900" indent="-342900">
              <a:buFont typeface="Arial" panose="020B0604020202020204" pitchFamily="34" charset="0"/>
              <a:buChar char="•"/>
            </a:pPr>
            <a:endParaRPr lang="en-GB" dirty="0">
              <a:solidFill>
                <a:srgbClr val="545454"/>
              </a:solidFill>
            </a:endParaRPr>
          </a:p>
          <a:p>
            <a:pPr marL="342900" indent="-342900">
              <a:buFont typeface="Arial" panose="020B0604020202020204" pitchFamily="34" charset="0"/>
              <a:buChar char="•"/>
            </a:pPr>
            <a:r>
              <a:rPr lang="en-GB" dirty="0">
                <a:solidFill>
                  <a:srgbClr val="545454"/>
                </a:solidFill>
              </a:rPr>
              <a:t>Review </a:t>
            </a:r>
            <a:r>
              <a:rPr lang="en-GB" dirty="0" smtClean="0">
                <a:solidFill>
                  <a:srgbClr val="545454"/>
                </a:solidFill>
              </a:rPr>
              <a:t>relevant policies - </a:t>
            </a:r>
            <a:r>
              <a:rPr lang="en-GB" dirty="0">
                <a:solidFill>
                  <a:srgbClr val="545454"/>
                </a:solidFill>
              </a:rPr>
              <a:t>mitigating circumstances and extension </a:t>
            </a:r>
            <a:r>
              <a:rPr lang="en-GB" dirty="0" smtClean="0">
                <a:solidFill>
                  <a:srgbClr val="545454"/>
                </a:solidFill>
              </a:rPr>
              <a:t>policy to take account of hardship on learning and assessment</a:t>
            </a:r>
          </a:p>
          <a:p>
            <a:pPr marL="342900" indent="-342900">
              <a:buFont typeface="Arial" panose="020B0604020202020204" pitchFamily="34" charset="0"/>
              <a:buChar char="•"/>
            </a:pPr>
            <a:endParaRPr lang="en-GB" dirty="0" smtClean="0">
              <a:solidFill>
                <a:srgbClr val="545454"/>
              </a:solidFill>
            </a:endParaRPr>
          </a:p>
          <a:p>
            <a:pPr marL="342900" indent="-342900">
              <a:buFont typeface="Arial" panose="020B0604020202020204" pitchFamily="34" charset="0"/>
              <a:buChar char="•"/>
            </a:pPr>
            <a:r>
              <a:rPr lang="en-GB" dirty="0" smtClean="0">
                <a:solidFill>
                  <a:srgbClr val="545454"/>
                </a:solidFill>
              </a:rPr>
              <a:t>Make </a:t>
            </a:r>
            <a:r>
              <a:rPr lang="en-GB" dirty="0">
                <a:solidFill>
                  <a:srgbClr val="545454"/>
                </a:solidFill>
              </a:rPr>
              <a:t>provision for the impact of digital </a:t>
            </a:r>
            <a:r>
              <a:rPr lang="en-GB" dirty="0" smtClean="0">
                <a:solidFill>
                  <a:srgbClr val="545454"/>
                </a:solidFill>
              </a:rPr>
              <a:t>poverty</a:t>
            </a:r>
          </a:p>
          <a:p>
            <a:pPr marL="342900" indent="-342900">
              <a:buFont typeface="Arial" panose="020B0604020202020204" pitchFamily="34" charset="0"/>
              <a:buChar char="•"/>
            </a:pPr>
            <a:endParaRPr lang="en-GB" dirty="0">
              <a:solidFill>
                <a:srgbClr val="545454"/>
              </a:solidFill>
            </a:endParaRPr>
          </a:p>
          <a:p>
            <a:pPr marL="342900" indent="-342900">
              <a:buFont typeface="Arial" panose="020B0604020202020204" pitchFamily="34" charset="0"/>
              <a:buChar char="•"/>
            </a:pPr>
            <a:r>
              <a:rPr lang="en-GB" dirty="0" smtClean="0">
                <a:solidFill>
                  <a:srgbClr val="545454"/>
                </a:solidFill>
              </a:rPr>
              <a:t>Offer financial wellbeing support – advice and guidance</a:t>
            </a:r>
          </a:p>
          <a:p>
            <a:pPr marL="342900" indent="-342900">
              <a:buFont typeface="Arial" panose="020B0604020202020204" pitchFamily="34" charset="0"/>
              <a:buChar char="•"/>
            </a:pPr>
            <a:endParaRPr lang="en-GB" dirty="0">
              <a:solidFill>
                <a:srgbClr val="545454"/>
              </a:solidFill>
            </a:endParaRPr>
          </a:p>
          <a:p>
            <a:pPr marL="342900" indent="-342900">
              <a:buFont typeface="Arial" panose="020B0604020202020204" pitchFamily="34" charset="0"/>
              <a:buChar char="•"/>
            </a:pPr>
            <a:r>
              <a:rPr lang="en-GB" dirty="0" smtClean="0">
                <a:solidFill>
                  <a:srgbClr val="545454"/>
                </a:solidFill>
              </a:rPr>
              <a:t>Offer mental health and wellbeing support</a:t>
            </a:r>
          </a:p>
          <a:p>
            <a:endParaRPr lang="en-GB" dirty="0">
              <a:solidFill>
                <a:srgbClr val="545454"/>
              </a:solidFill>
            </a:endParaRPr>
          </a:p>
          <a:p>
            <a:endParaRPr lang="en-GB" dirty="0" smtClean="0">
              <a:solidFill>
                <a:srgbClr val="545454"/>
              </a:solidFill>
            </a:endParaRPr>
          </a:p>
          <a:p>
            <a:endParaRPr lang="en-GB" dirty="0" smtClean="0">
              <a:solidFill>
                <a:srgbClr val="545454"/>
              </a:solidFill>
            </a:endParaRPr>
          </a:p>
          <a:p>
            <a:endParaRPr lang="en-US" dirty="0"/>
          </a:p>
        </p:txBody>
      </p:sp>
    </p:spTree>
    <p:extLst>
      <p:ext uri="{BB962C8B-B14F-4D97-AF65-F5344CB8AC3E}">
        <p14:creationId xmlns:p14="http://schemas.microsoft.com/office/powerpoint/2010/main" val="3786573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endParaRPr lang="en-US" dirty="0" smtClean="0">
              <a:solidFill>
                <a:srgbClr val="545454"/>
              </a:solidFill>
            </a:endParaRPr>
          </a:p>
          <a:p>
            <a:pPr marL="342900" indent="-342900">
              <a:buFont typeface="Arial" panose="020B0604020202020204" pitchFamily="34" charset="0"/>
              <a:buChar char="•"/>
            </a:pPr>
            <a:r>
              <a:rPr lang="en-GB" dirty="0" smtClean="0">
                <a:solidFill>
                  <a:srgbClr val="545454"/>
                </a:solidFill>
              </a:rPr>
              <a:t>Introduction to money and mental health</a:t>
            </a:r>
          </a:p>
          <a:p>
            <a:pPr marL="342900" indent="-342900">
              <a:buFont typeface="Arial" panose="020B0604020202020204" pitchFamily="34" charset="0"/>
              <a:buChar char="•"/>
            </a:pPr>
            <a:endParaRPr lang="en-GB" dirty="0" smtClean="0">
              <a:solidFill>
                <a:srgbClr val="545454"/>
              </a:solidFill>
            </a:endParaRPr>
          </a:p>
          <a:p>
            <a:pPr marL="342900" indent="-342900">
              <a:buFont typeface="Arial" panose="020B0604020202020204" pitchFamily="34" charset="0"/>
              <a:buChar char="•"/>
            </a:pPr>
            <a:r>
              <a:rPr lang="en-GB" dirty="0" smtClean="0">
                <a:solidFill>
                  <a:srgbClr val="545454"/>
                </a:solidFill>
              </a:rPr>
              <a:t>Impact of the cost of living crisis</a:t>
            </a:r>
          </a:p>
          <a:p>
            <a:pPr marL="342900" indent="-342900">
              <a:buFont typeface="Arial" panose="020B0604020202020204" pitchFamily="34" charset="0"/>
              <a:buChar char="•"/>
            </a:pPr>
            <a:endParaRPr lang="en-GB" dirty="0" smtClean="0">
              <a:solidFill>
                <a:srgbClr val="545454"/>
              </a:solidFill>
            </a:endParaRPr>
          </a:p>
          <a:p>
            <a:pPr marL="342900" indent="-342900">
              <a:buFont typeface="Arial" panose="020B0604020202020204" pitchFamily="34" charset="0"/>
              <a:buChar char="•"/>
            </a:pPr>
            <a:r>
              <a:rPr lang="en-GB" dirty="0" smtClean="0">
                <a:solidFill>
                  <a:srgbClr val="545454"/>
                </a:solidFill>
              </a:rPr>
              <a:t>Supporting the financial wellbeing of staff and students</a:t>
            </a:r>
          </a:p>
          <a:p>
            <a:pPr marL="342900" indent="-342900">
              <a:buFont typeface="Arial" panose="020B0604020202020204" pitchFamily="34" charset="0"/>
              <a:buChar char="•"/>
            </a:pPr>
            <a:endParaRPr lang="en-GB" dirty="0">
              <a:solidFill>
                <a:srgbClr val="545454"/>
              </a:solidFill>
            </a:endParaRPr>
          </a:p>
          <a:p>
            <a:pPr marL="342900" indent="-342900">
              <a:buFont typeface="Arial" panose="020B0604020202020204" pitchFamily="34" charset="0"/>
              <a:buChar char="•"/>
            </a:pPr>
            <a:r>
              <a:rPr lang="en-GB" dirty="0" smtClean="0">
                <a:solidFill>
                  <a:srgbClr val="545454"/>
                </a:solidFill>
              </a:rPr>
              <a:t>Top tips for supporting your own financial wellbeing</a:t>
            </a:r>
          </a:p>
          <a:p>
            <a:pPr marL="342900" indent="-342900">
              <a:buFont typeface="Arial" panose="020B0604020202020204" pitchFamily="34" charset="0"/>
              <a:buChar char="•"/>
            </a:pPr>
            <a:endParaRPr lang="en-GB" dirty="0">
              <a:solidFill>
                <a:srgbClr val="545454"/>
              </a:solidFill>
            </a:endParaRPr>
          </a:p>
          <a:p>
            <a:pPr marL="342900" indent="-342900">
              <a:buFont typeface="Arial" panose="020B0604020202020204" pitchFamily="34" charset="0"/>
              <a:buChar char="•"/>
            </a:pPr>
            <a:r>
              <a:rPr lang="en-GB" dirty="0" smtClean="0">
                <a:solidFill>
                  <a:srgbClr val="545454"/>
                </a:solidFill>
              </a:rPr>
              <a:t>Support available</a:t>
            </a:r>
            <a:endParaRPr lang="en-GB" dirty="0">
              <a:solidFill>
                <a:srgbClr val="545454"/>
              </a:solidFill>
            </a:endParaRPr>
          </a:p>
          <a:p>
            <a:endParaRPr lang="en-US" dirty="0"/>
          </a:p>
        </p:txBody>
      </p:sp>
      <p:sp>
        <p:nvSpPr>
          <p:cNvPr id="5" name="Title 1"/>
          <p:cNvSpPr>
            <a:spLocks noGrp="1"/>
          </p:cNvSpPr>
          <p:nvPr>
            <p:ph type="title"/>
          </p:nvPr>
        </p:nvSpPr>
        <p:spPr>
          <a:xfrm>
            <a:off x="482599" y="475193"/>
            <a:ext cx="8872415" cy="1028700"/>
          </a:xfrm>
        </p:spPr>
        <p:txBody>
          <a:bodyPr>
            <a:normAutofit/>
          </a:bodyPr>
          <a:lstStyle/>
          <a:p>
            <a:r>
              <a:rPr lang="en-US" sz="4000" b="1" dirty="0" smtClean="0"/>
              <a:t>Today’s session</a:t>
            </a:r>
            <a:endParaRPr lang="en-US" sz="4000" b="1" dirty="0"/>
          </a:p>
        </p:txBody>
      </p:sp>
    </p:spTree>
    <p:extLst>
      <p:ext uri="{BB962C8B-B14F-4D97-AF65-F5344CB8AC3E}">
        <p14:creationId xmlns:p14="http://schemas.microsoft.com/office/powerpoint/2010/main" val="2645171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503892"/>
            <a:ext cx="9210041" cy="4351338"/>
          </a:xfrm>
        </p:spPr>
        <p:txBody>
          <a:bodyPr>
            <a:normAutofit/>
          </a:bodyPr>
          <a:lstStyle/>
          <a:p>
            <a:endParaRPr lang="en-GB" dirty="0" smtClean="0">
              <a:solidFill>
                <a:srgbClr val="545454"/>
              </a:solidFill>
            </a:endParaRPr>
          </a:p>
          <a:p>
            <a:endParaRPr lang="en-GB" dirty="0">
              <a:solidFill>
                <a:srgbClr val="545454"/>
              </a:solidFill>
            </a:endParaRPr>
          </a:p>
          <a:p>
            <a:endParaRPr lang="en-US" dirty="0"/>
          </a:p>
        </p:txBody>
      </p:sp>
      <p:sp>
        <p:nvSpPr>
          <p:cNvPr id="5" name="Title 1"/>
          <p:cNvSpPr>
            <a:spLocks noGrp="1"/>
          </p:cNvSpPr>
          <p:nvPr>
            <p:ph type="title"/>
          </p:nvPr>
        </p:nvSpPr>
        <p:spPr>
          <a:xfrm>
            <a:off x="482599" y="475193"/>
            <a:ext cx="10033001" cy="1028700"/>
          </a:xfrm>
        </p:spPr>
        <p:txBody>
          <a:bodyPr>
            <a:normAutofit fontScale="90000"/>
          </a:bodyPr>
          <a:lstStyle/>
          <a:p>
            <a:r>
              <a:rPr lang="en-US" sz="4000" b="1" dirty="0" smtClean="0"/>
              <a:t>Case study: </a:t>
            </a:r>
            <a:r>
              <a:rPr lang="en-US" sz="4000" b="1" dirty="0" err="1" smtClean="0"/>
              <a:t>gcu’s</a:t>
            </a:r>
            <a:r>
              <a:rPr lang="en-US" sz="4000" b="1" dirty="0" smtClean="0"/>
              <a:t> support for students</a:t>
            </a:r>
            <a:endParaRPr lang="en-US" sz="4000" b="1" dirty="0"/>
          </a:p>
        </p:txBody>
      </p:sp>
      <p:pic>
        <p:nvPicPr>
          <p:cNvPr id="4" name="Picture 3"/>
          <p:cNvPicPr>
            <a:picLocks noChangeAspect="1"/>
          </p:cNvPicPr>
          <p:nvPr/>
        </p:nvPicPr>
        <p:blipFill>
          <a:blip r:embed="rId3"/>
          <a:stretch>
            <a:fillRect/>
          </a:stretch>
        </p:blipFill>
        <p:spPr>
          <a:xfrm>
            <a:off x="482599" y="1286827"/>
            <a:ext cx="2849871" cy="2256473"/>
          </a:xfrm>
          <a:prstGeom prst="rect">
            <a:avLst/>
          </a:prstGeom>
        </p:spPr>
      </p:pic>
      <p:pic>
        <p:nvPicPr>
          <p:cNvPr id="7" name="Picture 6"/>
          <p:cNvPicPr>
            <a:picLocks noChangeAspect="1"/>
          </p:cNvPicPr>
          <p:nvPr/>
        </p:nvPicPr>
        <p:blipFill>
          <a:blip r:embed="rId4"/>
          <a:stretch>
            <a:fillRect/>
          </a:stretch>
        </p:blipFill>
        <p:spPr>
          <a:xfrm>
            <a:off x="482598" y="3909060"/>
            <a:ext cx="2849871" cy="2548890"/>
          </a:xfrm>
          <a:prstGeom prst="rect">
            <a:avLst/>
          </a:prstGeom>
        </p:spPr>
      </p:pic>
      <p:sp>
        <p:nvSpPr>
          <p:cNvPr id="8" name="Content Placeholder 2"/>
          <p:cNvSpPr txBox="1">
            <a:spLocks/>
          </p:cNvSpPr>
          <p:nvPr/>
        </p:nvSpPr>
        <p:spPr>
          <a:xfrm>
            <a:off x="4401814" y="1286827"/>
            <a:ext cx="5702306" cy="5056823"/>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dirty="0" smtClean="0">
              <a:solidFill>
                <a:srgbClr val="545454"/>
              </a:solidFill>
              <a:hlinkClick r:id="rId5"/>
            </a:endParaRPr>
          </a:p>
          <a:p>
            <a:r>
              <a:rPr lang="en-GB" b="1" dirty="0" smtClean="0">
                <a:solidFill>
                  <a:srgbClr val="545454"/>
                </a:solidFill>
                <a:hlinkClick r:id="rId5"/>
              </a:rPr>
              <a:t>Student Funding </a:t>
            </a:r>
            <a:r>
              <a:rPr lang="en-GB" b="1" dirty="0">
                <a:solidFill>
                  <a:srgbClr val="545454"/>
                </a:solidFill>
                <a:hlinkClick r:id="rId5"/>
              </a:rPr>
              <a:t>team </a:t>
            </a:r>
            <a:r>
              <a:rPr lang="en-GB" b="1" dirty="0" smtClean="0">
                <a:solidFill>
                  <a:srgbClr val="545454"/>
                </a:solidFill>
              </a:rPr>
              <a:t/>
            </a:r>
            <a:br>
              <a:rPr lang="en-GB" b="1" dirty="0" smtClean="0">
                <a:solidFill>
                  <a:srgbClr val="545454"/>
                </a:solidFill>
              </a:rPr>
            </a:br>
            <a:r>
              <a:rPr lang="en-GB" dirty="0" smtClean="0">
                <a:solidFill>
                  <a:srgbClr val="545454"/>
                </a:solidFill>
              </a:rPr>
              <a:t>Offers </a:t>
            </a:r>
            <a:r>
              <a:rPr lang="en-GB" dirty="0">
                <a:solidFill>
                  <a:srgbClr val="545454"/>
                </a:solidFill>
              </a:rPr>
              <a:t>advice on funding, lifestyle, budgeting &amp; more </a:t>
            </a:r>
            <a:endParaRPr lang="en-GB" dirty="0" smtClean="0">
              <a:solidFill>
                <a:srgbClr val="545454"/>
              </a:solidFill>
            </a:endParaRPr>
          </a:p>
          <a:p>
            <a:endParaRPr lang="en-GB" dirty="0">
              <a:solidFill>
                <a:srgbClr val="545454"/>
              </a:solidFill>
            </a:endParaRPr>
          </a:p>
          <a:p>
            <a:r>
              <a:rPr lang="en-GB" b="1" dirty="0" smtClean="0">
                <a:solidFill>
                  <a:srgbClr val="545454"/>
                </a:solidFill>
                <a:hlinkClick r:id="rId6"/>
              </a:rPr>
              <a:t>Student Wellbeing </a:t>
            </a:r>
            <a:r>
              <a:rPr lang="en-GB" b="1" dirty="0">
                <a:solidFill>
                  <a:srgbClr val="545454"/>
                </a:solidFill>
                <a:hlinkClick r:id="rId6"/>
              </a:rPr>
              <a:t>P</a:t>
            </a:r>
            <a:r>
              <a:rPr lang="en-GB" b="1" dirty="0" smtClean="0">
                <a:solidFill>
                  <a:srgbClr val="545454"/>
                </a:solidFill>
                <a:hlinkClick r:id="rId6"/>
              </a:rPr>
              <a:t>riority </a:t>
            </a:r>
            <a:r>
              <a:rPr lang="en-GB" b="1" dirty="0">
                <a:solidFill>
                  <a:srgbClr val="545454"/>
                </a:solidFill>
                <a:hlinkClick r:id="rId6"/>
              </a:rPr>
              <a:t>R</a:t>
            </a:r>
            <a:r>
              <a:rPr lang="en-GB" b="1" dirty="0" smtClean="0">
                <a:solidFill>
                  <a:srgbClr val="545454"/>
                </a:solidFill>
                <a:hlinkClick r:id="rId6"/>
              </a:rPr>
              <a:t>esponse team </a:t>
            </a:r>
            <a:r>
              <a:rPr lang="en-GB" b="1" dirty="0" smtClean="0">
                <a:solidFill>
                  <a:srgbClr val="545454"/>
                </a:solidFill>
              </a:rPr>
              <a:t/>
            </a:r>
            <a:br>
              <a:rPr lang="en-GB" b="1" dirty="0" smtClean="0">
                <a:solidFill>
                  <a:srgbClr val="545454"/>
                </a:solidFill>
              </a:rPr>
            </a:br>
            <a:r>
              <a:rPr lang="en-GB" dirty="0" smtClean="0">
                <a:solidFill>
                  <a:srgbClr val="545454"/>
                </a:solidFill>
              </a:rPr>
              <a:t>Supports students who are referred to them because they are at </a:t>
            </a:r>
            <a:r>
              <a:rPr lang="en-GB" dirty="0">
                <a:solidFill>
                  <a:srgbClr val="545454"/>
                </a:solidFill>
              </a:rPr>
              <a:t>risk </a:t>
            </a:r>
            <a:r>
              <a:rPr lang="en-GB" dirty="0" smtClean="0">
                <a:solidFill>
                  <a:srgbClr val="545454"/>
                </a:solidFill>
              </a:rPr>
              <a:t>of </a:t>
            </a:r>
            <a:r>
              <a:rPr lang="en-GB" dirty="0">
                <a:solidFill>
                  <a:srgbClr val="545454"/>
                </a:solidFill>
              </a:rPr>
              <a:t>or in </a:t>
            </a:r>
            <a:r>
              <a:rPr lang="en-GB" dirty="0" smtClean="0">
                <a:solidFill>
                  <a:srgbClr val="545454"/>
                </a:solidFill>
              </a:rPr>
              <a:t>a </a:t>
            </a:r>
            <a:r>
              <a:rPr lang="en-GB" dirty="0">
                <a:solidFill>
                  <a:srgbClr val="545454"/>
                </a:solidFill>
              </a:rPr>
              <a:t>financial crisis </a:t>
            </a:r>
            <a:endParaRPr lang="en-GB" dirty="0" smtClean="0">
              <a:solidFill>
                <a:srgbClr val="545454"/>
              </a:solidFill>
            </a:endParaRPr>
          </a:p>
          <a:p>
            <a:pPr marL="342900" indent="-342900">
              <a:buFont typeface="Arial" panose="020B0604020202020204" pitchFamily="34" charset="0"/>
              <a:buChar char="•"/>
            </a:pPr>
            <a:endParaRPr lang="en-GB" dirty="0">
              <a:solidFill>
                <a:srgbClr val="545454"/>
              </a:solidFill>
            </a:endParaRPr>
          </a:p>
          <a:p>
            <a:r>
              <a:rPr lang="en-GB" b="1" dirty="0" smtClean="0">
                <a:solidFill>
                  <a:srgbClr val="545454"/>
                </a:solidFill>
                <a:hlinkClick r:id="rId7"/>
              </a:rPr>
              <a:t>Student </a:t>
            </a:r>
            <a:r>
              <a:rPr lang="en-GB" b="1" dirty="0">
                <a:solidFill>
                  <a:srgbClr val="545454"/>
                </a:solidFill>
                <a:hlinkClick r:id="rId7"/>
              </a:rPr>
              <a:t>Wellbeing team </a:t>
            </a:r>
            <a:r>
              <a:rPr lang="en-GB" dirty="0">
                <a:solidFill>
                  <a:srgbClr val="545454"/>
                </a:solidFill>
              </a:rPr>
              <a:t/>
            </a:r>
            <a:br>
              <a:rPr lang="en-GB" dirty="0">
                <a:solidFill>
                  <a:srgbClr val="545454"/>
                </a:solidFill>
              </a:rPr>
            </a:br>
            <a:r>
              <a:rPr lang="en-GB" dirty="0" smtClean="0">
                <a:solidFill>
                  <a:srgbClr val="545454"/>
                </a:solidFill>
              </a:rPr>
              <a:t>Provides </a:t>
            </a:r>
            <a:r>
              <a:rPr lang="en-GB" dirty="0">
                <a:solidFill>
                  <a:srgbClr val="545454"/>
                </a:solidFill>
              </a:rPr>
              <a:t>advice and signposting for students facing financial/hardship difficulties</a:t>
            </a:r>
          </a:p>
          <a:p>
            <a:pPr marL="342900" indent="-342900">
              <a:buFont typeface="Arial" panose="020B0604020202020204" pitchFamily="34" charset="0"/>
              <a:buChar char="•"/>
            </a:pPr>
            <a:endParaRPr lang="en-GB" dirty="0" smtClean="0">
              <a:solidFill>
                <a:srgbClr val="545454"/>
              </a:solidFill>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06294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503892"/>
            <a:ext cx="5461001" cy="4496858"/>
          </a:xfrm>
        </p:spPr>
        <p:txBody>
          <a:bodyPr>
            <a:normAutofit fontScale="92500" lnSpcReduction="10000"/>
          </a:bodyPr>
          <a:lstStyle/>
          <a:p>
            <a:pPr marL="0" indent="0">
              <a:buNone/>
            </a:pPr>
            <a:r>
              <a:rPr lang="en-US" b="1" dirty="0" smtClean="0">
                <a:solidFill>
                  <a:srgbClr val="545454"/>
                </a:solidFill>
              </a:rPr>
              <a:t>For staff:</a:t>
            </a:r>
          </a:p>
          <a:p>
            <a:pPr marL="342900" indent="-342900">
              <a:buFont typeface="Arial" panose="020B0604020202020204" pitchFamily="34" charset="0"/>
              <a:buChar char="•"/>
            </a:pPr>
            <a:endParaRPr lang="en-GB" dirty="0" smtClean="0">
              <a:solidFill>
                <a:srgbClr val="545454"/>
              </a:solidFill>
            </a:endParaRPr>
          </a:p>
          <a:p>
            <a:pPr marL="342900" indent="-342900">
              <a:buFont typeface="Arial" panose="020B0604020202020204" pitchFamily="34" charset="0"/>
              <a:buChar char="•"/>
            </a:pPr>
            <a:r>
              <a:rPr lang="en-GB" dirty="0" smtClean="0">
                <a:solidFill>
                  <a:srgbClr val="545454"/>
                </a:solidFill>
              </a:rPr>
              <a:t>What </a:t>
            </a:r>
            <a:r>
              <a:rPr lang="en-GB" dirty="0">
                <a:solidFill>
                  <a:srgbClr val="545454"/>
                </a:solidFill>
              </a:rPr>
              <a:t>keeps you well at </a:t>
            </a:r>
            <a:r>
              <a:rPr lang="en-GB" dirty="0" smtClean="0">
                <a:solidFill>
                  <a:srgbClr val="545454"/>
                </a:solidFill>
              </a:rPr>
              <a:t>work?</a:t>
            </a:r>
            <a:endParaRPr lang="en-GB" dirty="0">
              <a:solidFill>
                <a:srgbClr val="545454"/>
              </a:solidFill>
            </a:endParaRPr>
          </a:p>
          <a:p>
            <a:pPr marL="342900" indent="-342900">
              <a:buFont typeface="Arial" panose="020B0604020202020204" pitchFamily="34" charset="0"/>
              <a:buChar char="•"/>
            </a:pPr>
            <a:r>
              <a:rPr lang="en-GB" dirty="0" smtClean="0">
                <a:solidFill>
                  <a:srgbClr val="545454"/>
                </a:solidFill>
              </a:rPr>
              <a:t>What are your personal workplace triggers?</a:t>
            </a:r>
          </a:p>
          <a:p>
            <a:pPr marL="342900" indent="-342900">
              <a:buFont typeface="Arial" panose="020B0604020202020204" pitchFamily="34" charset="0"/>
              <a:buChar char="•"/>
            </a:pPr>
            <a:r>
              <a:rPr lang="en-GB" dirty="0" smtClean="0">
                <a:solidFill>
                  <a:srgbClr val="545454"/>
                </a:solidFill>
              </a:rPr>
              <a:t>What are some early </a:t>
            </a:r>
            <a:r>
              <a:rPr lang="en-GB" dirty="0">
                <a:solidFill>
                  <a:srgbClr val="545454"/>
                </a:solidFill>
              </a:rPr>
              <a:t>warning </a:t>
            </a:r>
            <a:r>
              <a:rPr lang="en-GB" dirty="0" smtClean="0">
                <a:solidFill>
                  <a:srgbClr val="545454"/>
                </a:solidFill>
              </a:rPr>
              <a:t>signs for your manager or colleagues to be aware of?</a:t>
            </a:r>
            <a:endParaRPr lang="en-GB" dirty="0">
              <a:solidFill>
                <a:srgbClr val="545454"/>
              </a:solidFill>
            </a:endParaRPr>
          </a:p>
          <a:p>
            <a:pPr marL="342900" indent="-342900">
              <a:buFont typeface="Arial" panose="020B0604020202020204" pitchFamily="34" charset="0"/>
              <a:buChar char="•"/>
            </a:pPr>
            <a:r>
              <a:rPr lang="en-GB" dirty="0" smtClean="0">
                <a:solidFill>
                  <a:srgbClr val="545454"/>
                </a:solidFill>
              </a:rPr>
              <a:t>What impact does poor </a:t>
            </a:r>
            <a:r>
              <a:rPr lang="en-GB" dirty="0">
                <a:solidFill>
                  <a:srgbClr val="545454"/>
                </a:solidFill>
              </a:rPr>
              <a:t>mental health problem </a:t>
            </a:r>
            <a:r>
              <a:rPr lang="en-GB" dirty="0" smtClean="0">
                <a:solidFill>
                  <a:srgbClr val="545454"/>
                </a:solidFill>
              </a:rPr>
              <a:t>have on your performance?</a:t>
            </a:r>
            <a:endParaRPr lang="en-GB" dirty="0">
              <a:solidFill>
                <a:srgbClr val="545454"/>
              </a:solidFill>
            </a:endParaRPr>
          </a:p>
          <a:p>
            <a:pPr marL="342900" indent="-342900">
              <a:buFont typeface="Arial" panose="020B0604020202020204" pitchFamily="34" charset="0"/>
              <a:buChar char="•"/>
            </a:pPr>
            <a:r>
              <a:rPr lang="en-GB" dirty="0" smtClean="0">
                <a:solidFill>
                  <a:srgbClr val="545454"/>
                </a:solidFill>
              </a:rPr>
              <a:t>What steps can your manager take to support you?</a:t>
            </a:r>
            <a:endParaRPr lang="en-GB" dirty="0">
              <a:solidFill>
                <a:srgbClr val="545454"/>
              </a:solidFill>
            </a:endParaRPr>
          </a:p>
          <a:p>
            <a:pPr marL="342900" indent="-342900">
              <a:buFont typeface="Arial" panose="020B0604020202020204" pitchFamily="34" charset="0"/>
              <a:buChar char="•"/>
            </a:pPr>
            <a:r>
              <a:rPr lang="en-GB" dirty="0" smtClean="0">
                <a:solidFill>
                  <a:srgbClr val="545454"/>
                </a:solidFill>
              </a:rPr>
              <a:t>What steps can you take?</a:t>
            </a:r>
            <a:endParaRPr lang="en-GB" dirty="0">
              <a:solidFill>
                <a:srgbClr val="545454"/>
              </a:solidFill>
            </a:endParaRPr>
          </a:p>
          <a:p>
            <a:endParaRPr lang="en-US" dirty="0"/>
          </a:p>
        </p:txBody>
      </p:sp>
      <p:sp>
        <p:nvSpPr>
          <p:cNvPr id="5" name="Title 1"/>
          <p:cNvSpPr>
            <a:spLocks noGrp="1"/>
          </p:cNvSpPr>
          <p:nvPr>
            <p:ph type="title"/>
          </p:nvPr>
        </p:nvSpPr>
        <p:spPr>
          <a:xfrm>
            <a:off x="482599" y="475193"/>
            <a:ext cx="8872415" cy="1028700"/>
          </a:xfrm>
        </p:spPr>
        <p:txBody>
          <a:bodyPr>
            <a:normAutofit/>
          </a:bodyPr>
          <a:lstStyle/>
          <a:p>
            <a:r>
              <a:rPr lang="en-US" sz="4000" b="1" dirty="0" smtClean="0"/>
              <a:t>Creating wellness action plans</a:t>
            </a:r>
            <a:endParaRPr lang="en-US" sz="4000" b="1" dirty="0"/>
          </a:p>
        </p:txBody>
      </p:sp>
      <p:sp>
        <p:nvSpPr>
          <p:cNvPr id="4" name="Content Placeholder 2"/>
          <p:cNvSpPr txBox="1">
            <a:spLocks/>
          </p:cNvSpPr>
          <p:nvPr/>
        </p:nvSpPr>
        <p:spPr>
          <a:xfrm>
            <a:off x="6567169" y="1503892"/>
            <a:ext cx="5163821" cy="4576867"/>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rgbClr val="545454"/>
                </a:solidFill>
              </a:rPr>
              <a:t>For students:</a:t>
            </a:r>
          </a:p>
          <a:p>
            <a:pPr marL="342900" indent="-342900">
              <a:buFont typeface="Arial" panose="020B0604020202020204" pitchFamily="34" charset="0"/>
              <a:buChar char="•"/>
            </a:pPr>
            <a:endParaRPr lang="en-GB" dirty="0" smtClean="0">
              <a:solidFill>
                <a:srgbClr val="545454"/>
              </a:solidFill>
            </a:endParaRPr>
          </a:p>
          <a:p>
            <a:pPr marL="342900" indent="-342900">
              <a:buFont typeface="Arial" panose="020B0604020202020204" pitchFamily="34" charset="0"/>
              <a:buChar char="•"/>
            </a:pPr>
            <a:r>
              <a:rPr lang="en-GB" dirty="0" smtClean="0">
                <a:solidFill>
                  <a:srgbClr val="545454"/>
                </a:solidFill>
              </a:rPr>
              <a:t>What keeps you well while studying?</a:t>
            </a:r>
          </a:p>
          <a:p>
            <a:pPr marL="342900" indent="-342900">
              <a:buFont typeface="Arial" panose="020B0604020202020204" pitchFamily="34" charset="0"/>
              <a:buChar char="•"/>
            </a:pPr>
            <a:r>
              <a:rPr lang="en-GB" dirty="0" smtClean="0">
                <a:solidFill>
                  <a:srgbClr val="545454"/>
                </a:solidFill>
              </a:rPr>
              <a:t>What are your personal triggers?</a:t>
            </a:r>
          </a:p>
          <a:p>
            <a:pPr marL="342900" indent="-342900">
              <a:buFont typeface="Arial" panose="020B0604020202020204" pitchFamily="34" charset="0"/>
              <a:buChar char="•"/>
            </a:pPr>
            <a:r>
              <a:rPr lang="en-GB" dirty="0" smtClean="0">
                <a:solidFill>
                  <a:srgbClr val="545454"/>
                </a:solidFill>
              </a:rPr>
              <a:t>What are some early warning signs for your tutor or peers to be aware of?</a:t>
            </a:r>
          </a:p>
          <a:p>
            <a:pPr marL="342900" indent="-342900">
              <a:buFont typeface="Arial" panose="020B0604020202020204" pitchFamily="34" charset="0"/>
              <a:buChar char="•"/>
            </a:pPr>
            <a:r>
              <a:rPr lang="en-GB" dirty="0" smtClean="0">
                <a:solidFill>
                  <a:srgbClr val="545454"/>
                </a:solidFill>
              </a:rPr>
              <a:t>What impact does poor mental health problem have on your ability to study?</a:t>
            </a:r>
          </a:p>
          <a:p>
            <a:pPr marL="342900" indent="-342900">
              <a:buFont typeface="Arial" panose="020B0604020202020204" pitchFamily="34" charset="0"/>
              <a:buChar char="•"/>
            </a:pPr>
            <a:r>
              <a:rPr lang="en-GB" dirty="0" smtClean="0">
                <a:solidFill>
                  <a:srgbClr val="545454"/>
                </a:solidFill>
              </a:rPr>
              <a:t>What steps can your tutor take to support you?</a:t>
            </a:r>
          </a:p>
          <a:p>
            <a:pPr marL="342900" indent="-342900">
              <a:buFont typeface="Arial" panose="020B0604020202020204" pitchFamily="34" charset="0"/>
              <a:buChar char="•"/>
            </a:pPr>
            <a:r>
              <a:rPr lang="en-GB" dirty="0" smtClean="0">
                <a:solidFill>
                  <a:srgbClr val="545454"/>
                </a:solidFill>
              </a:rPr>
              <a:t>What steps can you take?</a:t>
            </a:r>
          </a:p>
          <a:p>
            <a:endParaRPr lang="en-US" dirty="0"/>
          </a:p>
        </p:txBody>
      </p:sp>
    </p:spTree>
    <p:extLst>
      <p:ext uri="{BB962C8B-B14F-4D97-AF65-F5344CB8AC3E}">
        <p14:creationId xmlns:p14="http://schemas.microsoft.com/office/powerpoint/2010/main" val="3398619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13C6-417A-4044-A1EC-F16D00B3E188}"/>
              </a:ext>
            </a:extLst>
          </p:cNvPr>
          <p:cNvSpPr>
            <a:spLocks noGrp="1"/>
          </p:cNvSpPr>
          <p:nvPr>
            <p:ph type="title"/>
          </p:nvPr>
        </p:nvSpPr>
        <p:spPr>
          <a:xfrm>
            <a:off x="2499153" y="2621918"/>
            <a:ext cx="6987754" cy="1585912"/>
          </a:xfrm>
        </p:spPr>
        <p:txBody>
          <a:bodyPr anchor="b" anchorCtr="0"/>
          <a:lstStyle/>
          <a:p>
            <a:r>
              <a:rPr lang="en-GB" dirty="0"/>
              <a:t>Supporting </a:t>
            </a:r>
            <a:r>
              <a:rPr lang="en-GB" dirty="0" smtClean="0"/>
              <a:t>YOUR FINANCIAL WELLBEING</a:t>
            </a:r>
            <a:endParaRPr lang="en-GB" dirty="0"/>
          </a:p>
        </p:txBody>
      </p:sp>
      <p:sp>
        <p:nvSpPr>
          <p:cNvPr id="5" name="Slide Number Placeholder 4">
            <a:extLst>
              <a:ext uri="{FF2B5EF4-FFF2-40B4-BE49-F238E27FC236}">
                <a16:creationId xmlns:a16="http://schemas.microsoft.com/office/drawing/2014/main" id="{11875B25-EEA8-4841-AE48-3CE7E9F4E939}"/>
              </a:ext>
            </a:extLst>
          </p:cNvPr>
          <p:cNvSpPr>
            <a:spLocks noGrp="1"/>
          </p:cNvSpPr>
          <p:nvPr>
            <p:ph type="sldNum" sz="quarter" idx="4"/>
          </p:nvPr>
        </p:nvSpPr>
        <p:spPr/>
        <p:txBody>
          <a:bodyPr/>
          <a:lstStyle/>
          <a:p>
            <a:fld id="{417B6DEA-640F-884D-B9CB-E57E1622EABB}" type="slidenum">
              <a:rPr lang="en-US" smtClean="0"/>
              <a:pPr/>
              <a:t>22</a:t>
            </a:fld>
            <a:endParaRPr lang="en-US" dirty="0"/>
          </a:p>
        </p:txBody>
      </p:sp>
      <p:sp>
        <p:nvSpPr>
          <p:cNvPr id="4" name="Footer Placeholder 3">
            <a:extLst>
              <a:ext uri="{FF2B5EF4-FFF2-40B4-BE49-F238E27FC236}">
                <a16:creationId xmlns:a16="http://schemas.microsoft.com/office/drawing/2014/main" id="{CC018D05-968F-5A41-80CC-59F355584AD9}"/>
              </a:ext>
            </a:extLst>
          </p:cNvPr>
          <p:cNvSpPr>
            <a:spLocks noGrp="1"/>
          </p:cNvSpPr>
          <p:nvPr>
            <p:ph type="ftr" sz="quarter" idx="3"/>
          </p:nvPr>
        </p:nvSpPr>
        <p:spPr/>
        <p:txBody>
          <a:bodyPr/>
          <a:lstStyle/>
          <a:p>
            <a:r>
              <a:rPr lang="en-GB" dirty="0"/>
              <a:t>for Scotland’s Mental Health     |     </a:t>
            </a:r>
            <a:r>
              <a:rPr lang="en-GB" dirty="0" err="1"/>
              <a:t>samh.org.uk</a:t>
            </a:r>
            <a:endParaRPr lang="en-GB" dirty="0"/>
          </a:p>
        </p:txBody>
      </p:sp>
      <p:pic>
        <p:nvPicPr>
          <p:cNvPr id="8" name="Content Placeholder 9">
            <a:extLst>
              <a:ext uri="{FF2B5EF4-FFF2-40B4-BE49-F238E27FC236}">
                <a16:creationId xmlns:a16="http://schemas.microsoft.com/office/drawing/2014/main" id="{CA90EEC0-1914-CC46-A22A-2807657A157D}"/>
              </a:ext>
            </a:extLst>
          </p:cNvPr>
          <p:cNvPicPr>
            <a:picLocks noChangeAspect="1"/>
          </p:cNvPicPr>
          <p:nvPr/>
        </p:nvPicPr>
        <p:blipFill>
          <a:blip r:embed="rId3"/>
          <a:stretch>
            <a:fillRect/>
          </a:stretch>
        </p:blipFill>
        <p:spPr>
          <a:xfrm rot="9413067">
            <a:off x="10019877" y="534741"/>
            <a:ext cx="1445219" cy="1176341"/>
          </a:xfrm>
          <a:prstGeom prst="rect">
            <a:avLst/>
          </a:prstGeom>
        </p:spPr>
      </p:pic>
    </p:spTree>
    <p:extLst>
      <p:ext uri="{BB962C8B-B14F-4D97-AF65-F5344CB8AC3E}">
        <p14:creationId xmlns:p14="http://schemas.microsoft.com/office/powerpoint/2010/main" val="1475984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503892"/>
            <a:ext cx="9210041" cy="4351338"/>
          </a:xfrm>
        </p:spPr>
        <p:txBody>
          <a:bodyPr>
            <a:normAutofit/>
          </a:bodyPr>
          <a:lstStyle/>
          <a:p>
            <a:pPr marL="342900" indent="-342900">
              <a:buFont typeface="Arial" panose="020B0604020202020204" pitchFamily="34" charset="0"/>
              <a:buChar char="•"/>
            </a:pPr>
            <a:endParaRPr lang="en-GB" dirty="0" smtClean="0">
              <a:solidFill>
                <a:srgbClr val="545454"/>
              </a:solidFill>
            </a:endParaRPr>
          </a:p>
          <a:p>
            <a:endParaRPr lang="en-GB" dirty="0">
              <a:solidFill>
                <a:srgbClr val="545454"/>
              </a:solidFill>
            </a:endParaRPr>
          </a:p>
          <a:p>
            <a:endParaRPr lang="en-US" dirty="0"/>
          </a:p>
        </p:txBody>
      </p:sp>
      <p:sp>
        <p:nvSpPr>
          <p:cNvPr id="5" name="Title 1"/>
          <p:cNvSpPr>
            <a:spLocks noGrp="1"/>
          </p:cNvSpPr>
          <p:nvPr>
            <p:ph type="title"/>
          </p:nvPr>
        </p:nvSpPr>
        <p:spPr>
          <a:xfrm>
            <a:off x="482599" y="475193"/>
            <a:ext cx="8872415" cy="1028700"/>
          </a:xfrm>
        </p:spPr>
        <p:txBody>
          <a:bodyPr>
            <a:normAutofit/>
          </a:bodyPr>
          <a:lstStyle/>
          <a:p>
            <a:r>
              <a:rPr lang="en-US" sz="4000" b="1" dirty="0" smtClean="0"/>
              <a:t>TOP TIPS</a:t>
            </a:r>
            <a:endParaRPr lang="en-US" sz="4000" b="1" dirty="0"/>
          </a:p>
        </p:txBody>
      </p:sp>
      <p:sp>
        <p:nvSpPr>
          <p:cNvPr id="6" name="Content Placeholder 2"/>
          <p:cNvSpPr txBox="1">
            <a:spLocks/>
          </p:cNvSpPr>
          <p:nvPr/>
        </p:nvSpPr>
        <p:spPr>
          <a:xfrm>
            <a:off x="482599" y="1503892"/>
            <a:ext cx="9210041" cy="472545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solidFill>
                  <a:srgbClr val="545454"/>
                </a:solidFill>
              </a:rPr>
              <a:t>Make sure you’re claiming any extra money or support you’re entitled </a:t>
            </a:r>
            <a:r>
              <a:rPr lang="en-GB" dirty="0" smtClean="0">
                <a:solidFill>
                  <a:srgbClr val="545454"/>
                </a:solidFill>
              </a:rPr>
              <a:t>to</a:t>
            </a:r>
          </a:p>
          <a:p>
            <a:pPr marL="342900" indent="-342900">
              <a:buFont typeface="Arial" panose="020B0604020202020204" pitchFamily="34" charset="0"/>
              <a:buChar char="•"/>
            </a:pPr>
            <a:r>
              <a:rPr lang="en-GB" dirty="0">
                <a:solidFill>
                  <a:srgbClr val="545454"/>
                </a:solidFill>
              </a:rPr>
              <a:t>Check your bank balance at a regular, set </a:t>
            </a:r>
            <a:r>
              <a:rPr lang="en-GB" dirty="0" smtClean="0">
                <a:solidFill>
                  <a:srgbClr val="545454"/>
                </a:solidFill>
              </a:rPr>
              <a:t>time</a:t>
            </a:r>
          </a:p>
          <a:p>
            <a:pPr marL="342900" indent="-342900">
              <a:buFont typeface="Arial" panose="020B0604020202020204" pitchFamily="34" charset="0"/>
              <a:buChar char="•"/>
            </a:pPr>
            <a:r>
              <a:rPr lang="en-GB" dirty="0">
                <a:solidFill>
                  <a:srgbClr val="545454"/>
                </a:solidFill>
              </a:rPr>
              <a:t>Build money tasks into your daily or weekly </a:t>
            </a:r>
            <a:r>
              <a:rPr lang="en-GB" dirty="0" smtClean="0">
                <a:solidFill>
                  <a:srgbClr val="545454"/>
                </a:solidFill>
              </a:rPr>
              <a:t>routine – build in something relaxing to do after</a:t>
            </a:r>
          </a:p>
          <a:p>
            <a:pPr marL="342900" indent="-342900">
              <a:buFont typeface="Arial" panose="020B0604020202020204" pitchFamily="34" charset="0"/>
              <a:buChar char="•"/>
            </a:pPr>
            <a:r>
              <a:rPr lang="en-GB" dirty="0">
                <a:solidFill>
                  <a:srgbClr val="545454"/>
                </a:solidFill>
              </a:rPr>
              <a:t>Create a realistic weekly budget and stick to it </a:t>
            </a:r>
            <a:endParaRPr lang="en-GB" dirty="0" smtClean="0">
              <a:solidFill>
                <a:srgbClr val="545454"/>
              </a:solidFill>
            </a:endParaRPr>
          </a:p>
          <a:p>
            <a:pPr marL="342900" indent="-342900">
              <a:buFont typeface="Arial" panose="020B0604020202020204" pitchFamily="34" charset="0"/>
              <a:buChar char="•"/>
            </a:pPr>
            <a:r>
              <a:rPr lang="en-GB" dirty="0">
                <a:solidFill>
                  <a:srgbClr val="545454"/>
                </a:solidFill>
              </a:rPr>
              <a:t>Use bank accounts which allow you to put money aside in separate </a:t>
            </a:r>
            <a:r>
              <a:rPr lang="en-GB" dirty="0" smtClean="0">
                <a:solidFill>
                  <a:srgbClr val="545454"/>
                </a:solidFill>
              </a:rPr>
              <a:t>pots</a:t>
            </a:r>
          </a:p>
          <a:p>
            <a:pPr marL="342900" indent="-342900">
              <a:buFont typeface="Arial" panose="020B0604020202020204" pitchFamily="34" charset="0"/>
              <a:buChar char="•"/>
            </a:pPr>
            <a:r>
              <a:rPr lang="en-GB" dirty="0">
                <a:solidFill>
                  <a:srgbClr val="545454"/>
                </a:solidFill>
              </a:rPr>
              <a:t>Set up direct debits for your bills and other regular payments so they don’t pile up</a:t>
            </a:r>
            <a:endParaRPr lang="en-GB" dirty="0" smtClean="0">
              <a:solidFill>
                <a:srgbClr val="545454"/>
              </a:solidFill>
            </a:endParaRPr>
          </a:p>
          <a:p>
            <a:pPr marL="342900" indent="-342900">
              <a:buFont typeface="Arial" panose="020B0604020202020204" pitchFamily="34" charset="0"/>
              <a:buChar char="•"/>
            </a:pPr>
            <a:r>
              <a:rPr lang="en-GB" dirty="0" smtClean="0">
                <a:solidFill>
                  <a:srgbClr val="545454"/>
                </a:solidFill>
              </a:rPr>
              <a:t>If you’re struggling to pay off debts, get debt advice</a:t>
            </a:r>
            <a:endParaRPr lang="en-GB" dirty="0">
              <a:solidFill>
                <a:srgbClr val="545454"/>
              </a:solidFill>
            </a:endParaRPr>
          </a:p>
          <a:p>
            <a:endParaRPr lang="en-GB" dirty="0" smtClean="0">
              <a:solidFill>
                <a:srgbClr val="545454"/>
              </a:solidFill>
            </a:endParaRPr>
          </a:p>
          <a:p>
            <a:endParaRPr lang="en-GB" dirty="0" smtClean="0">
              <a:solidFill>
                <a:srgbClr val="545454"/>
              </a:solidFill>
            </a:endParaRPr>
          </a:p>
          <a:p>
            <a:endParaRPr lang="en-US" dirty="0"/>
          </a:p>
        </p:txBody>
      </p:sp>
    </p:spTree>
    <p:extLst>
      <p:ext uri="{BB962C8B-B14F-4D97-AF65-F5344CB8AC3E}">
        <p14:creationId xmlns:p14="http://schemas.microsoft.com/office/powerpoint/2010/main" val="961373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13C6-417A-4044-A1EC-F16D00B3E188}"/>
              </a:ext>
            </a:extLst>
          </p:cNvPr>
          <p:cNvSpPr>
            <a:spLocks noGrp="1"/>
          </p:cNvSpPr>
          <p:nvPr>
            <p:ph type="title"/>
          </p:nvPr>
        </p:nvSpPr>
        <p:spPr/>
        <p:txBody>
          <a:bodyPr anchor="b" anchorCtr="0"/>
          <a:lstStyle/>
          <a:p>
            <a:r>
              <a:rPr lang="en-US" dirty="0" smtClean="0"/>
              <a:t>Support available</a:t>
            </a:r>
            <a:endParaRPr lang="en-US" dirty="0"/>
          </a:p>
        </p:txBody>
      </p:sp>
      <p:sp>
        <p:nvSpPr>
          <p:cNvPr id="5" name="Slide Number Placeholder 4">
            <a:extLst>
              <a:ext uri="{FF2B5EF4-FFF2-40B4-BE49-F238E27FC236}">
                <a16:creationId xmlns:a16="http://schemas.microsoft.com/office/drawing/2014/main" id="{11875B25-EEA8-4841-AE48-3CE7E9F4E939}"/>
              </a:ext>
            </a:extLst>
          </p:cNvPr>
          <p:cNvSpPr>
            <a:spLocks noGrp="1"/>
          </p:cNvSpPr>
          <p:nvPr>
            <p:ph type="sldNum" sz="quarter" idx="4"/>
          </p:nvPr>
        </p:nvSpPr>
        <p:spPr/>
        <p:txBody>
          <a:bodyPr/>
          <a:lstStyle/>
          <a:p>
            <a:fld id="{417B6DEA-640F-884D-B9CB-E57E1622EABB}" type="slidenum">
              <a:rPr lang="en-US" smtClean="0"/>
              <a:pPr/>
              <a:t>24</a:t>
            </a:fld>
            <a:endParaRPr lang="en-US" dirty="0"/>
          </a:p>
        </p:txBody>
      </p:sp>
      <p:sp>
        <p:nvSpPr>
          <p:cNvPr id="4" name="Footer Placeholder 3">
            <a:extLst>
              <a:ext uri="{FF2B5EF4-FFF2-40B4-BE49-F238E27FC236}">
                <a16:creationId xmlns:a16="http://schemas.microsoft.com/office/drawing/2014/main" id="{CC018D05-968F-5A41-80CC-59F355584AD9}"/>
              </a:ext>
            </a:extLst>
          </p:cNvPr>
          <p:cNvSpPr>
            <a:spLocks noGrp="1"/>
          </p:cNvSpPr>
          <p:nvPr>
            <p:ph type="ftr" sz="quarter" idx="3"/>
          </p:nvPr>
        </p:nvSpPr>
        <p:spPr/>
        <p:txBody>
          <a:bodyPr/>
          <a:lstStyle/>
          <a:p>
            <a:r>
              <a:rPr lang="en-GB" dirty="0"/>
              <a:t>for Scotland’s Mental Health     |     </a:t>
            </a:r>
            <a:r>
              <a:rPr lang="en-GB" dirty="0" err="1"/>
              <a:t>samh.org.uk</a:t>
            </a:r>
            <a:endParaRPr lang="en-GB" dirty="0"/>
          </a:p>
        </p:txBody>
      </p:sp>
      <p:pic>
        <p:nvPicPr>
          <p:cNvPr id="8" name="Content Placeholder 9">
            <a:extLst>
              <a:ext uri="{FF2B5EF4-FFF2-40B4-BE49-F238E27FC236}">
                <a16:creationId xmlns:a16="http://schemas.microsoft.com/office/drawing/2014/main" id="{CA90EEC0-1914-CC46-A22A-2807657A157D}"/>
              </a:ext>
            </a:extLst>
          </p:cNvPr>
          <p:cNvPicPr>
            <a:picLocks noChangeAspect="1"/>
          </p:cNvPicPr>
          <p:nvPr/>
        </p:nvPicPr>
        <p:blipFill>
          <a:blip r:embed="rId3"/>
          <a:stretch>
            <a:fillRect/>
          </a:stretch>
        </p:blipFill>
        <p:spPr>
          <a:xfrm rot="9413067">
            <a:off x="10019877" y="534741"/>
            <a:ext cx="1445219" cy="1176341"/>
          </a:xfrm>
          <a:prstGeom prst="rect">
            <a:avLst/>
          </a:prstGeom>
        </p:spPr>
      </p:pic>
    </p:spTree>
    <p:extLst>
      <p:ext uri="{BB962C8B-B14F-4D97-AF65-F5344CB8AC3E}">
        <p14:creationId xmlns:p14="http://schemas.microsoft.com/office/powerpoint/2010/main" val="1877314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2599" y="475193"/>
            <a:ext cx="8872415" cy="1028700"/>
          </a:xfrm>
        </p:spPr>
        <p:txBody>
          <a:bodyPr>
            <a:normAutofit/>
          </a:bodyPr>
          <a:lstStyle/>
          <a:p>
            <a:r>
              <a:rPr lang="en-US" sz="4000" b="1" dirty="0" smtClean="0"/>
              <a:t>Money advice</a:t>
            </a:r>
            <a:endParaRPr lang="en-US" sz="4000" b="1" dirty="0"/>
          </a:p>
        </p:txBody>
      </p:sp>
      <p:pic>
        <p:nvPicPr>
          <p:cNvPr id="2" name="Picture 1"/>
          <p:cNvPicPr>
            <a:picLocks noChangeAspect="1"/>
          </p:cNvPicPr>
          <p:nvPr/>
        </p:nvPicPr>
        <p:blipFill>
          <a:blip r:embed="rId3"/>
          <a:stretch>
            <a:fillRect/>
          </a:stretch>
        </p:blipFill>
        <p:spPr>
          <a:xfrm>
            <a:off x="582782" y="1614487"/>
            <a:ext cx="3067050" cy="1209675"/>
          </a:xfrm>
          <a:prstGeom prst="rect">
            <a:avLst/>
          </a:prstGeom>
        </p:spPr>
      </p:pic>
      <p:sp>
        <p:nvSpPr>
          <p:cNvPr id="3" name="TextBox 2"/>
          <p:cNvSpPr txBox="1"/>
          <p:nvPr/>
        </p:nvSpPr>
        <p:spPr>
          <a:xfrm>
            <a:off x="4189095" y="1614487"/>
            <a:ext cx="4846320" cy="1015663"/>
          </a:xfrm>
          <a:prstGeom prst="rect">
            <a:avLst/>
          </a:prstGeom>
          <a:noFill/>
        </p:spPr>
        <p:txBody>
          <a:bodyPr wrap="square" rtlCol="0">
            <a:spAutoFit/>
          </a:bodyPr>
          <a:lstStyle/>
          <a:p>
            <a:r>
              <a:rPr lang="en-GB" sz="2000" b="1" dirty="0">
                <a:solidFill>
                  <a:schemeClr val="tx2"/>
                </a:solidFill>
                <a:latin typeface="Arial" panose="020B0604020202020204" pitchFamily="34" charset="0"/>
                <a:cs typeface="Arial" panose="020B0604020202020204" pitchFamily="34" charset="0"/>
              </a:rPr>
              <a:t>Coping with money worries </a:t>
            </a:r>
            <a:r>
              <a:rPr lang="en-GB" sz="2000" b="1" dirty="0" smtClean="0">
                <a:solidFill>
                  <a:schemeClr val="tx2"/>
                </a:solidFill>
                <a:latin typeface="Arial" panose="020B0604020202020204" pitchFamily="34" charset="0"/>
                <a:cs typeface="Arial" panose="020B0604020202020204" pitchFamily="34" charset="0"/>
              </a:rPr>
              <a:t>webpage</a:t>
            </a:r>
            <a:r>
              <a:rPr lang="en-GB" sz="2000" b="1" dirty="0">
                <a:solidFill>
                  <a:schemeClr val="tx2"/>
                </a:solidFill>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Practical </a:t>
            </a:r>
            <a:r>
              <a:rPr lang="en-GB" sz="2000" dirty="0">
                <a:latin typeface="Arial" panose="020B0604020202020204" pitchFamily="34" charset="0"/>
                <a:cs typeface="Arial" panose="020B0604020202020204" pitchFamily="34" charset="0"/>
              </a:rPr>
              <a:t>advice about money worries and the cost of living</a:t>
            </a:r>
          </a:p>
        </p:txBody>
      </p:sp>
      <p:pic>
        <p:nvPicPr>
          <p:cNvPr id="6" name="Picture 5"/>
          <p:cNvPicPr>
            <a:picLocks noChangeAspect="1"/>
          </p:cNvPicPr>
          <p:nvPr/>
        </p:nvPicPr>
        <p:blipFill>
          <a:blip r:embed="rId4"/>
          <a:stretch>
            <a:fillRect/>
          </a:stretch>
        </p:blipFill>
        <p:spPr>
          <a:xfrm>
            <a:off x="209254" y="3268979"/>
            <a:ext cx="3814106" cy="1337311"/>
          </a:xfrm>
          <a:prstGeom prst="rect">
            <a:avLst/>
          </a:prstGeom>
        </p:spPr>
      </p:pic>
      <p:sp>
        <p:nvSpPr>
          <p:cNvPr id="9" name="TextBox 8"/>
          <p:cNvSpPr txBox="1"/>
          <p:nvPr/>
        </p:nvSpPr>
        <p:spPr>
          <a:xfrm>
            <a:off x="4189095" y="3614468"/>
            <a:ext cx="5634990" cy="1015663"/>
          </a:xfrm>
          <a:prstGeom prst="rect">
            <a:avLst/>
          </a:prstGeom>
          <a:noFill/>
        </p:spPr>
        <p:txBody>
          <a:bodyPr wrap="square" rtlCol="0">
            <a:spAutoFit/>
          </a:bodyPr>
          <a:lstStyle/>
          <a:p>
            <a:r>
              <a:rPr lang="en-GB" sz="2000" b="1" dirty="0">
                <a:solidFill>
                  <a:schemeClr val="tx2"/>
                </a:solidFill>
                <a:latin typeface="Arial" panose="020B0604020202020204" pitchFamily="34" charset="0"/>
                <a:cs typeface="Arial" panose="020B0604020202020204" pitchFamily="34" charset="0"/>
              </a:rPr>
              <a:t>Mental Health and Money Advice </a:t>
            </a:r>
            <a:r>
              <a:rPr lang="en-GB" sz="2000" b="1" dirty="0" smtClean="0">
                <a:solidFill>
                  <a:schemeClr val="tx2"/>
                </a:solidFill>
                <a:latin typeface="Arial" panose="020B0604020202020204" pitchFamily="34" charset="0"/>
                <a:cs typeface="Arial" panose="020B0604020202020204" pitchFamily="34" charset="0"/>
              </a:rPr>
              <a:t>website</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Resources </a:t>
            </a:r>
            <a:r>
              <a:rPr lang="en-GB" sz="2000" dirty="0">
                <a:latin typeface="Arial" panose="020B0604020202020204" pitchFamily="34" charset="0"/>
                <a:cs typeface="Arial" panose="020B0604020202020204" pitchFamily="34" charset="0"/>
              </a:rPr>
              <a:t>on managing your money and mental health</a:t>
            </a:r>
          </a:p>
        </p:txBody>
      </p:sp>
      <p:pic>
        <p:nvPicPr>
          <p:cNvPr id="10" name="Picture 9"/>
          <p:cNvPicPr>
            <a:picLocks noChangeAspect="1"/>
          </p:cNvPicPr>
          <p:nvPr/>
        </p:nvPicPr>
        <p:blipFill>
          <a:blip r:embed="rId5"/>
          <a:stretch>
            <a:fillRect/>
          </a:stretch>
        </p:blipFill>
        <p:spPr>
          <a:xfrm>
            <a:off x="1001882" y="4934053"/>
            <a:ext cx="2228850" cy="1438275"/>
          </a:xfrm>
          <a:prstGeom prst="rect">
            <a:avLst/>
          </a:prstGeom>
        </p:spPr>
      </p:pic>
      <p:sp>
        <p:nvSpPr>
          <p:cNvPr id="11" name="TextBox 10"/>
          <p:cNvSpPr txBox="1"/>
          <p:nvPr/>
        </p:nvSpPr>
        <p:spPr>
          <a:xfrm>
            <a:off x="4189095" y="5184188"/>
            <a:ext cx="5177790" cy="707886"/>
          </a:xfrm>
          <a:prstGeom prst="rect">
            <a:avLst/>
          </a:prstGeom>
          <a:noFill/>
        </p:spPr>
        <p:txBody>
          <a:bodyPr wrap="square" rtlCol="0">
            <a:spAutoFit/>
          </a:bodyPr>
          <a:lstStyle/>
          <a:p>
            <a:r>
              <a:rPr lang="en-GB" sz="2000" b="1" dirty="0">
                <a:solidFill>
                  <a:schemeClr val="tx2"/>
                </a:solidFill>
                <a:latin typeface="Arial" panose="020B0604020202020204" pitchFamily="34" charset="0"/>
                <a:cs typeface="Arial" panose="020B0604020202020204" pitchFamily="34" charset="0"/>
              </a:rPr>
              <a:t>National </a:t>
            </a:r>
            <a:r>
              <a:rPr lang="en-GB" sz="2000" b="1" dirty="0" err="1" smtClean="0">
                <a:solidFill>
                  <a:schemeClr val="tx2"/>
                </a:solidFill>
                <a:latin typeface="Arial" panose="020B0604020202020204" pitchFamily="34" charset="0"/>
                <a:cs typeface="Arial" panose="020B0604020202020204" pitchFamily="34" charset="0"/>
              </a:rPr>
              <a:t>Debtline</a:t>
            </a:r>
            <a:endParaRPr lang="en-GB" sz="2000" b="1" dirty="0">
              <a:solidFill>
                <a:schemeClr val="tx2"/>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a:t>
            </a:r>
            <a:r>
              <a:rPr lang="en-GB" sz="2000" dirty="0" smtClean="0">
                <a:latin typeface="Arial" panose="020B0604020202020204" pitchFamily="34" charset="0"/>
                <a:cs typeface="Arial" panose="020B0604020202020204" pitchFamily="34" charset="0"/>
              </a:rPr>
              <a:t>ree </a:t>
            </a:r>
            <a:r>
              <a:rPr lang="en-GB" sz="2000" dirty="0">
                <a:latin typeface="Arial" panose="020B0604020202020204" pitchFamily="34" charset="0"/>
                <a:cs typeface="Arial" panose="020B0604020202020204" pitchFamily="34" charset="0"/>
              </a:rPr>
              <a:t>impartial </a:t>
            </a:r>
            <a:r>
              <a:rPr lang="en-GB" sz="2000" dirty="0" smtClean="0">
                <a:latin typeface="Arial" panose="020B0604020202020204" pitchFamily="34" charset="0"/>
                <a:cs typeface="Arial" panose="020B0604020202020204" pitchFamily="34" charset="0"/>
              </a:rPr>
              <a:t>advice and cost of living hub</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1005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2599" y="475193"/>
            <a:ext cx="8872415" cy="1028700"/>
          </a:xfrm>
        </p:spPr>
        <p:txBody>
          <a:bodyPr>
            <a:normAutofit/>
          </a:bodyPr>
          <a:lstStyle/>
          <a:p>
            <a:r>
              <a:rPr lang="en-US" sz="4000" b="1" dirty="0" smtClean="0"/>
              <a:t>Money advice</a:t>
            </a:r>
            <a:endParaRPr lang="en-US" sz="4000" b="1" dirty="0"/>
          </a:p>
        </p:txBody>
      </p:sp>
      <p:pic>
        <p:nvPicPr>
          <p:cNvPr id="7" name="Picture 6"/>
          <p:cNvPicPr>
            <a:picLocks noChangeAspect="1"/>
          </p:cNvPicPr>
          <p:nvPr/>
        </p:nvPicPr>
        <p:blipFill>
          <a:blip r:embed="rId3"/>
          <a:stretch>
            <a:fillRect/>
          </a:stretch>
        </p:blipFill>
        <p:spPr>
          <a:xfrm>
            <a:off x="482599" y="1257596"/>
            <a:ext cx="3009900" cy="1466850"/>
          </a:xfrm>
          <a:prstGeom prst="rect">
            <a:avLst/>
          </a:prstGeom>
        </p:spPr>
      </p:pic>
      <p:sp>
        <p:nvSpPr>
          <p:cNvPr id="12" name="TextBox 11"/>
          <p:cNvSpPr txBox="1"/>
          <p:nvPr/>
        </p:nvSpPr>
        <p:spPr>
          <a:xfrm>
            <a:off x="4023360" y="1503893"/>
            <a:ext cx="4823460" cy="1015663"/>
          </a:xfrm>
          <a:prstGeom prst="rect">
            <a:avLst/>
          </a:prstGeom>
          <a:noFill/>
        </p:spPr>
        <p:txBody>
          <a:bodyPr wrap="square" rtlCol="0">
            <a:spAutoFit/>
          </a:bodyPr>
          <a:lstStyle/>
          <a:p>
            <a:r>
              <a:rPr lang="en-GB" sz="2000" b="1" dirty="0" smtClean="0">
                <a:solidFill>
                  <a:schemeClr val="tx2"/>
                </a:solidFill>
                <a:latin typeface="Arial" panose="020B0604020202020204" pitchFamily="34" charset="0"/>
                <a:cs typeface="Arial" panose="020B0604020202020204" pitchFamily="34" charset="0"/>
              </a:rPr>
              <a:t>Age UK website</a:t>
            </a:r>
          </a:p>
          <a:p>
            <a:r>
              <a:rPr lang="en-GB" sz="2000" dirty="0" smtClean="0">
                <a:latin typeface="Arial" panose="020B0604020202020204" pitchFamily="34" charset="0"/>
                <a:cs typeface="Arial" panose="020B0604020202020204" pitchFamily="34" charset="0"/>
              </a:rPr>
              <a:t>Information for older people on cost of living and taking control of your finances</a:t>
            </a:r>
            <a:endParaRPr lang="en-GB"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587374" y="3143606"/>
            <a:ext cx="2905125" cy="1790700"/>
          </a:xfrm>
          <a:prstGeom prst="rect">
            <a:avLst/>
          </a:prstGeom>
        </p:spPr>
      </p:pic>
      <p:sp>
        <p:nvSpPr>
          <p:cNvPr id="9" name="TextBox 8"/>
          <p:cNvSpPr txBox="1"/>
          <p:nvPr/>
        </p:nvSpPr>
        <p:spPr>
          <a:xfrm>
            <a:off x="4023360" y="3464330"/>
            <a:ext cx="4823460" cy="1015663"/>
          </a:xfrm>
          <a:prstGeom prst="rect">
            <a:avLst/>
          </a:prstGeom>
          <a:noFill/>
        </p:spPr>
        <p:txBody>
          <a:bodyPr wrap="square" rtlCol="0">
            <a:spAutoFit/>
          </a:bodyPr>
          <a:lstStyle/>
          <a:p>
            <a:r>
              <a:rPr lang="en-GB" sz="2000" b="1" dirty="0" smtClean="0">
                <a:solidFill>
                  <a:schemeClr val="tx2"/>
                </a:solidFill>
                <a:latin typeface="Arial" panose="020B0604020202020204" pitchFamily="34" charset="0"/>
                <a:cs typeface="Arial" panose="020B0604020202020204" pitchFamily="34" charset="0"/>
              </a:rPr>
              <a:t>Young Scot website</a:t>
            </a:r>
          </a:p>
          <a:p>
            <a:r>
              <a:rPr lang="en-GB" sz="2000" dirty="0" smtClean="0">
                <a:latin typeface="Arial" panose="020B0604020202020204" pitchFamily="34" charset="0"/>
                <a:cs typeface="Arial" panose="020B0604020202020204" pitchFamily="34" charset="0"/>
              </a:rPr>
              <a:t>Information for young people including money tips and mental health support</a:t>
            </a:r>
            <a:endParaRPr lang="en-GB"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482599" y="5599747"/>
            <a:ext cx="3295650" cy="847725"/>
          </a:xfrm>
          <a:prstGeom prst="rect">
            <a:avLst/>
          </a:prstGeom>
        </p:spPr>
      </p:pic>
      <p:sp>
        <p:nvSpPr>
          <p:cNvPr id="10" name="TextBox 9"/>
          <p:cNvSpPr txBox="1"/>
          <p:nvPr/>
        </p:nvSpPr>
        <p:spPr>
          <a:xfrm>
            <a:off x="4023360" y="5432002"/>
            <a:ext cx="4823460" cy="1015663"/>
          </a:xfrm>
          <a:prstGeom prst="rect">
            <a:avLst/>
          </a:prstGeom>
          <a:noFill/>
        </p:spPr>
        <p:txBody>
          <a:bodyPr wrap="square" rtlCol="0">
            <a:spAutoFit/>
          </a:bodyPr>
          <a:lstStyle/>
          <a:p>
            <a:r>
              <a:rPr lang="en-GB" sz="2000" b="1" dirty="0" smtClean="0">
                <a:solidFill>
                  <a:schemeClr val="tx2"/>
                </a:solidFill>
                <a:latin typeface="Arial" panose="020B0604020202020204" pitchFamily="34" charset="0"/>
                <a:cs typeface="Arial" panose="020B0604020202020204" pitchFamily="34" charset="0"/>
              </a:rPr>
              <a:t>Student Space website</a:t>
            </a:r>
          </a:p>
          <a:p>
            <a:r>
              <a:rPr lang="en-GB" sz="2000" dirty="0">
                <a:latin typeface="Arial" panose="020B0604020202020204" pitchFamily="34" charset="0"/>
                <a:cs typeface="Arial" panose="020B0604020202020204" pitchFamily="34" charset="0"/>
              </a:rPr>
              <a:t>Expert information and advice to help you through the challenges of student life</a:t>
            </a:r>
          </a:p>
        </p:txBody>
      </p:sp>
    </p:spTree>
    <p:extLst>
      <p:ext uri="{BB962C8B-B14F-4D97-AF65-F5344CB8AC3E}">
        <p14:creationId xmlns:p14="http://schemas.microsoft.com/office/powerpoint/2010/main" val="2927097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2599" y="475193"/>
            <a:ext cx="8872415" cy="1028700"/>
          </a:xfrm>
        </p:spPr>
        <p:txBody>
          <a:bodyPr>
            <a:normAutofit/>
          </a:bodyPr>
          <a:lstStyle/>
          <a:p>
            <a:r>
              <a:rPr lang="en-US" sz="4000" b="1" dirty="0"/>
              <a:t>Mental health support</a:t>
            </a:r>
          </a:p>
        </p:txBody>
      </p:sp>
      <p:pic>
        <p:nvPicPr>
          <p:cNvPr id="4" name="Picture 3"/>
          <p:cNvPicPr>
            <a:picLocks noChangeAspect="1"/>
          </p:cNvPicPr>
          <p:nvPr/>
        </p:nvPicPr>
        <p:blipFill>
          <a:blip r:embed="rId3"/>
          <a:stretch>
            <a:fillRect/>
          </a:stretch>
        </p:blipFill>
        <p:spPr>
          <a:xfrm>
            <a:off x="226336" y="4548558"/>
            <a:ext cx="6167631" cy="1829382"/>
          </a:xfrm>
          <a:prstGeom prst="rect">
            <a:avLst/>
          </a:prstGeom>
        </p:spPr>
      </p:pic>
      <p:pic>
        <p:nvPicPr>
          <p:cNvPr id="8" name="Picture 7"/>
          <p:cNvPicPr>
            <a:picLocks noChangeAspect="1"/>
          </p:cNvPicPr>
          <p:nvPr/>
        </p:nvPicPr>
        <p:blipFill>
          <a:blip r:embed="rId4"/>
          <a:stretch>
            <a:fillRect/>
          </a:stretch>
        </p:blipFill>
        <p:spPr>
          <a:xfrm>
            <a:off x="226336" y="1667813"/>
            <a:ext cx="7623398" cy="2734408"/>
          </a:xfrm>
          <a:prstGeom prst="rect">
            <a:avLst/>
          </a:prstGeom>
        </p:spPr>
      </p:pic>
      <p:sp>
        <p:nvSpPr>
          <p:cNvPr id="2" name="TextBox 1"/>
          <p:cNvSpPr txBox="1"/>
          <p:nvPr/>
        </p:nvSpPr>
        <p:spPr>
          <a:xfrm>
            <a:off x="8241030" y="1667813"/>
            <a:ext cx="3611880" cy="2092881"/>
          </a:xfrm>
          <a:prstGeom prst="rect">
            <a:avLst/>
          </a:prstGeom>
          <a:noFill/>
        </p:spPr>
        <p:txBody>
          <a:bodyPr wrap="square" rtlCol="0">
            <a:spAutoFit/>
          </a:bodyPr>
          <a:lstStyle/>
          <a:p>
            <a:r>
              <a:rPr lang="en-GB" b="1" dirty="0" smtClean="0">
                <a:solidFill>
                  <a:srgbClr val="CF0071"/>
                </a:solidFill>
                <a:latin typeface="Arial Rounded MT Bold" panose="020F0704030504030204" pitchFamily="34" charset="0"/>
              </a:rPr>
              <a:t>SAMH Workplace</a:t>
            </a:r>
          </a:p>
          <a:p>
            <a:r>
              <a:rPr lang="en-GB" sz="1400" dirty="0">
                <a:latin typeface="Segoe UI Historic" panose="020B0502040204020203" pitchFamily="34" charset="0"/>
                <a:ea typeface="Segoe UI Historic" panose="020B0502040204020203" pitchFamily="34" charset="0"/>
                <a:cs typeface="Segoe UI Historic" panose="020B0502040204020203" pitchFamily="34" charset="0"/>
              </a:rPr>
              <a:t>Whether you want to begin a mental health revolution across your entire organisation or wish to provide a few key members of staff with mental health management skills, it makes good business sense to choose SAMH Workplace</a:t>
            </a:r>
            <a:r>
              <a:rPr lang="en-GB" sz="1400" dirty="0" smtClean="0">
                <a:latin typeface="Segoe UI Historic" panose="020B0502040204020203" pitchFamily="34" charset="0"/>
                <a:ea typeface="Segoe UI Historic" panose="020B0502040204020203" pitchFamily="34" charset="0"/>
                <a:cs typeface="Segoe UI Historic" panose="020B0502040204020203" pitchFamily="34" charset="0"/>
              </a:rPr>
              <a:t>.</a:t>
            </a:r>
          </a:p>
          <a:p>
            <a:endParaRPr lang="en-GB" sz="1400" dirty="0">
              <a:latin typeface="Segoe UI Historic" panose="020B0502040204020203" pitchFamily="34" charset="0"/>
              <a:ea typeface="Segoe UI Historic" panose="020B0502040204020203" pitchFamily="34" charset="0"/>
              <a:cs typeface="Segoe UI Historic" panose="020B0502040204020203" pitchFamily="34" charset="0"/>
            </a:endParaRPr>
          </a:p>
          <a:p>
            <a:r>
              <a:rPr lang="en-GB" sz="1400" dirty="0" smtClean="0">
                <a:latin typeface="Segoe UI Historic" panose="020B0502040204020203" pitchFamily="34" charset="0"/>
                <a:ea typeface="Segoe UI Historic" panose="020B0502040204020203" pitchFamily="34" charset="0"/>
                <a:cs typeface="Segoe UI Historic" panose="020B0502040204020203" pitchFamily="34" charset="0"/>
              </a:rPr>
              <a:t>Email: workplace@samh.org.uk</a:t>
            </a:r>
          </a:p>
        </p:txBody>
      </p:sp>
    </p:spTree>
    <p:extLst>
      <p:ext uri="{BB962C8B-B14F-4D97-AF65-F5344CB8AC3E}">
        <p14:creationId xmlns:p14="http://schemas.microsoft.com/office/powerpoint/2010/main" val="539739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26336" y="408022"/>
            <a:ext cx="8606055" cy="1953611"/>
          </a:xfrm>
          <a:prstGeom prst="rect">
            <a:avLst/>
          </a:prstGeom>
        </p:spPr>
      </p:pic>
      <p:pic>
        <p:nvPicPr>
          <p:cNvPr id="6" name="Picture 5"/>
          <p:cNvPicPr>
            <a:picLocks noChangeAspect="1"/>
          </p:cNvPicPr>
          <p:nvPr/>
        </p:nvPicPr>
        <p:blipFill>
          <a:blip r:embed="rId4"/>
          <a:stretch>
            <a:fillRect/>
          </a:stretch>
        </p:blipFill>
        <p:spPr>
          <a:xfrm>
            <a:off x="482599" y="2453657"/>
            <a:ext cx="7714682" cy="2150990"/>
          </a:xfrm>
          <a:prstGeom prst="rect">
            <a:avLst/>
          </a:prstGeom>
        </p:spPr>
      </p:pic>
      <p:pic>
        <p:nvPicPr>
          <p:cNvPr id="7" name="Picture 6"/>
          <p:cNvPicPr>
            <a:picLocks noChangeAspect="1"/>
          </p:cNvPicPr>
          <p:nvPr/>
        </p:nvPicPr>
        <p:blipFill>
          <a:blip r:embed="rId5"/>
          <a:stretch>
            <a:fillRect/>
          </a:stretch>
        </p:blipFill>
        <p:spPr>
          <a:xfrm>
            <a:off x="134315" y="4644708"/>
            <a:ext cx="8142976" cy="2200804"/>
          </a:xfrm>
          <a:prstGeom prst="rect">
            <a:avLst/>
          </a:prstGeom>
        </p:spPr>
      </p:pic>
    </p:spTree>
    <p:extLst>
      <p:ext uri="{BB962C8B-B14F-4D97-AF65-F5344CB8AC3E}">
        <p14:creationId xmlns:p14="http://schemas.microsoft.com/office/powerpoint/2010/main" val="302683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13C6-417A-4044-A1EC-F16D00B3E188}"/>
              </a:ext>
            </a:extLst>
          </p:cNvPr>
          <p:cNvSpPr>
            <a:spLocks noGrp="1"/>
          </p:cNvSpPr>
          <p:nvPr>
            <p:ph type="title"/>
          </p:nvPr>
        </p:nvSpPr>
        <p:spPr>
          <a:xfrm>
            <a:off x="2487716" y="2461898"/>
            <a:ext cx="6340278" cy="1585912"/>
          </a:xfrm>
        </p:spPr>
        <p:txBody>
          <a:bodyPr anchor="b" anchorCtr="0"/>
          <a:lstStyle/>
          <a:p>
            <a:r>
              <a:rPr lang="en-US" dirty="0" smtClean="0"/>
              <a:t>Introduction to money and mental health</a:t>
            </a:r>
            <a:endParaRPr lang="en-US" dirty="0"/>
          </a:p>
        </p:txBody>
      </p:sp>
      <p:sp>
        <p:nvSpPr>
          <p:cNvPr id="5" name="Slide Number Placeholder 4">
            <a:extLst>
              <a:ext uri="{FF2B5EF4-FFF2-40B4-BE49-F238E27FC236}">
                <a16:creationId xmlns:a16="http://schemas.microsoft.com/office/drawing/2014/main" id="{11875B25-EEA8-4841-AE48-3CE7E9F4E939}"/>
              </a:ext>
            </a:extLst>
          </p:cNvPr>
          <p:cNvSpPr>
            <a:spLocks noGrp="1"/>
          </p:cNvSpPr>
          <p:nvPr>
            <p:ph type="sldNum" sz="quarter" idx="4"/>
          </p:nvPr>
        </p:nvSpPr>
        <p:spPr/>
        <p:txBody>
          <a:bodyPr/>
          <a:lstStyle/>
          <a:p>
            <a:fld id="{417B6DEA-640F-884D-B9CB-E57E1622EABB}" type="slidenum">
              <a:rPr lang="en-US" smtClean="0"/>
              <a:pPr/>
              <a:t>3</a:t>
            </a:fld>
            <a:endParaRPr lang="en-US" dirty="0"/>
          </a:p>
        </p:txBody>
      </p:sp>
      <p:sp>
        <p:nvSpPr>
          <p:cNvPr id="4" name="Footer Placeholder 3">
            <a:extLst>
              <a:ext uri="{FF2B5EF4-FFF2-40B4-BE49-F238E27FC236}">
                <a16:creationId xmlns:a16="http://schemas.microsoft.com/office/drawing/2014/main" id="{CC018D05-968F-5A41-80CC-59F355584AD9}"/>
              </a:ext>
            </a:extLst>
          </p:cNvPr>
          <p:cNvSpPr>
            <a:spLocks noGrp="1"/>
          </p:cNvSpPr>
          <p:nvPr>
            <p:ph type="ftr" sz="quarter" idx="3"/>
          </p:nvPr>
        </p:nvSpPr>
        <p:spPr/>
        <p:txBody>
          <a:bodyPr/>
          <a:lstStyle/>
          <a:p>
            <a:r>
              <a:rPr lang="en-GB" dirty="0"/>
              <a:t>for Scotland’s Mental Health     |     </a:t>
            </a:r>
            <a:r>
              <a:rPr lang="en-GB" dirty="0" err="1"/>
              <a:t>samh.org.uk</a:t>
            </a:r>
            <a:endParaRPr lang="en-GB" dirty="0"/>
          </a:p>
        </p:txBody>
      </p:sp>
      <p:pic>
        <p:nvPicPr>
          <p:cNvPr id="8" name="Content Placeholder 9">
            <a:extLst>
              <a:ext uri="{FF2B5EF4-FFF2-40B4-BE49-F238E27FC236}">
                <a16:creationId xmlns:a16="http://schemas.microsoft.com/office/drawing/2014/main" id="{CA90EEC0-1914-CC46-A22A-2807657A157D}"/>
              </a:ext>
            </a:extLst>
          </p:cNvPr>
          <p:cNvPicPr>
            <a:picLocks noChangeAspect="1"/>
          </p:cNvPicPr>
          <p:nvPr/>
        </p:nvPicPr>
        <p:blipFill>
          <a:blip r:embed="rId3"/>
          <a:stretch>
            <a:fillRect/>
          </a:stretch>
        </p:blipFill>
        <p:spPr>
          <a:xfrm rot="9413067">
            <a:off x="10019877" y="534741"/>
            <a:ext cx="1445219" cy="1176341"/>
          </a:xfrm>
          <a:prstGeom prst="rect">
            <a:avLst/>
          </a:prstGeom>
        </p:spPr>
      </p:pic>
    </p:spTree>
    <p:extLst>
      <p:ext uri="{BB962C8B-B14F-4D97-AF65-F5344CB8AC3E}">
        <p14:creationId xmlns:p14="http://schemas.microsoft.com/office/powerpoint/2010/main" val="3040996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0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67000"/>
                    </a14:imgEffect>
                    <a14:imgEffect>
                      <a14:saturation sat="135000"/>
                    </a14:imgEffect>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6782604" y="1366731"/>
            <a:ext cx="4864565" cy="418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4000" b="1" dirty="0" smtClean="0"/>
              <a:t>mental health &amp; wellbeing</a:t>
            </a:r>
            <a:endParaRPr lang="en-US" sz="4000" b="1" dirty="0"/>
          </a:p>
        </p:txBody>
      </p:sp>
      <p:sp>
        <p:nvSpPr>
          <p:cNvPr id="3" name="Content Placeholder 2"/>
          <p:cNvSpPr>
            <a:spLocks noGrp="1"/>
          </p:cNvSpPr>
          <p:nvPr>
            <p:ph idx="1"/>
          </p:nvPr>
        </p:nvSpPr>
        <p:spPr>
          <a:xfrm>
            <a:off x="482599" y="1503892"/>
            <a:ext cx="6786881" cy="4351338"/>
          </a:xfrm>
        </p:spPr>
        <p:txBody>
          <a:bodyPr>
            <a:normAutofit lnSpcReduction="10000"/>
          </a:bodyPr>
          <a:lstStyle/>
          <a:p>
            <a:pPr>
              <a:defRPr/>
            </a:pPr>
            <a:r>
              <a:rPr lang="en-GB" sz="2200" b="1" dirty="0">
                <a:solidFill>
                  <a:schemeClr val="tx1"/>
                </a:solidFill>
              </a:rPr>
              <a:t>Health</a:t>
            </a:r>
          </a:p>
          <a:p>
            <a:pPr>
              <a:defRPr/>
            </a:pPr>
            <a:r>
              <a:rPr lang="en-GB" sz="2200" dirty="0">
                <a:solidFill>
                  <a:schemeClr val="tx1"/>
                </a:solidFill>
              </a:rPr>
              <a:t>A state of complete physical, mental and social wellbeing and not merely the absence of disease or infirmity </a:t>
            </a:r>
          </a:p>
          <a:p>
            <a:pPr>
              <a:defRPr/>
            </a:pPr>
            <a:endParaRPr lang="en-GB" sz="2200" dirty="0">
              <a:solidFill>
                <a:schemeClr val="tx1"/>
              </a:solidFill>
            </a:endParaRPr>
          </a:p>
          <a:p>
            <a:pPr>
              <a:defRPr/>
            </a:pPr>
            <a:r>
              <a:rPr lang="en-GB" sz="2200" b="1" dirty="0">
                <a:solidFill>
                  <a:schemeClr val="tx1"/>
                </a:solidFill>
              </a:rPr>
              <a:t>Mental Health</a:t>
            </a:r>
          </a:p>
          <a:p>
            <a:pPr>
              <a:defRPr/>
            </a:pPr>
            <a:r>
              <a:rPr lang="en-GB" sz="2200" dirty="0">
                <a:solidFill>
                  <a:schemeClr val="tx1"/>
                </a:solidFill>
              </a:rPr>
              <a:t>A state of wellbeing in which every individual:</a:t>
            </a:r>
          </a:p>
          <a:p>
            <a:pPr>
              <a:defRPr/>
            </a:pPr>
            <a:endParaRPr lang="en-GB" sz="2200" dirty="0">
              <a:solidFill>
                <a:schemeClr val="tx1"/>
              </a:solidFill>
            </a:endParaRPr>
          </a:p>
          <a:p>
            <a:pPr marL="493685" lvl="1" indent="-285750">
              <a:buFont typeface="Arial" panose="020B0604020202020204" pitchFamily="34" charset="0"/>
              <a:buChar char="•"/>
              <a:defRPr/>
            </a:pPr>
            <a:r>
              <a:rPr lang="en-GB" sz="2200" dirty="0">
                <a:solidFill>
                  <a:schemeClr val="tx1"/>
                </a:solidFill>
              </a:rPr>
              <a:t>realises their own abilities</a:t>
            </a:r>
          </a:p>
          <a:p>
            <a:pPr marL="493685" lvl="1" indent="-285750">
              <a:buFont typeface="Arial" panose="020B0604020202020204" pitchFamily="34" charset="0"/>
              <a:buChar char="•"/>
              <a:defRPr/>
            </a:pPr>
            <a:r>
              <a:rPr lang="en-GB" sz="2200" dirty="0">
                <a:solidFill>
                  <a:schemeClr val="tx1"/>
                </a:solidFill>
              </a:rPr>
              <a:t>can cope with the normal stresses of life</a:t>
            </a:r>
          </a:p>
          <a:p>
            <a:pPr marL="493685" lvl="1" indent="-285750">
              <a:buFont typeface="Arial" panose="020B0604020202020204" pitchFamily="34" charset="0"/>
              <a:buChar char="•"/>
              <a:defRPr/>
            </a:pPr>
            <a:r>
              <a:rPr lang="en-GB" sz="2200" dirty="0">
                <a:solidFill>
                  <a:schemeClr val="tx1"/>
                </a:solidFill>
              </a:rPr>
              <a:t>can work productively </a:t>
            </a:r>
          </a:p>
          <a:p>
            <a:pPr marL="493685" lvl="1" indent="-285750">
              <a:buFont typeface="Arial" panose="020B0604020202020204" pitchFamily="34" charset="0"/>
              <a:buChar char="•"/>
              <a:defRPr/>
            </a:pPr>
            <a:r>
              <a:rPr lang="en-GB" sz="2200" dirty="0">
                <a:solidFill>
                  <a:schemeClr val="tx1"/>
                </a:solidFill>
              </a:rPr>
              <a:t>is able to make a contribution to their community</a:t>
            </a:r>
          </a:p>
          <a:p>
            <a:pPr marL="0" indent="0">
              <a:buNone/>
            </a:pPr>
            <a:endParaRPr lang="en-GB" dirty="0">
              <a:solidFill>
                <a:srgbClr val="520D5D"/>
              </a:solidFill>
            </a:endParaRPr>
          </a:p>
          <a:p>
            <a:endParaRPr lang="en-US" dirty="0"/>
          </a:p>
        </p:txBody>
      </p:sp>
    </p:spTree>
    <p:extLst>
      <p:ext uri="{BB962C8B-B14F-4D97-AF65-F5344CB8AC3E}">
        <p14:creationId xmlns:p14="http://schemas.microsoft.com/office/powerpoint/2010/main" val="4950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503892"/>
            <a:ext cx="9312911" cy="4725458"/>
          </a:xfrm>
        </p:spPr>
        <p:txBody>
          <a:bodyPr>
            <a:normAutofit fontScale="92500" lnSpcReduction="10000"/>
          </a:bodyPr>
          <a:lstStyle/>
          <a:p>
            <a:pPr marL="0" indent="0">
              <a:buNone/>
            </a:pPr>
            <a:endParaRPr lang="en-US" dirty="0" smtClean="0">
              <a:solidFill>
                <a:srgbClr val="545454"/>
              </a:solidFill>
            </a:endParaRPr>
          </a:p>
          <a:p>
            <a:r>
              <a:rPr lang="en-GB" sz="3000" b="1" dirty="0" smtClean="0">
                <a:solidFill>
                  <a:srgbClr val="545454"/>
                </a:solidFill>
              </a:rPr>
              <a:t>Protective (and risk) factors:</a:t>
            </a:r>
          </a:p>
          <a:p>
            <a:pPr marL="342900" indent="-342900">
              <a:buFont typeface="Arial" panose="020B0604020202020204" pitchFamily="34" charset="0"/>
              <a:buChar char="•"/>
            </a:pPr>
            <a:r>
              <a:rPr lang="en-GB" sz="3000" dirty="0">
                <a:solidFill>
                  <a:srgbClr val="545454"/>
                </a:solidFill>
              </a:rPr>
              <a:t>Diet </a:t>
            </a:r>
          </a:p>
          <a:p>
            <a:pPr marL="342900" indent="-342900">
              <a:buFont typeface="Arial" panose="020B0604020202020204" pitchFamily="34" charset="0"/>
              <a:buChar char="•"/>
            </a:pPr>
            <a:r>
              <a:rPr lang="en-GB" sz="3000" dirty="0">
                <a:solidFill>
                  <a:srgbClr val="545454"/>
                </a:solidFill>
              </a:rPr>
              <a:t>Sleep</a:t>
            </a:r>
          </a:p>
          <a:p>
            <a:pPr marL="342900" indent="-342900">
              <a:buFont typeface="Arial" panose="020B0604020202020204" pitchFamily="34" charset="0"/>
              <a:buChar char="•"/>
            </a:pPr>
            <a:r>
              <a:rPr lang="en-GB" sz="3000" dirty="0">
                <a:solidFill>
                  <a:srgbClr val="545454"/>
                </a:solidFill>
              </a:rPr>
              <a:t>Physical health</a:t>
            </a:r>
          </a:p>
          <a:p>
            <a:pPr marL="342900" indent="-342900">
              <a:buFont typeface="Arial" panose="020B0604020202020204" pitchFamily="34" charset="0"/>
              <a:buChar char="•"/>
            </a:pPr>
            <a:r>
              <a:rPr lang="en-GB" sz="3000" dirty="0">
                <a:solidFill>
                  <a:srgbClr val="545454"/>
                </a:solidFill>
              </a:rPr>
              <a:t>Financial stability</a:t>
            </a:r>
          </a:p>
          <a:p>
            <a:pPr marL="342900" indent="-342900">
              <a:buFont typeface="Arial" panose="020B0604020202020204" pitchFamily="34" charset="0"/>
              <a:buChar char="•"/>
            </a:pPr>
            <a:r>
              <a:rPr lang="en-GB" sz="3000" dirty="0">
                <a:solidFill>
                  <a:srgbClr val="545454"/>
                </a:solidFill>
              </a:rPr>
              <a:t>Employment </a:t>
            </a:r>
            <a:r>
              <a:rPr lang="en-GB" sz="3000" dirty="0" smtClean="0">
                <a:solidFill>
                  <a:srgbClr val="545454"/>
                </a:solidFill>
              </a:rPr>
              <a:t>status</a:t>
            </a:r>
          </a:p>
          <a:p>
            <a:pPr marL="342900" indent="-342900">
              <a:buFont typeface="Arial" panose="020B0604020202020204" pitchFamily="34" charset="0"/>
              <a:buChar char="•"/>
            </a:pPr>
            <a:r>
              <a:rPr lang="en-GB" sz="3000" dirty="0">
                <a:solidFill>
                  <a:srgbClr val="545454"/>
                </a:solidFill>
              </a:rPr>
              <a:t>Relationships (with self and others)</a:t>
            </a:r>
          </a:p>
          <a:p>
            <a:pPr marL="342900" indent="-342900">
              <a:buFont typeface="Arial" panose="020B0604020202020204" pitchFamily="34" charset="0"/>
              <a:buChar char="•"/>
            </a:pPr>
            <a:r>
              <a:rPr lang="en-GB" sz="3000" dirty="0">
                <a:solidFill>
                  <a:srgbClr val="545454"/>
                </a:solidFill>
              </a:rPr>
              <a:t>Social capital</a:t>
            </a:r>
          </a:p>
          <a:p>
            <a:pPr marL="342900" indent="-342900">
              <a:buFont typeface="Arial" panose="020B0604020202020204" pitchFamily="34" charset="0"/>
              <a:buChar char="•"/>
            </a:pPr>
            <a:r>
              <a:rPr lang="en-GB" sz="3000" dirty="0">
                <a:solidFill>
                  <a:srgbClr val="545454"/>
                </a:solidFill>
              </a:rPr>
              <a:t>Alcohol and substance use</a:t>
            </a:r>
          </a:p>
          <a:p>
            <a:pPr marL="342900" indent="-342900">
              <a:buFont typeface="Arial" panose="020B0604020202020204" pitchFamily="34" charset="0"/>
              <a:buChar char="•"/>
            </a:pPr>
            <a:endParaRPr lang="en-GB" sz="2800" dirty="0">
              <a:solidFill>
                <a:srgbClr val="545454"/>
              </a:solidFill>
            </a:endParaRPr>
          </a:p>
          <a:p>
            <a:endParaRPr lang="en-US" dirty="0"/>
          </a:p>
        </p:txBody>
      </p:sp>
      <p:sp>
        <p:nvSpPr>
          <p:cNvPr id="5" name="Title 1"/>
          <p:cNvSpPr>
            <a:spLocks noGrp="1"/>
          </p:cNvSpPr>
          <p:nvPr>
            <p:ph type="title"/>
          </p:nvPr>
        </p:nvSpPr>
        <p:spPr>
          <a:xfrm>
            <a:off x="482599" y="475193"/>
            <a:ext cx="8872415" cy="1028700"/>
          </a:xfrm>
        </p:spPr>
        <p:txBody>
          <a:bodyPr>
            <a:normAutofit/>
          </a:bodyPr>
          <a:lstStyle/>
          <a:p>
            <a:r>
              <a:rPr lang="en-US" sz="4000" b="1" dirty="0" smtClean="0"/>
              <a:t>What keeps people well?</a:t>
            </a:r>
            <a:endParaRPr lang="en-US" sz="4000" b="1" dirty="0"/>
          </a:p>
        </p:txBody>
      </p:sp>
      <p:sp>
        <p:nvSpPr>
          <p:cNvPr id="4" name="Content Placeholder 2"/>
          <p:cNvSpPr txBox="1">
            <a:spLocks/>
          </p:cNvSpPr>
          <p:nvPr/>
        </p:nvSpPr>
        <p:spPr>
          <a:xfrm>
            <a:off x="6327139" y="1525694"/>
            <a:ext cx="5129531" cy="435133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solidFill>
                <a:srgbClr val="545454"/>
              </a:solidFill>
            </a:endParaRPr>
          </a:p>
          <a:p>
            <a:endParaRPr lang="en-US" dirty="0" smtClean="0">
              <a:solidFill>
                <a:srgbClr val="545454"/>
              </a:solidFill>
            </a:endParaRPr>
          </a:p>
          <a:p>
            <a:endParaRPr lang="en-US" dirty="0"/>
          </a:p>
        </p:txBody>
      </p:sp>
    </p:spTree>
    <p:extLst>
      <p:ext uri="{BB962C8B-B14F-4D97-AF65-F5344CB8AC3E}">
        <p14:creationId xmlns:p14="http://schemas.microsoft.com/office/powerpoint/2010/main" val="921340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2599" y="475193"/>
            <a:ext cx="8872415" cy="1028700"/>
          </a:xfrm>
        </p:spPr>
        <p:txBody>
          <a:bodyPr>
            <a:normAutofit/>
          </a:bodyPr>
          <a:lstStyle/>
          <a:p>
            <a:r>
              <a:rPr lang="en-US" sz="4000" b="1" dirty="0" smtClean="0"/>
              <a:t>Money and mental health</a:t>
            </a:r>
            <a:endParaRPr lang="en-US" sz="4000" b="1" dirty="0"/>
          </a:p>
        </p:txBody>
      </p:sp>
      <p:sp>
        <p:nvSpPr>
          <p:cNvPr id="4" name="Content Placeholder 2"/>
          <p:cNvSpPr txBox="1">
            <a:spLocks/>
          </p:cNvSpPr>
          <p:nvPr/>
        </p:nvSpPr>
        <p:spPr>
          <a:xfrm>
            <a:off x="6327139" y="1525694"/>
            <a:ext cx="5129531" cy="435133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solidFill>
                <a:srgbClr val="545454"/>
              </a:solidFill>
            </a:endParaRPr>
          </a:p>
          <a:p>
            <a:endParaRPr lang="en-US" dirty="0" smtClean="0">
              <a:solidFill>
                <a:srgbClr val="545454"/>
              </a:solidFill>
            </a:endParaRPr>
          </a:p>
          <a:p>
            <a:endParaRPr lang="en-US" dirty="0"/>
          </a:p>
        </p:txBody>
      </p:sp>
      <p:graphicFrame>
        <p:nvGraphicFramePr>
          <p:cNvPr id="6" name="Diagram 5"/>
          <p:cNvGraphicFramePr/>
          <p:nvPr>
            <p:extLst>
              <p:ext uri="{D42A27DB-BD31-4B8C-83A1-F6EECF244321}">
                <p14:modId xmlns:p14="http://schemas.microsoft.com/office/powerpoint/2010/main" val="3860629310"/>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996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13C6-417A-4044-A1EC-F16D00B3E188}"/>
              </a:ext>
            </a:extLst>
          </p:cNvPr>
          <p:cNvSpPr>
            <a:spLocks noGrp="1"/>
          </p:cNvSpPr>
          <p:nvPr>
            <p:ph type="title"/>
          </p:nvPr>
        </p:nvSpPr>
        <p:spPr>
          <a:xfrm>
            <a:off x="2499153" y="2656208"/>
            <a:ext cx="6340278" cy="1585912"/>
          </a:xfrm>
        </p:spPr>
        <p:txBody>
          <a:bodyPr anchor="b" anchorCtr="0"/>
          <a:lstStyle/>
          <a:p>
            <a:r>
              <a:rPr lang="en-US" dirty="0" smtClean="0"/>
              <a:t>Impact of the cost of living crisis</a:t>
            </a:r>
            <a:endParaRPr lang="en-US" dirty="0"/>
          </a:p>
        </p:txBody>
      </p:sp>
      <p:sp>
        <p:nvSpPr>
          <p:cNvPr id="5" name="Slide Number Placeholder 4">
            <a:extLst>
              <a:ext uri="{FF2B5EF4-FFF2-40B4-BE49-F238E27FC236}">
                <a16:creationId xmlns:a16="http://schemas.microsoft.com/office/drawing/2014/main" id="{11875B25-EEA8-4841-AE48-3CE7E9F4E939}"/>
              </a:ext>
            </a:extLst>
          </p:cNvPr>
          <p:cNvSpPr>
            <a:spLocks noGrp="1"/>
          </p:cNvSpPr>
          <p:nvPr>
            <p:ph type="sldNum" sz="quarter" idx="4"/>
          </p:nvPr>
        </p:nvSpPr>
        <p:spPr/>
        <p:txBody>
          <a:bodyPr/>
          <a:lstStyle/>
          <a:p>
            <a:fld id="{417B6DEA-640F-884D-B9CB-E57E1622EABB}" type="slidenum">
              <a:rPr lang="en-US" smtClean="0"/>
              <a:pPr/>
              <a:t>7</a:t>
            </a:fld>
            <a:endParaRPr lang="en-US" dirty="0"/>
          </a:p>
        </p:txBody>
      </p:sp>
      <p:sp>
        <p:nvSpPr>
          <p:cNvPr id="4" name="Footer Placeholder 3">
            <a:extLst>
              <a:ext uri="{FF2B5EF4-FFF2-40B4-BE49-F238E27FC236}">
                <a16:creationId xmlns:a16="http://schemas.microsoft.com/office/drawing/2014/main" id="{CC018D05-968F-5A41-80CC-59F355584AD9}"/>
              </a:ext>
            </a:extLst>
          </p:cNvPr>
          <p:cNvSpPr>
            <a:spLocks noGrp="1"/>
          </p:cNvSpPr>
          <p:nvPr>
            <p:ph type="ftr" sz="quarter" idx="3"/>
          </p:nvPr>
        </p:nvSpPr>
        <p:spPr/>
        <p:txBody>
          <a:bodyPr/>
          <a:lstStyle/>
          <a:p>
            <a:r>
              <a:rPr lang="en-GB" dirty="0"/>
              <a:t>for Scotland’s Mental Health     |     </a:t>
            </a:r>
            <a:r>
              <a:rPr lang="en-GB" dirty="0" err="1"/>
              <a:t>samh.org.uk</a:t>
            </a:r>
            <a:endParaRPr lang="en-GB" dirty="0"/>
          </a:p>
        </p:txBody>
      </p:sp>
      <p:pic>
        <p:nvPicPr>
          <p:cNvPr id="8" name="Content Placeholder 9">
            <a:extLst>
              <a:ext uri="{FF2B5EF4-FFF2-40B4-BE49-F238E27FC236}">
                <a16:creationId xmlns:a16="http://schemas.microsoft.com/office/drawing/2014/main" id="{CA90EEC0-1914-CC46-A22A-2807657A157D}"/>
              </a:ext>
            </a:extLst>
          </p:cNvPr>
          <p:cNvPicPr>
            <a:picLocks noChangeAspect="1"/>
          </p:cNvPicPr>
          <p:nvPr/>
        </p:nvPicPr>
        <p:blipFill>
          <a:blip r:embed="rId3"/>
          <a:stretch>
            <a:fillRect/>
          </a:stretch>
        </p:blipFill>
        <p:spPr>
          <a:xfrm rot="9413067">
            <a:off x="10019877" y="534741"/>
            <a:ext cx="1445219" cy="1176341"/>
          </a:xfrm>
          <a:prstGeom prst="rect">
            <a:avLst/>
          </a:prstGeom>
        </p:spPr>
      </p:pic>
    </p:spTree>
    <p:extLst>
      <p:ext uri="{BB962C8B-B14F-4D97-AF65-F5344CB8AC3E}">
        <p14:creationId xmlns:p14="http://schemas.microsoft.com/office/powerpoint/2010/main" val="1405682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2599" y="475193"/>
            <a:ext cx="8872415" cy="1028700"/>
          </a:xfrm>
        </p:spPr>
        <p:txBody>
          <a:bodyPr>
            <a:normAutofit/>
          </a:bodyPr>
          <a:lstStyle/>
          <a:p>
            <a:r>
              <a:rPr lang="en-US" sz="4000" b="1" dirty="0" smtClean="0"/>
              <a:t>Key insights</a:t>
            </a:r>
            <a:endParaRPr lang="en-US" sz="4000" b="1" dirty="0"/>
          </a:p>
        </p:txBody>
      </p:sp>
      <p:sp>
        <p:nvSpPr>
          <p:cNvPr id="11" name="Rectangle 10"/>
          <p:cNvSpPr/>
          <p:nvPr/>
        </p:nvSpPr>
        <p:spPr>
          <a:xfrm>
            <a:off x="482589" y="1496490"/>
            <a:ext cx="11264905" cy="598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82590" y="2338164"/>
            <a:ext cx="11264905" cy="1033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82586" y="3639208"/>
            <a:ext cx="11264905" cy="1412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82581" y="5286936"/>
            <a:ext cx="11264905" cy="598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82599" y="1534168"/>
            <a:ext cx="10823313" cy="523220"/>
          </a:xfrm>
          <a:prstGeom prst="rect">
            <a:avLst/>
          </a:prstGeom>
          <a:noFill/>
        </p:spPr>
        <p:txBody>
          <a:bodyPr wrap="square" rtlCol="0">
            <a:spAutoFit/>
          </a:bodyPr>
          <a:lstStyle/>
          <a:p>
            <a:r>
              <a:rPr lang="en-GB" sz="2800" b="1" dirty="0">
                <a:solidFill>
                  <a:schemeClr val="bg1"/>
                </a:solidFill>
              </a:rPr>
              <a:t>1. The cost of living crisis means more people are living in poverty</a:t>
            </a:r>
            <a:endParaRPr lang="en-GB" sz="2800" dirty="0">
              <a:solidFill>
                <a:schemeClr val="bg1"/>
              </a:solidFill>
            </a:endParaRPr>
          </a:p>
        </p:txBody>
      </p:sp>
      <p:sp>
        <p:nvSpPr>
          <p:cNvPr id="18" name="TextBox 17"/>
          <p:cNvSpPr txBox="1"/>
          <p:nvPr/>
        </p:nvSpPr>
        <p:spPr>
          <a:xfrm>
            <a:off x="482589" y="2349703"/>
            <a:ext cx="11084571" cy="1384995"/>
          </a:xfrm>
          <a:prstGeom prst="rect">
            <a:avLst/>
          </a:prstGeom>
          <a:noFill/>
        </p:spPr>
        <p:txBody>
          <a:bodyPr wrap="square" rtlCol="0">
            <a:spAutoFit/>
          </a:bodyPr>
          <a:lstStyle/>
          <a:p>
            <a:r>
              <a:rPr lang="en-GB" sz="2800" b="1" dirty="0">
                <a:solidFill>
                  <a:schemeClr val="bg1"/>
                </a:solidFill>
              </a:rPr>
              <a:t>2. People living in poverty or experiencing financial stress are more likely to develop mental health problems</a:t>
            </a:r>
          </a:p>
          <a:p>
            <a:endParaRPr lang="en-GB" sz="2800" dirty="0">
              <a:solidFill>
                <a:schemeClr val="bg1"/>
              </a:solidFill>
            </a:endParaRPr>
          </a:p>
        </p:txBody>
      </p:sp>
      <p:sp>
        <p:nvSpPr>
          <p:cNvPr id="19" name="TextBox 18"/>
          <p:cNvSpPr txBox="1"/>
          <p:nvPr/>
        </p:nvSpPr>
        <p:spPr>
          <a:xfrm>
            <a:off x="482585" y="3679506"/>
            <a:ext cx="11084571" cy="1815882"/>
          </a:xfrm>
          <a:prstGeom prst="rect">
            <a:avLst/>
          </a:prstGeom>
          <a:noFill/>
        </p:spPr>
        <p:txBody>
          <a:bodyPr wrap="square" rtlCol="0">
            <a:spAutoFit/>
          </a:bodyPr>
          <a:lstStyle/>
          <a:p>
            <a:r>
              <a:rPr lang="en-GB" sz="2800" b="1" dirty="0" smtClean="0">
                <a:solidFill>
                  <a:schemeClr val="bg1"/>
                </a:solidFill>
              </a:rPr>
              <a:t>3</a:t>
            </a:r>
            <a:r>
              <a:rPr lang="en-GB" sz="2800" b="1" dirty="0">
                <a:solidFill>
                  <a:schemeClr val="bg1"/>
                </a:solidFill>
              </a:rPr>
              <a:t>. Groups of people who already experience marginalisation, higher rates of poverty and mental health problems </a:t>
            </a:r>
            <a:r>
              <a:rPr lang="en-GB" sz="2800" b="1" dirty="0" smtClean="0">
                <a:solidFill>
                  <a:schemeClr val="bg1"/>
                </a:solidFill>
              </a:rPr>
              <a:t>will be most impacted by </a:t>
            </a:r>
            <a:r>
              <a:rPr lang="en-GB" sz="2800" b="1" dirty="0">
                <a:solidFill>
                  <a:schemeClr val="bg1"/>
                </a:solidFill>
              </a:rPr>
              <a:t>the cost of living </a:t>
            </a:r>
            <a:r>
              <a:rPr lang="en-GB" sz="2800" b="1" dirty="0" smtClean="0">
                <a:solidFill>
                  <a:schemeClr val="bg1"/>
                </a:solidFill>
              </a:rPr>
              <a:t>crisis</a:t>
            </a:r>
            <a:endParaRPr lang="en-GB" sz="2800" b="1" dirty="0">
              <a:solidFill>
                <a:schemeClr val="bg1"/>
              </a:solidFill>
            </a:endParaRPr>
          </a:p>
          <a:p>
            <a:endParaRPr lang="en-GB" sz="2800" dirty="0">
              <a:solidFill>
                <a:schemeClr val="bg1"/>
              </a:solidFill>
            </a:endParaRPr>
          </a:p>
        </p:txBody>
      </p:sp>
      <p:sp>
        <p:nvSpPr>
          <p:cNvPr id="20" name="TextBox 19"/>
          <p:cNvSpPr txBox="1"/>
          <p:nvPr/>
        </p:nvSpPr>
        <p:spPr>
          <a:xfrm>
            <a:off x="482581" y="5346992"/>
            <a:ext cx="11084571" cy="954107"/>
          </a:xfrm>
          <a:prstGeom prst="rect">
            <a:avLst/>
          </a:prstGeom>
          <a:noFill/>
        </p:spPr>
        <p:txBody>
          <a:bodyPr wrap="square" rtlCol="0">
            <a:spAutoFit/>
          </a:bodyPr>
          <a:lstStyle/>
          <a:p>
            <a:r>
              <a:rPr lang="en-GB" sz="2800" b="1" dirty="0">
                <a:solidFill>
                  <a:schemeClr val="bg1"/>
                </a:solidFill>
              </a:rPr>
              <a:t>4. </a:t>
            </a:r>
            <a:r>
              <a:rPr lang="en-GB" sz="2800" b="1" dirty="0" smtClean="0">
                <a:solidFill>
                  <a:schemeClr val="bg1"/>
                </a:solidFill>
              </a:rPr>
              <a:t>There </a:t>
            </a:r>
            <a:r>
              <a:rPr lang="en-GB" sz="2800" b="1" dirty="0">
                <a:solidFill>
                  <a:schemeClr val="bg1"/>
                </a:solidFill>
              </a:rPr>
              <a:t>is likely to be an increase in need for mental health support</a:t>
            </a:r>
          </a:p>
          <a:p>
            <a:endParaRPr lang="en-GB" sz="2800" dirty="0">
              <a:solidFill>
                <a:schemeClr val="bg1"/>
              </a:solidFill>
            </a:endParaRPr>
          </a:p>
        </p:txBody>
      </p:sp>
    </p:spTree>
    <p:extLst>
      <p:ext uri="{BB962C8B-B14F-4D97-AF65-F5344CB8AC3E}">
        <p14:creationId xmlns:p14="http://schemas.microsoft.com/office/powerpoint/2010/main" val="3615166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43126" y="1308817"/>
            <a:ext cx="7748874" cy="4912995"/>
          </a:xfrm>
          <a:prstGeom prst="rect">
            <a:avLst/>
          </a:prstGeom>
        </p:spPr>
      </p:pic>
      <p:sp>
        <p:nvSpPr>
          <p:cNvPr id="5" name="Title 1"/>
          <p:cNvSpPr>
            <a:spLocks noGrp="1"/>
          </p:cNvSpPr>
          <p:nvPr>
            <p:ph type="title"/>
          </p:nvPr>
        </p:nvSpPr>
        <p:spPr>
          <a:xfrm>
            <a:off x="482599" y="475193"/>
            <a:ext cx="8872415" cy="1028700"/>
          </a:xfrm>
        </p:spPr>
        <p:txBody>
          <a:bodyPr>
            <a:normAutofit/>
          </a:bodyPr>
          <a:lstStyle/>
          <a:p>
            <a:r>
              <a:rPr lang="en-US" sz="4000" b="1" dirty="0" smtClean="0"/>
              <a:t>What is poverty?</a:t>
            </a:r>
            <a:endParaRPr lang="en-US" sz="4000" b="1" dirty="0"/>
          </a:p>
        </p:txBody>
      </p:sp>
      <p:sp>
        <p:nvSpPr>
          <p:cNvPr id="2" name="Content Placeholder 1"/>
          <p:cNvSpPr>
            <a:spLocks noGrp="1"/>
          </p:cNvSpPr>
          <p:nvPr>
            <p:ph idx="1"/>
          </p:nvPr>
        </p:nvSpPr>
        <p:spPr>
          <a:xfrm>
            <a:off x="482599" y="1503892"/>
            <a:ext cx="3960527" cy="4351338"/>
          </a:xfrm>
        </p:spPr>
        <p:txBody>
          <a:bodyPr/>
          <a:lstStyle/>
          <a:p>
            <a:r>
              <a:rPr lang="en-GB" sz="1800" dirty="0"/>
              <a:t>According to the Joseph Rowntree </a:t>
            </a:r>
            <a:r>
              <a:rPr lang="en-GB" sz="1800" dirty="0" smtClean="0"/>
              <a:t>Foundation, </a:t>
            </a:r>
            <a:r>
              <a:rPr lang="en-GB" sz="1800" dirty="0"/>
              <a:t>poverty is when your resources are well </a:t>
            </a:r>
            <a:r>
              <a:rPr lang="en-GB" sz="1800" dirty="0" smtClean="0"/>
              <a:t>below </a:t>
            </a:r>
            <a:r>
              <a:rPr lang="en-GB" sz="1800" dirty="0"/>
              <a:t>what is enough to meet people’s minimum needs, including the need to take part in society</a:t>
            </a:r>
            <a:r>
              <a:rPr lang="en-GB" sz="1800" dirty="0" smtClean="0"/>
              <a:t>.</a:t>
            </a:r>
          </a:p>
          <a:p>
            <a:endParaRPr lang="en-GB" sz="1800" dirty="0" smtClean="0"/>
          </a:p>
          <a:p>
            <a:r>
              <a:rPr lang="en-GB" sz="1800" dirty="0" smtClean="0"/>
              <a:t>There </a:t>
            </a:r>
            <a:r>
              <a:rPr lang="en-GB" sz="1800" dirty="0"/>
              <a:t>is no single best measure of </a:t>
            </a:r>
            <a:r>
              <a:rPr lang="en-GB" sz="1800" dirty="0" smtClean="0"/>
              <a:t>poverty</a:t>
            </a:r>
            <a:r>
              <a:rPr lang="en-GB" sz="1800" dirty="0"/>
              <a:t>, and it is a complex problem that </a:t>
            </a:r>
            <a:r>
              <a:rPr lang="en-GB" sz="1800" dirty="0" smtClean="0"/>
              <a:t>requires </a:t>
            </a:r>
            <a:r>
              <a:rPr lang="en-GB" sz="1800" dirty="0"/>
              <a:t>a range indictors. It can be helpful </a:t>
            </a:r>
            <a:r>
              <a:rPr lang="en-GB" sz="1800" dirty="0" smtClean="0"/>
              <a:t>to </a:t>
            </a:r>
            <a:r>
              <a:rPr lang="en-GB" sz="1800" dirty="0"/>
              <a:t>think about splitting poverty into three </a:t>
            </a:r>
            <a:r>
              <a:rPr lang="en-GB" sz="1800" dirty="0" smtClean="0"/>
              <a:t>levels:</a:t>
            </a:r>
          </a:p>
          <a:p>
            <a:pPr marL="342900" indent="-342900">
              <a:buFont typeface="+mj-lt"/>
              <a:buAutoNum type="arabicPeriod"/>
            </a:pPr>
            <a:r>
              <a:rPr lang="en-GB" sz="1800" dirty="0"/>
              <a:t>Those who have incomes below the </a:t>
            </a:r>
            <a:r>
              <a:rPr lang="en-GB" sz="1800" dirty="0" smtClean="0"/>
              <a:t>‘</a:t>
            </a:r>
            <a:r>
              <a:rPr lang="en-GB" sz="1800" dirty="0"/>
              <a:t>Minimum Income Standard</a:t>
            </a:r>
            <a:r>
              <a:rPr lang="en-GB" sz="1800" dirty="0" smtClean="0"/>
              <a:t>’</a:t>
            </a:r>
          </a:p>
          <a:p>
            <a:pPr marL="342900" indent="-342900">
              <a:buFont typeface="+mj-lt"/>
              <a:buAutoNum type="arabicPeriod"/>
            </a:pPr>
            <a:r>
              <a:rPr lang="en-GB" sz="1800" dirty="0" smtClean="0"/>
              <a:t>Those </a:t>
            </a:r>
            <a:r>
              <a:rPr lang="en-GB" sz="1800" dirty="0"/>
              <a:t>who don’t have enough </a:t>
            </a:r>
            <a:r>
              <a:rPr lang="en-GB" sz="1800" dirty="0" smtClean="0"/>
              <a:t>income </a:t>
            </a:r>
            <a:r>
              <a:rPr lang="en-GB" sz="1800" dirty="0"/>
              <a:t>to meet their </a:t>
            </a:r>
            <a:r>
              <a:rPr lang="en-GB" sz="1800" dirty="0" smtClean="0"/>
              <a:t>needs</a:t>
            </a:r>
          </a:p>
          <a:p>
            <a:pPr marL="342900" indent="-342900">
              <a:buFont typeface="+mj-lt"/>
              <a:buAutoNum type="arabicPeriod"/>
            </a:pPr>
            <a:r>
              <a:rPr lang="en-GB" sz="1800" dirty="0" smtClean="0"/>
              <a:t>Those </a:t>
            </a:r>
            <a:r>
              <a:rPr lang="en-GB" sz="1800" dirty="0"/>
              <a:t>living in </a:t>
            </a:r>
            <a:r>
              <a:rPr lang="en-GB" sz="1800" dirty="0" smtClean="0"/>
              <a:t>destitution</a:t>
            </a:r>
            <a:endParaRPr lang="en-GB" sz="1800" dirty="0"/>
          </a:p>
        </p:txBody>
      </p:sp>
      <p:sp>
        <p:nvSpPr>
          <p:cNvPr id="6" name="TextBox 5"/>
          <p:cNvSpPr txBox="1"/>
          <p:nvPr/>
        </p:nvSpPr>
        <p:spPr>
          <a:xfrm>
            <a:off x="4820316" y="6067923"/>
            <a:ext cx="5672424"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Image from </a:t>
            </a:r>
            <a:r>
              <a:rPr lang="en-GB" sz="1400" dirty="0">
                <a:latin typeface="Arial" panose="020B0604020202020204" pitchFamily="34" charset="0"/>
                <a:cs typeface="Arial" panose="020B0604020202020204" pitchFamily="34" charset="0"/>
              </a:rPr>
              <a:t>Joseph Rowntree </a:t>
            </a:r>
            <a:r>
              <a:rPr lang="en-GB" sz="1400" dirty="0" smtClean="0">
                <a:latin typeface="Arial" panose="020B0604020202020204" pitchFamily="34" charset="0"/>
                <a:cs typeface="Arial" panose="020B0604020202020204" pitchFamily="34" charset="0"/>
              </a:rPr>
              <a:t>Foundation website: </a:t>
            </a:r>
            <a:r>
              <a:rPr lang="en-GB" sz="1400" dirty="0" smtClean="0">
                <a:latin typeface="Arial" panose="020B0604020202020204" pitchFamily="34" charset="0"/>
                <a:cs typeface="Arial" panose="020B0604020202020204" pitchFamily="34" charset="0"/>
                <a:hlinkClick r:id="rId4"/>
              </a:rPr>
              <a:t>‘What is poverty’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129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AMH">
      <a:dk1>
        <a:srgbClr val="1E1E1E"/>
      </a:dk1>
      <a:lt1>
        <a:srgbClr val="FFFFFF"/>
      </a:lt1>
      <a:dk2>
        <a:srgbClr val="CF0071"/>
      </a:dk2>
      <a:lt2>
        <a:srgbClr val="C7C2BA"/>
      </a:lt2>
      <a:accent1>
        <a:srgbClr val="CF0071"/>
      </a:accent1>
      <a:accent2>
        <a:srgbClr val="A3DBE8"/>
      </a:accent2>
      <a:accent3>
        <a:srgbClr val="F7E654"/>
      </a:accent3>
      <a:accent4>
        <a:srgbClr val="C9DD03"/>
      </a:accent4>
      <a:accent5>
        <a:srgbClr val="00B3BE"/>
      </a:accent5>
      <a:accent6>
        <a:srgbClr val="00549F"/>
      </a:accent6>
      <a:hlink>
        <a:srgbClr val="00B2BD"/>
      </a:hlink>
      <a:folHlink>
        <a:srgbClr val="00B2B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17d967b-7ef8-473b-9594-0135a0e645f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B8F68184A2354DBA13DA1499EE4F16" ma:contentTypeVersion="12" ma:contentTypeDescription="Create a new document." ma:contentTypeScope="" ma:versionID="932aa2b016933a726072541dd81f1ff7">
  <xsd:schema xmlns:xsd="http://www.w3.org/2001/XMLSchema" xmlns:xs="http://www.w3.org/2001/XMLSchema" xmlns:p="http://schemas.microsoft.com/office/2006/metadata/properties" xmlns:ns3="017d967b-7ef8-473b-9594-0135a0e645fb" xmlns:ns4="ba8aa383-8d50-4f00-990b-acaf9d73b128" targetNamespace="http://schemas.microsoft.com/office/2006/metadata/properties" ma:root="true" ma:fieldsID="d26860c1133fb18a3d92f3f4bfb3f975" ns3:_="" ns4:_="">
    <xsd:import namespace="017d967b-7ef8-473b-9594-0135a0e645fb"/>
    <xsd:import namespace="ba8aa383-8d50-4f00-990b-acaf9d73b1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7d967b-7ef8-473b-9594-0135a0e645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8aa383-8d50-4f00-990b-acaf9d73b1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897FDA-AB2F-4C47-BF19-D4525A8BFB9D}">
  <ds:schemaRefs>
    <ds:schemaRef ds:uri="http://schemas.microsoft.com/sharepoint/v3/contenttype/forms"/>
  </ds:schemaRefs>
</ds:datastoreItem>
</file>

<file path=customXml/itemProps2.xml><?xml version="1.0" encoding="utf-8"?>
<ds:datastoreItem xmlns:ds="http://schemas.openxmlformats.org/officeDocument/2006/customXml" ds:itemID="{38C8018B-257A-4463-ACE2-5887A88A9ED9}">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017d967b-7ef8-473b-9594-0135a0e645fb"/>
    <ds:schemaRef ds:uri="http://purl.org/dc/terms/"/>
    <ds:schemaRef ds:uri="http://schemas.openxmlformats.org/package/2006/metadata/core-properties"/>
    <ds:schemaRef ds:uri="http://purl.org/dc/dcmitype/"/>
    <ds:schemaRef ds:uri="ba8aa383-8d50-4f00-990b-acaf9d73b128"/>
    <ds:schemaRef ds:uri="http://www.w3.org/XML/1998/namespace"/>
  </ds:schemaRefs>
</ds:datastoreItem>
</file>

<file path=customXml/itemProps3.xml><?xml version="1.0" encoding="utf-8"?>
<ds:datastoreItem xmlns:ds="http://schemas.openxmlformats.org/officeDocument/2006/customXml" ds:itemID="{E4A474A0-A016-4660-80AC-DF478450D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7d967b-7ef8-473b-9594-0135a0e645fb"/>
    <ds:schemaRef ds:uri="ba8aa383-8d50-4f00-990b-acaf9d73b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4290</TotalTime>
  <Words>1920</Words>
  <Application>Microsoft Office PowerPoint</Application>
  <PresentationFormat>Widescreen</PresentationFormat>
  <Paragraphs>263</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Segoe UI Historic</vt:lpstr>
      <vt:lpstr>Calibri</vt:lpstr>
      <vt:lpstr>Arial Rounded MT Bold</vt:lpstr>
      <vt:lpstr>SAMH</vt:lpstr>
      <vt:lpstr>Office Theme</vt:lpstr>
      <vt:lpstr>Supporting Financial wellbeing</vt:lpstr>
      <vt:lpstr>Today’s session</vt:lpstr>
      <vt:lpstr>Introduction to money and mental health</vt:lpstr>
      <vt:lpstr>mental health &amp; wellbeing</vt:lpstr>
      <vt:lpstr>What keeps people well?</vt:lpstr>
      <vt:lpstr>Money and mental health</vt:lpstr>
      <vt:lpstr>Impact of the cost of living crisis</vt:lpstr>
      <vt:lpstr>Key insights</vt:lpstr>
      <vt:lpstr>What is poverty?</vt:lpstr>
      <vt:lpstr>Impact on students</vt:lpstr>
      <vt:lpstr>Impact on our mental health</vt:lpstr>
      <vt:lpstr>Impact on our mental health</vt:lpstr>
      <vt:lpstr>Impact on our mental health</vt:lpstr>
      <vt:lpstr>Supporting the financial wellbeing of staff and students</vt:lpstr>
      <vt:lpstr>What support is helpful?</vt:lpstr>
      <vt:lpstr>Supporting staff: developing a policy</vt:lpstr>
      <vt:lpstr>What should a policy cover?</vt:lpstr>
      <vt:lpstr>Helpful types of Benefits</vt:lpstr>
      <vt:lpstr>Supporting Students</vt:lpstr>
      <vt:lpstr>Case study: gcu’s support for students</vt:lpstr>
      <vt:lpstr>Creating wellness action plans</vt:lpstr>
      <vt:lpstr>Supporting YOUR FINANCIAL WELLBEING</vt:lpstr>
      <vt:lpstr>TOP TIPS</vt:lpstr>
      <vt:lpstr>Support available</vt:lpstr>
      <vt:lpstr>Money advice</vt:lpstr>
      <vt:lpstr>Money advice</vt:lpstr>
      <vt:lpstr>Mental health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Bryan Cunningham</dc:creator>
  <cp:keywords/>
  <dc:description/>
  <cp:lastModifiedBy>Emma Mamo, Assistant Director of Workplace &amp; Business Development</cp:lastModifiedBy>
  <cp:revision>202</cp:revision>
  <cp:lastPrinted>2022-10-31T09:06:59Z</cp:lastPrinted>
  <dcterms:created xsi:type="dcterms:W3CDTF">2020-11-03T11:40:30Z</dcterms:created>
  <dcterms:modified xsi:type="dcterms:W3CDTF">2023-06-09T13:03:32Z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0x01010070B8F68184A2354DBA13DA1499EE4F16</vt:lpwstr>
  </property>
</Properties>
</file>