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96" r:id="rId2"/>
    <p:sldId id="290" r:id="rId3"/>
    <p:sldId id="280" r:id="rId4"/>
    <p:sldId id="308" r:id="rId5"/>
    <p:sldId id="291" r:id="rId6"/>
    <p:sldId id="304" r:id="rId7"/>
    <p:sldId id="300" r:id="rId8"/>
    <p:sldId id="301" r:id="rId9"/>
    <p:sldId id="302" r:id="rId10"/>
    <p:sldId id="305" r:id="rId11"/>
    <p:sldId id="306" r:id="rId12"/>
    <p:sldId id="29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4B6B"/>
    <a:srgbClr val="21B1C5"/>
    <a:srgbClr val="5184D7"/>
    <a:srgbClr val="F00089"/>
    <a:srgbClr val="FD3D74"/>
    <a:srgbClr val="EE0245"/>
    <a:srgbClr val="F67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A5775E-F33E-48AF-90F8-278399DC3DA4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F962A-CE29-4180-91FE-E7CCE73C70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392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BDB33-231E-4A55-904D-2C645DF9CB11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5F0B2-2174-431C-8DC2-5A3D2B978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00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210000"/>
    </mc:Choice>
    <mc:Fallback xmlns="">
      <p:transition spd="slow" advTm="2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BDB33-231E-4A55-904D-2C645DF9CB11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5F0B2-2174-431C-8DC2-5A3D2B978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49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210000"/>
    </mc:Choice>
    <mc:Fallback xmlns="">
      <p:transition spd="slow" advTm="2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BDB33-231E-4A55-904D-2C645DF9CB11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5F0B2-2174-431C-8DC2-5A3D2B978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2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210000"/>
    </mc:Choice>
    <mc:Fallback xmlns="">
      <p:transition spd="slow" advTm="2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0"/>
            <a:ext cx="103124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>
                    <a:lumMod val="50000"/>
                  </a:schemeClr>
                </a:solidFill>
                <a:latin typeface="HelveticaNeueLT Std Lt" panose="020B0403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39057"/>
            <a:ext cx="5003800" cy="463311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339057"/>
            <a:ext cx="5181600" cy="461962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HelveticaNeueLT Std Lt" panose="020B0403020202020204" pitchFamily="34" charset="0"/>
              </a:defRPr>
            </a:lvl1pPr>
            <a:lvl2pPr marL="45720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HelveticaNeueLT Std Lt" panose="020B0403020202020204" pitchFamily="34" charset="0"/>
              </a:defRPr>
            </a:lvl2pPr>
            <a:lvl3pPr marL="91440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HelveticaNeueLT Std Lt" panose="020B0403020202020204" pitchFamily="34" charset="0"/>
              </a:defRPr>
            </a:lvl3pPr>
            <a:lvl4pPr marL="137160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HelveticaNeueLT Std Lt" panose="020B0403020202020204" pitchFamily="34" charset="0"/>
              </a:defRPr>
            </a:lvl4pPr>
            <a:lvl5pPr marL="2114550" indent="-285750" algn="l"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50000"/>
                  </a:schemeClr>
                </a:solidFill>
                <a:latin typeface="HelveticaNeueLT Std Lt" panose="020B0403020202020204" pitchFamily="34" charset="0"/>
              </a:defRPr>
            </a:lvl5pPr>
          </a:lstStyle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065A-D3BD-431A-BE35-AA4FA55FF412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ED88-058A-45E4-9875-BEB09CCF550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-228600" y="6223000"/>
            <a:ext cx="12560300" cy="825500"/>
          </a:xfrm>
          <a:prstGeom prst="rect">
            <a:avLst/>
          </a:prstGeom>
          <a:solidFill>
            <a:srgbClr val="00B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92" y="5734845"/>
            <a:ext cx="2242016" cy="1584322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10096500" y="6253163"/>
            <a:ext cx="2336800" cy="635000"/>
          </a:xfrm>
        </p:spPr>
        <p:txBody>
          <a:bodyPr>
            <a:normAutofit/>
          </a:bodyPr>
          <a:lstStyle>
            <a:lvl1pPr marL="0" indent="0" algn="l">
              <a:buNone/>
              <a:defRPr lang="en-GB" sz="1400">
                <a:solidFill>
                  <a:schemeClr val="bg1"/>
                </a:solidFill>
                <a:latin typeface="HelveticaNeueLT Std Lt" panose="020B04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Innovation &amp; excellence </a:t>
            </a:r>
          </a:p>
          <a:p>
            <a:r>
              <a:rPr lang="en-US" dirty="0" smtClean="0"/>
              <a:t>in construction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822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210000"/>
    </mc:Choice>
    <mc:Fallback xmlns="">
      <p:transition spd="slow" advTm="21000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BDB33-231E-4A55-904D-2C645DF9CB11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5F0B2-2174-431C-8DC2-5A3D2B978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98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210000"/>
    </mc:Choice>
    <mc:Fallback xmlns="">
      <p:transition spd="slow" advTm="2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BDB33-231E-4A55-904D-2C645DF9CB11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5F0B2-2174-431C-8DC2-5A3D2B978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013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210000"/>
    </mc:Choice>
    <mc:Fallback xmlns="">
      <p:transition spd="slow" advTm="2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BDB33-231E-4A55-904D-2C645DF9CB11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5F0B2-2174-431C-8DC2-5A3D2B978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37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210000"/>
    </mc:Choice>
    <mc:Fallback xmlns="">
      <p:transition spd="slow" advTm="2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BDB33-231E-4A55-904D-2C645DF9CB11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5F0B2-2174-431C-8DC2-5A3D2B978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99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210000"/>
    </mc:Choice>
    <mc:Fallback xmlns="">
      <p:transition spd="slow" advTm="2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BDB33-231E-4A55-904D-2C645DF9CB11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5F0B2-2174-431C-8DC2-5A3D2B978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96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210000"/>
    </mc:Choice>
    <mc:Fallback xmlns="">
      <p:transition spd="slow" advTm="2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BDB33-231E-4A55-904D-2C645DF9CB11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5F0B2-2174-431C-8DC2-5A3D2B978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59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210000"/>
    </mc:Choice>
    <mc:Fallback xmlns="">
      <p:transition spd="slow" advTm="2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BDB33-231E-4A55-904D-2C645DF9CB11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5F0B2-2174-431C-8DC2-5A3D2B978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27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210000"/>
    </mc:Choice>
    <mc:Fallback xmlns="">
      <p:transition spd="slow" advTm="2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BDB33-231E-4A55-904D-2C645DF9CB11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5F0B2-2174-431C-8DC2-5A3D2B978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72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210000"/>
    </mc:Choice>
    <mc:Fallback xmlns="">
      <p:transition spd="slow" advTm="2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BDB33-231E-4A55-904D-2C645DF9CB11}" type="datetimeFigureOut">
              <a:rPr lang="en-GB" smtClean="0"/>
              <a:t>18/09/2017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5F0B2-2174-431C-8DC2-5A3D2B9789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14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mc:AlternateContent xmlns:mc="http://schemas.openxmlformats.org/markup-compatibility/2006" xmlns:p14="http://schemas.microsoft.com/office/powerpoint/2010/main">
    <mc:Choice Requires="p14">
      <p:transition spd="slow" p14:dur="59000" advTm="210000"/>
    </mc:Choice>
    <mc:Fallback xmlns="">
      <p:transition spd="slow" advTm="2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ell_Coll-190417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20" y="0"/>
            <a:ext cx="10315074" cy="687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81298" y="136725"/>
            <a:ext cx="999731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Perspectives from Procuring the Kellogg College Hub</a:t>
            </a:r>
          </a:p>
          <a:p>
            <a:pPr>
              <a:spcBef>
                <a:spcPts val="1200"/>
              </a:spcBef>
            </a:pPr>
            <a:r>
              <a:rPr lang="en-GB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 Chain Management on a </a:t>
            </a:r>
            <a:r>
              <a:rPr lang="en-GB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smaller</a:t>
            </a:r>
            <a:r>
              <a:rPr lang="en-GB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project</a:t>
            </a:r>
          </a:p>
          <a:p>
            <a:pPr algn="ctr"/>
            <a:endParaRPr lang="en-GB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81298" y="2546553"/>
            <a:ext cx="82686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Adrian Speller – Director of Sustainability</a:t>
            </a:r>
          </a:p>
        </p:txBody>
      </p:sp>
      <p:pic>
        <p:nvPicPr>
          <p:cNvPr id="9" name="Picture 8" descr="logo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98" y="3126505"/>
            <a:ext cx="3573699" cy="60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peller Metcal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7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16825"/>
    </mc:Choice>
    <mc:Fallback xmlns="">
      <p:transition spd="slow" advTm="16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1336" y="292953"/>
            <a:ext cx="9628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a Team Ethos</a:t>
            </a:r>
            <a:endParaRPr lang="en-GB" sz="3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8689975" y="6447700"/>
            <a:ext cx="3502025" cy="604837"/>
          </a:xfrm>
        </p:spPr>
        <p:txBody>
          <a:bodyPr>
            <a:normAutofit/>
          </a:bodyPr>
          <a:lstStyle>
            <a:lvl1pPr marL="0" indent="0" algn="l">
              <a:buNone/>
              <a:defRPr lang="en-GB" sz="1400">
                <a:solidFill>
                  <a:schemeClr val="bg1"/>
                </a:solidFill>
                <a:latin typeface="HelveticaNeueLT Std Lt" panose="020B04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b="1" dirty="0" smtClean="0"/>
              <a:t>innovation &amp; excellence in construction</a:t>
            </a:r>
            <a:endParaRPr lang="en-GB" b="1" dirty="0"/>
          </a:p>
        </p:txBody>
      </p:sp>
      <p:sp>
        <p:nvSpPr>
          <p:cNvPr id="3" name="Rectangle 2"/>
          <p:cNvSpPr/>
          <p:nvPr/>
        </p:nvSpPr>
        <p:spPr>
          <a:xfrm>
            <a:off x="301336" y="1191450"/>
            <a:ext cx="532944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Easier to foster a sense of teamwork on smaller projects.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targets are stringent, but give a common goal to work towards – most people do not like to fail.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" t="3278" r="6626" b="2091"/>
          <a:stretch/>
        </p:blipFill>
        <p:spPr>
          <a:xfrm>
            <a:off x="5694111" y="1191450"/>
            <a:ext cx="5991728" cy="435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2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73734"/>
    </mc:Choice>
    <mc:Fallback xmlns="">
      <p:transition spd="slow" advTm="73734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1337" y="172638"/>
            <a:ext cx="55327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would like to see as Principal Contractor </a:t>
            </a:r>
            <a:endParaRPr lang="en-GB" sz="3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8689975" y="6447700"/>
            <a:ext cx="3502025" cy="604837"/>
          </a:xfrm>
        </p:spPr>
        <p:txBody>
          <a:bodyPr>
            <a:normAutofit/>
          </a:bodyPr>
          <a:lstStyle>
            <a:lvl1pPr marL="0" indent="0" algn="l">
              <a:buNone/>
              <a:defRPr lang="en-GB" sz="1400">
                <a:solidFill>
                  <a:schemeClr val="bg1"/>
                </a:solidFill>
                <a:latin typeface="HelveticaNeueLT Std Lt" panose="020B04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b="1" dirty="0" smtClean="0"/>
              <a:t>innovation &amp; excellence in construction</a:t>
            </a:r>
            <a:endParaRPr lang="en-GB" b="1" dirty="0"/>
          </a:p>
        </p:txBody>
      </p:sp>
      <p:sp>
        <p:nvSpPr>
          <p:cNvPr id="3" name="Rectangle 2"/>
          <p:cNvSpPr/>
          <p:nvPr/>
        </p:nvSpPr>
        <p:spPr>
          <a:xfrm>
            <a:off x="58477" y="1287244"/>
            <a:ext cx="607762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in projects as early as possible to allow engagement of supply chain, a focus on buildability and collaborative management of risk.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coherent policy and legislative roadmap for low energy buildings from Government.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Stringent requirements for post occupancy monitoring.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4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Kell_Coll-190417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024" y="491092"/>
            <a:ext cx="5477976" cy="364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85049" y="4326149"/>
            <a:ext cx="650101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trade specific accredited training offered by the </a:t>
            </a:r>
            <a:r>
              <a:rPr lang="en-GB" sz="28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Passivhaus</a:t>
            </a:r>
            <a:r>
              <a:rPr lang="en-GB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Trust &amp; other trade bodies (e.g. CITB).</a:t>
            </a:r>
          </a:p>
        </p:txBody>
      </p:sp>
    </p:spTree>
    <p:extLst>
      <p:ext uri="{BB962C8B-B14F-4D97-AF65-F5344CB8AC3E}">
        <p14:creationId xmlns:p14="http://schemas.microsoft.com/office/powerpoint/2010/main" val="170444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166025"/>
    </mc:Choice>
    <mc:Fallback xmlns="">
      <p:transition spd="slow" advTm="16602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ell_Coll-190417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09" y="0"/>
            <a:ext cx="102934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38323" y="357304"/>
            <a:ext cx="105507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For Listening</a:t>
            </a:r>
          </a:p>
          <a:p>
            <a:r>
              <a:rPr lang="en-GB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Questions?</a:t>
            </a:r>
            <a:endParaRPr lang="en-GB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log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105" y="5823284"/>
            <a:ext cx="3533740" cy="8301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279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4664"/>
    </mc:Choice>
    <mc:Fallback xmlns="">
      <p:transition spd="slow" advTm="466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" t="16161" r="-282" b="11629"/>
          <a:stretch/>
        </p:blipFill>
        <p:spPr bwMode="auto">
          <a:xfrm>
            <a:off x="370202" y="274346"/>
            <a:ext cx="6242679" cy="258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>
            <a:spLocks noGrp="1"/>
          </p:cNvSpPr>
          <p:nvPr>
            <p:ph type="subTitle" idx="4294967295"/>
          </p:nvPr>
        </p:nvSpPr>
        <p:spPr>
          <a:xfrm>
            <a:off x="9494060" y="6406346"/>
            <a:ext cx="3502025" cy="6048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en-GB" sz="1400">
                <a:solidFill>
                  <a:schemeClr val="bg1"/>
                </a:solidFill>
                <a:latin typeface="HelveticaNeueLT Std Lt" panose="020B04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Innovation &amp; excellence in construction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612881" y="137842"/>
            <a:ext cx="51402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Principal Contractor, turnover circa. £130m across Midlands, SW &amp; London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Projects £300k - £40m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Leading edge in Sustainable Construction since 2008.  BREEAM, BIM, Zero Carbon &amp;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Passivhaus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290" y="2945932"/>
            <a:ext cx="2397944" cy="35969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43" y="2917893"/>
            <a:ext cx="2384596" cy="35969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985" y="2945932"/>
            <a:ext cx="5301816" cy="356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3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45186"/>
    </mc:Choice>
    <mc:Fallback xmlns="">
      <p:transition spd="slow" advTm="4518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8689975" y="6447700"/>
            <a:ext cx="3502025" cy="604837"/>
          </a:xfrm>
        </p:spPr>
        <p:txBody>
          <a:bodyPr>
            <a:normAutofit/>
          </a:bodyPr>
          <a:lstStyle>
            <a:lvl1pPr marL="0" indent="0" algn="l">
              <a:buNone/>
              <a:defRPr lang="en-GB" sz="1400">
                <a:solidFill>
                  <a:schemeClr val="bg1"/>
                </a:solidFill>
                <a:latin typeface="HelveticaNeueLT Std Lt" panose="020B04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b="1" dirty="0" smtClean="0"/>
              <a:t>innovation &amp; excellence in construction</a:t>
            </a:r>
            <a:endParaRPr lang="en-GB" b="1" dirty="0"/>
          </a:p>
        </p:txBody>
      </p:sp>
      <p:pic>
        <p:nvPicPr>
          <p:cNvPr id="1026" name="Picture 2" descr="Image result for rusty ca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6" t="23000" r="18063" b="9156"/>
          <a:stretch/>
        </p:blipFill>
        <p:spPr bwMode="auto">
          <a:xfrm flipH="1">
            <a:off x="421104" y="1608005"/>
            <a:ext cx="5692614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new bm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628" y="1608005"/>
            <a:ext cx="5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1104" y="284566"/>
            <a:ext cx="113165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 CHAIN SELECTION – CONTEXT –  WHAT ARE WE TRYING TO BUILD?</a:t>
            </a:r>
            <a:endParaRPr lang="en-GB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5305468"/>
            <a:ext cx="1253690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mass market vs. Engineered Low Energy…</a:t>
            </a:r>
            <a:endParaRPr lang="en-GB" sz="38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09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98693"/>
    </mc:Choice>
    <mc:Fallback xmlns="">
      <p:transition spd="slow" advTm="98693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8689975" y="6447700"/>
            <a:ext cx="3502025" cy="604837"/>
          </a:xfrm>
        </p:spPr>
        <p:txBody>
          <a:bodyPr>
            <a:normAutofit/>
          </a:bodyPr>
          <a:lstStyle>
            <a:lvl1pPr marL="0" indent="0" algn="l">
              <a:buNone/>
              <a:defRPr lang="en-GB" sz="1400">
                <a:solidFill>
                  <a:schemeClr val="bg1"/>
                </a:solidFill>
                <a:latin typeface="HelveticaNeueLT Std Lt" panose="020B04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b="1" dirty="0" smtClean="0"/>
              <a:t>innovation &amp; excellence in construction</a:t>
            </a:r>
            <a:endParaRPr lang="en-GB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916" y="360946"/>
            <a:ext cx="3481943" cy="55104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4296" y="1592684"/>
            <a:ext cx="608370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…to create low energy comfortable buildings fit for the ‘</a:t>
            </a:r>
            <a:r>
              <a:rPr lang="en-GB" sz="48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Passivhaus</a:t>
            </a:r>
            <a:r>
              <a:rPr lang="en-GB" sz="4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Hoff’</a:t>
            </a:r>
            <a:endParaRPr lang="en-GB" sz="48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630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14766"/>
    </mc:Choice>
    <mc:Fallback xmlns="">
      <p:transition spd="slow" advTm="14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8689975" y="6447700"/>
            <a:ext cx="3502025" cy="604837"/>
          </a:xfrm>
        </p:spPr>
        <p:txBody>
          <a:bodyPr>
            <a:normAutofit/>
          </a:bodyPr>
          <a:lstStyle>
            <a:lvl1pPr marL="0" indent="0" algn="l">
              <a:buNone/>
              <a:defRPr lang="en-GB" sz="1400">
                <a:solidFill>
                  <a:schemeClr val="bg1"/>
                </a:solidFill>
                <a:latin typeface="HelveticaNeueLT Std Lt" panose="020B04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b="1" dirty="0" smtClean="0"/>
              <a:t>innovation &amp; excellence in construction</a:t>
            </a:r>
            <a:endParaRPr lang="en-GB" b="1" dirty="0"/>
          </a:p>
        </p:txBody>
      </p:sp>
      <p:pic>
        <p:nvPicPr>
          <p:cNvPr id="2050" name="Picture 2" descr="Photo 22-11-2016, 9 27 40 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565" y="812097"/>
            <a:ext cx="3468104" cy="462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hoto 02-02-2017, 12 44 20 p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11" y="812097"/>
            <a:ext cx="3468103" cy="462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hoto 02-02-2017, 8 59 10 a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97" y="812097"/>
            <a:ext cx="3468940" cy="462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92506" y="5436234"/>
            <a:ext cx="125369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9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Precision and accuracy needed </a:t>
            </a:r>
            <a:endParaRPr lang="en-GB" sz="39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64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50415"/>
    </mc:Choice>
    <mc:Fallback xmlns="">
      <p:transition spd="slow" advTm="5041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8689975" y="6447700"/>
            <a:ext cx="3502025" cy="604837"/>
          </a:xfrm>
        </p:spPr>
        <p:txBody>
          <a:bodyPr>
            <a:normAutofit/>
          </a:bodyPr>
          <a:lstStyle>
            <a:lvl1pPr marL="0" indent="0" algn="l">
              <a:buNone/>
              <a:defRPr lang="en-GB" sz="1400">
                <a:solidFill>
                  <a:schemeClr val="bg1"/>
                </a:solidFill>
                <a:latin typeface="HelveticaNeueLT Std Lt" panose="020B04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b="1" dirty="0" smtClean="0"/>
              <a:t>innovation &amp; excellence in construction</a:t>
            </a:r>
            <a:endParaRPr lang="en-GB" b="1" dirty="0"/>
          </a:p>
        </p:txBody>
      </p:sp>
      <p:pic>
        <p:nvPicPr>
          <p:cNvPr id="6" name="Picture 2" descr="Photo 31-03-2017, 2 29 14 p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69" y="1204957"/>
            <a:ext cx="4065447" cy="406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hoto 25-01-2017, 2 06 28 p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392" y="522228"/>
            <a:ext cx="3561132" cy="474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Photo 14-02-2017, 9 29 30 a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975" y="986589"/>
            <a:ext cx="3212861" cy="428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92506" y="5436234"/>
            <a:ext cx="125369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9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TLC not ‘Gung </a:t>
            </a:r>
            <a:r>
              <a:rPr lang="en-GB" sz="39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</a:t>
            </a:r>
            <a:r>
              <a:rPr lang="en-GB" sz="39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GB" sz="39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17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18832"/>
    </mc:Choice>
    <mc:Fallback xmlns="">
      <p:transition spd="slow" advTm="18832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1336" y="341980"/>
            <a:ext cx="9628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 Chain Availability - Problems</a:t>
            </a:r>
            <a:endParaRPr lang="en-GB" sz="3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8689975" y="6447700"/>
            <a:ext cx="3502025" cy="604837"/>
          </a:xfrm>
        </p:spPr>
        <p:txBody>
          <a:bodyPr>
            <a:normAutofit/>
          </a:bodyPr>
          <a:lstStyle>
            <a:lvl1pPr marL="0" indent="0" algn="l">
              <a:buNone/>
              <a:defRPr lang="en-GB" sz="1400">
                <a:solidFill>
                  <a:schemeClr val="bg1"/>
                </a:solidFill>
                <a:latin typeface="HelveticaNeueLT Std Lt" panose="020B04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b="1" dirty="0" smtClean="0"/>
              <a:t>innovation &amp; excellence in construction</a:t>
            </a:r>
            <a:endParaRPr lang="en-GB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01336" y="1040350"/>
            <a:ext cx="7735759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Industry under massive resource strain.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 for Supply Chain to go where it can make an easy buck.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Smaller </a:t>
            </a:r>
            <a:r>
              <a:rPr lang="en-GB" sz="32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Passivhaus</a:t>
            </a:r>
            <a:r>
              <a:rPr lang="en-GB" sz="3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projects unlikely to appeal; packages not large enough to attract subcontractors who will work to a price.  No economy of scale.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‘Oxford’ location factor – sparser supply chain?</a:t>
            </a:r>
          </a:p>
          <a:p>
            <a:endParaRPr lang="en-GB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Kell_Coll-190417-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7" t="-3079" r="25147" b="1"/>
          <a:stretch/>
        </p:blipFill>
        <p:spPr bwMode="auto">
          <a:xfrm>
            <a:off x="8037095" y="634367"/>
            <a:ext cx="3850107" cy="523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73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114404"/>
    </mc:Choice>
    <mc:Fallback xmlns="">
      <p:transition spd="slow" advTm="11440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1336" y="341980"/>
            <a:ext cx="9628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 Chain Availability - Solutions</a:t>
            </a:r>
            <a:endParaRPr lang="en-GB" sz="3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8689975" y="6447700"/>
            <a:ext cx="3502025" cy="604837"/>
          </a:xfrm>
        </p:spPr>
        <p:txBody>
          <a:bodyPr>
            <a:normAutofit/>
          </a:bodyPr>
          <a:lstStyle>
            <a:lvl1pPr marL="0" indent="0" algn="l">
              <a:buNone/>
              <a:defRPr lang="en-GB" sz="1400">
                <a:solidFill>
                  <a:schemeClr val="bg1"/>
                </a:solidFill>
                <a:latin typeface="HelveticaNeueLT Std Lt" panose="020B04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b="1" dirty="0" smtClean="0"/>
              <a:t>innovation &amp; excellence in construction</a:t>
            </a:r>
            <a:endParaRPr lang="en-GB" b="1" dirty="0"/>
          </a:p>
        </p:txBody>
      </p:sp>
      <p:sp>
        <p:nvSpPr>
          <p:cNvPr id="3" name="Rectangle 2"/>
          <p:cNvSpPr/>
          <p:nvPr/>
        </p:nvSpPr>
        <p:spPr>
          <a:xfrm>
            <a:off x="673768" y="926755"/>
            <a:ext cx="1092467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Daywork</a:t>
            </a:r>
            <a:r>
              <a:rPr lang="en-GB" sz="3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becomes viable </a:t>
            </a:r>
            <a:r>
              <a:rPr lang="en-GB" sz="3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procurement route – particularly for complex details requiring precision.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Tier 1 Supply Chain Partners; </a:t>
            </a:r>
            <a:r>
              <a:rPr lang="en-GB" sz="3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robust existing relationships – repeat work.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opportunity to broaden the skills base can be a selling point for forward thinking organisations.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use builder with directly employed labour – but unlikely to get through PQQ process??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solutions which incorporate offsite for critical details – e.g. insulation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68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131350"/>
    </mc:Choice>
    <mc:Fallback xmlns="">
      <p:transition spd="slow" advTm="13135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1336" y="292953"/>
            <a:ext cx="9628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the Workforce</a:t>
            </a:r>
            <a:endParaRPr lang="en-GB" sz="3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8689975" y="6447700"/>
            <a:ext cx="3502025" cy="604837"/>
          </a:xfrm>
        </p:spPr>
        <p:txBody>
          <a:bodyPr>
            <a:normAutofit/>
          </a:bodyPr>
          <a:lstStyle>
            <a:lvl1pPr marL="0" indent="0" algn="l">
              <a:buNone/>
              <a:defRPr lang="en-GB" sz="1400">
                <a:solidFill>
                  <a:schemeClr val="bg1"/>
                </a:solidFill>
                <a:latin typeface="HelveticaNeueLT Std Lt" panose="020B04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b="1" dirty="0" smtClean="0"/>
              <a:t>innovation &amp; excellence in construction</a:t>
            </a:r>
            <a:endParaRPr lang="en-GB" b="1" dirty="0"/>
          </a:p>
        </p:txBody>
      </p:sp>
      <p:sp>
        <p:nvSpPr>
          <p:cNvPr id="3" name="Rectangle 2"/>
          <p:cNvSpPr/>
          <p:nvPr/>
        </p:nvSpPr>
        <p:spPr>
          <a:xfrm>
            <a:off x="301336" y="926755"/>
            <a:ext cx="739576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majority of the workforce will not have worked on a low energy building before.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Comprehensive training covering all trades is needed.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4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Passivhaus</a:t>
            </a:r>
            <a:r>
              <a:rPr lang="en-GB" sz="3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Tradesperson qualification for Site Management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4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Passivhaus</a:t>
            </a:r>
            <a:r>
              <a:rPr lang="en-GB" sz="3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Induction &amp; Trade Specific Toolbox Talks for all.</a:t>
            </a:r>
            <a:endParaRPr lang="en-GB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157" y="1203158"/>
            <a:ext cx="4008907" cy="400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0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Tm="160509"/>
    </mc:Choice>
    <mc:Fallback xmlns="">
      <p:transition spd="slow" advTm="160509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6804</TotalTime>
  <Words>454</Words>
  <Application>Microsoft Office PowerPoint</Application>
  <PresentationFormat>Widescreen</PresentationFormat>
  <Paragraphs>50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HelveticaNeueLT Std Lt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Sophie Turner</dc:creator>
  <cp:lastModifiedBy>SABAN, Roseanne</cp:lastModifiedBy>
  <cp:revision>236</cp:revision>
  <dcterms:created xsi:type="dcterms:W3CDTF">2015-09-11T09:49:35Z</dcterms:created>
  <dcterms:modified xsi:type="dcterms:W3CDTF">2017-09-18T08:27:12Z</dcterms:modified>
</cp:coreProperties>
</file>