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0" r:id="rId4"/>
    <p:sldId id="276" r:id="rId5"/>
    <p:sldId id="271" r:id="rId6"/>
    <p:sldId id="257" r:id="rId7"/>
    <p:sldId id="285" r:id="rId8"/>
    <p:sldId id="272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83" r:id="rId19"/>
    <p:sldId id="284" r:id="rId20"/>
    <p:sldId id="277" r:id="rId21"/>
    <p:sldId id="278" r:id="rId22"/>
    <p:sldId id="279" r:id="rId23"/>
    <p:sldId id="280" r:id="rId24"/>
    <p:sldId id="281" r:id="rId25"/>
    <p:sldId id="282" r:id="rId26"/>
    <p:sldId id="262" r:id="rId27"/>
    <p:sldId id="273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6562C-3BEA-45F9-A595-C9B20A66EBD8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EAE9497-AE2B-4073-BB58-EC78A546CF6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05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Read and familiarise yourself with the ESD definitions provided.</a:t>
          </a:r>
        </a:p>
      </dgm:t>
    </dgm:pt>
    <dgm:pt modelId="{31BDE1EB-9EA4-43D6-A732-2C7A37B92440}" type="parTrans" cxnId="{1C7539A2-4ADB-4852-B3F1-510F1C317103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B2DC2-E702-4AD7-9181-CD469F833277}" type="sibTrans" cxnId="{1C7539A2-4ADB-4852-B3F1-510F1C317103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9A1A4-48F1-4881-ADE3-A514D50125AD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05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any current resources available to you and start mapping out the gaps. Familiarise yourself with any widely available ESD web resources.</a:t>
          </a:r>
        </a:p>
      </dgm:t>
    </dgm:pt>
    <dgm:pt modelId="{47E2513F-9C8D-4575-BD7F-7D5D339AE744}" type="parTrans" cxnId="{8EA7D8FC-8886-45CC-AD57-3601512833B7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34B9B-2236-4EAD-B0EC-069276C3C178}" type="sibTrans" cxnId="{8EA7D8FC-8886-45CC-AD57-3601512833B7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88B92-28E0-4EA3-B950-6C48DC56871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05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Consider the content of your course as well as how you deliver it. Where does it lend itself to environmental or social considerations?</a:t>
          </a:r>
        </a:p>
      </dgm:t>
    </dgm:pt>
    <dgm:pt modelId="{6050A369-C4D5-41BA-AB8B-2FDC4BE0A936}" type="sibTrans" cxnId="{AAF94E2E-B941-4E3C-89AD-5966EA8D0382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40C94E-3F36-4CEA-B9BB-177FAA1EEBAA}" type="parTrans" cxnId="{AAF94E2E-B941-4E3C-89AD-5966EA8D0382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27F5CC-77E0-4B8B-93D0-3A439B66D34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05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Research subject area specific resources via relevant professional bodies and sector organisations.</a:t>
          </a:r>
        </a:p>
      </dgm:t>
    </dgm:pt>
    <dgm:pt modelId="{75C1BFAE-E3B3-43E3-847E-9377896DD32C}" type="parTrans" cxnId="{99F02ABB-9982-48DB-946A-F7E39A3A980A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73B272-30DC-470B-8ECE-E1C90C4800B6}" type="sibTrans" cxnId="{99F02ABB-9982-48DB-946A-F7E39A3A980A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9533D-21C9-4513-859D-EC527CD2C076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05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the environmental, ethical and social considerations you can explore in your course.</a:t>
          </a:r>
        </a:p>
      </dgm:t>
    </dgm:pt>
    <dgm:pt modelId="{BA70F0BB-2BF6-4780-9E6D-4CED971469FA}" type="parTrans" cxnId="{ECE1363B-3C17-4DCB-B8D0-CE07F6083222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B1F486-4CA5-436B-B195-077F71ACE538}" type="sibTrans" cxnId="{ECE1363B-3C17-4DCB-B8D0-CE07F6083222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7D4B0-1B3C-4FD9-9002-54BA75B091B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05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the generic skills relating to Sustainable Development that can be developed or reinforced, like the UNESCO key competencies.</a:t>
          </a:r>
        </a:p>
      </dgm:t>
    </dgm:pt>
    <dgm:pt modelId="{5F516481-A0F1-4C06-861B-DE32E22A7C0B}" type="parTrans" cxnId="{1C158E6C-7891-44A5-8EE7-2A14BB5714AD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810C7C-C348-4F72-8014-43416F301217}" type="sibTrans" cxnId="{1C158E6C-7891-44A5-8EE7-2A14BB5714AD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46E7D0-FD61-4D1D-81FD-55B81C95FD91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05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Have the </a:t>
          </a:r>
          <a:r>
            <a:rPr lang="en-GB" sz="1050" b="1" i="1" u="sng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confidence</a:t>
          </a:r>
          <a:r>
            <a:rPr lang="en-GB" sz="105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to get started in something new, share expertise and work together with your colleagues to facilitate a collective growth.</a:t>
          </a:r>
        </a:p>
      </dgm:t>
    </dgm:pt>
    <dgm:pt modelId="{8FFDD22B-5891-4941-A288-2D971F02312D}" type="parTrans" cxnId="{E26336BF-AF95-445F-8B69-CBC915E8C977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1E3A2A-82A4-4AD1-BEAC-95BFC5E0CA64}" type="sibTrans" cxnId="{E26336BF-AF95-445F-8B69-CBC915E8C977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7C647-283C-4677-894C-997CC7AEF78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05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Your learners are key resources – use them!</a:t>
          </a:r>
        </a:p>
      </dgm:t>
    </dgm:pt>
    <dgm:pt modelId="{67092444-F838-4028-A4FB-AA5D9BCD8C15}" type="parTrans" cxnId="{1706DF4D-227C-451A-9FF5-F58923274CD9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D7B9C-8DFC-46FE-9699-EA8AF5B61927}" type="sibTrans" cxnId="{1706DF4D-227C-451A-9FF5-F58923274CD9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D0650-B523-4B3B-A23C-8A4FF154376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05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Make some changes!</a:t>
          </a:r>
        </a:p>
      </dgm:t>
    </dgm:pt>
    <dgm:pt modelId="{E77B342F-D23A-4E25-B47B-16BB88131779}" type="parTrans" cxnId="{50F91C64-7197-4FF6-8872-1795F632E1E1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FAC43-81B1-42EC-B63F-65E66C238385}" type="sibTrans" cxnId="{50F91C64-7197-4FF6-8872-1795F632E1E1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9C87BC-7FD7-44CC-B60E-C317FE86D62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105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Share your examples with your academic colleagues and the Learning &amp; Teaching Academy.</a:t>
          </a:r>
        </a:p>
      </dgm:t>
    </dgm:pt>
    <dgm:pt modelId="{98EC39C3-C0A3-462D-828F-26D197D4F237}" type="sibTrans" cxnId="{1EE3F588-E017-4000-A708-DEB2FAEB4C5A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BD460-3199-450D-A5A4-F64AED0EC5A8}" type="parTrans" cxnId="{1EE3F588-E017-4000-A708-DEB2FAEB4C5A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920117-F147-40C5-ACC8-C4C71123263F}">
      <dgm:prSet custT="1"/>
      <dgm:spPr/>
      <dgm:t>
        <a:bodyPr/>
        <a:lstStyle/>
        <a:p>
          <a:r>
            <a:rPr lang="en-GB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Ten Step Summary</a:t>
          </a:r>
        </a:p>
      </dgm:t>
    </dgm:pt>
    <dgm:pt modelId="{E53EACB3-8884-4020-93A0-DDB66BF25267}" type="parTrans" cxnId="{A1277A03-F42D-4188-8616-AE60AC639C48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01401-5F3F-4360-8B7F-EBB7D4470629}" type="sibTrans" cxnId="{A1277A03-F42D-4188-8616-AE60AC639C48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AB7CAF-4735-41F3-9058-CE84CC1D88BE}">
      <dgm:prSet custT="1"/>
      <dgm:spPr/>
      <dgm:t>
        <a:bodyPr/>
        <a:lstStyle/>
        <a:p>
          <a:r>
            <a:rPr lang="en-GB" sz="105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 simple approach to embedding ESD in any subject area</a:t>
          </a:r>
        </a:p>
      </dgm:t>
    </dgm:pt>
    <dgm:pt modelId="{E5D36349-DFEA-4C93-88D0-B9268DBB0833}" type="parTrans" cxnId="{21ABE563-B87D-4104-AF76-A68200B0D6C8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B057E3-6AC3-4AFE-AA50-9FEBEE1B512B}" type="sibTrans" cxnId="{21ABE563-B87D-4104-AF76-A68200B0D6C8}">
      <dgm:prSet/>
      <dgm:spPr/>
      <dgm:t>
        <a:bodyPr/>
        <a:lstStyle/>
        <a:p>
          <a:endParaRPr lang="en-GB" sz="1200" b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E00F2-DDEC-493C-83E9-64DB8D17A124}" type="pres">
      <dgm:prSet presAssocID="{09C6562C-3BEA-45F9-A595-C9B20A66EBD8}" presName="Name0" presStyleCnt="0">
        <dgm:presLayoutVars>
          <dgm:dir/>
          <dgm:animLvl val="lvl"/>
          <dgm:resizeHandles val="exact"/>
        </dgm:presLayoutVars>
      </dgm:prSet>
      <dgm:spPr/>
    </dgm:pt>
    <dgm:pt modelId="{D059AC3B-E48E-441C-A04C-3F29CC8CF7DD}" type="pres">
      <dgm:prSet presAssocID="{449C87BC-7FD7-44CC-B60E-C317FE86D62B}" presName="boxAndChildren" presStyleCnt="0"/>
      <dgm:spPr/>
    </dgm:pt>
    <dgm:pt modelId="{04D7C670-FDE7-48FD-B6E9-9FC0C3DCFBF8}" type="pres">
      <dgm:prSet presAssocID="{449C87BC-7FD7-44CC-B60E-C317FE86D62B}" presName="parentTextBox" presStyleLbl="node1" presStyleIdx="0" presStyleCnt="11"/>
      <dgm:spPr/>
    </dgm:pt>
    <dgm:pt modelId="{29FA8A05-9754-4907-89F4-BFA373C06FE8}" type="pres">
      <dgm:prSet presAssocID="{968FAC43-81B1-42EC-B63F-65E66C238385}" presName="sp" presStyleCnt="0"/>
      <dgm:spPr/>
    </dgm:pt>
    <dgm:pt modelId="{140FAD1B-D596-4F8E-94D5-D25EFFFF0EE2}" type="pres">
      <dgm:prSet presAssocID="{A97D0650-B523-4B3B-A23C-8A4FF1543760}" presName="arrowAndChildren" presStyleCnt="0"/>
      <dgm:spPr/>
    </dgm:pt>
    <dgm:pt modelId="{7A7CFD18-08E1-4A4E-A932-8B911B08549B}" type="pres">
      <dgm:prSet presAssocID="{A97D0650-B523-4B3B-A23C-8A4FF1543760}" presName="parentTextArrow" presStyleLbl="node1" presStyleIdx="1" presStyleCnt="11"/>
      <dgm:spPr/>
    </dgm:pt>
    <dgm:pt modelId="{F0D5636D-76EC-42BF-B28C-24A7DC7F24E2}" type="pres">
      <dgm:prSet presAssocID="{CF3D7B9C-8DFC-46FE-9699-EA8AF5B61927}" presName="sp" presStyleCnt="0"/>
      <dgm:spPr/>
    </dgm:pt>
    <dgm:pt modelId="{70A7883E-C865-4FE7-B18A-14D470BB724C}" type="pres">
      <dgm:prSet presAssocID="{2027C647-283C-4677-894C-997CC7AEF784}" presName="arrowAndChildren" presStyleCnt="0"/>
      <dgm:spPr/>
    </dgm:pt>
    <dgm:pt modelId="{F4676A18-C0F4-4A89-8ACA-D891191F298F}" type="pres">
      <dgm:prSet presAssocID="{2027C647-283C-4677-894C-997CC7AEF784}" presName="parentTextArrow" presStyleLbl="node1" presStyleIdx="2" presStyleCnt="11"/>
      <dgm:spPr/>
    </dgm:pt>
    <dgm:pt modelId="{BD0CD580-510C-415C-8100-51AFCF6390EB}" type="pres">
      <dgm:prSet presAssocID="{211E3A2A-82A4-4AD1-BEAC-95BFC5E0CA64}" presName="sp" presStyleCnt="0"/>
      <dgm:spPr/>
    </dgm:pt>
    <dgm:pt modelId="{37EB8967-8838-45E8-93E9-F898DE62C4EF}" type="pres">
      <dgm:prSet presAssocID="{2A46E7D0-FD61-4D1D-81FD-55B81C95FD91}" presName="arrowAndChildren" presStyleCnt="0"/>
      <dgm:spPr/>
    </dgm:pt>
    <dgm:pt modelId="{A6E7AEAB-E381-4D9B-9CF0-C8B1E614BC7C}" type="pres">
      <dgm:prSet presAssocID="{2A46E7D0-FD61-4D1D-81FD-55B81C95FD91}" presName="parentTextArrow" presStyleLbl="node1" presStyleIdx="3" presStyleCnt="11"/>
      <dgm:spPr/>
    </dgm:pt>
    <dgm:pt modelId="{267EA783-9BD4-48EF-9106-08CF1C0872C8}" type="pres">
      <dgm:prSet presAssocID="{77810C7C-C348-4F72-8014-43416F301217}" presName="sp" presStyleCnt="0"/>
      <dgm:spPr/>
    </dgm:pt>
    <dgm:pt modelId="{A4525A39-16BB-421C-8CF1-1FA8A2EDF3CF}" type="pres">
      <dgm:prSet presAssocID="{DB27D4B0-1B3C-4FD9-9002-54BA75B091B0}" presName="arrowAndChildren" presStyleCnt="0"/>
      <dgm:spPr/>
    </dgm:pt>
    <dgm:pt modelId="{7661F332-3B23-48AC-BD53-9FBF56196696}" type="pres">
      <dgm:prSet presAssocID="{DB27D4B0-1B3C-4FD9-9002-54BA75B091B0}" presName="parentTextArrow" presStyleLbl="node1" presStyleIdx="4" presStyleCnt="11"/>
      <dgm:spPr/>
    </dgm:pt>
    <dgm:pt modelId="{BDFFAB1B-DA9B-4F39-922F-FE46539DF16C}" type="pres">
      <dgm:prSet presAssocID="{4BB1F486-4CA5-436B-B195-077F71ACE538}" presName="sp" presStyleCnt="0"/>
      <dgm:spPr/>
    </dgm:pt>
    <dgm:pt modelId="{512C964B-F333-4392-9812-C94B9300F5E6}" type="pres">
      <dgm:prSet presAssocID="{D219533D-21C9-4513-859D-EC527CD2C076}" presName="arrowAndChildren" presStyleCnt="0"/>
      <dgm:spPr/>
    </dgm:pt>
    <dgm:pt modelId="{24FA140C-0A7E-4D5A-9257-671B1D867A35}" type="pres">
      <dgm:prSet presAssocID="{D219533D-21C9-4513-859D-EC527CD2C076}" presName="parentTextArrow" presStyleLbl="node1" presStyleIdx="5" presStyleCnt="11"/>
      <dgm:spPr/>
    </dgm:pt>
    <dgm:pt modelId="{5CC49537-44CB-45D8-8882-F9080D77AB73}" type="pres">
      <dgm:prSet presAssocID="{5273B272-30DC-470B-8ECE-E1C90C4800B6}" presName="sp" presStyleCnt="0"/>
      <dgm:spPr/>
    </dgm:pt>
    <dgm:pt modelId="{C670376B-EFBA-4516-BD04-3DD579B4E427}" type="pres">
      <dgm:prSet presAssocID="{CC27F5CC-77E0-4B8B-93D0-3A439B66D347}" presName="arrowAndChildren" presStyleCnt="0"/>
      <dgm:spPr/>
    </dgm:pt>
    <dgm:pt modelId="{73C3885A-CAE7-49D0-8159-E427F08E5148}" type="pres">
      <dgm:prSet presAssocID="{CC27F5CC-77E0-4B8B-93D0-3A439B66D347}" presName="parentTextArrow" presStyleLbl="node1" presStyleIdx="6" presStyleCnt="11"/>
      <dgm:spPr/>
    </dgm:pt>
    <dgm:pt modelId="{715E0DFE-FFC6-47FB-99D2-EC40CD91CCF9}" type="pres">
      <dgm:prSet presAssocID="{D1C34B9B-2236-4EAD-B0EC-069276C3C178}" presName="sp" presStyleCnt="0"/>
      <dgm:spPr/>
    </dgm:pt>
    <dgm:pt modelId="{C00AF206-A6DE-473E-8A7B-28347DF5C2AF}" type="pres">
      <dgm:prSet presAssocID="{B159A1A4-48F1-4881-ADE3-A514D50125AD}" presName="arrowAndChildren" presStyleCnt="0"/>
      <dgm:spPr/>
    </dgm:pt>
    <dgm:pt modelId="{F69291A1-38FD-44ED-BC61-302C99022222}" type="pres">
      <dgm:prSet presAssocID="{B159A1A4-48F1-4881-ADE3-A514D50125AD}" presName="parentTextArrow" presStyleLbl="node1" presStyleIdx="7" presStyleCnt="11"/>
      <dgm:spPr/>
    </dgm:pt>
    <dgm:pt modelId="{860D55AD-6E7D-40EA-8426-65637CFB9FB9}" type="pres">
      <dgm:prSet presAssocID="{6050A369-C4D5-41BA-AB8B-2FDC4BE0A936}" presName="sp" presStyleCnt="0"/>
      <dgm:spPr/>
    </dgm:pt>
    <dgm:pt modelId="{5F9BB287-645A-4304-8FA1-A6A22A0989CE}" type="pres">
      <dgm:prSet presAssocID="{FBD88B92-28E0-4EA3-B950-6C48DC56871B}" presName="arrowAndChildren" presStyleCnt="0"/>
      <dgm:spPr/>
    </dgm:pt>
    <dgm:pt modelId="{5345FAC6-5D31-4EE1-848C-BCADEBB383D9}" type="pres">
      <dgm:prSet presAssocID="{FBD88B92-28E0-4EA3-B950-6C48DC56871B}" presName="parentTextArrow" presStyleLbl="node1" presStyleIdx="8" presStyleCnt="11"/>
      <dgm:spPr/>
    </dgm:pt>
    <dgm:pt modelId="{CA517CCC-C42E-4C2B-8C1E-08868213AD1D}" type="pres">
      <dgm:prSet presAssocID="{940B2DC2-E702-4AD7-9181-CD469F833277}" presName="sp" presStyleCnt="0"/>
      <dgm:spPr/>
    </dgm:pt>
    <dgm:pt modelId="{E563FDCE-1782-4CAE-8D2F-F52EC60F8B10}" type="pres">
      <dgm:prSet presAssocID="{EEAE9497-AE2B-4073-BB58-EC78A546CF6E}" presName="arrowAndChildren" presStyleCnt="0"/>
      <dgm:spPr/>
    </dgm:pt>
    <dgm:pt modelId="{40F3DBF6-F3D7-4374-B0CB-A6EAEE1E644B}" type="pres">
      <dgm:prSet presAssocID="{EEAE9497-AE2B-4073-BB58-EC78A546CF6E}" presName="parentTextArrow" presStyleLbl="node1" presStyleIdx="9" presStyleCnt="11"/>
      <dgm:spPr/>
    </dgm:pt>
    <dgm:pt modelId="{2F9081B3-E7A1-47C6-8265-53CB1389B19A}" type="pres">
      <dgm:prSet presAssocID="{5BE01401-5F3F-4360-8B7F-EBB7D4470629}" presName="sp" presStyleCnt="0"/>
      <dgm:spPr/>
    </dgm:pt>
    <dgm:pt modelId="{3D390056-5C79-4F39-803D-779EE95AD747}" type="pres">
      <dgm:prSet presAssocID="{5C920117-F147-40C5-ACC8-C4C71123263F}" presName="arrowAndChildren" presStyleCnt="0"/>
      <dgm:spPr/>
    </dgm:pt>
    <dgm:pt modelId="{FBB51C93-B163-4564-ACC2-4259184D3D1B}" type="pres">
      <dgm:prSet presAssocID="{5C920117-F147-40C5-ACC8-C4C71123263F}" presName="parentTextArrow" presStyleLbl="node1" presStyleIdx="9" presStyleCnt="11"/>
      <dgm:spPr/>
    </dgm:pt>
    <dgm:pt modelId="{C4C7CCDA-2DD5-4BA2-8DDA-C8092D72BBF6}" type="pres">
      <dgm:prSet presAssocID="{5C920117-F147-40C5-ACC8-C4C71123263F}" presName="arrow" presStyleLbl="node1" presStyleIdx="10" presStyleCnt="11" custLinFactNeighborX="0" custLinFactNeighborY="-255"/>
      <dgm:spPr/>
    </dgm:pt>
    <dgm:pt modelId="{A3892D14-B660-4F80-809B-B91A8B400C00}" type="pres">
      <dgm:prSet presAssocID="{5C920117-F147-40C5-ACC8-C4C71123263F}" presName="descendantArrow" presStyleCnt="0"/>
      <dgm:spPr/>
    </dgm:pt>
    <dgm:pt modelId="{DB98F73E-A36F-4715-B818-20DCE28B7BCB}" type="pres">
      <dgm:prSet presAssocID="{3AAB7CAF-4735-41F3-9058-CE84CC1D88BE}" presName="childTextArrow" presStyleLbl="fgAccFollowNode1" presStyleIdx="0" presStyleCnt="1">
        <dgm:presLayoutVars>
          <dgm:bulletEnabled val="1"/>
        </dgm:presLayoutVars>
      </dgm:prSet>
      <dgm:spPr/>
    </dgm:pt>
  </dgm:ptLst>
  <dgm:cxnLst>
    <dgm:cxn modelId="{F8849100-396C-42D3-BFBA-4B3E09398C93}" type="presOf" srcId="{EEAE9497-AE2B-4073-BB58-EC78A546CF6E}" destId="{40F3DBF6-F3D7-4374-B0CB-A6EAEE1E644B}" srcOrd="0" destOrd="0" presId="urn:microsoft.com/office/officeart/2005/8/layout/process4"/>
    <dgm:cxn modelId="{A1277A03-F42D-4188-8616-AE60AC639C48}" srcId="{09C6562C-3BEA-45F9-A595-C9B20A66EBD8}" destId="{5C920117-F147-40C5-ACC8-C4C71123263F}" srcOrd="0" destOrd="0" parTransId="{E53EACB3-8884-4020-93A0-DDB66BF25267}" sibTransId="{5BE01401-5F3F-4360-8B7F-EBB7D4470629}"/>
    <dgm:cxn modelId="{AAF94E2E-B941-4E3C-89AD-5966EA8D0382}" srcId="{09C6562C-3BEA-45F9-A595-C9B20A66EBD8}" destId="{FBD88B92-28E0-4EA3-B950-6C48DC56871B}" srcOrd="2" destOrd="0" parTransId="{CD40C94E-3F36-4CEA-B9BB-177FAA1EEBAA}" sibTransId="{6050A369-C4D5-41BA-AB8B-2FDC4BE0A936}"/>
    <dgm:cxn modelId="{CA03DE36-3317-4564-B7DA-D6C7331578CA}" type="presOf" srcId="{3AAB7CAF-4735-41F3-9058-CE84CC1D88BE}" destId="{DB98F73E-A36F-4715-B818-20DCE28B7BCB}" srcOrd="0" destOrd="0" presId="urn:microsoft.com/office/officeart/2005/8/layout/process4"/>
    <dgm:cxn modelId="{ECE1363B-3C17-4DCB-B8D0-CE07F6083222}" srcId="{09C6562C-3BEA-45F9-A595-C9B20A66EBD8}" destId="{D219533D-21C9-4513-859D-EC527CD2C076}" srcOrd="5" destOrd="0" parTransId="{BA70F0BB-2BF6-4780-9E6D-4CED971469FA}" sibTransId="{4BB1F486-4CA5-436B-B195-077F71ACE538}"/>
    <dgm:cxn modelId="{1DDFFF3F-72C9-4FEE-B843-B5F2F3EEFA9C}" type="presOf" srcId="{D219533D-21C9-4513-859D-EC527CD2C076}" destId="{24FA140C-0A7E-4D5A-9257-671B1D867A35}" srcOrd="0" destOrd="0" presId="urn:microsoft.com/office/officeart/2005/8/layout/process4"/>
    <dgm:cxn modelId="{A3E9CA5D-F7BE-4BA5-B3FA-9D7F15C0A5E7}" type="presOf" srcId="{5C920117-F147-40C5-ACC8-C4C71123263F}" destId="{C4C7CCDA-2DD5-4BA2-8DDA-C8092D72BBF6}" srcOrd="1" destOrd="0" presId="urn:microsoft.com/office/officeart/2005/8/layout/process4"/>
    <dgm:cxn modelId="{21ABE563-B87D-4104-AF76-A68200B0D6C8}" srcId="{5C920117-F147-40C5-ACC8-C4C71123263F}" destId="{3AAB7CAF-4735-41F3-9058-CE84CC1D88BE}" srcOrd="0" destOrd="0" parTransId="{E5D36349-DFEA-4C93-88D0-B9268DBB0833}" sibTransId="{72B057E3-6AC3-4AFE-AA50-9FEBEE1B512B}"/>
    <dgm:cxn modelId="{50F91C64-7197-4FF6-8872-1795F632E1E1}" srcId="{09C6562C-3BEA-45F9-A595-C9B20A66EBD8}" destId="{A97D0650-B523-4B3B-A23C-8A4FF1543760}" srcOrd="9" destOrd="0" parTransId="{E77B342F-D23A-4E25-B47B-16BB88131779}" sibTransId="{968FAC43-81B1-42EC-B63F-65E66C238385}"/>
    <dgm:cxn modelId="{C82C9D4A-6472-4391-8D4F-FA1D9067C9D5}" type="presOf" srcId="{CC27F5CC-77E0-4B8B-93D0-3A439B66D347}" destId="{73C3885A-CAE7-49D0-8159-E427F08E5148}" srcOrd="0" destOrd="0" presId="urn:microsoft.com/office/officeart/2005/8/layout/process4"/>
    <dgm:cxn modelId="{1C158E6C-7891-44A5-8EE7-2A14BB5714AD}" srcId="{09C6562C-3BEA-45F9-A595-C9B20A66EBD8}" destId="{DB27D4B0-1B3C-4FD9-9002-54BA75B091B0}" srcOrd="6" destOrd="0" parTransId="{5F516481-A0F1-4C06-861B-DE32E22A7C0B}" sibTransId="{77810C7C-C348-4F72-8014-43416F301217}"/>
    <dgm:cxn modelId="{1706DF4D-227C-451A-9FF5-F58923274CD9}" srcId="{09C6562C-3BEA-45F9-A595-C9B20A66EBD8}" destId="{2027C647-283C-4677-894C-997CC7AEF784}" srcOrd="8" destOrd="0" parTransId="{67092444-F838-4028-A4FB-AA5D9BCD8C15}" sibTransId="{CF3D7B9C-8DFC-46FE-9699-EA8AF5B61927}"/>
    <dgm:cxn modelId="{FCC25379-EE5F-4F82-8BCA-FB17C3548267}" type="presOf" srcId="{A97D0650-B523-4B3B-A23C-8A4FF1543760}" destId="{7A7CFD18-08E1-4A4E-A932-8B911B08549B}" srcOrd="0" destOrd="0" presId="urn:microsoft.com/office/officeart/2005/8/layout/process4"/>
    <dgm:cxn modelId="{FCD29359-74AF-4D74-B3FE-62CA8A0D1C89}" type="presOf" srcId="{09C6562C-3BEA-45F9-A595-C9B20A66EBD8}" destId="{42CE00F2-DDEC-493C-83E9-64DB8D17A124}" srcOrd="0" destOrd="0" presId="urn:microsoft.com/office/officeart/2005/8/layout/process4"/>
    <dgm:cxn modelId="{1EE3F588-E017-4000-A708-DEB2FAEB4C5A}" srcId="{09C6562C-3BEA-45F9-A595-C9B20A66EBD8}" destId="{449C87BC-7FD7-44CC-B60E-C317FE86D62B}" srcOrd="10" destOrd="0" parTransId="{652BD460-3199-450D-A5A4-F64AED0EC5A8}" sibTransId="{98EC39C3-C0A3-462D-828F-26D197D4F237}"/>
    <dgm:cxn modelId="{1C7539A2-4ADB-4852-B3F1-510F1C317103}" srcId="{09C6562C-3BEA-45F9-A595-C9B20A66EBD8}" destId="{EEAE9497-AE2B-4073-BB58-EC78A546CF6E}" srcOrd="1" destOrd="0" parTransId="{31BDE1EB-9EA4-43D6-A732-2C7A37B92440}" sibTransId="{940B2DC2-E702-4AD7-9181-CD469F833277}"/>
    <dgm:cxn modelId="{A94183A5-61FD-48DB-AFB3-5659379EA84B}" type="presOf" srcId="{5C920117-F147-40C5-ACC8-C4C71123263F}" destId="{FBB51C93-B163-4564-ACC2-4259184D3D1B}" srcOrd="0" destOrd="0" presId="urn:microsoft.com/office/officeart/2005/8/layout/process4"/>
    <dgm:cxn modelId="{99F02ABB-9982-48DB-946A-F7E39A3A980A}" srcId="{09C6562C-3BEA-45F9-A595-C9B20A66EBD8}" destId="{CC27F5CC-77E0-4B8B-93D0-3A439B66D347}" srcOrd="4" destOrd="0" parTransId="{75C1BFAE-E3B3-43E3-847E-9377896DD32C}" sibTransId="{5273B272-30DC-470B-8ECE-E1C90C4800B6}"/>
    <dgm:cxn modelId="{E26336BF-AF95-445F-8B69-CBC915E8C977}" srcId="{09C6562C-3BEA-45F9-A595-C9B20A66EBD8}" destId="{2A46E7D0-FD61-4D1D-81FD-55B81C95FD91}" srcOrd="7" destOrd="0" parTransId="{8FFDD22B-5891-4941-A288-2D971F02312D}" sibTransId="{211E3A2A-82A4-4AD1-BEAC-95BFC5E0CA64}"/>
    <dgm:cxn modelId="{57DBF6C6-B937-4C26-BF62-83061622E923}" type="presOf" srcId="{449C87BC-7FD7-44CC-B60E-C317FE86D62B}" destId="{04D7C670-FDE7-48FD-B6E9-9FC0C3DCFBF8}" srcOrd="0" destOrd="0" presId="urn:microsoft.com/office/officeart/2005/8/layout/process4"/>
    <dgm:cxn modelId="{EB3FCACB-2E0C-408B-9409-3927D3EA66CF}" type="presOf" srcId="{FBD88B92-28E0-4EA3-B950-6C48DC56871B}" destId="{5345FAC6-5D31-4EE1-848C-BCADEBB383D9}" srcOrd="0" destOrd="0" presId="urn:microsoft.com/office/officeart/2005/8/layout/process4"/>
    <dgm:cxn modelId="{5455AFCC-EBA4-4603-9AC7-8C0C6D619851}" type="presOf" srcId="{2A46E7D0-FD61-4D1D-81FD-55B81C95FD91}" destId="{A6E7AEAB-E381-4D9B-9CF0-C8B1E614BC7C}" srcOrd="0" destOrd="0" presId="urn:microsoft.com/office/officeart/2005/8/layout/process4"/>
    <dgm:cxn modelId="{B7587CDB-52B8-436A-8A8C-F5B000FBFCC3}" type="presOf" srcId="{DB27D4B0-1B3C-4FD9-9002-54BA75B091B0}" destId="{7661F332-3B23-48AC-BD53-9FBF56196696}" srcOrd="0" destOrd="0" presId="urn:microsoft.com/office/officeart/2005/8/layout/process4"/>
    <dgm:cxn modelId="{43C0D3DE-9BF5-4744-BC56-773D22FE0D6E}" type="presOf" srcId="{2027C647-283C-4677-894C-997CC7AEF784}" destId="{F4676A18-C0F4-4A89-8ACA-D891191F298F}" srcOrd="0" destOrd="0" presId="urn:microsoft.com/office/officeart/2005/8/layout/process4"/>
    <dgm:cxn modelId="{12D2D3FB-DFD3-4AB2-B77A-017BF01D2A8D}" type="presOf" srcId="{B159A1A4-48F1-4881-ADE3-A514D50125AD}" destId="{F69291A1-38FD-44ED-BC61-302C99022222}" srcOrd="0" destOrd="0" presId="urn:microsoft.com/office/officeart/2005/8/layout/process4"/>
    <dgm:cxn modelId="{8EA7D8FC-8886-45CC-AD57-3601512833B7}" srcId="{09C6562C-3BEA-45F9-A595-C9B20A66EBD8}" destId="{B159A1A4-48F1-4881-ADE3-A514D50125AD}" srcOrd="3" destOrd="0" parTransId="{47E2513F-9C8D-4575-BD7F-7D5D339AE744}" sibTransId="{D1C34B9B-2236-4EAD-B0EC-069276C3C178}"/>
    <dgm:cxn modelId="{6884A70E-8514-48A9-841B-4FB4020B6A8B}" type="presParOf" srcId="{42CE00F2-DDEC-493C-83E9-64DB8D17A124}" destId="{D059AC3B-E48E-441C-A04C-3F29CC8CF7DD}" srcOrd="0" destOrd="0" presId="urn:microsoft.com/office/officeart/2005/8/layout/process4"/>
    <dgm:cxn modelId="{2D27B51E-A898-4DD5-9D7A-06234DD33E42}" type="presParOf" srcId="{D059AC3B-E48E-441C-A04C-3F29CC8CF7DD}" destId="{04D7C670-FDE7-48FD-B6E9-9FC0C3DCFBF8}" srcOrd="0" destOrd="0" presId="urn:microsoft.com/office/officeart/2005/8/layout/process4"/>
    <dgm:cxn modelId="{41CAAEDC-2F4C-4D5A-8AA1-122C4EB9BD4E}" type="presParOf" srcId="{42CE00F2-DDEC-493C-83E9-64DB8D17A124}" destId="{29FA8A05-9754-4907-89F4-BFA373C06FE8}" srcOrd="1" destOrd="0" presId="urn:microsoft.com/office/officeart/2005/8/layout/process4"/>
    <dgm:cxn modelId="{C2A95B5A-6B84-4646-9EA8-278387042D1A}" type="presParOf" srcId="{42CE00F2-DDEC-493C-83E9-64DB8D17A124}" destId="{140FAD1B-D596-4F8E-94D5-D25EFFFF0EE2}" srcOrd="2" destOrd="0" presId="urn:microsoft.com/office/officeart/2005/8/layout/process4"/>
    <dgm:cxn modelId="{09C598D3-2DEA-42B9-ADF4-FFFE2A25FF85}" type="presParOf" srcId="{140FAD1B-D596-4F8E-94D5-D25EFFFF0EE2}" destId="{7A7CFD18-08E1-4A4E-A932-8B911B08549B}" srcOrd="0" destOrd="0" presId="urn:microsoft.com/office/officeart/2005/8/layout/process4"/>
    <dgm:cxn modelId="{444BCBE8-52C3-434A-B8A2-8518EBF87C3E}" type="presParOf" srcId="{42CE00F2-DDEC-493C-83E9-64DB8D17A124}" destId="{F0D5636D-76EC-42BF-B28C-24A7DC7F24E2}" srcOrd="3" destOrd="0" presId="urn:microsoft.com/office/officeart/2005/8/layout/process4"/>
    <dgm:cxn modelId="{98525E87-A6A0-4782-9077-6B062718F733}" type="presParOf" srcId="{42CE00F2-DDEC-493C-83E9-64DB8D17A124}" destId="{70A7883E-C865-4FE7-B18A-14D470BB724C}" srcOrd="4" destOrd="0" presId="urn:microsoft.com/office/officeart/2005/8/layout/process4"/>
    <dgm:cxn modelId="{8E9D3C99-5AE2-4D87-8729-32AEA5021BF0}" type="presParOf" srcId="{70A7883E-C865-4FE7-B18A-14D470BB724C}" destId="{F4676A18-C0F4-4A89-8ACA-D891191F298F}" srcOrd="0" destOrd="0" presId="urn:microsoft.com/office/officeart/2005/8/layout/process4"/>
    <dgm:cxn modelId="{F59C1AF9-B807-49B2-9A37-CB9B457BA032}" type="presParOf" srcId="{42CE00F2-DDEC-493C-83E9-64DB8D17A124}" destId="{BD0CD580-510C-415C-8100-51AFCF6390EB}" srcOrd="5" destOrd="0" presId="urn:microsoft.com/office/officeart/2005/8/layout/process4"/>
    <dgm:cxn modelId="{422CC630-92A6-4DF2-967C-F200F59FE7C0}" type="presParOf" srcId="{42CE00F2-DDEC-493C-83E9-64DB8D17A124}" destId="{37EB8967-8838-45E8-93E9-F898DE62C4EF}" srcOrd="6" destOrd="0" presId="urn:microsoft.com/office/officeart/2005/8/layout/process4"/>
    <dgm:cxn modelId="{DC6D04DA-922A-40EC-978F-B3F48F9BB8F4}" type="presParOf" srcId="{37EB8967-8838-45E8-93E9-F898DE62C4EF}" destId="{A6E7AEAB-E381-4D9B-9CF0-C8B1E614BC7C}" srcOrd="0" destOrd="0" presId="urn:microsoft.com/office/officeart/2005/8/layout/process4"/>
    <dgm:cxn modelId="{34D60112-59F7-4396-9BC2-990CAAD47A15}" type="presParOf" srcId="{42CE00F2-DDEC-493C-83E9-64DB8D17A124}" destId="{267EA783-9BD4-48EF-9106-08CF1C0872C8}" srcOrd="7" destOrd="0" presId="urn:microsoft.com/office/officeart/2005/8/layout/process4"/>
    <dgm:cxn modelId="{4F785915-C358-4FE3-A2E1-AC3991A9FBBA}" type="presParOf" srcId="{42CE00F2-DDEC-493C-83E9-64DB8D17A124}" destId="{A4525A39-16BB-421C-8CF1-1FA8A2EDF3CF}" srcOrd="8" destOrd="0" presId="urn:microsoft.com/office/officeart/2005/8/layout/process4"/>
    <dgm:cxn modelId="{8C0AF85D-0647-412E-B842-D2B92A3D0BDF}" type="presParOf" srcId="{A4525A39-16BB-421C-8CF1-1FA8A2EDF3CF}" destId="{7661F332-3B23-48AC-BD53-9FBF56196696}" srcOrd="0" destOrd="0" presId="urn:microsoft.com/office/officeart/2005/8/layout/process4"/>
    <dgm:cxn modelId="{90CC8961-9D1F-4B8E-B015-5DC6251BAF67}" type="presParOf" srcId="{42CE00F2-DDEC-493C-83E9-64DB8D17A124}" destId="{BDFFAB1B-DA9B-4F39-922F-FE46539DF16C}" srcOrd="9" destOrd="0" presId="urn:microsoft.com/office/officeart/2005/8/layout/process4"/>
    <dgm:cxn modelId="{199B6338-0A1E-4FD2-9F71-EC9632677F4D}" type="presParOf" srcId="{42CE00F2-DDEC-493C-83E9-64DB8D17A124}" destId="{512C964B-F333-4392-9812-C94B9300F5E6}" srcOrd="10" destOrd="0" presId="urn:microsoft.com/office/officeart/2005/8/layout/process4"/>
    <dgm:cxn modelId="{B61F0FA4-F4B8-4CFE-9FA3-04DBB2F1C091}" type="presParOf" srcId="{512C964B-F333-4392-9812-C94B9300F5E6}" destId="{24FA140C-0A7E-4D5A-9257-671B1D867A35}" srcOrd="0" destOrd="0" presId="urn:microsoft.com/office/officeart/2005/8/layout/process4"/>
    <dgm:cxn modelId="{1E50516A-4297-4D68-8B7E-3C25A62F27BD}" type="presParOf" srcId="{42CE00F2-DDEC-493C-83E9-64DB8D17A124}" destId="{5CC49537-44CB-45D8-8882-F9080D77AB73}" srcOrd="11" destOrd="0" presId="urn:microsoft.com/office/officeart/2005/8/layout/process4"/>
    <dgm:cxn modelId="{553BCB13-52C3-416A-AF2F-443351444CCE}" type="presParOf" srcId="{42CE00F2-DDEC-493C-83E9-64DB8D17A124}" destId="{C670376B-EFBA-4516-BD04-3DD579B4E427}" srcOrd="12" destOrd="0" presId="urn:microsoft.com/office/officeart/2005/8/layout/process4"/>
    <dgm:cxn modelId="{B377C5D1-7393-4ED5-B29E-829386E8E9EC}" type="presParOf" srcId="{C670376B-EFBA-4516-BD04-3DD579B4E427}" destId="{73C3885A-CAE7-49D0-8159-E427F08E5148}" srcOrd="0" destOrd="0" presId="urn:microsoft.com/office/officeart/2005/8/layout/process4"/>
    <dgm:cxn modelId="{38036251-FCDC-4644-9739-902918D38BFC}" type="presParOf" srcId="{42CE00F2-DDEC-493C-83E9-64DB8D17A124}" destId="{715E0DFE-FFC6-47FB-99D2-EC40CD91CCF9}" srcOrd="13" destOrd="0" presId="urn:microsoft.com/office/officeart/2005/8/layout/process4"/>
    <dgm:cxn modelId="{FDF0AE5E-07E3-4BC3-92FB-6E01F369B947}" type="presParOf" srcId="{42CE00F2-DDEC-493C-83E9-64DB8D17A124}" destId="{C00AF206-A6DE-473E-8A7B-28347DF5C2AF}" srcOrd="14" destOrd="0" presId="urn:microsoft.com/office/officeart/2005/8/layout/process4"/>
    <dgm:cxn modelId="{A927D769-1620-4CBC-99A3-512D7B529987}" type="presParOf" srcId="{C00AF206-A6DE-473E-8A7B-28347DF5C2AF}" destId="{F69291A1-38FD-44ED-BC61-302C99022222}" srcOrd="0" destOrd="0" presId="urn:microsoft.com/office/officeart/2005/8/layout/process4"/>
    <dgm:cxn modelId="{DD5D9D52-3F4D-44D6-BD13-2985ABA2711F}" type="presParOf" srcId="{42CE00F2-DDEC-493C-83E9-64DB8D17A124}" destId="{860D55AD-6E7D-40EA-8426-65637CFB9FB9}" srcOrd="15" destOrd="0" presId="urn:microsoft.com/office/officeart/2005/8/layout/process4"/>
    <dgm:cxn modelId="{99C58E8D-24BD-4188-B791-B1221A6F6FEA}" type="presParOf" srcId="{42CE00F2-DDEC-493C-83E9-64DB8D17A124}" destId="{5F9BB287-645A-4304-8FA1-A6A22A0989CE}" srcOrd="16" destOrd="0" presId="urn:microsoft.com/office/officeart/2005/8/layout/process4"/>
    <dgm:cxn modelId="{34C237E0-1737-4631-B95C-286C678A7A40}" type="presParOf" srcId="{5F9BB287-645A-4304-8FA1-A6A22A0989CE}" destId="{5345FAC6-5D31-4EE1-848C-BCADEBB383D9}" srcOrd="0" destOrd="0" presId="urn:microsoft.com/office/officeart/2005/8/layout/process4"/>
    <dgm:cxn modelId="{C979325F-ECA2-44DC-B79C-690C6CF6A7DE}" type="presParOf" srcId="{42CE00F2-DDEC-493C-83E9-64DB8D17A124}" destId="{CA517CCC-C42E-4C2B-8C1E-08868213AD1D}" srcOrd="17" destOrd="0" presId="urn:microsoft.com/office/officeart/2005/8/layout/process4"/>
    <dgm:cxn modelId="{A987311A-B839-415F-97B6-F6677266D650}" type="presParOf" srcId="{42CE00F2-DDEC-493C-83E9-64DB8D17A124}" destId="{E563FDCE-1782-4CAE-8D2F-F52EC60F8B10}" srcOrd="18" destOrd="0" presId="urn:microsoft.com/office/officeart/2005/8/layout/process4"/>
    <dgm:cxn modelId="{8103DE2D-9D1E-4884-9295-0F5CAA8BF02C}" type="presParOf" srcId="{E563FDCE-1782-4CAE-8D2F-F52EC60F8B10}" destId="{40F3DBF6-F3D7-4374-B0CB-A6EAEE1E644B}" srcOrd="0" destOrd="0" presId="urn:microsoft.com/office/officeart/2005/8/layout/process4"/>
    <dgm:cxn modelId="{D6B272C7-D628-4C22-92ED-F400AF5E77F2}" type="presParOf" srcId="{42CE00F2-DDEC-493C-83E9-64DB8D17A124}" destId="{2F9081B3-E7A1-47C6-8265-53CB1389B19A}" srcOrd="19" destOrd="0" presId="urn:microsoft.com/office/officeart/2005/8/layout/process4"/>
    <dgm:cxn modelId="{6AD6D4F9-9A54-42F1-AE22-2DBDAE772153}" type="presParOf" srcId="{42CE00F2-DDEC-493C-83E9-64DB8D17A124}" destId="{3D390056-5C79-4F39-803D-779EE95AD747}" srcOrd="20" destOrd="0" presId="urn:microsoft.com/office/officeart/2005/8/layout/process4"/>
    <dgm:cxn modelId="{DD1108B0-2608-4544-91E0-A71698E6D2B6}" type="presParOf" srcId="{3D390056-5C79-4F39-803D-779EE95AD747}" destId="{FBB51C93-B163-4564-ACC2-4259184D3D1B}" srcOrd="0" destOrd="0" presId="urn:microsoft.com/office/officeart/2005/8/layout/process4"/>
    <dgm:cxn modelId="{3A26AEDA-CA7B-45E2-88FC-E08153445874}" type="presParOf" srcId="{3D390056-5C79-4F39-803D-779EE95AD747}" destId="{C4C7CCDA-2DD5-4BA2-8DDA-C8092D72BBF6}" srcOrd="1" destOrd="0" presId="urn:microsoft.com/office/officeart/2005/8/layout/process4"/>
    <dgm:cxn modelId="{0A7F5D18-9282-4BFD-81D3-6206CB7AAE8E}" type="presParOf" srcId="{3D390056-5C79-4F39-803D-779EE95AD747}" destId="{A3892D14-B660-4F80-809B-B91A8B400C00}" srcOrd="2" destOrd="0" presId="urn:microsoft.com/office/officeart/2005/8/layout/process4"/>
    <dgm:cxn modelId="{6210B871-EDA9-4303-ACA2-5D0A9243C40C}" type="presParOf" srcId="{A3892D14-B660-4F80-809B-B91A8B400C00}" destId="{DB98F73E-A36F-4715-B818-20DCE28B7B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7C670-FDE7-48FD-B6E9-9FC0C3DCFBF8}">
      <dsp:nvSpPr>
        <dsp:cNvPr id="0" name=""/>
        <dsp:cNvSpPr/>
      </dsp:nvSpPr>
      <dsp:spPr>
        <a:xfrm>
          <a:off x="0" y="4287958"/>
          <a:ext cx="9468000" cy="2814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05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Share your examples with your academic colleagues and the Learning &amp; Teaching Academy.</a:t>
          </a:r>
        </a:p>
      </dsp:txBody>
      <dsp:txXfrm>
        <a:off x="0" y="4287958"/>
        <a:ext cx="9468000" cy="281474"/>
      </dsp:txXfrm>
    </dsp:sp>
    <dsp:sp modelId="{7A7CFD18-08E1-4A4E-A932-8B911B08549B}">
      <dsp:nvSpPr>
        <dsp:cNvPr id="0" name=""/>
        <dsp:cNvSpPr/>
      </dsp:nvSpPr>
      <dsp:spPr>
        <a:xfrm rot="10800000">
          <a:off x="0" y="3859273"/>
          <a:ext cx="9468000" cy="432907"/>
        </a:xfrm>
        <a:prstGeom prst="upArrowCallout">
          <a:avLst/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05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Make some changes!</a:t>
          </a:r>
        </a:p>
      </dsp:txBody>
      <dsp:txXfrm rot="10800000">
        <a:off x="0" y="3859273"/>
        <a:ext cx="9468000" cy="281290"/>
      </dsp:txXfrm>
    </dsp:sp>
    <dsp:sp modelId="{F4676A18-C0F4-4A89-8ACA-D891191F298F}">
      <dsp:nvSpPr>
        <dsp:cNvPr id="0" name=""/>
        <dsp:cNvSpPr/>
      </dsp:nvSpPr>
      <dsp:spPr>
        <a:xfrm rot="10800000">
          <a:off x="0" y="3430588"/>
          <a:ext cx="9468000" cy="432907"/>
        </a:xfrm>
        <a:prstGeom prst="upArrowCallou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05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Your learners are key resources – use them!</a:t>
          </a:r>
        </a:p>
      </dsp:txBody>
      <dsp:txXfrm rot="10800000">
        <a:off x="0" y="3430588"/>
        <a:ext cx="9468000" cy="281290"/>
      </dsp:txXfrm>
    </dsp:sp>
    <dsp:sp modelId="{A6E7AEAB-E381-4D9B-9CF0-C8B1E614BC7C}">
      <dsp:nvSpPr>
        <dsp:cNvPr id="0" name=""/>
        <dsp:cNvSpPr/>
      </dsp:nvSpPr>
      <dsp:spPr>
        <a:xfrm rot="10800000">
          <a:off x="0" y="3001902"/>
          <a:ext cx="9468000" cy="432907"/>
        </a:xfrm>
        <a:prstGeom prst="upArrowCallout">
          <a:avLst/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05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Have the </a:t>
          </a:r>
          <a:r>
            <a:rPr lang="en-GB" sz="1050" b="1" i="1" u="sng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confidence</a:t>
          </a:r>
          <a:r>
            <a:rPr lang="en-GB" sz="105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to get started in something new, share expertise and work together with your colleagues to facilitate a collective growth.</a:t>
          </a:r>
        </a:p>
      </dsp:txBody>
      <dsp:txXfrm rot="10800000">
        <a:off x="0" y="3001902"/>
        <a:ext cx="9468000" cy="281290"/>
      </dsp:txXfrm>
    </dsp:sp>
    <dsp:sp modelId="{7661F332-3B23-48AC-BD53-9FBF56196696}">
      <dsp:nvSpPr>
        <dsp:cNvPr id="0" name=""/>
        <dsp:cNvSpPr/>
      </dsp:nvSpPr>
      <dsp:spPr>
        <a:xfrm rot="10800000">
          <a:off x="0" y="2573217"/>
          <a:ext cx="9468000" cy="432907"/>
        </a:xfrm>
        <a:prstGeom prst="upArrowCallou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05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the generic skills relating to Sustainable Development that can be developed or reinforced, like the UNESCO key competencies.</a:t>
          </a:r>
        </a:p>
      </dsp:txBody>
      <dsp:txXfrm rot="10800000">
        <a:off x="0" y="2573217"/>
        <a:ext cx="9468000" cy="281290"/>
      </dsp:txXfrm>
    </dsp:sp>
    <dsp:sp modelId="{24FA140C-0A7E-4D5A-9257-671B1D867A35}">
      <dsp:nvSpPr>
        <dsp:cNvPr id="0" name=""/>
        <dsp:cNvSpPr/>
      </dsp:nvSpPr>
      <dsp:spPr>
        <a:xfrm rot="10800000">
          <a:off x="0" y="2144532"/>
          <a:ext cx="9468000" cy="432907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05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the environmental, ethical and social considerations you can explore in your course.</a:t>
          </a:r>
        </a:p>
      </dsp:txBody>
      <dsp:txXfrm rot="10800000">
        <a:off x="0" y="2144532"/>
        <a:ext cx="9468000" cy="281290"/>
      </dsp:txXfrm>
    </dsp:sp>
    <dsp:sp modelId="{73C3885A-CAE7-49D0-8159-E427F08E5148}">
      <dsp:nvSpPr>
        <dsp:cNvPr id="0" name=""/>
        <dsp:cNvSpPr/>
      </dsp:nvSpPr>
      <dsp:spPr>
        <a:xfrm rot="10800000">
          <a:off x="0" y="1715847"/>
          <a:ext cx="9468000" cy="432907"/>
        </a:xfrm>
        <a:prstGeom prst="upArrowCallou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05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Research subject area specific resources via relevant professional bodies and sector organisations.</a:t>
          </a:r>
        </a:p>
      </dsp:txBody>
      <dsp:txXfrm rot="10800000">
        <a:off x="0" y="1715847"/>
        <a:ext cx="9468000" cy="281290"/>
      </dsp:txXfrm>
    </dsp:sp>
    <dsp:sp modelId="{F69291A1-38FD-44ED-BC61-302C99022222}">
      <dsp:nvSpPr>
        <dsp:cNvPr id="0" name=""/>
        <dsp:cNvSpPr/>
      </dsp:nvSpPr>
      <dsp:spPr>
        <a:xfrm rot="10800000">
          <a:off x="0" y="1287161"/>
          <a:ext cx="9468000" cy="432907"/>
        </a:xfrm>
        <a:prstGeom prst="upArrowCallout">
          <a:avLst/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05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Identify any current resources available to you and start mapping out the gaps. Familiarise yourself with any widely available ESD web resources.</a:t>
          </a:r>
        </a:p>
      </dsp:txBody>
      <dsp:txXfrm rot="10800000">
        <a:off x="0" y="1287161"/>
        <a:ext cx="9468000" cy="281290"/>
      </dsp:txXfrm>
    </dsp:sp>
    <dsp:sp modelId="{5345FAC6-5D31-4EE1-848C-BCADEBB383D9}">
      <dsp:nvSpPr>
        <dsp:cNvPr id="0" name=""/>
        <dsp:cNvSpPr/>
      </dsp:nvSpPr>
      <dsp:spPr>
        <a:xfrm rot="10800000">
          <a:off x="0" y="858476"/>
          <a:ext cx="9468000" cy="432907"/>
        </a:xfrm>
        <a:prstGeom prst="upArrowCallou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050" b="1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Consider the content of your course as well as how you deliver it. Where does it lend itself to environmental or social considerations?</a:t>
          </a:r>
        </a:p>
      </dsp:txBody>
      <dsp:txXfrm rot="10800000">
        <a:off x="0" y="858476"/>
        <a:ext cx="9468000" cy="281290"/>
      </dsp:txXfrm>
    </dsp:sp>
    <dsp:sp modelId="{40F3DBF6-F3D7-4374-B0CB-A6EAEE1E644B}">
      <dsp:nvSpPr>
        <dsp:cNvPr id="0" name=""/>
        <dsp:cNvSpPr/>
      </dsp:nvSpPr>
      <dsp:spPr>
        <a:xfrm rot="10800000">
          <a:off x="0" y="429791"/>
          <a:ext cx="9468000" cy="432907"/>
        </a:xfrm>
        <a:prstGeom prst="upArrowCallout">
          <a:avLst/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05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Read and familiarise yourself with the ESD definitions provided.</a:t>
          </a:r>
        </a:p>
      </dsp:txBody>
      <dsp:txXfrm rot="10800000">
        <a:off x="0" y="429791"/>
        <a:ext cx="9468000" cy="281290"/>
      </dsp:txXfrm>
    </dsp:sp>
    <dsp:sp modelId="{C4C7CCDA-2DD5-4BA2-8DDA-C8092D72BBF6}">
      <dsp:nvSpPr>
        <dsp:cNvPr id="0" name=""/>
        <dsp:cNvSpPr/>
      </dsp:nvSpPr>
      <dsp:spPr>
        <a:xfrm rot="10800000">
          <a:off x="0" y="2"/>
          <a:ext cx="9468000" cy="43290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Ten Step Summary</a:t>
          </a:r>
        </a:p>
      </dsp:txBody>
      <dsp:txXfrm rot="-10800000">
        <a:off x="0" y="2"/>
        <a:ext cx="9468000" cy="151950"/>
      </dsp:txXfrm>
    </dsp:sp>
    <dsp:sp modelId="{DB98F73E-A36F-4715-B818-20DCE28B7BCB}">
      <dsp:nvSpPr>
        <dsp:cNvPr id="0" name=""/>
        <dsp:cNvSpPr/>
      </dsp:nvSpPr>
      <dsp:spPr>
        <a:xfrm>
          <a:off x="0" y="153056"/>
          <a:ext cx="9468000" cy="1294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A simple approach to embedding ESD in any subject area</a:t>
          </a:r>
        </a:p>
      </dsp:txBody>
      <dsp:txXfrm>
        <a:off x="0" y="153056"/>
        <a:ext cx="9468000" cy="12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893E-0A22-4460-A13C-848CB7E18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367AB-64FC-42C6-BC00-30EB99F6D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E8921-8E06-4169-A354-5561B95C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7C90-B80F-491C-AABE-98A7524C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2A7C8-35A3-4282-8E52-47DC63A3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9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88D0-6A16-468D-BA09-B9090A38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F945E-173E-41E7-A6D6-743C17869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2B4BB-D258-4E82-ADA5-E26A2D57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A249D-FBCD-4CB1-8C6A-6FE27219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0A3E-AD82-4E2E-95C3-CD61B285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8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0568B-9AE5-443B-ADB1-110525110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D4289-404F-4677-B2BC-197DCFA25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51EE9-2CF4-42CA-8438-98D1AD21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B379E-4575-4CD3-974B-C7E68871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60DEA-19C5-4F02-B4A9-AE97A7A6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2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1E4A-F9B0-4D43-8A42-3D228F9F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AFC51-8CD6-40AC-A102-D9740EC81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569A-A150-4AD2-8A45-9E0B4E72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8D673-C524-46D9-BE40-C9D62860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BF3EC-B712-4296-89B0-D2EFD47B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10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64D5-415E-4844-8ED4-18FBD94E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39E97-1E5A-4A1E-BDE0-C950FB005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7232-C220-45DF-99E3-FF5CA58F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62A7-275B-42A4-B96B-A6ABFD03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4CEA7-2618-44A7-AC23-DD606468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8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C130-3164-4B3C-B2B1-919D050A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3575-5820-4DE0-A238-AB4D627D8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3F850-7698-4366-867A-7A2F2B6A9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7BA2C-B559-48B3-84DA-B9193B17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3CA85-0922-4429-91A7-C6CF2300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FD2C5-BC5A-427E-9CD3-7A60432B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54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C734-7CB1-4F33-A286-FB1D5357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B23F1-DE72-430F-8161-2BE407B45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C65C9-D024-44DF-90E4-2CAA2FF67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D6F86-49FA-4FAA-B506-A46341710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FB0FC-2AB3-47B7-B6F5-43E69B37E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B6A55-0D43-42B2-AA9A-DB45BEBE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2741F-1F65-43A3-9FAB-8A67CAFD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B648B7-E76A-4074-82C6-AC4C54D7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7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A07D-0A3D-4EEF-B0D9-180DECA5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0C132-868D-45DE-A768-5113C4BC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8C2D3-650C-47CA-9417-A384C21F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156FB-BC08-4EBA-99C2-106AC9C4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2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69D227-3421-48D7-8F9A-8C3C61F2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D2B64-2633-475B-94E7-C1785943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28890-746D-4EB6-839F-63F47A4F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3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3DDD-482D-4E7D-A71A-91766126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90AD-690B-49B2-8856-489E8ABDA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73068-0983-43BC-AB61-6CFC99418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2505D-A6BC-4018-937F-1D3D6BF8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4721F-A9D7-4FBB-AE51-879D2E79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42C5C-DD71-4942-8B61-1158136A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56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6539-4ECA-40DD-941B-0B01D280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5AA2CD-2F66-472C-B3E0-F8C655198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A81CD-AC58-46EF-A133-5CA254501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70B11-6BD6-41C2-804D-11B284C8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6E7D0-176F-4178-840C-25AD30BC8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155B3-8689-474A-B035-3268820F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7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B6255-F3E2-450B-A1D3-810B1901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4B53A-3CEC-47E1-AAE5-227FDBAA3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39BE9-C858-4D3C-8BFB-C81320A89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CA55-5CF9-41D8-9A94-59A914E591FD}" type="datetimeFigureOut">
              <a:rPr lang="en-GB" smtClean="0"/>
              <a:t>19/01/2022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2985B-C42A-4781-A1D4-B57A7984F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4D8D7-D5E1-4BC9-8480-7892FB76B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28674-6F7C-4321-8A00-9E5935EA1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7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gaccord.org/" TargetMode="External"/><Relationship Id="rId2" Type="http://schemas.openxmlformats.org/officeDocument/2006/relationships/hyperlink" Target="https://sustainability.nus.org.uk/resources/sustainability-skills-2019-20-h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studentsunion.co.uk/union/sustainability/sustainabilityboard/" TargetMode="External"/><Relationship Id="rId3" Type="http://schemas.openxmlformats.org/officeDocument/2006/relationships/hyperlink" Target="https://www.stir.ac.uk/student-life/welcome/students-union/sustainability/" TargetMode="External"/><Relationship Id="rId7" Type="http://schemas.openxmlformats.org/officeDocument/2006/relationships/hyperlink" Target="https://www.thestudentsunion.co.uk/community/green-team/sustainabilitycommittee/" TargetMode="External"/><Relationship Id="rId12" Type="http://schemas.openxmlformats.org/officeDocument/2006/relationships/image" Target="../media/image1.jpeg"/><Relationship Id="rId2" Type="http://schemas.openxmlformats.org/officeDocument/2006/relationships/hyperlink" Target="https://www.sos-u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studentsunion.co.uk/union/sustainability/action_plan/" TargetMode="External"/><Relationship Id="rId11" Type="http://schemas.openxmlformats.org/officeDocument/2006/relationships/hyperlink" Target="https://www.uwsunion.org.uk/environment/sustainability/sauwsfreeshop/" TargetMode="External"/><Relationship Id="rId5" Type="http://schemas.openxmlformats.org/officeDocument/2006/relationships/hyperlink" Target="https://www.thestudentsunion.co.uk/community/green-team/news/" TargetMode="External"/><Relationship Id="rId10" Type="http://schemas.openxmlformats.org/officeDocument/2006/relationships/hyperlink" Target="https://www.hwunion.com/societies/7471/" TargetMode="External"/><Relationship Id="rId4" Type="http://schemas.openxmlformats.org/officeDocument/2006/relationships/hyperlink" Target="https://www.thestudentsunion.co.uk/union/sustainability/green_team/" TargetMode="External"/><Relationship Id="rId9" Type="http://schemas.openxmlformats.org/officeDocument/2006/relationships/hyperlink" Target="https://www.strathunion.com/clubs-socs/societies/soc/11658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iesuk.ac.uk/International/Documents/2019/International%20facts%20and%20figures%20slides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ersitiesuk.ac.uk/facts-and-stats/Pages/higher-education-data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et.org/media/press-releases/press-releases-2020/press-releases-2020-july-september/18-september-2020-generation-green-ambitions-at-risk-of-going-to-waste/" TargetMode="External"/><Relationship Id="rId2" Type="http://schemas.openxmlformats.org/officeDocument/2006/relationships/hyperlink" Target="https://www.zurich.co.uk/en/about-us/media-centre/company-news/2020/millions-of-young-people-want-more-climate-change-edu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thewaterhub.org.uk/" TargetMode="External"/><Relationship Id="rId18" Type="http://schemas.openxmlformats.org/officeDocument/2006/relationships/hyperlink" Target="https://www.cardiff.ac.uk/innovation" TargetMode="External"/><Relationship Id="rId26" Type="http://schemas.openxmlformats.org/officeDocument/2006/relationships/hyperlink" Target="https://www.sustainabilityexchange.ac.uk/files/the_zero_carbon_estates_handbook_v1_-_university_of_london.pdf" TargetMode="External"/><Relationship Id="rId3" Type="http://schemas.openxmlformats.org/officeDocument/2006/relationships/hyperlink" Target="http://www.volunteers.manchester.ac.uk/find-opportunities/support-sustainability-initiatives/" TargetMode="External"/><Relationship Id="rId21" Type="http://schemas.openxmlformats.org/officeDocument/2006/relationships/hyperlink" Target="https://www.south-lanarkshire-college.ac.uk/about-us/equality/lesbian-gay-bisexual-transgender-lgbt/" TargetMode="External"/><Relationship Id="rId34" Type="http://schemas.openxmlformats.org/officeDocument/2006/relationships/hyperlink" Target="https://www.ed.ac.uk/files/imports/fileManager/internationalisationstrategy.pdf" TargetMode="External"/><Relationship Id="rId7" Type="http://schemas.openxmlformats.org/officeDocument/2006/relationships/hyperlink" Target="https://www.st-andrews.ac.uk/policy/academic-policies-quality-and-standards/mental-health-strategy.pdf" TargetMode="External"/><Relationship Id="rId12" Type="http://schemas.openxmlformats.org/officeDocument/2006/relationships/hyperlink" Target="https://www.northumbria.ac.uk/about-us/news-events/events/2019/01/public-lecture-professor-alistair-rieu-clarke/" TargetMode="External"/><Relationship Id="rId17" Type="http://schemas.openxmlformats.org/officeDocument/2006/relationships/hyperlink" Target="https://business.leeds.ac.uk/research-and-innovation/blog/article/the-future-of-inclusive-growth-in-leeds-city-region/" TargetMode="External"/><Relationship Id="rId25" Type="http://schemas.openxmlformats.org/officeDocument/2006/relationships/hyperlink" Target="https://www.sustainabilityexchange.ac.uk/developing_students_energy_literacy_in_higher_e" TargetMode="External"/><Relationship Id="rId33" Type="http://schemas.openxmlformats.org/officeDocument/2006/relationships/hyperlink" Target="https://www.cardiff.ac.uk/news/view/1401633-cardiff-innocence-project" TargetMode="External"/><Relationship Id="rId2" Type="http://schemas.openxmlformats.org/officeDocument/2006/relationships/hyperlink" Target="https://www.cardiff.ac.uk/research/features/the-truth-about-in-work-poverty" TargetMode="External"/><Relationship Id="rId16" Type="http://schemas.openxmlformats.org/officeDocument/2006/relationships/hyperlink" Target="https://www.bradford.ac.uk/courses/pg/innovation-enterprise-and-circular-economy/" TargetMode="External"/><Relationship Id="rId20" Type="http://schemas.openxmlformats.org/officeDocument/2006/relationships/hyperlink" Target="https://www.gold.ac.uk/fees-funding/scholarships/" TargetMode="External"/><Relationship Id="rId29" Type="http://schemas.openxmlformats.org/officeDocument/2006/relationships/hyperlink" Target="https://www.exeter.ac.uk/cornwall/communityconnections/thebeachcleanprojec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xeter.ac.uk/mooddisorders/research/signup/mindfulness/" TargetMode="External"/><Relationship Id="rId11" Type="http://schemas.openxmlformats.org/officeDocument/2006/relationships/hyperlink" Target="https://www.gcu.ac.uk/equality/genderequality/genderactionplan/" TargetMode="External"/><Relationship Id="rId24" Type="http://schemas.openxmlformats.org/officeDocument/2006/relationships/hyperlink" Target="https://www.ed.ac.uk/procurement/sustainableprocurement" TargetMode="External"/><Relationship Id="rId32" Type="http://schemas.openxmlformats.org/officeDocument/2006/relationships/hyperlink" Target="https://www.qmul.ac.uk/zerotolerance/" TargetMode="External"/><Relationship Id="rId5" Type="http://schemas.openxmlformats.org/officeDocument/2006/relationships/hyperlink" Target="https://www.dmu.ac.uk/about-dmu/news/2019/may/dmu-joins-campaign-to-provide-meals-for-40000-children-this-summer.aspx" TargetMode="External"/><Relationship Id="rId15" Type="http://schemas.openxmlformats.org/officeDocument/2006/relationships/hyperlink" Target="https://www.theguardian.com/environment/2014/oct/08/glasgow-becomes-first-university-in-europe-to-divest-from-fossil-fuels" TargetMode="External"/><Relationship Id="rId23" Type="http://schemas.openxmlformats.org/officeDocument/2006/relationships/hyperlink" Target="http://www.bath.ac.uk/hr/stayingsafewell/" TargetMode="External"/><Relationship Id="rId28" Type="http://schemas.openxmlformats.org/officeDocument/2006/relationships/hyperlink" Target="http://www.bath.ac.uk/news/2017/06/08/scientists-make-biodegradable-microbeads-from-cellulose/" TargetMode="External"/><Relationship Id="rId10" Type="http://schemas.openxmlformats.org/officeDocument/2006/relationships/hyperlink" Target="https://www.worcester.ac.uk/about/university-information/gender-pay-gap-report-2018.aspx" TargetMode="External"/><Relationship Id="rId19" Type="http://schemas.openxmlformats.org/officeDocument/2006/relationships/hyperlink" Target="https://www.lancaster.ac.uk/sustainability/sustainability-practice/sustainable-buildings/" TargetMode="External"/><Relationship Id="rId31" Type="http://schemas.openxmlformats.org/officeDocument/2006/relationships/hyperlink" Target="https://www.glasgowkelvin.ac.uk/sustainability-estates/the-orchard-project/" TargetMode="External"/><Relationship Id="rId4" Type="http://schemas.openxmlformats.org/officeDocument/2006/relationships/hyperlink" Target="https://www.cranfield.ac.uk/academic-disciplines/food-waste" TargetMode="External"/><Relationship Id="rId9" Type="http://schemas.openxmlformats.org/officeDocument/2006/relationships/hyperlink" Target="https://www.plymouth.ac.uk/schools/education/esd-resources" TargetMode="External"/><Relationship Id="rId14" Type="http://schemas.openxmlformats.org/officeDocument/2006/relationships/hyperlink" Target="https://www.sustainabilityexchange.ac.uk/green_gown_awards_2017_best_newcomer_borders_co" TargetMode="External"/><Relationship Id="rId22" Type="http://schemas.openxmlformats.org/officeDocument/2006/relationships/hyperlink" Target="https://www.sustainabilityexchange.ac.uk/green_gown_awards_2016_community_university_of_4" TargetMode="External"/><Relationship Id="rId27" Type="http://schemas.openxmlformats.org/officeDocument/2006/relationships/hyperlink" Target="https://www.thecourier.co.uk/fp/news/local/dundee/1038509/feature-why-dundee-and-angus-college-is-way-ahead-of-the-game-combating-climate-change/" TargetMode="External"/><Relationship Id="rId30" Type="http://schemas.openxmlformats.org/officeDocument/2006/relationships/hyperlink" Target="https://www.sustainabilityexchange.ac.uk/university_of_leeds_biodiversity_standard" TargetMode="External"/><Relationship Id="rId35" Type="http://schemas.openxmlformats.org/officeDocument/2006/relationships/hyperlink" Target="https://bristolgreencapital.org/who-we-are/" TargetMode="External"/><Relationship Id="rId8" Type="http://schemas.openxmlformats.org/officeDocument/2006/relationships/hyperlink" Target="https://www1.bridgend.ac.uk/internship-opportunity-for-young-people-with-additional-learning-need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-hedlund@outlook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in/alexander-hedlun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aa.ac.uk/quality-code/education-for-sustainable-developme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one footpath on the grassy field against the sky">
            <a:extLst>
              <a:ext uri="{FF2B5EF4-FFF2-40B4-BE49-F238E27FC236}">
                <a16:creationId xmlns:a16="http://schemas.microsoft.com/office/drawing/2014/main" id="{B410EBB0-A245-43C2-8132-1EE9C24D1A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447" b="1055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861182-D13E-4125-8064-91C7F66C2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ESD and You: Our Path to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E223C-A911-41A7-BD18-8FAA632A4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Alexander Hedlund</a:t>
            </a:r>
          </a:p>
        </p:txBody>
      </p:sp>
    </p:spTree>
    <p:extLst>
      <p:ext uri="{BB962C8B-B14F-4D97-AF65-F5344CB8AC3E}">
        <p14:creationId xmlns:p14="http://schemas.microsoft.com/office/powerpoint/2010/main" val="4074290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81BD0-4226-43A2-B8FD-9AD0B058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 dirty="0"/>
              <a:t>What does this mean for institutions?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C29F-F638-46D3-9D17-CBBAC1D6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6" y="2872898"/>
            <a:ext cx="5257800" cy="38588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are increasingly choosing their FE/HE programmes based 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Provision of education for sustainable development;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 commitments to sustainability, e.g. policies, pledges, etc;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Sustainability research outputs;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examples of sustainable initiatives in practice.</a:t>
            </a:r>
          </a:p>
          <a:p>
            <a:pPr marL="269875" lvl="1" indent="-269875">
              <a:lnSpc>
                <a:spcPct val="120000"/>
              </a:lnSpc>
              <a:spcAft>
                <a:spcPts val="600"/>
              </a:spcAft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GB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Union of Students (NUS) Skills Survey (2020)</a:t>
            </a:r>
            <a:r>
              <a:rPr lang="en-GB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91% of respondents agreed their place of study should actively incorporate SD – up from 88% in 2019; while 83% would like to see SD actively incorporated and promoted across all courses – up from 80% in 2019</a:t>
            </a:r>
          </a:p>
          <a:p>
            <a:pPr marL="269875" lvl="1" indent="-269875">
              <a:lnSpc>
                <a:spcPct val="120000"/>
              </a:lnSpc>
              <a:spcAft>
                <a:spcPts val="600"/>
              </a:spcAft>
            </a:pPr>
            <a:r>
              <a:rPr lang="en-GB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SDG Accord</a:t>
            </a:r>
            <a:r>
              <a:rPr lang="en-GB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aimed at advancing the critical role of HE in delivering the SDGs,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 212 institution, 44 Student Union, 201 support organisations, 1478 individual signatories</a:t>
            </a:r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D79F3805-0F21-4A65-B74B-94B34D2DE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24" r="13648"/>
          <a:stretch/>
        </p:blipFill>
        <p:spPr>
          <a:xfrm>
            <a:off x="5972175" y="10"/>
            <a:ext cx="6218302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746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305E8-0446-4033-A608-6C4BCFBC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>
                <a:cs typeface="Calibri Light" panose="020F0302020204030204" pitchFamily="34" charset="0"/>
              </a:rPr>
              <a:t>What are examples of student-led initiatives?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CF15F-1C91-4595-A857-C44DF610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Students Organising for Sustainability UK (SOS-UK)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Stirling Students’ Union –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1</a:t>
            </a:r>
            <a:r>
              <a:rPr lang="en-GB" sz="1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st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carbon neutral SU in UK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UWE Students’ Union –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The Green Team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Green News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Sustainability Action Plan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Sustainability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Committee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Board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Strathclyde Union –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Sustainable Strathclyde Student Society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Heriot-Watt University SU – New Sustainable Development Policy,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/>
              </a:rPr>
              <a:t>Eco Society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UWS Union –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/>
              </a:rPr>
              <a:t>Sustainability Hub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…and plenty more</a:t>
            </a:r>
            <a:endParaRPr lang="en-GB" sz="1400" dirty="0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23B889CD-5DD3-4F06-AF6B-895E1E5C2FA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6B51D-147C-47A5-9113-2CCC99523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Sustainability Matters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6DD2-5306-43E6-9BDA-CD6DF7D6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59732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1400" dirty="0"/>
              <a:t>It matters to current students.</a:t>
            </a:r>
            <a:endParaRPr lang="en-US" sz="1400" dirty="0"/>
          </a:p>
          <a:p>
            <a:pPr lvl="0"/>
            <a:r>
              <a:rPr lang="en-GB" sz="1400" dirty="0"/>
              <a:t>It matters to future students.</a:t>
            </a:r>
            <a:endParaRPr lang="en-US" sz="1400" dirty="0"/>
          </a:p>
          <a:p>
            <a:pPr lvl="0"/>
            <a:r>
              <a:rPr lang="en-GB" sz="1400" dirty="0"/>
              <a:t>It matters to staff.</a:t>
            </a:r>
            <a:endParaRPr lang="en-US" sz="1400" dirty="0"/>
          </a:p>
          <a:p>
            <a:pPr lvl="0"/>
            <a:r>
              <a:rPr lang="en-GB" sz="1400" dirty="0"/>
              <a:t>It isn’t too late for effective action. </a:t>
            </a:r>
            <a:endParaRPr lang="en-US" sz="1400" dirty="0"/>
          </a:p>
          <a:p>
            <a:pPr lvl="0"/>
            <a:r>
              <a:rPr lang="en-GB" sz="1400" dirty="0"/>
              <a:t>There are numerous opportunities to demonstrate a university’s commitment by taking action.</a:t>
            </a:r>
            <a:endParaRPr lang="en-US" sz="1400" dirty="0"/>
          </a:p>
          <a:p>
            <a:pPr lvl="0"/>
            <a:r>
              <a:rPr lang="en-GB" sz="1400" dirty="0"/>
              <a:t>Sustainability can and must be part of a university mission</a:t>
            </a:r>
            <a:endParaRPr lang="en-US" sz="1400" dirty="0"/>
          </a:p>
          <a:p>
            <a:pPr lvl="0"/>
            <a:r>
              <a:rPr lang="en-GB" sz="1400" dirty="0"/>
              <a:t>It has a place</a:t>
            </a:r>
            <a:endParaRPr lang="en-US" sz="1400" dirty="0"/>
          </a:p>
          <a:p>
            <a:pPr lvl="1"/>
            <a:r>
              <a:rPr lang="en-GB" sz="1400" dirty="0"/>
              <a:t>in  the curriculum of EVERY discipline, </a:t>
            </a:r>
            <a:endParaRPr lang="en-US" sz="1400" dirty="0"/>
          </a:p>
          <a:p>
            <a:pPr lvl="1"/>
            <a:r>
              <a:rPr lang="en-GB" sz="1400" dirty="0"/>
              <a:t>in the university research activities,</a:t>
            </a:r>
            <a:endParaRPr lang="en-US" sz="1400" dirty="0"/>
          </a:p>
          <a:p>
            <a:pPr lvl="1"/>
            <a:r>
              <a:rPr lang="en-GB" sz="1400" dirty="0"/>
              <a:t>In the management of the campus and </a:t>
            </a:r>
            <a:endParaRPr lang="en-US" sz="1400" dirty="0"/>
          </a:p>
          <a:p>
            <a:pPr lvl="1"/>
            <a:r>
              <a:rPr lang="en-GB" sz="1400" dirty="0"/>
              <a:t>In the civic / community  engagement activities of a university</a:t>
            </a:r>
            <a:endParaRPr lang="en-US" sz="1400" dirty="0"/>
          </a:p>
          <a:p>
            <a:pPr marL="0" indent="0">
              <a:buNone/>
            </a:pPr>
            <a:endParaRPr lang="en-GB" sz="1200" dirty="0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94DE1F2C-0917-416F-8E3E-2035EFCA4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907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2C650-D15A-42D0-A9E7-2AFDAE29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The Scale and Importance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8F83D-BC3F-4B8E-9CC2-A5E9DDD31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indent="-228600"/>
            <a:r>
              <a:rPr lang="en-US" sz="2000">
                <a:ea typeface="+mn-ea"/>
                <a:cs typeface="+mn-cs"/>
              </a:rPr>
              <a:t>More than </a:t>
            </a:r>
            <a:r>
              <a:rPr lang="en-US" sz="2000" b="1">
                <a:ea typeface="+mn-ea"/>
                <a:cs typeface="+mn-cs"/>
              </a:rPr>
              <a:t>160</a:t>
            </a:r>
            <a:r>
              <a:rPr lang="en-US" sz="2000">
                <a:ea typeface="+mn-ea"/>
                <a:cs typeface="+mn-cs"/>
              </a:rPr>
              <a:t> higher education institutions and colleges.</a:t>
            </a:r>
          </a:p>
          <a:p>
            <a:pPr indent="-228600"/>
            <a:r>
              <a:rPr lang="en-US" sz="2000">
                <a:ea typeface="+mn-ea"/>
                <a:cs typeface="+mn-cs"/>
              </a:rPr>
              <a:t>More than </a:t>
            </a:r>
            <a:r>
              <a:rPr lang="en-US" sz="2000" b="1">
                <a:ea typeface="+mn-ea"/>
                <a:cs typeface="+mn-cs"/>
              </a:rPr>
              <a:t>2.3 million students </a:t>
            </a:r>
          </a:p>
          <a:p>
            <a:pPr indent="-228600"/>
            <a:r>
              <a:rPr lang="en-US" sz="2000">
                <a:ea typeface="+mn-ea"/>
                <a:cs typeface="+mn-cs"/>
              </a:rPr>
              <a:t>Including more than </a:t>
            </a:r>
            <a:r>
              <a:rPr lang="en-US" sz="2000" b="1">
                <a:ea typeface="+mn-ea"/>
                <a:cs typeface="+mn-cs"/>
              </a:rPr>
              <a:t>485,000 </a:t>
            </a:r>
            <a:r>
              <a:rPr lang="en-US" sz="2000">
                <a:ea typeface="+mn-ea"/>
                <a:cs typeface="+mn-cs"/>
              </a:rPr>
              <a:t>international students </a:t>
            </a:r>
          </a:p>
          <a:p>
            <a:pPr indent="-228600"/>
            <a:r>
              <a:rPr lang="en-US" sz="2000">
                <a:ea typeface="+mn-ea"/>
                <a:cs typeface="+mn-cs"/>
              </a:rPr>
              <a:t>More than </a:t>
            </a:r>
            <a:r>
              <a:rPr lang="en-US" sz="2000" b="1">
                <a:ea typeface="+mn-ea"/>
                <a:cs typeface="+mn-cs"/>
              </a:rPr>
              <a:t>429 000 </a:t>
            </a:r>
            <a:r>
              <a:rPr lang="en-US" sz="2000">
                <a:ea typeface="+mn-ea"/>
                <a:cs typeface="+mn-cs"/>
              </a:rPr>
              <a:t>staff </a:t>
            </a:r>
          </a:p>
          <a:p>
            <a:pPr indent="-228600"/>
            <a:r>
              <a:rPr lang="en-US" sz="2000">
                <a:ea typeface="+mn-ea"/>
                <a:cs typeface="+mn-cs"/>
              </a:rPr>
              <a:t>Staff and students population equal to </a:t>
            </a:r>
            <a:r>
              <a:rPr lang="en-US" sz="2000" b="1">
                <a:ea typeface="+mn-ea"/>
                <a:cs typeface="+mn-cs"/>
              </a:rPr>
              <a:t>4.1%</a:t>
            </a:r>
            <a:r>
              <a:rPr lang="en-US" sz="2000">
                <a:ea typeface="+mn-ea"/>
                <a:cs typeface="+mn-cs"/>
              </a:rPr>
              <a:t> of UK population   </a:t>
            </a:r>
          </a:p>
          <a:p>
            <a:pPr indent="-228600"/>
            <a:r>
              <a:rPr lang="en-US" sz="2000">
                <a:ea typeface="+mn-ea"/>
                <a:cs typeface="+mn-cs"/>
              </a:rPr>
              <a:t>Annual expenditure of </a:t>
            </a:r>
            <a:r>
              <a:rPr lang="en-US" sz="2000" b="1">
                <a:ea typeface="+mn-ea"/>
                <a:cs typeface="+mn-cs"/>
              </a:rPr>
              <a:t>£37 billion </a:t>
            </a:r>
            <a:endParaRPr lang="en-US" sz="2000">
              <a:ea typeface="+mn-ea"/>
              <a:cs typeface="+mn-cs"/>
            </a:endParaRPr>
          </a:p>
          <a:p>
            <a:endParaRPr lang="en-GB" sz="2000"/>
          </a:p>
        </p:txBody>
      </p:sp>
      <p:pic>
        <p:nvPicPr>
          <p:cNvPr id="5" name="Picture 4" descr="A stone footpath on the grassy field against the sky">
            <a:extLst>
              <a:ext uri="{FF2B5EF4-FFF2-40B4-BE49-F238E27FC236}">
                <a16:creationId xmlns:a16="http://schemas.microsoft.com/office/drawing/2014/main" id="{BC33D9A5-B47F-4D22-BCBD-6556AC1E1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869BFB-7DF1-4AFC-8C37-CFDFBB511EB3}"/>
              </a:ext>
            </a:extLst>
          </p:cNvPr>
          <p:cNvSpPr txBox="1"/>
          <p:nvPr/>
        </p:nvSpPr>
        <p:spPr>
          <a:xfrm>
            <a:off x="419099" y="6171841"/>
            <a:ext cx="468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from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https://www.universitiesuk.ac.uk/International/Documents/2019/International%20facts%20and%20figures%20slides.pdf</a:t>
            </a:r>
            <a:r>
              <a:rPr lang="en-GB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https://www.universitiesuk.ac.uk/facts-and-stats/Pages/higher-education-data.aspx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08513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B7D48-1FF2-4803-B2E4-E7D40434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000"/>
              <a:t>The Next Cohort of Students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B2AF5-A05C-4304-928A-4F2D134D9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59732"/>
          </a:xfrm>
        </p:spPr>
        <p:txBody>
          <a:bodyPr>
            <a:normAutofit fontScale="92500"/>
          </a:bodyPr>
          <a:lstStyle/>
          <a:p>
            <a:pPr lvl="0">
              <a:defRPr b="1"/>
            </a:pPr>
            <a:r>
              <a:rPr lang="en-GB" sz="1600" dirty="0"/>
              <a:t>Will be much more concerned about sustainable development and the climate and ecological emergency.</a:t>
            </a:r>
            <a:endParaRPr lang="en-US" sz="1600" dirty="0"/>
          </a:p>
          <a:p>
            <a:pPr lvl="0">
              <a:defRPr b="1"/>
            </a:pPr>
            <a:r>
              <a:rPr lang="en-GB" sz="1600" dirty="0"/>
              <a:t>They will expect their institution:  </a:t>
            </a:r>
            <a:endParaRPr lang="en-US" sz="1600" dirty="0"/>
          </a:p>
          <a:p>
            <a:pPr lvl="1"/>
            <a:r>
              <a:rPr lang="en-GB" sz="1600" dirty="0"/>
              <a:t>To take the sustainable development seriously</a:t>
            </a:r>
            <a:endParaRPr lang="en-US" sz="1600" dirty="0"/>
          </a:p>
          <a:p>
            <a:pPr lvl="1"/>
            <a:r>
              <a:rPr lang="en-GB" sz="1600" dirty="0"/>
              <a:t>To manage their estate wisely</a:t>
            </a:r>
            <a:endParaRPr lang="en-US" sz="1600" dirty="0"/>
          </a:p>
          <a:p>
            <a:pPr lvl="1"/>
            <a:r>
              <a:rPr lang="en-GB" sz="1600" dirty="0"/>
              <a:t>To include sustainable development within the formal and informal  curriculum</a:t>
            </a:r>
            <a:endParaRPr lang="en-US" sz="1600" dirty="0"/>
          </a:p>
          <a:p>
            <a:pPr lvl="1"/>
            <a:r>
              <a:rPr lang="en-GB" sz="1600" dirty="0"/>
              <a:t>To prepare them for the challenges they will face in their professional and private life as they live through a changing climate. </a:t>
            </a:r>
            <a:endParaRPr lang="en-US" sz="1600" dirty="0"/>
          </a:p>
          <a:p>
            <a:pPr lvl="0">
              <a:defRPr b="1"/>
            </a:pPr>
            <a:r>
              <a:rPr lang="en-GB" sz="1600" dirty="0"/>
              <a:t>If universities do not respond positively, they will be failing their students.</a:t>
            </a:r>
            <a:endParaRPr lang="en-US" sz="1600" dirty="0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73BE197D-CA37-431A-B635-FD28FD0ED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374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037F2-4522-4025-8BBA-0C916104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Future Students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D316-0F36-41D2-AFEA-9AB760855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597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b="1" dirty="0">
                <a:ea typeface="+mn-ea"/>
                <a:cs typeface="+mn-cs"/>
              </a:rPr>
              <a:t>Summer 2020 Survey by Zurich Insurance of young people aged 7 - 17.</a:t>
            </a:r>
          </a:p>
          <a:p>
            <a:pPr indent="-228600"/>
            <a:r>
              <a:rPr lang="en-US" sz="1200" dirty="0">
                <a:ea typeface="+mn-ea"/>
                <a:cs typeface="+mn-cs"/>
              </a:rPr>
              <a:t>Major concern expressed about the impact of and lack of action on the climate emergency</a:t>
            </a:r>
          </a:p>
          <a:p>
            <a:pPr indent="-228600"/>
            <a:r>
              <a:rPr lang="en-US" sz="1200" dirty="0">
                <a:ea typeface="+mn-ea"/>
                <a:cs typeface="+mn-cs"/>
              </a:rPr>
              <a:t>Young people want to see climate included in the formal school curriculum </a:t>
            </a:r>
          </a:p>
          <a:p>
            <a:pPr marL="0" indent="0">
              <a:buNone/>
            </a:pPr>
            <a:r>
              <a:rPr lang="en-US" sz="1200" dirty="0">
                <a:ea typeface="+mn-ea"/>
                <a:cs typeface="+mn-cs"/>
              </a:rPr>
              <a:t>(</a:t>
            </a:r>
            <a:r>
              <a:rPr lang="en-US" sz="1200" dirty="0">
                <a:ea typeface="+mn-ea"/>
                <a:cs typeface="+mn-cs"/>
                <a:hlinkClick r:id="rId2"/>
              </a:rPr>
              <a:t>https://www.zurich.co.uk/en/about-us/media-centre/company-news/2020/millions-of-young-people-want-more-climate-change-education</a:t>
            </a:r>
            <a:r>
              <a:rPr lang="en-US" sz="1200" dirty="0">
                <a:ea typeface="+mn-ea"/>
                <a:cs typeface="+mn-cs"/>
              </a:rPr>
              <a:t>)</a:t>
            </a:r>
          </a:p>
          <a:p>
            <a:pPr marL="0" indent="0">
              <a:buNone/>
            </a:pPr>
            <a:r>
              <a:rPr lang="en-US" sz="1300" b="1" dirty="0">
                <a:ea typeface="+mn-ea"/>
                <a:cs typeface="+mn-cs"/>
              </a:rPr>
              <a:t>Institution of Engineering and Technology survey of children aged 5 -13 </a:t>
            </a:r>
            <a:endParaRPr lang="en-US" sz="1300" dirty="0">
              <a:ea typeface="+mn-ea"/>
              <a:cs typeface="+mn-cs"/>
            </a:endParaRPr>
          </a:p>
          <a:p>
            <a:pPr indent="-228600"/>
            <a:r>
              <a:rPr lang="en-US" sz="1200" dirty="0">
                <a:ea typeface="+mn-ea"/>
                <a:cs typeface="+mn-cs"/>
              </a:rPr>
              <a:t>Over two-thirds of children (68%) hope to follow a career that helps the environment </a:t>
            </a:r>
          </a:p>
          <a:p>
            <a:pPr indent="-228600"/>
            <a:r>
              <a:rPr lang="en-US" sz="1200" dirty="0">
                <a:ea typeface="+mn-ea"/>
                <a:cs typeface="+mn-cs"/>
              </a:rPr>
              <a:t>Lack of understanding about these jobs could stop them from getting there. </a:t>
            </a:r>
          </a:p>
          <a:p>
            <a:pPr marL="0" indent="0">
              <a:buNone/>
            </a:pPr>
            <a:r>
              <a:rPr lang="en-US" sz="1200" dirty="0">
                <a:ea typeface="+mn-ea"/>
                <a:cs typeface="+mn-cs"/>
              </a:rPr>
              <a:t>(</a:t>
            </a:r>
            <a:r>
              <a:rPr lang="en-US" sz="1200" dirty="0">
                <a:ea typeface="+mn-ea"/>
                <a:cs typeface="+mn-cs"/>
                <a:hlinkClick r:id="rId3"/>
              </a:rPr>
              <a:t>https://www.theiet.org/media/press-releases/press-releases-2020/press-releases-2020-july-september/18-september-2020-generation-green-ambitions-at-risk-of-going-to-waste/</a:t>
            </a:r>
            <a:r>
              <a:rPr lang="en-US" sz="1200" dirty="0">
                <a:ea typeface="+mn-ea"/>
                <a:cs typeface="+mn-cs"/>
              </a:rPr>
              <a:t>)</a:t>
            </a:r>
          </a:p>
          <a:p>
            <a:endParaRPr lang="en-GB" sz="1000" dirty="0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E8AEB568-11AD-45D4-A5D1-C8F050BF0D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944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1FBDA-3A23-4871-8E5F-F90C601C1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The Imperative for Sustainable Development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896E1-3323-402E-9BC9-B099B77B1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8"/>
            <a:ext cx="4243589" cy="3566001"/>
          </a:xfrm>
        </p:spPr>
        <p:txBody>
          <a:bodyPr>
            <a:normAutofit/>
          </a:bodyPr>
          <a:lstStyle/>
          <a:p>
            <a:pPr indent="-228600"/>
            <a:r>
              <a:rPr lang="en-US" sz="1600" dirty="0">
                <a:ea typeface="+mn-ea"/>
                <a:cs typeface="+mn-cs"/>
              </a:rPr>
              <a:t>According to Actuary Tables a student  leaving a UK university this year can expect to live at least another 60 years.</a:t>
            </a:r>
          </a:p>
          <a:p>
            <a:pPr indent="-228600"/>
            <a:r>
              <a:rPr lang="en-US" sz="1600" dirty="0">
                <a:ea typeface="+mn-ea"/>
                <a:cs typeface="+mn-cs"/>
              </a:rPr>
              <a:t>Despite the efforts promised by international actors by the 2080s there will be wide ranging, adverse climate and ecological changes and potentially profound societal disruption.   </a:t>
            </a:r>
          </a:p>
          <a:p>
            <a:pPr indent="-228600"/>
            <a:r>
              <a:rPr lang="en-US" sz="1600" dirty="0">
                <a:ea typeface="+mn-ea"/>
                <a:cs typeface="+mn-cs"/>
              </a:rPr>
              <a:t>Our graduates will live through these profound changes.</a:t>
            </a:r>
          </a:p>
          <a:p>
            <a:pPr indent="-228600"/>
            <a:r>
              <a:rPr lang="en-US" sz="1600" dirty="0">
                <a:ea typeface="+mn-ea"/>
                <a:cs typeface="+mn-cs"/>
              </a:rPr>
              <a:t>How will their educational experience prepare them for the  challenges that they will encounter in their professional and private lives?</a:t>
            </a:r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B285EDED-83C9-4E43-BCAD-9F96EC8202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7204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2175C-AC0F-4231-9FA4-188B4BDA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000" dirty="0"/>
              <a:t>What Can Institutions Do?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00E8-4FDF-4AC0-9EDA-5ECFB202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872899"/>
            <a:ext cx="4608632" cy="3659732"/>
          </a:xfrm>
        </p:spPr>
        <p:txBody>
          <a:bodyPr>
            <a:normAutofit fontScale="92500" lnSpcReduction="20000"/>
          </a:bodyPr>
          <a:lstStyle/>
          <a:p>
            <a:pPr indent="-228600"/>
            <a:r>
              <a:rPr lang="en-US" sz="1400" dirty="0">
                <a:ea typeface="+mn-ea"/>
                <a:cs typeface="+mn-cs"/>
              </a:rPr>
              <a:t>Universities and colleges can play a powerful role in building a sustainable and </a:t>
            </a:r>
            <a:r>
              <a:rPr lang="en-US" sz="1400" dirty="0" err="1">
                <a:ea typeface="+mn-ea"/>
                <a:cs typeface="+mn-cs"/>
              </a:rPr>
              <a:t>decarbonised</a:t>
            </a:r>
            <a:r>
              <a:rPr lang="en-US" sz="1400" dirty="0">
                <a:ea typeface="+mn-ea"/>
                <a:cs typeface="+mn-cs"/>
              </a:rPr>
              <a:t> society.</a:t>
            </a:r>
          </a:p>
          <a:p>
            <a:pPr indent="-228600"/>
            <a:r>
              <a:rPr lang="en-US" sz="1400" dirty="0">
                <a:ea typeface="+mn-ea"/>
                <a:cs typeface="+mn-cs"/>
              </a:rPr>
              <a:t>They can </a:t>
            </a:r>
          </a:p>
          <a:p>
            <a:pPr marL="598488" lvl="1" indent="-285750"/>
            <a:r>
              <a:rPr lang="en-US" sz="1400" dirty="0">
                <a:ea typeface="+mn-ea"/>
                <a:cs typeface="+mn-cs"/>
              </a:rPr>
              <a:t>Use their role as </a:t>
            </a:r>
            <a:r>
              <a:rPr lang="en-US" sz="1400" b="1" dirty="0">
                <a:ea typeface="+mn-ea"/>
                <a:cs typeface="+mn-cs"/>
              </a:rPr>
              <a:t>thought leaders </a:t>
            </a:r>
            <a:r>
              <a:rPr lang="en-US" sz="1400" dirty="0">
                <a:ea typeface="+mn-ea"/>
                <a:cs typeface="+mn-cs"/>
              </a:rPr>
              <a:t>to help shape public opinion and build the case for urgent action</a:t>
            </a:r>
          </a:p>
          <a:p>
            <a:pPr marL="598488" lvl="1" indent="-285750"/>
            <a:r>
              <a:rPr lang="en-US" sz="1400" dirty="0">
                <a:ea typeface="+mn-ea"/>
                <a:cs typeface="+mn-cs"/>
              </a:rPr>
              <a:t>Embrace the </a:t>
            </a:r>
            <a:r>
              <a:rPr lang="en-US" sz="1400" b="1" dirty="0">
                <a:ea typeface="+mn-ea"/>
                <a:cs typeface="+mn-cs"/>
              </a:rPr>
              <a:t>SDGs</a:t>
            </a:r>
            <a:r>
              <a:rPr lang="en-US" sz="1400" dirty="0">
                <a:ea typeface="+mn-ea"/>
                <a:cs typeface="+mn-cs"/>
              </a:rPr>
              <a:t> within their mission</a:t>
            </a:r>
          </a:p>
          <a:p>
            <a:pPr marL="598488" lvl="1" indent="-285750"/>
            <a:r>
              <a:rPr lang="en-US" sz="1400" dirty="0">
                <a:ea typeface="+mn-ea"/>
                <a:cs typeface="+mn-cs"/>
              </a:rPr>
              <a:t>Use their </a:t>
            </a:r>
            <a:r>
              <a:rPr lang="en-US" sz="1400" b="1" dirty="0">
                <a:ea typeface="+mn-ea"/>
                <a:cs typeface="+mn-cs"/>
              </a:rPr>
              <a:t>financial resources wisely </a:t>
            </a:r>
            <a:r>
              <a:rPr lang="en-US" sz="1400" dirty="0">
                <a:ea typeface="+mn-ea"/>
                <a:cs typeface="+mn-cs"/>
              </a:rPr>
              <a:t>to promote sustainable development</a:t>
            </a:r>
          </a:p>
          <a:p>
            <a:pPr marL="598488" lvl="1" indent="-285750"/>
            <a:r>
              <a:rPr lang="en-US" sz="1400" dirty="0">
                <a:ea typeface="+mn-ea"/>
                <a:cs typeface="+mn-cs"/>
              </a:rPr>
              <a:t>Through the curriculum ensure students develop the</a:t>
            </a:r>
            <a:r>
              <a:rPr lang="en-US" sz="1400" b="1" dirty="0">
                <a:ea typeface="+mn-ea"/>
                <a:cs typeface="+mn-cs"/>
              </a:rPr>
              <a:t> competencies </a:t>
            </a:r>
            <a:r>
              <a:rPr lang="en-US" sz="1400" dirty="0">
                <a:ea typeface="+mn-ea"/>
                <a:cs typeface="+mn-cs"/>
              </a:rPr>
              <a:t>and </a:t>
            </a:r>
            <a:r>
              <a:rPr lang="en-US" sz="1400" b="1" dirty="0">
                <a:ea typeface="+mn-ea"/>
                <a:cs typeface="+mn-cs"/>
              </a:rPr>
              <a:t>capacities </a:t>
            </a:r>
            <a:r>
              <a:rPr lang="en-US" sz="1400" dirty="0">
                <a:ea typeface="+mn-ea"/>
                <a:cs typeface="+mn-cs"/>
              </a:rPr>
              <a:t>they will need in a complex and challenging future.  </a:t>
            </a:r>
            <a:endParaRPr lang="en-US" sz="1400" b="1" dirty="0">
              <a:ea typeface="+mn-ea"/>
              <a:cs typeface="+mn-cs"/>
            </a:endParaRPr>
          </a:p>
          <a:p>
            <a:pPr marL="598488" lvl="1" indent="-285750"/>
            <a:r>
              <a:rPr lang="en-US" sz="1400" b="1" dirty="0">
                <a:ea typeface="+mn-ea"/>
                <a:cs typeface="+mn-cs"/>
              </a:rPr>
              <a:t>Research </a:t>
            </a:r>
            <a:r>
              <a:rPr lang="en-US" sz="1400" dirty="0">
                <a:ea typeface="+mn-ea"/>
                <a:cs typeface="+mn-cs"/>
              </a:rPr>
              <a:t>solutions for a sustainable future.</a:t>
            </a:r>
            <a:endParaRPr lang="en-US" sz="1400" b="1" dirty="0">
              <a:ea typeface="+mn-ea"/>
              <a:cs typeface="+mn-cs"/>
            </a:endParaRPr>
          </a:p>
          <a:p>
            <a:pPr marL="598488" lvl="1" indent="-285750"/>
            <a:r>
              <a:rPr lang="en-US" sz="1400" dirty="0">
                <a:ea typeface="+mn-ea"/>
                <a:cs typeface="+mn-cs"/>
              </a:rPr>
              <a:t>Ensure that their campus demonstrates a university’s </a:t>
            </a:r>
            <a:r>
              <a:rPr lang="en-US" sz="1400" b="1" dirty="0">
                <a:ea typeface="+mn-ea"/>
                <a:cs typeface="+mn-cs"/>
              </a:rPr>
              <a:t>sustainability credentials </a:t>
            </a:r>
            <a:r>
              <a:rPr lang="en-US" sz="1400" dirty="0">
                <a:ea typeface="+mn-ea"/>
                <a:cs typeface="+mn-cs"/>
              </a:rPr>
              <a:t>and </a:t>
            </a:r>
            <a:r>
              <a:rPr lang="en-US" sz="1400" b="1" dirty="0">
                <a:ea typeface="+mn-ea"/>
                <a:cs typeface="+mn-cs"/>
              </a:rPr>
              <a:t>adapted</a:t>
            </a:r>
            <a:r>
              <a:rPr lang="en-US" sz="1400" dirty="0">
                <a:ea typeface="+mn-ea"/>
                <a:cs typeface="+mn-cs"/>
              </a:rPr>
              <a:t> for an adverse future climate</a:t>
            </a:r>
          </a:p>
          <a:p>
            <a:pPr marL="598488" lvl="1" indent="-285750"/>
            <a:r>
              <a:rPr lang="en-US" sz="1400" b="1" dirty="0">
                <a:ea typeface="+mn-ea"/>
                <a:cs typeface="+mn-cs"/>
              </a:rPr>
              <a:t>Rapidly reduce </a:t>
            </a:r>
            <a:r>
              <a:rPr lang="en-US" sz="1400" dirty="0">
                <a:ea typeface="+mn-ea"/>
                <a:cs typeface="+mn-cs"/>
              </a:rPr>
              <a:t>their environmental impacts particularly greenhouse gases.</a:t>
            </a:r>
          </a:p>
          <a:p>
            <a:pPr marL="598488" lvl="1" indent="-285750"/>
            <a:r>
              <a:rPr lang="en-US" sz="1400" dirty="0">
                <a:ea typeface="+mn-ea"/>
                <a:cs typeface="+mn-cs"/>
              </a:rPr>
              <a:t>Through their </a:t>
            </a:r>
            <a:r>
              <a:rPr lang="en-US" sz="1400" b="1" dirty="0">
                <a:ea typeface="+mn-ea"/>
                <a:cs typeface="+mn-cs"/>
              </a:rPr>
              <a:t>civic engagement </a:t>
            </a:r>
            <a:r>
              <a:rPr lang="en-US" sz="1400" dirty="0">
                <a:ea typeface="+mn-ea"/>
                <a:cs typeface="+mn-cs"/>
              </a:rPr>
              <a:t>activities support partners on their sustainability journey</a:t>
            </a:r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311D68AF-D692-47BC-A801-8B190BF8D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851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23325-1920-4A4D-9629-9A03CC96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Examples of Best Practice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9DD435-CCC2-4339-806D-A6744994C003}"/>
              </a:ext>
            </a:extLst>
          </p:cNvPr>
          <p:cNvSpPr txBox="1">
            <a:spLocks/>
          </p:cNvSpPr>
          <p:nvPr/>
        </p:nvSpPr>
        <p:spPr>
          <a:xfrm>
            <a:off x="875064" y="2138866"/>
            <a:ext cx="5220936" cy="4078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SDG 1: Cardiff University – </a:t>
            </a:r>
            <a:r>
              <a:rPr lang="en-US" sz="1200" dirty="0">
                <a:solidFill>
                  <a:schemeClr val="bg1"/>
                </a:solidFill>
                <a:hlinkClick r:id="rId2"/>
              </a:rPr>
              <a:t>Research into in-work poverty</a:t>
            </a:r>
            <a:r>
              <a:rPr lang="en-US" sz="1200" dirty="0"/>
              <a:t>, The University of Manchester –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Want Not Waste Shop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2: Cranfield University – </a:t>
            </a:r>
            <a:r>
              <a:rPr lang="en-US" sz="1200" dirty="0">
                <a:solidFill>
                  <a:schemeClr val="bg1"/>
                </a:solidFill>
                <a:hlinkClick r:id="rId4"/>
              </a:rPr>
              <a:t>Research to reduce food waste</a:t>
            </a:r>
            <a:r>
              <a:rPr lang="en-US" sz="1200" dirty="0"/>
              <a:t>, De Montfort University Leicester – </a:t>
            </a:r>
            <a:r>
              <a:rPr lang="en-US" sz="1200" dirty="0">
                <a:solidFill>
                  <a:schemeClr val="bg1"/>
                </a:solidFill>
                <a:hlinkClick r:id="rId5"/>
              </a:rPr>
              <a:t>Feeding Leicester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3: University of Exeter – </a:t>
            </a:r>
            <a:r>
              <a:rPr lang="en-US" sz="1200" dirty="0">
                <a:solidFill>
                  <a:schemeClr val="bg1"/>
                </a:solidFill>
                <a:hlinkClick r:id="rId6"/>
              </a:rPr>
              <a:t>Mindfulness</a:t>
            </a:r>
            <a:r>
              <a:rPr lang="en-US" sz="1200" dirty="0"/>
              <a:t>, University of St Andrews – </a:t>
            </a:r>
            <a:r>
              <a:rPr lang="en-US" sz="1200" dirty="0">
                <a:solidFill>
                  <a:schemeClr val="bg1"/>
                </a:solidFill>
                <a:hlinkClick r:id="rId7"/>
              </a:rPr>
              <a:t>Mental Health Strategy</a:t>
            </a:r>
            <a:endParaRPr lang="en-US" sz="1200" dirty="0"/>
          </a:p>
          <a:p>
            <a:r>
              <a:rPr lang="en-US" sz="1200" dirty="0"/>
              <a:t>SDG 4: Bridgend College – </a:t>
            </a:r>
            <a:r>
              <a:rPr lang="en-US" sz="1200" dirty="0">
                <a:solidFill>
                  <a:schemeClr val="bg1"/>
                </a:solidFill>
                <a:hlinkClick r:id="rId8"/>
              </a:rPr>
              <a:t>‘Community College’ for lifelong learning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/>
              <a:t>Plymouth University – </a:t>
            </a:r>
            <a:r>
              <a:rPr lang="en-US" sz="1200" dirty="0">
                <a:solidFill>
                  <a:schemeClr val="bg1"/>
                </a:solidFill>
                <a:hlinkClick r:id="rId9"/>
              </a:rPr>
              <a:t>Embedding ESD in teacher training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5: University of Worcester – </a:t>
            </a:r>
            <a:r>
              <a:rPr lang="en-US" sz="1200" dirty="0">
                <a:solidFill>
                  <a:schemeClr val="bg1"/>
                </a:solidFill>
                <a:hlinkClick r:id="rId10"/>
              </a:rPr>
              <a:t>Lowest gender pay gap in UK HE sector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/>
              <a:t>Glasgow Caledonian University – </a:t>
            </a:r>
            <a:r>
              <a:rPr lang="en-US" sz="1200" dirty="0">
                <a:solidFill>
                  <a:schemeClr val="bg1"/>
                </a:solidFill>
                <a:hlinkClick r:id="rId11"/>
              </a:rPr>
              <a:t>Gender Action Plan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6: </a:t>
            </a:r>
            <a:r>
              <a:rPr lang="en-US" sz="1200" dirty="0" err="1"/>
              <a:t>Northumbria</a:t>
            </a:r>
            <a:r>
              <a:rPr lang="en-US" sz="1200" dirty="0"/>
              <a:t> University – </a:t>
            </a:r>
            <a:r>
              <a:rPr lang="en-US" sz="1200" dirty="0">
                <a:solidFill>
                  <a:schemeClr val="bg1"/>
                </a:solidFill>
                <a:hlinkClick r:id="rId12"/>
              </a:rPr>
              <a:t>public lectures on water topics</a:t>
            </a:r>
            <a:r>
              <a:rPr lang="en-US" sz="1200" dirty="0"/>
              <a:t>, Durham University – </a:t>
            </a:r>
            <a:r>
              <a:rPr lang="en-US" sz="1200" dirty="0">
                <a:solidFill>
                  <a:schemeClr val="bg1"/>
                </a:solidFill>
                <a:hlinkClick r:id="rId13"/>
              </a:rPr>
              <a:t>Founded community partnership to address key water and environmental challenges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7: Borders College – </a:t>
            </a:r>
            <a:r>
              <a:rPr lang="en-US" sz="1200" dirty="0">
                <a:hlinkClick r:id="rId14"/>
              </a:rPr>
              <a:t>UK’s first heating plant using sewage/waste water as sustainable heat source</a:t>
            </a:r>
            <a:r>
              <a:rPr lang="en-US" sz="1200" dirty="0"/>
              <a:t>, Glasgow University – </a:t>
            </a:r>
            <a:r>
              <a:rPr lang="en-US" sz="1200" dirty="0">
                <a:solidFill>
                  <a:schemeClr val="bg1"/>
                </a:solidFill>
                <a:hlinkClick r:id="rId15"/>
              </a:rPr>
              <a:t>Became first University in Europe to commit to divestment in 2014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8: University of Bradford – </a:t>
            </a:r>
            <a:r>
              <a:rPr lang="en-US" sz="12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Offers Masters degree in ‘Innovation, Enterprise and Circular Economy’</a:t>
            </a:r>
            <a:r>
              <a:rPr lang="en-US" sz="1200" dirty="0"/>
              <a:t>, Leeds University Business School – </a:t>
            </a:r>
            <a:r>
              <a:rPr lang="en-US" sz="1200" dirty="0">
                <a:solidFill>
                  <a:schemeClr val="bg1"/>
                </a:solidFill>
                <a:hlinkClick r:id="rId17"/>
              </a:rPr>
              <a:t>Run a ‘research and innovation’ blog using academics’ research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0524A6-4CB1-45EB-B447-BF4DF8FCC271}"/>
              </a:ext>
            </a:extLst>
          </p:cNvPr>
          <p:cNvSpPr txBox="1">
            <a:spLocks/>
          </p:cNvSpPr>
          <p:nvPr/>
        </p:nvSpPr>
        <p:spPr>
          <a:xfrm>
            <a:off x="5989989" y="2138866"/>
            <a:ext cx="5220936" cy="4078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SDG 9: Cardiff University – </a:t>
            </a:r>
            <a:r>
              <a:rPr lang="en-US" sz="1200" dirty="0">
                <a:solidFill>
                  <a:schemeClr val="bg1"/>
                </a:solidFill>
                <a:hlinkClick r:id="rId18"/>
              </a:rPr>
              <a:t>Fosters innovations and creates linkages with businesses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/>
              <a:t>Lancaster University – </a:t>
            </a:r>
            <a:r>
              <a:rPr lang="en-US" sz="1200" dirty="0">
                <a:solidFill>
                  <a:schemeClr val="bg1"/>
                </a:solidFill>
                <a:hlinkClick r:id="rId19"/>
              </a:rPr>
              <a:t>Retrofitted its old buildings to bring them up to standard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10: University of Gloucestershire – </a:t>
            </a:r>
            <a:r>
              <a:rPr lang="en-US" sz="1200" dirty="0">
                <a:solidFill>
                  <a:schemeClr val="bg1"/>
                </a:solidFill>
                <a:hlinkClick r:id="rId20"/>
              </a:rPr>
              <a:t>Sanctuary Scholarship bursary for refugees and asylum seekers</a:t>
            </a:r>
            <a:r>
              <a:rPr lang="en-US" sz="1200" dirty="0"/>
              <a:t>, South Lanarkshire College – </a:t>
            </a:r>
            <a:r>
              <a:rPr lang="en-US" sz="1200" dirty="0">
                <a:solidFill>
                  <a:schemeClr val="bg1"/>
                </a:solidFill>
                <a:hlinkClick r:id="rId21"/>
              </a:rPr>
              <a:t>LGBT+ Charter of Rights and Working Group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11: University of West of Scotland and SU – </a:t>
            </a:r>
            <a:r>
              <a:rPr lang="en-US" sz="1200" dirty="0">
                <a:solidFill>
                  <a:schemeClr val="bg1"/>
                </a:solidFill>
                <a:hlinkClick r:id="rId22"/>
              </a:rPr>
              <a:t>E3: Community Gardens, Sustainability Hub and free shop</a:t>
            </a:r>
            <a:r>
              <a:rPr lang="en-US" sz="1200" dirty="0"/>
              <a:t>, University of Bath – </a:t>
            </a:r>
            <a:r>
              <a:rPr lang="en-US" sz="1200" dirty="0">
                <a:solidFill>
                  <a:schemeClr val="bg1"/>
                </a:solidFill>
                <a:hlinkClick r:id="rId23"/>
              </a:rPr>
              <a:t>Safety, Health and Employee Wellbeing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12: University of Edinburgh – </a:t>
            </a:r>
            <a:r>
              <a:rPr lang="en-US" sz="1200" dirty="0">
                <a:solidFill>
                  <a:schemeClr val="bg1"/>
                </a:solidFill>
                <a:hlinkClick r:id="rId24"/>
              </a:rPr>
              <a:t>Selection of tools on sustainable procurement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/>
              <a:t>University of Plymouth – </a:t>
            </a:r>
            <a:r>
              <a:rPr lang="en-US" sz="1200" dirty="0">
                <a:solidFill>
                  <a:schemeClr val="bg1"/>
                </a:solidFill>
                <a:hlinkClick r:id="rId25"/>
              </a:rPr>
              <a:t>Article on developing students’ energy literary in HE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13: University of London – </a:t>
            </a:r>
            <a:r>
              <a:rPr lang="en-US" sz="1200" dirty="0">
                <a:solidFill>
                  <a:schemeClr val="bg1"/>
                </a:solidFill>
                <a:hlinkClick r:id="rId26"/>
              </a:rPr>
              <a:t>Zero Carbon Estates Handbook</a:t>
            </a:r>
            <a:r>
              <a:rPr lang="en-US" sz="1200" dirty="0"/>
              <a:t>, Dundee and Angus College – </a:t>
            </a:r>
            <a:r>
              <a:rPr lang="en-US" sz="1200" dirty="0">
                <a:solidFill>
                  <a:schemeClr val="bg1"/>
                </a:solidFill>
                <a:hlinkClick r:id="rId27"/>
              </a:rPr>
              <a:t>Cut carbon footprint by almost 60% in last seven years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14: University of Bath – </a:t>
            </a:r>
            <a:r>
              <a:rPr lang="en-US" sz="1200" dirty="0">
                <a:solidFill>
                  <a:schemeClr val="bg1"/>
                </a:solidFill>
                <a:hlinkClick r:id="rId28"/>
              </a:rPr>
              <a:t>Scientists created biodegradable microbeads from cellulose</a:t>
            </a:r>
            <a:r>
              <a:rPr lang="en-US" sz="1200" dirty="0"/>
              <a:t>, University of Exeter – </a:t>
            </a:r>
            <a:r>
              <a:rPr lang="en-US" sz="1200" dirty="0">
                <a:solidFill>
                  <a:schemeClr val="bg1"/>
                </a:solidFill>
                <a:hlinkClick r:id="rId29"/>
              </a:rPr>
              <a:t>The Beach Clean Project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15: University of Leeds – </a:t>
            </a:r>
            <a:r>
              <a:rPr lang="en-US" sz="1200" dirty="0">
                <a:solidFill>
                  <a:schemeClr val="bg1"/>
                </a:solidFill>
                <a:hlinkClick r:id="rId30"/>
              </a:rPr>
              <a:t>Biodiversity Standard</a:t>
            </a:r>
            <a:r>
              <a:rPr lang="en-US" sz="1200" dirty="0"/>
              <a:t>, Glasgow Kelvin College – </a:t>
            </a:r>
            <a:r>
              <a:rPr lang="en-US" sz="1200" dirty="0">
                <a:solidFill>
                  <a:schemeClr val="bg1"/>
                </a:solidFill>
                <a:hlinkClick r:id="rId31"/>
              </a:rPr>
              <a:t>The Orchard Project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16: Queen Mary, University of London – </a:t>
            </a:r>
            <a:r>
              <a:rPr lang="en-US" sz="1200" dirty="0">
                <a:solidFill>
                  <a:schemeClr val="bg1"/>
                </a:solidFill>
                <a:hlinkClick r:id="rId32"/>
              </a:rPr>
              <a:t>Zero Tolerance Policy</a:t>
            </a:r>
            <a:r>
              <a:rPr lang="en-US" sz="1200" dirty="0"/>
              <a:t>, Cardiff University – </a:t>
            </a:r>
            <a:r>
              <a:rPr lang="en-US" sz="1200" dirty="0">
                <a:solidFill>
                  <a:schemeClr val="bg1"/>
                </a:solidFill>
                <a:hlinkClick r:id="rId33"/>
              </a:rPr>
              <a:t>Cardiff Innocence Project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/>
              <a:t>SDG 17: University of Edinburgh – </a:t>
            </a:r>
            <a:r>
              <a:rPr lang="en-US" sz="1200" dirty="0" err="1">
                <a:solidFill>
                  <a:schemeClr val="bg1"/>
                </a:solidFill>
                <a:hlinkClick r:id="rId34"/>
              </a:rPr>
              <a:t>Internationalisation</a:t>
            </a:r>
            <a:r>
              <a:rPr lang="en-US" sz="1200" dirty="0">
                <a:solidFill>
                  <a:schemeClr val="bg1"/>
                </a:solidFill>
                <a:hlinkClick r:id="rId34"/>
              </a:rPr>
              <a:t> Strategy</a:t>
            </a:r>
            <a:r>
              <a:rPr lang="en-US" sz="1200" dirty="0"/>
              <a:t>, University of Bristol and University of the West of England – </a:t>
            </a:r>
            <a:r>
              <a:rPr lang="en-US" sz="1200" dirty="0">
                <a:solidFill>
                  <a:schemeClr val="bg1"/>
                </a:solidFill>
                <a:hlinkClick r:id="rId35"/>
              </a:rPr>
              <a:t>Key partners in Bristol Green Capital Partnership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9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44FF2-E544-4923-9D16-644A0AF9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My Own Journey with ESD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9C1B74AC-707B-4A8C-AE01-A0C378150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20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 title="Mentimeter - Interactive Presentations">
                <a:extLst>
                  <a:ext uri="{FF2B5EF4-FFF2-40B4-BE49-F238E27FC236}">
                    <a16:creationId xmlns:a16="http://schemas.microsoft.com/office/drawing/2014/main" id="{84134664-230D-4439-8A63-3E445CBC54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963055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 title="Mentimeter - Interactive Presentations">
                <a:extLst>
                  <a:ext uri="{FF2B5EF4-FFF2-40B4-BE49-F238E27FC236}">
                    <a16:creationId xmlns:a16="http://schemas.microsoft.com/office/drawing/2014/main" id="{84134664-230D-4439-8A63-3E445CBC54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848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5EF19-EB18-4CBD-9796-87586D1A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How was this achieved?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D9DC4-9EA4-45FE-B7BA-3AF83369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Recognised the need to create a bespoke toolkit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QAA’s Education for Sustainable Development Guidance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best practice from the sector</a:t>
            </a:r>
          </a:p>
          <a:p>
            <a:endParaRPr lang="en-GB" sz="2200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D4FB0D17-0917-4F59-A4EF-5C3857295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2580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F3923-C243-42FF-A310-641CDF9E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Contents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09B0E-BC0D-4C59-89E9-D9A053FE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8"/>
            <a:ext cx="4243589" cy="373745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Summary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for Sustainable Development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ESD and why now?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SD?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ESD?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SDGs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 Education for Sustainable Development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four stages of the process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UNESCO’s key competencies for sustainability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Toolkit to inform the ESD Process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Reflective Questions to Support ESD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Integrating at the Curriculum Design Level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Experience Beyond the Curriculum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Strategic, Institution-level Questions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Practice Audit Tool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Further Reading</a:t>
            </a:r>
          </a:p>
          <a:p>
            <a:endParaRPr lang="en-GB" sz="1200" dirty="0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8C767078-C011-468F-B822-97877A128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161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C1B82-119C-4B54-80D5-C6F9757A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Process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78280342-93BE-4D52-BD78-B2FA503278F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r="10720"/>
          <a:stretch/>
        </p:blipFill>
        <p:spPr bwMode="auto">
          <a:xfrm>
            <a:off x="5473449" y="640080"/>
            <a:ext cx="5576309" cy="555040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296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23325-1920-4A4D-9629-9A03CC96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ESD: A Summary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4A4340E0-3888-4637-ADE3-05C13A6F7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973740"/>
              </p:ext>
            </p:extLst>
          </p:nvPr>
        </p:nvGraphicFramePr>
        <p:xfrm>
          <a:off x="1314451" y="2074101"/>
          <a:ext cx="9468000" cy="457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658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92BF3-5064-423C-8C81-62E299D0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The Outcome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95C11-DBCF-4424-8396-16CC72D68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indent="-228600"/>
            <a:r>
              <a:rPr lang="en-US" sz="2200">
                <a:ea typeface="+mn-ea"/>
                <a:cs typeface="+mn-cs"/>
              </a:rPr>
              <a:t>Key guidance document to be used for future staff development resources</a:t>
            </a:r>
          </a:p>
          <a:p>
            <a:pPr indent="-228600"/>
            <a:r>
              <a:rPr lang="en-US" sz="2200">
                <a:ea typeface="+mn-ea"/>
                <a:cs typeface="+mn-cs"/>
              </a:rPr>
              <a:t>SD now set as a key topic within new curriculum architecture plan</a:t>
            </a:r>
          </a:p>
          <a:p>
            <a:pPr indent="-228600"/>
            <a:r>
              <a:rPr lang="en-US" sz="2200">
                <a:ea typeface="+mn-ea"/>
                <a:cs typeface="+mn-cs"/>
              </a:rPr>
              <a:t>Schools have already begun to present the framework to programme teams</a:t>
            </a:r>
          </a:p>
          <a:p>
            <a:endParaRPr lang="en-GB" sz="2200"/>
          </a:p>
        </p:txBody>
      </p:sp>
      <p:pic>
        <p:nvPicPr>
          <p:cNvPr id="7" name="Picture 6" descr="A stone footpath on the grassy field against the sky">
            <a:extLst>
              <a:ext uri="{FF2B5EF4-FFF2-40B4-BE49-F238E27FC236}">
                <a16:creationId xmlns:a16="http://schemas.microsoft.com/office/drawing/2014/main" id="{1BDB1283-2839-4482-B260-9A089AD77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6575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02858-FC40-465D-8CC5-A12B18DE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Lessons Learned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FECCC-DFDF-421A-A1E2-B636C8B10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indent="-228600"/>
            <a:r>
              <a:rPr lang="en-US" dirty="0">
                <a:ea typeface="+mn-ea"/>
                <a:cs typeface="+mn-cs"/>
              </a:rPr>
              <a:t>Don’t be afraid to step a bit outside your comfort zone</a:t>
            </a:r>
          </a:p>
          <a:p>
            <a:pPr indent="-228600"/>
            <a:r>
              <a:rPr lang="en-US" dirty="0">
                <a:ea typeface="+mn-ea"/>
                <a:cs typeface="+mn-cs"/>
              </a:rPr>
              <a:t>No one expects you to be an expert</a:t>
            </a:r>
          </a:p>
          <a:p>
            <a:pPr indent="-228600"/>
            <a:r>
              <a:rPr lang="en-US" dirty="0">
                <a:ea typeface="+mn-ea"/>
                <a:cs typeface="+mn-cs"/>
              </a:rPr>
              <a:t>People want to play their part but need to be empowered to do so</a:t>
            </a:r>
          </a:p>
          <a:p>
            <a:endParaRPr lang="en-GB" dirty="0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0EC1296D-34EB-4943-A387-7DFE2058F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9387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A3397-2B55-4A89-B3B9-06C2DFD6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What’s the takeaway?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0AFC-FDD5-41FF-AB11-75D4388F0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499326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sector, we have to act now</a:t>
            </a: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isn’t a “nice to have”, this is a necessity and an inherent expectation of students</a:t>
            </a: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demand collective action of governments, and institutions are no different</a:t>
            </a: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cannot save the planet without your help</a:t>
            </a: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our role models and our key to success</a:t>
            </a:r>
          </a:p>
          <a:p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importantly: </a:t>
            </a:r>
            <a:r>
              <a:rPr lang="en-GB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</a:t>
            </a: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has a role to play in ESD</a:t>
            </a:r>
          </a:p>
          <a:p>
            <a:endParaRPr lang="en-GB" sz="1800" dirty="0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2ED39430-97D4-4652-A244-CE073AF914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8907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09991311-3907-4933-A3E2-002469DC0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6" r="7110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28236-97DE-4970-87DA-20C0D56E8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17" y="1351580"/>
            <a:ext cx="3941499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“I pin my hopes to quiet processes and small circles in which vital and transforming events take place.”</a:t>
            </a:r>
          </a:p>
          <a:p>
            <a:pPr marL="0" indent="0">
              <a:buNone/>
            </a:pPr>
            <a:r>
              <a:rPr lang="en-GB" sz="2000" dirty="0"/>
              <a:t>					-Rufus M Jones (1937)</a:t>
            </a:r>
          </a:p>
        </p:txBody>
      </p:sp>
    </p:spTree>
    <p:extLst>
      <p:ext uri="{BB962C8B-B14F-4D97-AF65-F5344CB8AC3E}">
        <p14:creationId xmlns:p14="http://schemas.microsoft.com/office/powerpoint/2010/main" val="1599225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EF7E5-E7A3-482F-A34E-E397AB78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GB" sz="5600"/>
              <a:t>Thank you</a:t>
            </a: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2BCC89E5-3024-45CC-A39C-98D2A2B0C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38" r="13764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5AB56-6892-4C9D-B438-538F02AE6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Email: 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  <a:hlinkClick r:id="rId3"/>
              </a:rPr>
              <a:t>alexander-hedlund@outlook.com</a:t>
            </a:r>
            <a:endParaRPr lang="en-GB" sz="200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LinkedIn: 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  <a:hlinkClick r:id="rId4"/>
              </a:rPr>
              <a:t>https://www.linkedin.com/in/alexander-hedlund/</a:t>
            </a:r>
            <a:r>
              <a:rPr lang="en-GB" sz="200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4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Add-in 3" title="Mentimeter - Interactive Presentations">
                <a:extLst>
                  <a:ext uri="{FF2B5EF4-FFF2-40B4-BE49-F238E27FC236}">
                    <a16:creationId xmlns:a16="http://schemas.microsoft.com/office/drawing/2014/main" id="{0B75B23C-861D-4602-A18B-ABE0A6F9AA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300394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Add-in 3" title="Mentimeter - Interactive Presentations">
                <a:extLst>
                  <a:ext uri="{FF2B5EF4-FFF2-40B4-BE49-F238E27FC236}">
                    <a16:creationId xmlns:a16="http://schemas.microsoft.com/office/drawing/2014/main" id="{0B75B23C-861D-4602-A18B-ABE0A6F9AA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622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A7AD7D90-A8AF-4410-8995-BE58C50C5ED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36157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A7AD7D90-A8AF-4410-8995-BE58C50C5E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31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CEEC4-1113-41DA-A8FF-5E3D6C20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Redefining to begin reimagining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336D6-2594-4A26-9C5F-A69CF543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1900"/>
              <a:t>Sustainability gets a bad rap – it’s often misunderstood and misconstrued in the mainstream</a:t>
            </a:r>
          </a:p>
          <a:p>
            <a:r>
              <a:rPr lang="en-GB" sz="1900"/>
              <a:t>Sustainability is more than just “being green” or “recycling” – it’s a call to action to create a better, more equitable world for our future</a:t>
            </a:r>
          </a:p>
          <a:p>
            <a:r>
              <a:rPr lang="en-GB" sz="1900"/>
              <a:t>We need to reframe the conversation and break away from this narrow view</a:t>
            </a:r>
          </a:p>
          <a:p>
            <a:r>
              <a:rPr lang="en-GB" sz="1900"/>
              <a:t>…Enter “</a:t>
            </a:r>
            <a:r>
              <a:rPr lang="en-GB" sz="1900" i="1"/>
              <a:t>sustainable development</a:t>
            </a:r>
            <a:r>
              <a:rPr lang="en-GB" sz="1900"/>
              <a:t>”</a:t>
            </a:r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44CA781A-9DBE-41F5-BE15-8B33DCB60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946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86126-BC99-447F-8EFC-4FF053BA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What is SD?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CE9C-AD70-4016-86EC-7A48A5DCB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1900"/>
              <a:t>An aspirational ongoing process of addressing social, environmental and economic concerns to create a better world.</a:t>
            </a:r>
          </a:p>
          <a:p>
            <a:pPr marL="0" indent="0">
              <a:buNone/>
            </a:pPr>
            <a:endParaRPr lang="en-GB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1900" b="1"/>
              <a:t>“Our biggest challenge this new century is to take an idea that seems abstract – sustainable development – and turn it into a reality for all the world’s people.” – Kofi Annan, Former UN Secretary General, 2001</a:t>
            </a:r>
            <a:endParaRPr lang="en-GB" sz="1900"/>
          </a:p>
          <a:p>
            <a:endParaRPr lang="en-GB" sz="1900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29D32AFB-B300-4F2B-8751-B78119FD5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303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23325-1920-4A4D-9629-9A03CC96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The SDGs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BD5BD11-0840-4173-BA83-6EB0997FB1A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26" y="2193131"/>
            <a:ext cx="67437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3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4B414-3543-4C19-96E5-1368C72D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What is ESD?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C5BC8-08ED-4E37-ACB2-47537CA8E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1400"/>
              <a:t>Education for Sustainable Development (ESD) can be understood as a lens that permits us to look critically at how the world is and to envision how it might be, and equips us to deliver that vision.</a:t>
            </a:r>
          </a:p>
          <a:p>
            <a:r>
              <a:rPr lang="en-GB" sz="1400"/>
              <a:t>ESD develops competencies - skills, attributes and values - and how they link to subject knowledge and knowledge of sustainable development.</a:t>
            </a:r>
          </a:p>
          <a:p>
            <a:r>
              <a:rPr lang="en-GB" sz="1400"/>
              <a:t>ESD supports learners across all academic disciplines and subject areas to create and pursue visions of a better world. A world that recognises the interdependence of environmental integrity, social justice and economic prosperity, while acknowledging that environmental resources are finite and provide the foundation for our society and economy.</a:t>
            </a:r>
          </a:p>
        </p:txBody>
      </p:sp>
      <p:pic>
        <p:nvPicPr>
          <p:cNvPr id="5" name="Picture 4" descr="A stone footpath on the grassy field against the sky">
            <a:extLst>
              <a:ext uri="{FF2B5EF4-FFF2-40B4-BE49-F238E27FC236}">
                <a16:creationId xmlns:a16="http://schemas.microsoft.com/office/drawing/2014/main" id="{547BF38A-677E-4C4E-BCE4-0A4B631F4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A45635-9698-48C2-BB04-2A47C939B011}"/>
              </a:ext>
            </a:extLst>
          </p:cNvPr>
          <p:cNvSpPr txBox="1"/>
          <p:nvPr/>
        </p:nvSpPr>
        <p:spPr>
          <a:xfrm>
            <a:off x="5311702" y="6172201"/>
            <a:ext cx="6878775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https://www.qaa.ac.uk/quality-code/education-for-sustainable-development</a:t>
            </a:r>
            <a:r>
              <a:rPr lang="en-GB" sz="130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95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65093-97DC-4A40-860E-75813F24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4200"/>
              <a:t>Why is ESD important to students?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C22F-D052-4FB1-B27E-41BB2E7F1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recognise the importance of collectivism in tackling the climate emergency and to protect our future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need to develop key skills and competencies to enable this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develop insights into critical global issues, expanding their cultural awareness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must be active participants in the increasingly interconnected world they live in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grow empathy and compassion through ESD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and staff are inspired to take action, being the Global Leaders of the Future</a:t>
            </a:r>
          </a:p>
          <a:p>
            <a:endParaRPr lang="en-GB" sz="1200"/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6709B84B-2A51-41D8-A01F-3DA4D4D89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136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165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webextensions/webextension1.xml><?xml version="1.0" encoding="utf-8"?>
<we:webextension xmlns:we="http://schemas.microsoft.com/office/webextensions/webextension/2010/11" id="{D97CB7CD-B36A-4D7F-830C-FD0D16229C9A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8bd382235061aa562ceaa96b2d615266&quot;,&quot;questionId&quot;:&quot;84599f22dba3&quot;,&quot;link&quot;:&quot;https://www.mentimeter.com/s/8bd382235061aa562ceaa96b2d615266/84599f22dba3/edit&quot;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67C8F33F-5079-46BD-8025-DCA123D51C41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8bd382235061aa562ceaa96b2d615266&quot;,&quot;questionId&quot;:&quot;40f556372a50&quot;,&quot;link&quot;:&quot;https://www.mentimeter.com/s/8bd382235061aa562ceaa96b2d615266/40f556372a50/edit&quot;}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4E621BD4-BF60-44C0-8C8D-910D7407B7E8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8bd382235061aa562ceaa96b2d615266&quot;,&quot;questionId&quot;:&quot;75b5a6ac0e39&quot;,&quot;link&quot;:&quot;https://www.mentimeter.com/s/8bd382235061aa562ceaa96b2d615266/75b5a6ac0e39/edit&quot;}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82F691CC26A45BB748004A54C0C63" ma:contentTypeVersion="13" ma:contentTypeDescription="Create a new document." ma:contentTypeScope="" ma:versionID="a3a785fbb879595f94ffb373d02b250d">
  <xsd:schema xmlns:xsd="http://www.w3.org/2001/XMLSchema" xmlns:xs="http://www.w3.org/2001/XMLSchema" xmlns:p="http://schemas.microsoft.com/office/2006/metadata/properties" xmlns:ns2="bac58e29-0c23-4090-b611-ed602008453e" xmlns:ns3="2213ecb7-d87a-4aba-b21b-ec7ca04e5a58" targetNamespace="http://schemas.microsoft.com/office/2006/metadata/properties" ma:root="true" ma:fieldsID="57e7724b81cbcc81e11084689a35fb2b" ns2:_="" ns3:_="">
    <xsd:import namespace="bac58e29-0c23-4090-b611-ed602008453e"/>
    <xsd:import namespace="2213ecb7-d87a-4aba-b21b-ec7ca04e5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58e29-0c23-4090-b611-ed6020084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3ecb7-d87a-4aba-b21b-ec7ca04e5a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CFD9E9-8B8A-422D-AD8B-85E76ABD67B4}"/>
</file>

<file path=customXml/itemProps2.xml><?xml version="1.0" encoding="utf-8"?>
<ds:datastoreItem xmlns:ds="http://schemas.openxmlformats.org/officeDocument/2006/customXml" ds:itemID="{47BEF14B-215F-41CE-97DD-08CB1D5B4A93}"/>
</file>

<file path=customXml/itemProps3.xml><?xml version="1.0" encoding="utf-8"?>
<ds:datastoreItem xmlns:ds="http://schemas.openxmlformats.org/officeDocument/2006/customXml" ds:itemID="{EF0F1C57-74A8-4A1B-AC4E-6030B1D193BF}"/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2072</Words>
  <Application>Microsoft Office PowerPoint</Application>
  <PresentationFormat>Widescreen</PresentationFormat>
  <Paragraphs>171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Office Theme</vt:lpstr>
      <vt:lpstr>ESD and You: Our Path to the Future</vt:lpstr>
      <vt:lpstr>PowerPoint Presentation</vt:lpstr>
      <vt:lpstr>PowerPoint Presentation</vt:lpstr>
      <vt:lpstr>PowerPoint Presentation</vt:lpstr>
      <vt:lpstr>Redefining to begin reimagining</vt:lpstr>
      <vt:lpstr>What is SD?</vt:lpstr>
      <vt:lpstr>The SDGs</vt:lpstr>
      <vt:lpstr>What is ESD?</vt:lpstr>
      <vt:lpstr>Why is ESD important to students?</vt:lpstr>
      <vt:lpstr>What does this mean for institutions?</vt:lpstr>
      <vt:lpstr>What are examples of student-led initiatives?</vt:lpstr>
      <vt:lpstr>Sustainability Matters</vt:lpstr>
      <vt:lpstr>The Scale and Importance</vt:lpstr>
      <vt:lpstr>The Next Cohort of Students</vt:lpstr>
      <vt:lpstr>Future Students</vt:lpstr>
      <vt:lpstr>The Imperative for Sustainable Development</vt:lpstr>
      <vt:lpstr>What Can Institutions Do?</vt:lpstr>
      <vt:lpstr>Examples of Best Practice</vt:lpstr>
      <vt:lpstr>My Own Journey with ESD</vt:lpstr>
      <vt:lpstr>How was this achieved?</vt:lpstr>
      <vt:lpstr>Contents</vt:lpstr>
      <vt:lpstr>The Process</vt:lpstr>
      <vt:lpstr>ESD: A Summary</vt:lpstr>
      <vt:lpstr>The Outcome</vt:lpstr>
      <vt:lpstr>Lessons Learned</vt:lpstr>
      <vt:lpstr>What’s the takeaway?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 and You: Our Path to the Future</dc:title>
  <dc:creator>Alexander Hedlund</dc:creator>
  <cp:lastModifiedBy>Hedlund, Alexander M</cp:lastModifiedBy>
  <cp:revision>6</cp:revision>
  <dcterms:created xsi:type="dcterms:W3CDTF">2022-01-12T11:14:29Z</dcterms:created>
  <dcterms:modified xsi:type="dcterms:W3CDTF">2022-01-19T12:04:56Z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0x01010040A82F691CC26A45BB748004A54C0C63</vt:lpwstr>
  </property>
</Properties>
</file>