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/>
    <p:restoredTop sz="94630"/>
  </p:normalViewPr>
  <p:slideViewPr>
    <p:cSldViewPr snapToGrid="0" snapToObjects="1">
      <p:cViewPr varScale="1">
        <p:scale>
          <a:sx n="57" d="100"/>
          <a:sy n="57" d="100"/>
        </p:scale>
        <p:origin x="9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5D35-BDB4-3647-9B78-3DD88F15E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4A968A-6F24-1246-8619-6886B2A43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0582E-8DA6-7F4F-877F-7F4488E9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DC2-B100-314B-8234-4E21454983E9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DC563-E2C5-E844-AD2A-6BFCD2FE7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89CA5-EA09-2B41-8F2F-908A9997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48A2-2FC3-B443-B0C1-28AC3B03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FEEF-38A3-674B-A480-E40953309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D3AAF-0FB3-E54D-A3AA-B4649BD82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44851-03DA-0E47-AFB8-B7916120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DC2-B100-314B-8234-4E21454983E9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D7086-1A0E-4D42-B099-FBC17954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6DCF1-86C8-AA41-8127-39076B5D4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48A2-2FC3-B443-B0C1-28AC3B03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46CB51-EF6D-DD43-8BB9-7C329EC833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50CD3-EF29-D54A-958C-86444D1B7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E639F-69EA-B84C-BA7E-E848F9A7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DC2-B100-314B-8234-4E21454983E9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7AB41-3D8B-E241-8CCE-F161966C6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1A275-B0E7-FE44-8B40-5E31C462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48A2-2FC3-B443-B0C1-28AC3B03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1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69FC-2687-064F-B8F7-13198EF3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1D443-4E70-C643-BC09-94C89F295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A90CE-D594-A248-A011-ED869B0C4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DC2-B100-314B-8234-4E21454983E9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A9287-BA24-1146-96B9-D6DB2C76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F8AB0-143E-7644-8A7C-208764E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48A2-2FC3-B443-B0C1-28AC3B03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8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7880-5D2F-0D47-9892-633CB5C9C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2950-D435-C143-B603-41031FA0F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75E43-089F-EE49-80A5-C57204DEA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DC2-B100-314B-8234-4E21454983E9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72B81-87A4-2342-8542-FA582C73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4F36D-5C0E-FE4B-B678-141FB6C65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48A2-2FC3-B443-B0C1-28AC3B03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1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4AA24-D5C4-3747-9556-EC0841180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AC4F-8B36-7249-850C-D791EAEEF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5D1E7-182B-E44E-94BB-24BEEE4D7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FC9B2B-9DC3-2F46-B7B0-5FAF3343E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DC2-B100-314B-8234-4E21454983E9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595AF-36E5-044B-BA8D-2B016470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B5842-F704-8943-B7F9-11B45647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48A2-2FC3-B443-B0C1-28AC3B03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2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7F17F-93F1-0441-9A00-AE7A7DB0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9203C-6364-524B-AB24-B2D15E546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AF871-3AA5-D646-A8DF-3BCADB7F0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F0F12-8F65-2844-ACC2-B3BB4AB68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3BC96-972D-3643-A808-783EFF8D4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534BB8-5F0E-A646-9227-CEB7B817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DC2-B100-314B-8234-4E21454983E9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13D72B-5234-E94D-90CA-9B659DCC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910086-AF7B-9047-B873-FE31E276D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48A2-2FC3-B443-B0C1-28AC3B03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7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E0BF9-2FE7-2346-BA4A-51167C60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D644C1-3365-5B4D-A732-50659329A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DC2-B100-314B-8234-4E21454983E9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922FB-3EEE-D748-B2D1-703A9970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2B99B-6D36-3245-B0DD-8C10E4BD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48A2-2FC3-B443-B0C1-28AC3B03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3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2E82F8-9897-284E-A0FE-83BEAEFDC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DC2-B100-314B-8234-4E21454983E9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1008A-210B-E144-90C1-CFD965DD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41638-3607-C546-BE2A-DDFBC6AC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48A2-2FC3-B443-B0C1-28AC3B03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1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D1B5B-BC95-1F48-96B5-02ED1963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C4954-75D3-124D-AA45-3697A39B6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64D60-825D-1141-9568-BC289AA8C6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3502C-3188-654E-8115-FBD00474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DC2-B100-314B-8234-4E21454983E9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269F8-6B13-4B40-AF56-20D2611A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787CE-9265-B54B-BC1B-48F9C1AC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48A2-2FC3-B443-B0C1-28AC3B03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9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816E-6927-1045-95D8-D1188E2FB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C8187D-DAFE-4D40-B5D1-3B540B876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D9C96-D0B1-2D41-8A5B-A705A942A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8C6166-31F7-D84A-AD21-8791AF3A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BCDC2-B100-314B-8234-4E21454983E9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C5608-6DAE-4E4C-924D-32DC3717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4AF10-C4E9-8546-922E-A4FB5521E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C48A2-2FC3-B443-B0C1-28AC3B03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8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4FDACB-7014-1548-B532-909AA909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7D2A0-3B08-3C46-84C9-1C0A34C8B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3A4F0-AD1D-194F-9758-9822FEBC2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CDC2-B100-314B-8234-4E21454983E9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DC7F6-DC37-0440-A849-8934AD406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8C262-271B-9346-A6FC-797B464BC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C48A2-2FC3-B443-B0C1-28AC3B03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6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0577D-DBE4-044A-BDCB-E17D771A98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Sustainability in the </a:t>
            </a:r>
            <a:r>
              <a:rPr lang="en-US" dirty="0" err="1"/>
              <a:t>Maths</a:t>
            </a:r>
            <a:r>
              <a:rPr lang="en-US" dirty="0"/>
              <a:t> &amp; Stats Curriculum at St Andrews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527FD-9D63-E144-8AC7-6E49CA25FC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49DB0200-0792-CC4A-A977-DA1BCBC74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541" y="682485"/>
            <a:ext cx="5776611" cy="57766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694B2C5-8337-EA42-A287-C99BD1ECCDDD}"/>
              </a:ext>
            </a:extLst>
          </p:cNvPr>
          <p:cNvSpPr/>
          <p:nvPr/>
        </p:nvSpPr>
        <p:spPr>
          <a:xfrm>
            <a:off x="6238754" y="1279814"/>
            <a:ext cx="2093570" cy="167326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B771B-1C7F-0046-851E-38E738CB1DE6}"/>
              </a:ext>
            </a:extLst>
          </p:cNvPr>
          <p:cNvSpPr txBox="1"/>
          <p:nvPr/>
        </p:nvSpPr>
        <p:spPr>
          <a:xfrm>
            <a:off x="6324840" y="1516281"/>
            <a:ext cx="1921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Daddy, </a:t>
            </a:r>
          </a:p>
          <a:p>
            <a:pPr algn="ctr"/>
            <a:r>
              <a:rPr lang="en-US" sz="2400" dirty="0"/>
              <a:t>you are not a scientist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F9B11D-A315-E54F-86F6-E837BFA1070B}"/>
              </a:ext>
            </a:extLst>
          </p:cNvPr>
          <p:cNvCxnSpPr>
            <a:stCxn id="6" idx="3"/>
          </p:cNvCxnSpPr>
          <p:nvPr/>
        </p:nvCxnSpPr>
        <p:spPr>
          <a:xfrm flipH="1">
            <a:off x="6238754" y="2708035"/>
            <a:ext cx="306596" cy="3476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3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9794-01E8-DB45-8839-D21DEC67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9D9A8-51D0-8941-9845-FE9AF94D5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In 1973 UC Berkeley was sued for sex-discrimination. It turned out of all the female students who applied — only 35% of them were admitted. While out all the male students who applied 44% of them were admitted.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4A6C2-A0D5-3848-AE40-521E14D9E860}"/>
              </a:ext>
            </a:extLst>
          </p:cNvPr>
          <p:cNvSpPr/>
          <p:nvPr/>
        </p:nvSpPr>
        <p:spPr>
          <a:xfrm>
            <a:off x="6331351" y="1122745"/>
            <a:ext cx="4815069" cy="4942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C6C59-F9A2-434A-A20C-20457721750F}"/>
              </a:ext>
            </a:extLst>
          </p:cNvPr>
          <p:cNvSpPr txBox="1"/>
          <p:nvPr/>
        </p:nvSpPr>
        <p:spPr>
          <a:xfrm rot="16200000">
            <a:off x="5268066" y="3137385"/>
            <a:ext cx="15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Admission 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7F7D18-EA4C-634E-8AD0-4D346042BD14}"/>
              </a:ext>
            </a:extLst>
          </p:cNvPr>
          <p:cNvSpPr/>
          <p:nvPr/>
        </p:nvSpPr>
        <p:spPr>
          <a:xfrm>
            <a:off x="7001675" y="2809171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E8E1E9-21C0-7F4E-BEBA-AB6FD85C7653}"/>
              </a:ext>
            </a:extLst>
          </p:cNvPr>
          <p:cNvSpPr/>
          <p:nvPr/>
        </p:nvSpPr>
        <p:spPr>
          <a:xfrm>
            <a:off x="7141580" y="2063975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DC3875-3C73-4541-A65E-8D4349F6739F}"/>
              </a:ext>
            </a:extLst>
          </p:cNvPr>
          <p:cNvSpPr/>
          <p:nvPr/>
        </p:nvSpPr>
        <p:spPr>
          <a:xfrm>
            <a:off x="7360531" y="2622872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5C8D8F-10A0-3946-B78D-D594055FA98C}"/>
              </a:ext>
            </a:extLst>
          </p:cNvPr>
          <p:cNvSpPr/>
          <p:nvPr/>
        </p:nvSpPr>
        <p:spPr>
          <a:xfrm>
            <a:off x="7951809" y="2005947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C9A11D-7593-244B-AF4E-457503DE64FF}"/>
              </a:ext>
            </a:extLst>
          </p:cNvPr>
          <p:cNvSpPr/>
          <p:nvPr/>
        </p:nvSpPr>
        <p:spPr>
          <a:xfrm>
            <a:off x="1504228" y="4319549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7E7B38-168C-C041-B286-2FDB92273927}"/>
              </a:ext>
            </a:extLst>
          </p:cNvPr>
          <p:cNvSpPr txBox="1"/>
          <p:nvPr/>
        </p:nvSpPr>
        <p:spPr>
          <a:xfrm>
            <a:off x="1813941" y="4207133"/>
            <a:ext cx="75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Male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B2064-3A15-AC43-8BE8-E56686057E5E}"/>
              </a:ext>
            </a:extLst>
          </p:cNvPr>
          <p:cNvSpPr/>
          <p:nvPr/>
        </p:nvSpPr>
        <p:spPr>
          <a:xfrm>
            <a:off x="1512518" y="4907509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CD9F3-5403-6C4B-ADF1-2350E6756AE6}"/>
              </a:ext>
            </a:extLst>
          </p:cNvPr>
          <p:cNvSpPr txBox="1"/>
          <p:nvPr/>
        </p:nvSpPr>
        <p:spPr>
          <a:xfrm>
            <a:off x="1822231" y="4795093"/>
            <a:ext cx="75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Male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CD7107-8363-7447-B194-098FF65D9EB5}"/>
              </a:ext>
            </a:extLst>
          </p:cNvPr>
          <p:cNvSpPr/>
          <p:nvPr/>
        </p:nvSpPr>
        <p:spPr>
          <a:xfrm rot="3076755">
            <a:off x="7037408" y="3281818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F7D767-D25C-0941-A1F1-B5BD424FB1C1}"/>
              </a:ext>
            </a:extLst>
          </p:cNvPr>
          <p:cNvSpPr/>
          <p:nvPr/>
        </p:nvSpPr>
        <p:spPr>
          <a:xfrm>
            <a:off x="7837730" y="2765592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8C462B-150C-B246-8230-B1DCBF3E07FB}"/>
              </a:ext>
            </a:extLst>
          </p:cNvPr>
          <p:cNvSpPr/>
          <p:nvPr/>
        </p:nvSpPr>
        <p:spPr>
          <a:xfrm>
            <a:off x="7389285" y="3391777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DE4E9A-E0B2-E84A-B6C4-3A2EFCC6B493}"/>
              </a:ext>
            </a:extLst>
          </p:cNvPr>
          <p:cNvSpPr/>
          <p:nvPr/>
        </p:nvSpPr>
        <p:spPr>
          <a:xfrm>
            <a:off x="7247680" y="3661659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B65F1A-3CD2-1D4D-8C66-2E429F35F079}"/>
              </a:ext>
            </a:extLst>
          </p:cNvPr>
          <p:cNvSpPr/>
          <p:nvPr/>
        </p:nvSpPr>
        <p:spPr>
          <a:xfrm>
            <a:off x="8253453" y="2694928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AADFACE-77C6-454B-9754-34AB7A514358}"/>
              </a:ext>
            </a:extLst>
          </p:cNvPr>
          <p:cNvSpPr/>
          <p:nvPr/>
        </p:nvSpPr>
        <p:spPr>
          <a:xfrm>
            <a:off x="7447837" y="2286279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88FB4A-36C5-0B4F-9075-2017EE3CF707}"/>
              </a:ext>
            </a:extLst>
          </p:cNvPr>
          <p:cNvSpPr/>
          <p:nvPr/>
        </p:nvSpPr>
        <p:spPr>
          <a:xfrm>
            <a:off x="7572548" y="3936625"/>
            <a:ext cx="208344" cy="20808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8FBD684-32A2-BD4D-84C2-1C5CAC534EC8}"/>
              </a:ext>
            </a:extLst>
          </p:cNvPr>
          <p:cNvSpPr/>
          <p:nvPr/>
        </p:nvSpPr>
        <p:spPr>
          <a:xfrm>
            <a:off x="8090699" y="3669830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D5977A9-C148-5847-B851-449A2B549B67}"/>
              </a:ext>
            </a:extLst>
          </p:cNvPr>
          <p:cNvSpPr/>
          <p:nvPr/>
        </p:nvSpPr>
        <p:spPr>
          <a:xfrm>
            <a:off x="7961451" y="3232127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22382D-3E17-414F-9066-5B72F679C2A8}"/>
              </a:ext>
            </a:extLst>
          </p:cNvPr>
          <p:cNvSpPr/>
          <p:nvPr/>
        </p:nvSpPr>
        <p:spPr>
          <a:xfrm>
            <a:off x="7939267" y="2335837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A9237D-290A-7C46-91F3-FFCF234D3BBC}"/>
              </a:ext>
            </a:extLst>
          </p:cNvPr>
          <p:cNvSpPr/>
          <p:nvPr/>
        </p:nvSpPr>
        <p:spPr>
          <a:xfrm>
            <a:off x="7211038" y="4162736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50887CB-AA6B-BB4E-A83A-70D73D7555BB}"/>
              </a:ext>
            </a:extLst>
          </p:cNvPr>
          <p:cNvSpPr/>
          <p:nvPr/>
        </p:nvSpPr>
        <p:spPr>
          <a:xfrm>
            <a:off x="8065623" y="4238642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2A3540-0F86-6E48-BFFB-A3344AB46094}"/>
              </a:ext>
            </a:extLst>
          </p:cNvPr>
          <p:cNvCxnSpPr>
            <a:cxnSpLocks/>
          </p:cNvCxnSpPr>
          <p:nvPr/>
        </p:nvCxnSpPr>
        <p:spPr>
          <a:xfrm>
            <a:off x="6539696" y="3532214"/>
            <a:ext cx="244225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615E404-20F9-9F4C-9AFC-18E6ED0EBB70}"/>
              </a:ext>
            </a:extLst>
          </p:cNvPr>
          <p:cNvCxnSpPr>
            <a:cxnSpLocks/>
          </p:cNvCxnSpPr>
          <p:nvPr/>
        </p:nvCxnSpPr>
        <p:spPr>
          <a:xfrm>
            <a:off x="6539696" y="3017252"/>
            <a:ext cx="244225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Table&#10;&#10;Description automatically generated">
            <a:extLst>
              <a:ext uri="{FF2B5EF4-FFF2-40B4-BE49-F238E27FC236}">
                <a16:creationId xmlns:a16="http://schemas.microsoft.com/office/drawing/2014/main" id="{D324B95C-477E-8241-B0AB-47614CED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84" y="4042513"/>
            <a:ext cx="3662598" cy="15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4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9794-01E8-DB45-8839-D21DEC67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Paradox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9D9A8-51D0-8941-9845-FE9AF94D5E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In 1973 UC Berkeley was sued for sex-discrimination. It turned out of all the female students who applied — only 35% of them were admitted. While out all the male students who applied 44% of them were admitted.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4A6C2-A0D5-3848-AE40-521E14D9E860}"/>
              </a:ext>
            </a:extLst>
          </p:cNvPr>
          <p:cNvSpPr/>
          <p:nvPr/>
        </p:nvSpPr>
        <p:spPr>
          <a:xfrm>
            <a:off x="6331351" y="1122745"/>
            <a:ext cx="4815069" cy="4942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7F7D18-EA4C-634E-8AD0-4D346042BD14}"/>
              </a:ext>
            </a:extLst>
          </p:cNvPr>
          <p:cNvSpPr/>
          <p:nvPr/>
        </p:nvSpPr>
        <p:spPr>
          <a:xfrm>
            <a:off x="7001675" y="2809171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7E8E1E9-21C0-7F4E-BEBA-AB6FD85C7653}"/>
              </a:ext>
            </a:extLst>
          </p:cNvPr>
          <p:cNvSpPr/>
          <p:nvPr/>
        </p:nvSpPr>
        <p:spPr>
          <a:xfrm>
            <a:off x="7141580" y="2063975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1DC3875-3C73-4541-A65E-8D4349F6739F}"/>
              </a:ext>
            </a:extLst>
          </p:cNvPr>
          <p:cNvSpPr/>
          <p:nvPr/>
        </p:nvSpPr>
        <p:spPr>
          <a:xfrm>
            <a:off x="7360531" y="2622872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F5C8D8F-10A0-3946-B78D-D594055FA98C}"/>
              </a:ext>
            </a:extLst>
          </p:cNvPr>
          <p:cNvSpPr/>
          <p:nvPr/>
        </p:nvSpPr>
        <p:spPr>
          <a:xfrm>
            <a:off x="7951809" y="2005947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DC9A11D-7593-244B-AF4E-457503DE64FF}"/>
              </a:ext>
            </a:extLst>
          </p:cNvPr>
          <p:cNvSpPr/>
          <p:nvPr/>
        </p:nvSpPr>
        <p:spPr>
          <a:xfrm>
            <a:off x="1504228" y="4319549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7E7B38-168C-C041-B286-2FDB92273927}"/>
              </a:ext>
            </a:extLst>
          </p:cNvPr>
          <p:cNvSpPr txBox="1"/>
          <p:nvPr/>
        </p:nvSpPr>
        <p:spPr>
          <a:xfrm>
            <a:off x="1813941" y="4207133"/>
            <a:ext cx="75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Male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FB2064-3A15-AC43-8BE8-E56686057E5E}"/>
              </a:ext>
            </a:extLst>
          </p:cNvPr>
          <p:cNvSpPr/>
          <p:nvPr/>
        </p:nvSpPr>
        <p:spPr>
          <a:xfrm>
            <a:off x="1512518" y="4907509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ACD9F3-5403-6C4B-ADF1-2350E6756AE6}"/>
              </a:ext>
            </a:extLst>
          </p:cNvPr>
          <p:cNvSpPr txBox="1"/>
          <p:nvPr/>
        </p:nvSpPr>
        <p:spPr>
          <a:xfrm>
            <a:off x="1822231" y="4795093"/>
            <a:ext cx="752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Male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CD7107-8363-7447-B194-098FF65D9EB5}"/>
              </a:ext>
            </a:extLst>
          </p:cNvPr>
          <p:cNvSpPr/>
          <p:nvPr/>
        </p:nvSpPr>
        <p:spPr>
          <a:xfrm rot="3076755">
            <a:off x="9324768" y="3387706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8F7D767-D25C-0941-A1F1-B5BD424FB1C1}"/>
              </a:ext>
            </a:extLst>
          </p:cNvPr>
          <p:cNvSpPr/>
          <p:nvPr/>
        </p:nvSpPr>
        <p:spPr>
          <a:xfrm>
            <a:off x="7837730" y="2765592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8C462B-150C-B246-8230-B1DCBF3E07FB}"/>
              </a:ext>
            </a:extLst>
          </p:cNvPr>
          <p:cNvSpPr/>
          <p:nvPr/>
        </p:nvSpPr>
        <p:spPr>
          <a:xfrm>
            <a:off x="9676645" y="3497665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DE4E9A-E0B2-E84A-B6C4-3A2EFCC6B493}"/>
              </a:ext>
            </a:extLst>
          </p:cNvPr>
          <p:cNvSpPr/>
          <p:nvPr/>
        </p:nvSpPr>
        <p:spPr>
          <a:xfrm>
            <a:off x="9535040" y="3767547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0B65F1A-3CD2-1D4D-8C66-2E429F35F079}"/>
              </a:ext>
            </a:extLst>
          </p:cNvPr>
          <p:cNvSpPr/>
          <p:nvPr/>
        </p:nvSpPr>
        <p:spPr>
          <a:xfrm>
            <a:off x="8253453" y="2694928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AADFACE-77C6-454B-9754-34AB7A514358}"/>
              </a:ext>
            </a:extLst>
          </p:cNvPr>
          <p:cNvSpPr/>
          <p:nvPr/>
        </p:nvSpPr>
        <p:spPr>
          <a:xfrm>
            <a:off x="7447837" y="2286279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188FB4A-36C5-0B4F-9075-2017EE3CF707}"/>
              </a:ext>
            </a:extLst>
          </p:cNvPr>
          <p:cNvSpPr/>
          <p:nvPr/>
        </p:nvSpPr>
        <p:spPr>
          <a:xfrm>
            <a:off x="9859908" y="4042513"/>
            <a:ext cx="208344" cy="20808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8FBD684-32A2-BD4D-84C2-1C5CAC534EC8}"/>
              </a:ext>
            </a:extLst>
          </p:cNvPr>
          <p:cNvSpPr/>
          <p:nvPr/>
        </p:nvSpPr>
        <p:spPr>
          <a:xfrm>
            <a:off x="10378059" y="3775718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D5977A9-C148-5847-B851-449A2B549B67}"/>
              </a:ext>
            </a:extLst>
          </p:cNvPr>
          <p:cNvSpPr/>
          <p:nvPr/>
        </p:nvSpPr>
        <p:spPr>
          <a:xfrm>
            <a:off x="10248811" y="3338015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22382D-3E17-414F-9066-5B72F679C2A8}"/>
              </a:ext>
            </a:extLst>
          </p:cNvPr>
          <p:cNvSpPr/>
          <p:nvPr/>
        </p:nvSpPr>
        <p:spPr>
          <a:xfrm>
            <a:off x="7939267" y="2335837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A9237D-290A-7C46-91F3-FFCF234D3BBC}"/>
              </a:ext>
            </a:extLst>
          </p:cNvPr>
          <p:cNvSpPr/>
          <p:nvPr/>
        </p:nvSpPr>
        <p:spPr>
          <a:xfrm>
            <a:off x="9498398" y="4268624"/>
            <a:ext cx="208344" cy="2080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50887CB-AA6B-BB4E-A83A-70D73D7555BB}"/>
              </a:ext>
            </a:extLst>
          </p:cNvPr>
          <p:cNvSpPr/>
          <p:nvPr/>
        </p:nvSpPr>
        <p:spPr>
          <a:xfrm>
            <a:off x="10352983" y="4344530"/>
            <a:ext cx="208344" cy="2080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532B1-8266-834C-AA73-2CD3A7C0BC93}"/>
              </a:ext>
            </a:extLst>
          </p:cNvPr>
          <p:cNvSpPr txBox="1"/>
          <p:nvPr/>
        </p:nvSpPr>
        <p:spPr>
          <a:xfrm>
            <a:off x="7001675" y="631977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619B3D-4A0F-CD4C-BDBE-5E4E2B33B177}"/>
              </a:ext>
            </a:extLst>
          </p:cNvPr>
          <p:cNvSpPr txBox="1"/>
          <p:nvPr/>
        </p:nvSpPr>
        <p:spPr>
          <a:xfrm>
            <a:off x="9475185" y="621723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B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C032406-D0C7-A442-BD80-1709AF096D40}"/>
              </a:ext>
            </a:extLst>
          </p:cNvPr>
          <p:cNvCxnSpPr>
            <a:cxnSpLocks/>
          </p:cNvCxnSpPr>
          <p:nvPr/>
        </p:nvCxnSpPr>
        <p:spPr>
          <a:xfrm>
            <a:off x="6475563" y="2269411"/>
            <a:ext cx="244225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3504689-A8AC-EF4A-8819-7540062D4ADF}"/>
              </a:ext>
            </a:extLst>
          </p:cNvPr>
          <p:cNvCxnSpPr>
            <a:cxnSpLocks/>
          </p:cNvCxnSpPr>
          <p:nvPr/>
        </p:nvCxnSpPr>
        <p:spPr>
          <a:xfrm>
            <a:off x="6475563" y="2619132"/>
            <a:ext cx="244225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C88B65C-BA8D-DE48-94F0-3ACB85B46BC6}"/>
              </a:ext>
            </a:extLst>
          </p:cNvPr>
          <p:cNvCxnSpPr>
            <a:cxnSpLocks/>
          </p:cNvCxnSpPr>
          <p:nvPr/>
        </p:nvCxnSpPr>
        <p:spPr>
          <a:xfrm>
            <a:off x="8638779" y="3857412"/>
            <a:ext cx="244225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095A32-C7F3-644E-B19F-CD5BCB323A21}"/>
              </a:ext>
            </a:extLst>
          </p:cNvPr>
          <p:cNvCxnSpPr>
            <a:cxnSpLocks/>
          </p:cNvCxnSpPr>
          <p:nvPr/>
        </p:nvCxnSpPr>
        <p:spPr>
          <a:xfrm>
            <a:off x="8638779" y="4207133"/>
            <a:ext cx="244225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0486702E-1BD2-0244-AA08-791746AD1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84" y="4042513"/>
            <a:ext cx="3662598" cy="157247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074764D-2765-C140-9C32-2C4701AD4152}"/>
              </a:ext>
            </a:extLst>
          </p:cNvPr>
          <p:cNvSpPr txBox="1"/>
          <p:nvPr/>
        </p:nvSpPr>
        <p:spPr>
          <a:xfrm rot="16200000">
            <a:off x="5268066" y="3137385"/>
            <a:ext cx="15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Admission %</a:t>
            </a:r>
          </a:p>
        </p:txBody>
      </p:sp>
    </p:spTree>
    <p:extLst>
      <p:ext uri="{BB962C8B-B14F-4D97-AF65-F5344CB8AC3E}">
        <p14:creationId xmlns:p14="http://schemas.microsoft.com/office/powerpoint/2010/main" val="413580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9794-01E8-DB45-8839-D21DEC67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Paradox</a:t>
            </a:r>
          </a:p>
        </p:txBody>
      </p:sp>
      <p:pic>
        <p:nvPicPr>
          <p:cNvPr id="36" name="Content Placeholder 35" descr="Chart, scatter chart&#10;&#10;Description automatically generated">
            <a:extLst>
              <a:ext uri="{FF2B5EF4-FFF2-40B4-BE49-F238E27FC236}">
                <a16:creationId xmlns:a16="http://schemas.microsoft.com/office/drawing/2014/main" id="{D759E980-5DCD-9248-AEA1-97C3C2019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021" y="1457325"/>
            <a:ext cx="8451507" cy="4914900"/>
          </a:xfrm>
        </p:spPr>
      </p:pic>
    </p:spTree>
    <p:extLst>
      <p:ext uri="{BB962C8B-B14F-4D97-AF65-F5344CB8AC3E}">
        <p14:creationId xmlns:p14="http://schemas.microsoft.com/office/powerpoint/2010/main" val="286828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F7F84BE-D4E6-DF4E-9C58-4305A6A86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26" y="355600"/>
            <a:ext cx="9642274" cy="2449379"/>
          </a:xfrm>
          <a:prstGeom prst="rect">
            <a:avLst/>
          </a:prstGeom>
        </p:spPr>
      </p:pic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DD4ABA86-296D-C04B-B5F4-ABDBBBF09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00" y="3009900"/>
            <a:ext cx="579079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7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9932299-BC27-A845-A6BD-0A7898AC9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95" y="626533"/>
            <a:ext cx="7148862" cy="56049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EB7F10-EEFB-B94A-B50E-9BDC632DCC28}"/>
              </a:ext>
            </a:extLst>
          </p:cNvPr>
          <p:cNvSpPr txBox="1"/>
          <p:nvPr/>
        </p:nvSpPr>
        <p:spPr>
          <a:xfrm>
            <a:off x="8489244" y="1670756"/>
            <a:ext cx="3127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Sustainability issues enter via Examples and Case Studies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0385E-4D2A-6244-8D71-8770B0DE44D7}"/>
              </a:ext>
            </a:extLst>
          </p:cNvPr>
          <p:cNvSpPr txBox="1"/>
          <p:nvPr/>
        </p:nvSpPr>
        <p:spPr>
          <a:xfrm>
            <a:off x="8489244" y="852310"/>
            <a:ext cx="312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provide analytic tools</a:t>
            </a:r>
          </a:p>
        </p:txBody>
      </p:sp>
    </p:spTree>
    <p:extLst>
      <p:ext uri="{BB962C8B-B14F-4D97-AF65-F5344CB8AC3E}">
        <p14:creationId xmlns:p14="http://schemas.microsoft.com/office/powerpoint/2010/main" val="159816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5551575-0CBC-674D-AF62-2C618A147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30" y="288969"/>
            <a:ext cx="4193340" cy="5944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670AC6-17B9-5F42-97E4-851D81CDEA93}"/>
              </a:ext>
            </a:extLst>
          </p:cNvPr>
          <p:cNvSpPr txBox="1"/>
          <p:nvPr/>
        </p:nvSpPr>
        <p:spPr>
          <a:xfrm>
            <a:off x="5508978" y="609600"/>
            <a:ext cx="50009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Motivation: Research with conservationists/managers &amp; historic lack of quantitative skills in this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Explicitly interdisciplinary (70% to 80% from biology/ecology backgrounds).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Substantial fraction (~ 30%) of practicing scientists (as opposed to new graduates).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Industry partners for projects and placements.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Finance a huge obstacle to reaching people in less developed regions: We have 2 fee-waiver scholarships (due to disappear) and 1 private living cost scholarship for students from less developed country.</a:t>
            </a:r>
          </a:p>
        </p:txBody>
      </p:sp>
    </p:spTree>
    <p:extLst>
      <p:ext uri="{BB962C8B-B14F-4D97-AF65-F5344CB8AC3E}">
        <p14:creationId xmlns:p14="http://schemas.microsoft.com/office/powerpoint/2010/main" val="498208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82F691CC26A45BB748004A54C0C63" ma:contentTypeVersion="16" ma:contentTypeDescription="Create a new document." ma:contentTypeScope="" ma:versionID="c6058e2e138805aefea65fee7c4127ff">
  <xsd:schema xmlns:xsd="http://www.w3.org/2001/XMLSchema" xmlns:xs="http://www.w3.org/2001/XMLSchema" xmlns:p="http://schemas.microsoft.com/office/2006/metadata/properties" xmlns:ns2="bac58e29-0c23-4090-b611-ed602008453e" xmlns:ns3="2213ecb7-d87a-4aba-b21b-ec7ca04e5a58" targetNamespace="http://schemas.microsoft.com/office/2006/metadata/properties" ma:root="true" ma:fieldsID="d6c1969c7c375b91b16eee6c6b3ed5da" ns2:_="" ns3:_="">
    <xsd:import namespace="bac58e29-0c23-4090-b611-ed602008453e"/>
    <xsd:import namespace="2213ecb7-d87a-4aba-b21b-ec7ca04e5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58e29-0c23-4090-b611-ed6020084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c6c170-7366-48ed-88e6-2840e02129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3ecb7-d87a-4aba-b21b-ec7ca04e5a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a8d26b-852d-45c4-8141-779065016c1b}" ma:internalName="TaxCatchAll" ma:showField="CatchAllData" ma:web="2213ecb7-d87a-4aba-b21b-ec7ca04e5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13ecb7-d87a-4aba-b21b-ec7ca04e5a58" xsi:nil="true"/>
    <lcf76f155ced4ddcb4097134ff3c332f xmlns="bac58e29-0c23-4090-b611-ed602008453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2A20BE3-ED15-47DA-BF0C-CE94FAA6BDA2}"/>
</file>

<file path=customXml/itemProps2.xml><?xml version="1.0" encoding="utf-8"?>
<ds:datastoreItem xmlns:ds="http://schemas.openxmlformats.org/officeDocument/2006/customXml" ds:itemID="{6CCEA460-B513-4384-A007-54FF049249CA}"/>
</file>

<file path=customXml/itemProps3.xml><?xml version="1.0" encoding="utf-8"?>
<ds:datastoreItem xmlns:ds="http://schemas.openxmlformats.org/officeDocument/2006/customXml" ds:itemID="{F57693C2-34C7-4645-8571-EE4BB6E39816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221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Sustainability in the Maths &amp; Stats Curriculum at St Andrews</vt:lpstr>
      <vt:lpstr>PowerPoint Presentation</vt:lpstr>
      <vt:lpstr>Simpson’s Paradox</vt:lpstr>
      <vt:lpstr>Simpson’s Paradox</vt:lpstr>
      <vt:lpstr>Simpson’s Paradox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 in the Maths &amp; Stats Curriculum at St Andrews</dc:title>
  <dc:creator>David Borchers</dc:creator>
  <cp:lastModifiedBy>PATTERSON, Lucy</cp:lastModifiedBy>
  <cp:revision>6</cp:revision>
  <dcterms:created xsi:type="dcterms:W3CDTF">2022-06-22T07:07:54Z</dcterms:created>
  <dcterms:modified xsi:type="dcterms:W3CDTF">2022-06-22T08:43:41Z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0x01010040A82F691CC26A45BB748004A54C0C63</vt:lpwstr>
  </property>
</Properties>
</file>