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63" r:id="rId7"/>
    <p:sldId id="259" r:id="rId8"/>
    <p:sldId id="264" r:id="rId9"/>
    <p:sldId id="265" r:id="rId10"/>
    <p:sldId id="266" r:id="rId11"/>
    <p:sldId id="260" r:id="rId12"/>
    <p:sldId id="261"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921" autoAdjust="0"/>
  </p:normalViewPr>
  <p:slideViewPr>
    <p:cSldViewPr snapToGrid="0" snapToObjects="1">
      <p:cViewPr varScale="1">
        <p:scale>
          <a:sx n="76" d="100"/>
          <a:sy n="76" d="100"/>
        </p:scale>
        <p:origin x="1950" y="96"/>
      </p:cViewPr>
      <p:guideLst/>
    </p:cSldViewPr>
  </p:slideViewPr>
  <p:notesTextViewPr>
    <p:cViewPr>
      <p:scale>
        <a:sx n="3" d="2"/>
        <a:sy n="3" d="2"/>
      </p:scale>
      <p:origin x="0" y="0"/>
    </p:cViewPr>
  </p:notesTextViewPr>
  <p:notesViewPr>
    <p:cSldViewPr snapToGrid="0" snapToObjects="1">
      <p:cViewPr varScale="1">
        <p:scale>
          <a:sx n="109" d="100"/>
          <a:sy n="109" d="100"/>
        </p:scale>
        <p:origin x="4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6E2AE6-40BC-2847-AC6E-EC61DB13E2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EC23C-2753-E64A-A706-786BF1710A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2A0D4D-16FD-BE4A-AF91-4399CBDC7036}" type="datetimeFigureOut">
              <a:rPr lang="en-US" smtClean="0"/>
              <a:t>4/5/2023</a:t>
            </a:fld>
            <a:endParaRPr lang="en-US"/>
          </a:p>
        </p:txBody>
      </p:sp>
      <p:sp>
        <p:nvSpPr>
          <p:cNvPr id="4" name="Footer Placeholder 3">
            <a:extLst>
              <a:ext uri="{FF2B5EF4-FFF2-40B4-BE49-F238E27FC236}">
                <a16:creationId xmlns:a16="http://schemas.microsoft.com/office/drawing/2014/main" id="{F7F46B51-416A-D748-B1B6-C07115B61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214991-DD2A-2746-9585-4F1E3CA38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85F5CC-0440-594A-B414-83CADB1A7D94}" type="slidenum">
              <a:rPr lang="en-US" smtClean="0"/>
              <a:t>‹#›</a:t>
            </a:fld>
            <a:endParaRPr lang="en-US"/>
          </a:p>
        </p:txBody>
      </p:sp>
    </p:spTree>
    <p:extLst>
      <p:ext uri="{BB962C8B-B14F-4D97-AF65-F5344CB8AC3E}">
        <p14:creationId xmlns:p14="http://schemas.microsoft.com/office/powerpoint/2010/main" val="312767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03ACA-60EA-4D70-849C-E5E17FB012FB}"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9513A-4D37-4E1D-ACC8-4C19D5B0F0BF}" type="slidenum">
              <a:rPr lang="en-GB" smtClean="0"/>
              <a:t>‹#›</a:t>
            </a:fld>
            <a:endParaRPr lang="en-GB"/>
          </a:p>
        </p:txBody>
      </p:sp>
    </p:spTree>
    <p:extLst>
      <p:ext uri="{BB962C8B-B14F-4D97-AF65-F5344CB8AC3E}">
        <p14:creationId xmlns:p14="http://schemas.microsoft.com/office/powerpoint/2010/main" val="397981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9513A-4D37-4E1D-ACC8-4C19D5B0F0BF}" type="slidenum">
              <a:rPr lang="en-GB" smtClean="0"/>
              <a:t>1</a:t>
            </a:fld>
            <a:endParaRPr lang="en-GB"/>
          </a:p>
        </p:txBody>
      </p:sp>
    </p:spTree>
    <p:extLst>
      <p:ext uri="{BB962C8B-B14F-4D97-AF65-F5344CB8AC3E}">
        <p14:creationId xmlns:p14="http://schemas.microsoft.com/office/powerpoint/2010/main" val="321423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9513A-4D37-4E1D-ACC8-4C19D5B0F0BF}" type="slidenum">
              <a:rPr lang="en-GB" smtClean="0"/>
              <a:t>2</a:t>
            </a:fld>
            <a:endParaRPr lang="en-GB"/>
          </a:p>
        </p:txBody>
      </p:sp>
    </p:spTree>
    <p:extLst>
      <p:ext uri="{BB962C8B-B14F-4D97-AF65-F5344CB8AC3E}">
        <p14:creationId xmlns:p14="http://schemas.microsoft.com/office/powerpoint/2010/main" val="71326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9513A-4D37-4E1D-ACC8-4C19D5B0F0BF}" type="slidenum">
              <a:rPr lang="en-GB" smtClean="0"/>
              <a:t>3</a:t>
            </a:fld>
            <a:endParaRPr lang="en-GB"/>
          </a:p>
        </p:txBody>
      </p:sp>
    </p:spTree>
    <p:extLst>
      <p:ext uri="{BB962C8B-B14F-4D97-AF65-F5344CB8AC3E}">
        <p14:creationId xmlns:p14="http://schemas.microsoft.com/office/powerpoint/2010/main" val="388198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9513A-4D37-4E1D-ACC8-4C19D5B0F0BF}" type="slidenum">
              <a:rPr lang="en-GB" smtClean="0"/>
              <a:t>6</a:t>
            </a:fld>
            <a:endParaRPr lang="en-GB"/>
          </a:p>
        </p:txBody>
      </p:sp>
    </p:spTree>
    <p:extLst>
      <p:ext uri="{BB962C8B-B14F-4D97-AF65-F5344CB8AC3E}">
        <p14:creationId xmlns:p14="http://schemas.microsoft.com/office/powerpoint/2010/main" val="377802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9513A-4D37-4E1D-ACC8-4C19D5B0F0BF}" type="slidenum">
              <a:rPr lang="en-GB" smtClean="0"/>
              <a:t>7</a:t>
            </a:fld>
            <a:endParaRPr lang="en-GB"/>
          </a:p>
        </p:txBody>
      </p:sp>
    </p:spTree>
    <p:extLst>
      <p:ext uri="{BB962C8B-B14F-4D97-AF65-F5344CB8AC3E}">
        <p14:creationId xmlns:p14="http://schemas.microsoft.com/office/powerpoint/2010/main" val="63477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262B-048F-3F45-90B8-67FA2B2D3CAF}"/>
              </a:ext>
            </a:extLst>
          </p:cNvPr>
          <p:cNvSpPr>
            <a:spLocks noGrp="1"/>
          </p:cNvSpPr>
          <p:nvPr>
            <p:ph type="ctrTitle"/>
          </p:nvPr>
        </p:nvSpPr>
        <p:spPr>
          <a:xfrm>
            <a:off x="510136" y="501272"/>
            <a:ext cx="9172877" cy="866273"/>
          </a:xfrm>
        </p:spPr>
        <p:txBody>
          <a:bodyPr anchor="t"/>
          <a:lstStyle>
            <a:lvl1pPr algn="l">
              <a:defRPr sz="6000" b="1">
                <a:solidFill>
                  <a:srgbClr val="7030A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56D4498-1662-3C47-A029-AC2245731434}"/>
              </a:ext>
            </a:extLst>
          </p:cNvPr>
          <p:cNvSpPr>
            <a:spLocks noGrp="1"/>
          </p:cNvSpPr>
          <p:nvPr>
            <p:ph type="subTitle" idx="1"/>
          </p:nvPr>
        </p:nvSpPr>
        <p:spPr>
          <a:xfrm>
            <a:off x="510136" y="1672888"/>
            <a:ext cx="9500135" cy="3823137"/>
          </a:xfrm>
        </p:spPr>
        <p:txBody>
          <a:bodyPr/>
          <a:lstStyle>
            <a:lvl1pPr marL="0" indent="0" algn="l">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9AFD6FA4-2A3D-014B-B888-C1C8F0490E6F}"/>
              </a:ext>
            </a:extLst>
          </p:cNvPr>
          <p:cNvSpPr txBox="1"/>
          <p:nvPr userDrawn="1"/>
        </p:nvSpPr>
        <p:spPr>
          <a:xfrm>
            <a:off x="5707782" y="5958036"/>
            <a:ext cx="6112042" cy="523220"/>
          </a:xfrm>
          <a:prstGeom prst="rect">
            <a:avLst/>
          </a:prstGeom>
          <a:noFill/>
        </p:spPr>
        <p:txBody>
          <a:bodyPr wrap="square" rtlCol="0">
            <a:spAutoFit/>
          </a:bodyPr>
          <a:lstStyle/>
          <a:p>
            <a:pPr algn="r"/>
            <a:r>
              <a:rPr lang="en-GB" sz="2800" b="1" dirty="0">
                <a:solidFill>
                  <a:schemeClr val="accent5">
                    <a:lumMod val="60000"/>
                    <a:lumOff val="40000"/>
                  </a:schemeClr>
                </a:solidFill>
              </a:rPr>
              <a:t>Regionally Focused — Globally Engaged</a:t>
            </a:r>
          </a:p>
        </p:txBody>
      </p:sp>
    </p:spTree>
    <p:extLst>
      <p:ext uri="{BB962C8B-B14F-4D97-AF65-F5344CB8AC3E}">
        <p14:creationId xmlns:p14="http://schemas.microsoft.com/office/powerpoint/2010/main" val="3449051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027EB-28B7-3043-B8BF-FB2051199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AA241B-612A-484A-A19A-4448984B2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B087CB15-3FDD-C344-B940-1E8C7828A1B5}"/>
              </a:ext>
            </a:extLst>
          </p:cNvPr>
          <p:cNvSpPr>
            <a:spLocks noGrp="1"/>
          </p:cNvSpPr>
          <p:nvPr>
            <p:ph type="sldNum" sz="quarter" idx="4"/>
          </p:nvPr>
        </p:nvSpPr>
        <p:spPr>
          <a:xfrm>
            <a:off x="7812723" y="6310312"/>
            <a:ext cx="3877962" cy="365125"/>
          </a:xfrm>
          <a:prstGeom prst="rect">
            <a:avLst/>
          </a:prstGeom>
        </p:spPr>
        <p:txBody>
          <a:bodyPr/>
          <a:lstStyle>
            <a:lvl1pPr>
              <a:defRPr lang="en-GB" sz="1600" b="1" smtClean="0">
                <a:solidFill>
                  <a:schemeClr val="accent5">
                    <a:lumMod val="60000"/>
                    <a:lumOff val="40000"/>
                  </a:schemeClr>
                </a:solidFill>
              </a:defRPr>
            </a:lvl1pPr>
          </a:lstStyle>
          <a:p>
            <a:pPr algn="r"/>
            <a:r>
              <a:rPr lang="en-GB" dirty="0"/>
              <a:t>Regionally Focused — Globally Engaged</a:t>
            </a:r>
          </a:p>
        </p:txBody>
      </p:sp>
      <p:pic>
        <p:nvPicPr>
          <p:cNvPr id="8" name="Picture 7">
            <a:extLst>
              <a:ext uri="{FF2B5EF4-FFF2-40B4-BE49-F238E27FC236}">
                <a16:creationId xmlns:a16="http://schemas.microsoft.com/office/drawing/2014/main" id="{E139D078-96C7-7E43-B342-C370FA19D31F}"/>
              </a:ext>
            </a:extLst>
          </p:cNvPr>
          <p:cNvPicPr>
            <a:picLocks noChangeAspect="1"/>
          </p:cNvPicPr>
          <p:nvPr userDrawn="1"/>
        </p:nvPicPr>
        <p:blipFill>
          <a:blip r:embed="rId3"/>
          <a:stretch>
            <a:fillRect/>
          </a:stretch>
        </p:blipFill>
        <p:spPr>
          <a:xfrm>
            <a:off x="-351711" y="5486399"/>
            <a:ext cx="2193107" cy="2200275"/>
          </a:xfrm>
          <a:prstGeom prst="rect">
            <a:avLst/>
          </a:prstGeom>
        </p:spPr>
      </p:pic>
      <p:pic>
        <p:nvPicPr>
          <p:cNvPr id="9" name="Picture 8">
            <a:extLst>
              <a:ext uri="{FF2B5EF4-FFF2-40B4-BE49-F238E27FC236}">
                <a16:creationId xmlns:a16="http://schemas.microsoft.com/office/drawing/2014/main" id="{32BD4FC6-A8AD-BA4C-BAC1-FFB4A22A843D}"/>
              </a:ext>
            </a:extLst>
          </p:cNvPr>
          <p:cNvPicPr>
            <a:picLocks noChangeAspect="1"/>
          </p:cNvPicPr>
          <p:nvPr userDrawn="1"/>
        </p:nvPicPr>
        <p:blipFill>
          <a:blip r:embed="rId4"/>
          <a:stretch>
            <a:fillRect/>
          </a:stretch>
        </p:blipFill>
        <p:spPr>
          <a:xfrm>
            <a:off x="9683991" y="-413652"/>
            <a:ext cx="2619220" cy="2609336"/>
          </a:xfrm>
          <a:prstGeom prst="rect">
            <a:avLst/>
          </a:prstGeom>
        </p:spPr>
      </p:pic>
    </p:spTree>
    <p:extLst>
      <p:ext uri="{BB962C8B-B14F-4D97-AF65-F5344CB8AC3E}">
        <p14:creationId xmlns:p14="http://schemas.microsoft.com/office/powerpoint/2010/main" val="119576104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B285-D4AD-624C-9323-A2D879B15F38}"/>
              </a:ext>
            </a:extLst>
          </p:cNvPr>
          <p:cNvSpPr>
            <a:spLocks noGrp="1"/>
          </p:cNvSpPr>
          <p:nvPr>
            <p:ph type="ctrTitle"/>
          </p:nvPr>
        </p:nvSpPr>
        <p:spPr>
          <a:xfrm>
            <a:off x="510136" y="501272"/>
            <a:ext cx="9172877" cy="1654699"/>
          </a:xfrm>
        </p:spPr>
        <p:txBody>
          <a:bodyPr>
            <a:normAutofit fontScale="90000"/>
          </a:bodyPr>
          <a:lstStyle/>
          <a:p>
            <a:pPr algn="ctr"/>
            <a:br>
              <a:rPr lang="en-GB" dirty="0"/>
            </a:br>
            <a:br>
              <a:rPr lang="en-GB" dirty="0"/>
            </a:br>
            <a:br>
              <a:rPr lang="en-GB" dirty="0"/>
            </a:br>
            <a:r>
              <a:rPr lang="en-GB" dirty="0"/>
              <a:t>Borders College Sustainability Journey</a:t>
            </a:r>
            <a:endParaRPr lang="en-US" dirty="0"/>
          </a:p>
        </p:txBody>
      </p:sp>
    </p:spTree>
    <p:extLst>
      <p:ext uri="{BB962C8B-B14F-4D97-AF65-F5344CB8AC3E}">
        <p14:creationId xmlns:p14="http://schemas.microsoft.com/office/powerpoint/2010/main" val="21258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GB"/>
          </a:p>
        </p:txBody>
      </p:sp>
      <p:sp>
        <p:nvSpPr>
          <p:cNvPr id="3" name="Subtitle 2"/>
          <p:cNvSpPr>
            <a:spLocks noGrp="1"/>
          </p:cNvSpPr>
          <p:nvPr>
            <p:ph type="subTitle" idx="1"/>
          </p:nvPr>
        </p:nvSpPr>
        <p:spPr/>
        <p:txBody>
          <a:bodyPr>
            <a:normAutofit/>
          </a:bodyPr>
          <a:lstStyle/>
          <a:p>
            <a:pPr algn="ctr"/>
            <a:r>
              <a:rPr lang="en-GB" sz="4400" dirty="0"/>
              <a:t>                                      </a:t>
            </a:r>
          </a:p>
          <a:p>
            <a:pPr algn="ctr"/>
            <a:endParaRPr lang="en-GB" sz="4400" dirty="0"/>
          </a:p>
          <a:p>
            <a:pPr algn="ctr"/>
            <a:endParaRPr lang="en-GB" sz="4400" dirty="0"/>
          </a:p>
          <a:p>
            <a:pPr algn="ctr"/>
            <a:r>
              <a:rPr lang="en-GB" sz="4400" dirty="0"/>
              <a:t>                                Any Questions?</a:t>
            </a:r>
          </a:p>
          <a:p>
            <a:pPr algn="ct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266" y="1672888"/>
            <a:ext cx="3362937" cy="4483916"/>
          </a:xfrm>
          <a:prstGeom prst="rect">
            <a:avLst/>
          </a:prstGeom>
        </p:spPr>
      </p:pic>
    </p:spTree>
    <p:extLst>
      <p:ext uri="{BB962C8B-B14F-4D97-AF65-F5344CB8AC3E}">
        <p14:creationId xmlns:p14="http://schemas.microsoft.com/office/powerpoint/2010/main" val="376233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4C9F-6813-D246-BECD-0909041E592C}"/>
              </a:ext>
            </a:extLst>
          </p:cNvPr>
          <p:cNvSpPr>
            <a:spLocks noGrp="1"/>
          </p:cNvSpPr>
          <p:nvPr>
            <p:ph type="ctrTitle"/>
          </p:nvPr>
        </p:nvSpPr>
        <p:spPr/>
        <p:txBody>
          <a:bodyPr>
            <a:normAutofit fontScale="90000"/>
          </a:bodyPr>
          <a:lstStyle/>
          <a:p>
            <a:r>
              <a:rPr lang="en-GB" dirty="0"/>
              <a:t>College Context</a:t>
            </a:r>
            <a:endParaRPr lang="en-US" dirty="0"/>
          </a:p>
        </p:txBody>
      </p:sp>
      <p:sp>
        <p:nvSpPr>
          <p:cNvPr id="3" name="Subtitle 2">
            <a:extLst>
              <a:ext uri="{FF2B5EF4-FFF2-40B4-BE49-F238E27FC236}">
                <a16:creationId xmlns:a16="http://schemas.microsoft.com/office/drawing/2014/main" id="{A18E5DF4-ABA5-9744-993F-5E90A3ABD129}"/>
              </a:ext>
            </a:extLst>
          </p:cNvPr>
          <p:cNvSpPr>
            <a:spLocks noGrp="1"/>
          </p:cNvSpPr>
          <p:nvPr>
            <p:ph type="subTitle" idx="1"/>
          </p:nvPr>
        </p:nvSpPr>
        <p:spPr>
          <a:xfrm>
            <a:off x="510136" y="1672888"/>
            <a:ext cx="9500135" cy="4425908"/>
          </a:xfrm>
        </p:spPr>
        <p:txBody>
          <a:bodyPr/>
          <a:lstStyle/>
          <a:p>
            <a:endParaRPr lang="en-GB" sz="2000" dirty="0"/>
          </a:p>
          <a:p>
            <a:endParaRPr lang="en-GB" sz="2000" dirty="0"/>
          </a:p>
          <a:p>
            <a:r>
              <a:rPr lang="en-GB" sz="2000" dirty="0"/>
              <a:t>One of the smallest Colleges in Scotland</a:t>
            </a:r>
          </a:p>
          <a:p>
            <a:r>
              <a:rPr lang="en-GB" sz="2000" dirty="0"/>
              <a:t>4 Campuses across the Borders region</a:t>
            </a:r>
          </a:p>
          <a:p>
            <a:r>
              <a:rPr lang="en-GB" sz="2000" dirty="0"/>
              <a:t>Main Campus at Galashiels shared with HWU</a:t>
            </a:r>
          </a:p>
          <a:p>
            <a:r>
              <a:rPr lang="en-GB" sz="2000" dirty="0"/>
              <a:t>Cover a very large Geographical rural area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620" y="2298024"/>
            <a:ext cx="6788354" cy="3688080"/>
          </a:xfrm>
          <a:prstGeom prst="rect">
            <a:avLst/>
          </a:prstGeom>
        </p:spPr>
      </p:pic>
    </p:spTree>
    <p:extLst>
      <p:ext uri="{BB962C8B-B14F-4D97-AF65-F5344CB8AC3E}">
        <p14:creationId xmlns:p14="http://schemas.microsoft.com/office/powerpoint/2010/main" val="204121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Our Journey</a:t>
            </a:r>
          </a:p>
        </p:txBody>
      </p:sp>
      <p:pic>
        <p:nvPicPr>
          <p:cNvPr id="5" name="Picture 4"/>
          <p:cNvPicPr>
            <a:picLocks noChangeAspect="1"/>
          </p:cNvPicPr>
          <p:nvPr/>
        </p:nvPicPr>
        <p:blipFill>
          <a:blip r:embed="rId3"/>
          <a:stretch>
            <a:fillRect/>
          </a:stretch>
        </p:blipFill>
        <p:spPr>
          <a:xfrm>
            <a:off x="385123" y="1282148"/>
            <a:ext cx="9476859" cy="4741349"/>
          </a:xfrm>
          <a:prstGeom prst="rect">
            <a:avLst/>
          </a:prstGeom>
        </p:spPr>
      </p:pic>
      <p:sp>
        <p:nvSpPr>
          <p:cNvPr id="4" name="AutoShape 2" descr="blob:https://borderscollege-my.sharepoint.com/c0f402ae-f5ae-4a9e-87e0-a48bd7864f3d"/>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1185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Development of Sustainability Strategy 2020-2025</a:t>
            </a:r>
          </a:p>
        </p:txBody>
      </p:sp>
      <p:sp>
        <p:nvSpPr>
          <p:cNvPr id="3" name="Subtitle 2"/>
          <p:cNvSpPr>
            <a:spLocks noGrp="1"/>
          </p:cNvSpPr>
          <p:nvPr>
            <p:ph type="subTitle" idx="1"/>
          </p:nvPr>
        </p:nvSpPr>
        <p:spPr>
          <a:xfrm>
            <a:off x="510137" y="2030136"/>
            <a:ext cx="9313372" cy="3465889"/>
          </a:xfrm>
        </p:spPr>
        <p:txBody>
          <a:bodyPr>
            <a:normAutofit lnSpcReduction="10000"/>
          </a:bodyPr>
          <a:lstStyle/>
          <a:p>
            <a:r>
              <a:rPr lang="en-GB" dirty="0"/>
              <a:t>Completed internal review of previous activities and recognised sustainability was too narrow focused throughout the College</a:t>
            </a:r>
          </a:p>
          <a:p>
            <a:r>
              <a:rPr lang="en-GB" dirty="0"/>
              <a:t>Held Working groups with broad College and external representation led by College Principal. </a:t>
            </a:r>
          </a:p>
          <a:p>
            <a:r>
              <a:rPr lang="en-GB" dirty="0"/>
              <a:t>Set strategic Ambition</a:t>
            </a:r>
          </a:p>
          <a:p>
            <a:r>
              <a:rPr lang="en-GB" dirty="0"/>
              <a:t>Set Strategic Objectives</a:t>
            </a:r>
          </a:p>
          <a:p>
            <a:r>
              <a:rPr lang="en-GB" dirty="0"/>
              <a:t>Set Performance measurers</a:t>
            </a:r>
          </a:p>
          <a:p>
            <a:r>
              <a:rPr lang="en-GB" dirty="0"/>
              <a:t>Underpinning Themes, Behavioural Changes, Circular Economy, Global Citizenship</a:t>
            </a:r>
          </a:p>
          <a:p>
            <a:endParaRPr lang="en-GB" dirty="0"/>
          </a:p>
        </p:txBody>
      </p:sp>
    </p:spTree>
    <p:extLst>
      <p:ext uri="{BB962C8B-B14F-4D97-AF65-F5344CB8AC3E}">
        <p14:creationId xmlns:p14="http://schemas.microsoft.com/office/powerpoint/2010/main" val="236672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Strategic Objectives</a:t>
            </a:r>
          </a:p>
        </p:txBody>
      </p:sp>
      <p:pic>
        <p:nvPicPr>
          <p:cNvPr id="5" name="Picture 4"/>
          <p:cNvPicPr>
            <a:picLocks noChangeAspect="1"/>
          </p:cNvPicPr>
          <p:nvPr/>
        </p:nvPicPr>
        <p:blipFill>
          <a:blip r:embed="rId2"/>
          <a:stretch>
            <a:fillRect/>
          </a:stretch>
        </p:blipFill>
        <p:spPr>
          <a:xfrm>
            <a:off x="233774" y="1367545"/>
            <a:ext cx="9776497" cy="4662327"/>
          </a:xfrm>
          <a:prstGeom prst="rect">
            <a:avLst/>
          </a:prstGeom>
        </p:spPr>
      </p:pic>
      <p:sp>
        <p:nvSpPr>
          <p:cNvPr id="4" name="AutoShape 2" descr="blob:https://borderscollege-my.sharepoint.com/4a05885a-3d32-4629-b041-ddfdcabd9774"/>
          <p:cNvSpPr>
            <a:spLocks noGrp="1" noChangeAspect="1" noChangeArrowheads="1"/>
          </p:cNvSpPr>
          <p:nvPr>
            <p:ph type="subTitle" idx="1"/>
          </p:nvPr>
        </p:nvSpPr>
        <p:spPr bwMode="auto">
          <a:xfrm>
            <a:off x="233774" y="1561672"/>
            <a:ext cx="9776497" cy="39343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1581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Underpinning Themes</a:t>
            </a:r>
          </a:p>
        </p:txBody>
      </p:sp>
      <p:pic>
        <p:nvPicPr>
          <p:cNvPr id="4" name="Picture 3"/>
          <p:cNvPicPr>
            <a:picLocks noChangeAspect="1"/>
          </p:cNvPicPr>
          <p:nvPr/>
        </p:nvPicPr>
        <p:blipFill>
          <a:blip r:embed="rId3"/>
          <a:stretch>
            <a:fillRect/>
          </a:stretch>
        </p:blipFill>
        <p:spPr>
          <a:xfrm>
            <a:off x="410965" y="1491552"/>
            <a:ext cx="9599305" cy="4574817"/>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6037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Partnerships and Plans</a:t>
            </a:r>
          </a:p>
        </p:txBody>
      </p:sp>
      <p:pic>
        <p:nvPicPr>
          <p:cNvPr id="4" name="Picture 3"/>
          <p:cNvPicPr>
            <a:picLocks noChangeAspect="1"/>
          </p:cNvPicPr>
          <p:nvPr/>
        </p:nvPicPr>
        <p:blipFill>
          <a:blip r:embed="rId3"/>
          <a:stretch>
            <a:fillRect/>
          </a:stretch>
        </p:blipFill>
        <p:spPr>
          <a:xfrm>
            <a:off x="314299" y="1249380"/>
            <a:ext cx="8641234" cy="4323279"/>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71248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Key elements of Strategy</a:t>
            </a:r>
          </a:p>
        </p:txBody>
      </p:sp>
      <p:sp>
        <p:nvSpPr>
          <p:cNvPr id="3" name="Subtitle 2"/>
          <p:cNvSpPr>
            <a:spLocks noGrp="1"/>
          </p:cNvSpPr>
          <p:nvPr>
            <p:ph type="subTitle" idx="1"/>
          </p:nvPr>
        </p:nvSpPr>
        <p:spPr/>
        <p:txBody>
          <a:bodyPr>
            <a:normAutofit/>
          </a:bodyPr>
          <a:lstStyle/>
          <a:p>
            <a:r>
              <a:rPr lang="en-GB" dirty="0"/>
              <a:t>Partnerships</a:t>
            </a:r>
          </a:p>
          <a:p>
            <a:pPr marL="342900" indent="-342900">
              <a:buFont typeface="Arial" panose="020B0604020202020204" pitchFamily="34" charset="0"/>
              <a:buChar char="•"/>
            </a:pPr>
            <a:r>
              <a:rPr lang="en-GB" dirty="0"/>
              <a:t>EAUC- Central and Southern Scotland College Partnership, Borders College, West Lothian College and Forth Valley College.</a:t>
            </a:r>
          </a:p>
          <a:p>
            <a:pPr marL="342900" indent="-342900">
              <a:buFont typeface="Arial" panose="020B0604020202020204" pitchFamily="34" charset="0"/>
              <a:buChar char="•"/>
            </a:pPr>
            <a:r>
              <a:rPr lang="en-GB" dirty="0"/>
              <a:t>Supporting plans, The college have developed 7 plans and works streams, these are, Carbon Management, Waste Management, Travel and Transport, Curriculum Plan, Procurement Plan, Biodiversity Plan, Behavioural Change Plan,  Each Stream led by Members of the College Senior leadership team reporting back to SLT and BOM on progress.</a:t>
            </a:r>
          </a:p>
          <a:p>
            <a:pPr marL="342900" indent="-342900">
              <a:buFont typeface="Arial" panose="020B0604020202020204" pitchFamily="34" charset="0"/>
              <a:buChar char="•"/>
            </a:pPr>
            <a:r>
              <a:rPr lang="en-GB" dirty="0"/>
              <a:t>Global Citizenship awards- Recently awarded our 100</a:t>
            </a:r>
            <a:r>
              <a:rPr lang="en-GB" baseline="30000" dirty="0"/>
              <a:t>th</a:t>
            </a:r>
            <a:r>
              <a:rPr lang="en-GB" dirty="0"/>
              <a:t> award</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1231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Next Steps</a:t>
            </a:r>
          </a:p>
        </p:txBody>
      </p:sp>
      <p:sp>
        <p:nvSpPr>
          <p:cNvPr id="3" name="Subtitle 2"/>
          <p:cNvSpPr>
            <a:spLocks noGrp="1"/>
          </p:cNvSpPr>
          <p:nvPr>
            <p:ph type="subTitle" idx="1"/>
          </p:nvPr>
        </p:nvSpPr>
        <p:spPr>
          <a:xfrm>
            <a:off x="617712" y="1672888"/>
            <a:ext cx="9500135" cy="3823137"/>
          </a:xfrm>
        </p:spPr>
        <p:txBody>
          <a:bodyPr>
            <a:normAutofit fontScale="55000" lnSpcReduction="20000"/>
          </a:bodyPr>
          <a:lstStyle/>
          <a:p>
            <a:r>
              <a:rPr lang="en-GB" sz="4400" dirty="0"/>
              <a:t>Evaluate against current targets</a:t>
            </a:r>
          </a:p>
          <a:p>
            <a:r>
              <a:rPr lang="en-GB" sz="4400" dirty="0"/>
              <a:t>Begin to develop strategies for outline of sustainable objectives and targets 2025-2030.</a:t>
            </a:r>
          </a:p>
          <a:p>
            <a:r>
              <a:rPr lang="en-GB" sz="4400" dirty="0"/>
              <a:t>GG Judging Panel Comments- </a:t>
            </a:r>
            <a:r>
              <a:rPr lang="en-US" sz="4400" dirty="0"/>
              <a:t>This is an impressive comprehensive, whole institution approach. The project was well thought out, aligning their journey to many important factors such as </a:t>
            </a:r>
            <a:r>
              <a:rPr lang="en-US" sz="4400" dirty="0" err="1"/>
              <a:t>behaviour</a:t>
            </a:r>
            <a:r>
              <a:rPr lang="en-US" sz="4400" dirty="0"/>
              <a:t> change and the circular economy. It is replicable for large universities and small colleges alike. The breadth and reach of the initiative for a small institution is outstanding. </a:t>
            </a:r>
          </a:p>
          <a:p>
            <a:pPr fontAlgn="base"/>
            <a:endParaRPr lang="en-US" sz="4400" dirty="0"/>
          </a:p>
          <a:p>
            <a:pPr algn="ctr" fontAlgn="base"/>
            <a:r>
              <a:rPr lang="en-US" sz="4400" dirty="0"/>
              <a:t>Don’t be afraid to start afresh from top to bottom.</a:t>
            </a:r>
          </a:p>
          <a:p>
            <a:endParaRPr lang="en-GB" dirty="0"/>
          </a:p>
          <a:p>
            <a:endParaRPr lang="en-GB" dirty="0"/>
          </a:p>
        </p:txBody>
      </p:sp>
    </p:spTree>
    <p:extLst>
      <p:ext uri="{BB962C8B-B14F-4D97-AF65-F5344CB8AC3E}">
        <p14:creationId xmlns:p14="http://schemas.microsoft.com/office/powerpoint/2010/main" val="349499377"/>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stainabilty Presentation" id="{0F65B86A-6AA5-4BEF-B04B-BAA119E9B603}" vid="{3AB16E85-0A61-4500-B27A-B1F52D9A99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13ecb7-d87a-4aba-b21b-ec7ca04e5a58" xsi:nil="true"/>
    <lcf76f155ced4ddcb4097134ff3c332f xmlns="bac58e29-0c23-4090-b611-ed60200845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A82F691CC26A45BB748004A54C0C63" ma:contentTypeVersion="16" ma:contentTypeDescription="Create a new document." ma:contentTypeScope="" ma:versionID="c6058e2e138805aefea65fee7c4127ff">
  <xsd:schema xmlns:xsd="http://www.w3.org/2001/XMLSchema" xmlns:xs="http://www.w3.org/2001/XMLSchema" xmlns:p="http://schemas.microsoft.com/office/2006/metadata/properties" xmlns:ns2="bac58e29-0c23-4090-b611-ed602008453e" xmlns:ns3="2213ecb7-d87a-4aba-b21b-ec7ca04e5a58" targetNamespace="http://schemas.microsoft.com/office/2006/metadata/properties" ma:root="true" ma:fieldsID="d6c1969c7c375b91b16eee6c6b3ed5da" ns2:_="" ns3:_="">
    <xsd:import namespace="bac58e29-0c23-4090-b611-ed602008453e"/>
    <xsd:import namespace="2213ecb7-d87a-4aba-b21b-ec7ca04e5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58e29-0c23-4090-b611-ed6020084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c6c170-7366-48ed-88e6-2840e02129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13ecb7-d87a-4aba-b21b-ec7ca04e5a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a8d26b-852d-45c4-8141-779065016c1b}" ma:internalName="TaxCatchAll" ma:showField="CatchAllData" ma:web="2213ecb7-d87a-4aba-b21b-ec7ca04e5a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C60F9-0FAF-4138-89AB-FE714913C833}">
  <ds:schemaRefs>
    <ds:schemaRef ds:uri="http://schemas.microsoft.com/office/2006/metadata/properties"/>
    <ds:schemaRef ds:uri="http://schemas.microsoft.com/office/infopath/2007/PartnerControls"/>
    <ds:schemaRef ds:uri="2213ecb7-d87a-4aba-b21b-ec7ca04e5a58"/>
    <ds:schemaRef ds:uri="bac58e29-0c23-4090-b611-ed602008453e"/>
  </ds:schemaRefs>
</ds:datastoreItem>
</file>

<file path=customXml/itemProps2.xml><?xml version="1.0" encoding="utf-8"?>
<ds:datastoreItem xmlns:ds="http://schemas.openxmlformats.org/officeDocument/2006/customXml" ds:itemID="{5C8CDD6D-3D7F-488E-8C7E-C3FBA9F66D92}">
  <ds:schemaRefs>
    <ds:schemaRef ds:uri="http://schemas.microsoft.com/sharepoint/v3/contenttype/forms"/>
  </ds:schemaRefs>
</ds:datastoreItem>
</file>

<file path=customXml/itemProps3.xml><?xml version="1.0" encoding="utf-8"?>
<ds:datastoreItem xmlns:ds="http://schemas.openxmlformats.org/officeDocument/2006/customXml" ds:itemID="{F318267B-D71F-4F9F-9770-7457E8986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58e29-0c23-4090-b611-ed602008453e"/>
    <ds:schemaRef ds:uri="2213ecb7-d87a-4aba-b21b-ec7ca04e5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Sustainabilty Presentation</Template>
  <TotalTime>232</TotalTime>
  <Words>294</Words>
  <Application>Microsoft Office PowerPoint</Application>
  <PresentationFormat>Widescreen</PresentationFormat>
  <Paragraphs>41</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Borders College Sustainability Journey</vt:lpstr>
      <vt:lpstr>College Context</vt:lpstr>
      <vt:lpstr>Our Journey</vt:lpstr>
      <vt:lpstr>Development of Sustainability Strategy 2020-2025</vt:lpstr>
      <vt:lpstr>Strategic Objectives</vt:lpstr>
      <vt:lpstr>Underpinning Themes</vt:lpstr>
      <vt:lpstr>Partnerships and Plans</vt:lpstr>
      <vt:lpstr>Key elements of Strategy</vt:lpstr>
      <vt:lpstr>Next Steps</vt:lpstr>
      <vt:lpstr>PowerPoint Presentation</vt:lpstr>
    </vt:vector>
  </TitlesOfParts>
  <Company>Borders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Borders College Sustainability Journey</dc:title>
  <dc:creator>Robert Hewitt</dc:creator>
  <cp:lastModifiedBy>SMITH, Alice</cp:lastModifiedBy>
  <cp:revision>26</cp:revision>
  <dcterms:created xsi:type="dcterms:W3CDTF">2023-03-27T12:17:02Z</dcterms:created>
  <dcterms:modified xsi:type="dcterms:W3CDTF">2023-04-05T08:57:48Z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0x01010040A82F691CC26A45BB748004A54C0C63</vt:lpwstr>
  </property>
</Properties>
</file>