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3"/>
  </p:notesMasterIdLst>
  <p:handoutMasterIdLst>
    <p:handoutMasterId r:id="rId34"/>
  </p:handoutMasterIdLst>
  <p:sldIdLst>
    <p:sldId id="256" r:id="rId3"/>
    <p:sldId id="272" r:id="rId4"/>
    <p:sldId id="277" r:id="rId5"/>
    <p:sldId id="278" r:id="rId6"/>
    <p:sldId id="258" r:id="rId7"/>
    <p:sldId id="257" r:id="rId8"/>
    <p:sldId id="281" r:id="rId9"/>
    <p:sldId id="280" r:id="rId10"/>
    <p:sldId id="271" r:id="rId11"/>
    <p:sldId id="282" r:id="rId12"/>
    <p:sldId id="268" r:id="rId13"/>
    <p:sldId id="283" r:id="rId14"/>
    <p:sldId id="284" r:id="rId15"/>
    <p:sldId id="285" r:id="rId16"/>
    <p:sldId id="261" r:id="rId17"/>
    <p:sldId id="293" r:id="rId18"/>
    <p:sldId id="262" r:id="rId19"/>
    <p:sldId id="263" r:id="rId20"/>
    <p:sldId id="264" r:id="rId21"/>
    <p:sldId id="275" r:id="rId22"/>
    <p:sldId id="292" r:id="rId23"/>
    <p:sldId id="286" r:id="rId24"/>
    <p:sldId id="287" r:id="rId25"/>
    <p:sldId id="288" r:id="rId26"/>
    <p:sldId id="289" r:id="rId27"/>
    <p:sldId id="290" r:id="rId28"/>
    <p:sldId id="291" r:id="rId29"/>
    <p:sldId id="294" r:id="rId30"/>
    <p:sldId id="297" r:id="rId31"/>
    <p:sldId id="298" r:id="rId3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736"/>
    <a:srgbClr val="0FA79D"/>
    <a:srgbClr val="BFD430"/>
    <a:srgbClr val="FF6600"/>
    <a:srgbClr val="7598D9"/>
    <a:srgbClr val="008000"/>
    <a:srgbClr val="4CB748"/>
    <a:srgbClr val="777C84"/>
    <a:srgbClr val="56595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8" autoAdjust="0"/>
    <p:restoredTop sz="83373" autoAdjust="0"/>
  </p:normalViewPr>
  <p:slideViewPr>
    <p:cSldViewPr>
      <p:cViewPr>
        <p:scale>
          <a:sx n="96" d="100"/>
          <a:sy n="96" d="100"/>
        </p:scale>
        <p:origin x="-31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GB" sz="2000" dirty="0"/>
              <a:t>Carbon Footprint - split by source (tCO</a:t>
            </a:r>
            <a:r>
              <a:rPr lang="en-GB" sz="2000" baseline="-25000" dirty="0"/>
              <a:t>2</a:t>
            </a:r>
            <a:r>
              <a:rPr lang="en-GB" sz="2000" dirty="0"/>
              <a:t>e)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C0504D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8064A2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'[CFPR tool for academic organisations.xls]Outputs'!$D$35:$D$38</c:f>
              <c:strCache>
                <c:ptCount val="4"/>
                <c:pt idx="0">
                  <c:v>Stationary</c:v>
                </c:pt>
                <c:pt idx="1">
                  <c:v>Water</c:v>
                </c:pt>
                <c:pt idx="2">
                  <c:v>Waste</c:v>
                </c:pt>
                <c:pt idx="3">
                  <c:v>Transport</c:v>
                </c:pt>
              </c:strCache>
            </c:strRef>
          </c:cat>
          <c:val>
            <c:numRef>
              <c:f>'[CFPR tool for academic organisations.xls]Outputs'!$E$35:$E$38</c:f>
              <c:numCache>
                <c:formatCode>_-* #,##0_-;\-* #,##0_-;_-* "-"??_-;_-@_-</c:formatCode>
                <c:ptCount val="4"/>
                <c:pt idx="0">
                  <c:v>7404.5506818097629</c:v>
                </c:pt>
                <c:pt idx="1">
                  <c:v>101.66</c:v>
                </c:pt>
                <c:pt idx="2">
                  <c:v>492.5</c:v>
                </c:pt>
                <c:pt idx="3">
                  <c:v>1959.763763972963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456814425974504"/>
          <c:y val="0.35213721367143302"/>
          <c:w val="0.13717425718766699"/>
          <c:h val="0.3470890240491509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GB" sz="2000"/>
              <a:t>Carbon Footprint - split by source (Cost £)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C0504D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8064A2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'[CFPR tool for academic organisations.xls]Outputs'!$D$35:$D$38</c:f>
              <c:strCache>
                <c:ptCount val="4"/>
                <c:pt idx="0">
                  <c:v>Stationary</c:v>
                </c:pt>
                <c:pt idx="1">
                  <c:v>Water</c:v>
                </c:pt>
                <c:pt idx="2">
                  <c:v>Waste</c:v>
                </c:pt>
                <c:pt idx="3">
                  <c:v>Transport</c:v>
                </c:pt>
              </c:strCache>
            </c:strRef>
          </c:cat>
          <c:val>
            <c:numRef>
              <c:f>'[CFPR tool for academic organisations.xls]Outputs'!$F$35:$F$38</c:f>
              <c:numCache>
                <c:formatCode>_-"£"* #,##0_-;\-"£"* #,##0_-;_-"£"* "-"??_-;_-@_-</c:formatCode>
                <c:ptCount val="4"/>
                <c:pt idx="0">
                  <c:v>1580500</c:v>
                </c:pt>
                <c:pt idx="1">
                  <c:v>96500</c:v>
                </c:pt>
                <c:pt idx="2">
                  <c:v>718000</c:v>
                </c:pt>
                <c:pt idx="3">
                  <c:v>1952615.6771799601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147265026680101"/>
          <c:y val="0.31939573122744602"/>
          <c:w val="0.13679904267388701"/>
          <c:h val="0.3923086746511280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GB" dirty="0" smtClean="0"/>
              <a:t>Carbon footprint forecast</a:t>
            </a:r>
            <a:r>
              <a:rPr lang="en-GB" baseline="0" dirty="0" smtClean="0"/>
              <a:t> with no BAU changes</a:t>
            </a:r>
            <a:endParaRPr lang="en-GB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20078820607235"/>
          <c:y val="0.10410410451906671"/>
          <c:w val="0.7990447820612524"/>
          <c:h val="0.681939903502785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Outputs!$D$155</c:f>
              <c:strCache>
                <c:ptCount val="1"/>
                <c:pt idx="0">
                  <c:v>Stationary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(Outputs!$E$153,Outputs!$G$153,Outputs!$I$153,Outputs!$K$153,Outputs!$M$153,Outputs!$O$153,Outputs!$Q$153,Outputs!$S$153)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(Outputs!$E$155,Outputs!$G$155,Outputs!$I$155,Outputs!$K$155,Outputs!$M$155,Outputs!$O$155,Outputs!$Q$155,Outputs!$S$155)</c:f>
              <c:numCache>
                <c:formatCode>_-* #,##0_-;\-* #,##0_-;_-* "-"??_-;_-@_-</c:formatCode>
                <c:ptCount val="8"/>
                <c:pt idx="0">
                  <c:v>7404.5506818097629</c:v>
                </c:pt>
                <c:pt idx="1">
                  <c:v>7404.5506818097629</c:v>
                </c:pt>
                <c:pt idx="2">
                  <c:v>7404.5506818097629</c:v>
                </c:pt>
                <c:pt idx="3">
                  <c:v>7404.5506818097629</c:v>
                </c:pt>
                <c:pt idx="4">
                  <c:v>7404.5506818097629</c:v>
                </c:pt>
                <c:pt idx="5">
                  <c:v>7404.5506818097629</c:v>
                </c:pt>
                <c:pt idx="6">
                  <c:v>7404.5506818097629</c:v>
                </c:pt>
                <c:pt idx="7">
                  <c:v>7404.5506818097629</c:v>
                </c:pt>
              </c:numCache>
            </c:numRef>
          </c:val>
        </c:ser>
        <c:ser>
          <c:idx val="1"/>
          <c:order val="1"/>
          <c:tx>
            <c:strRef>
              <c:f>Outputs!$D$156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(Outputs!$E$153,Outputs!$G$153,Outputs!$I$153,Outputs!$K$153,Outputs!$M$153,Outputs!$O$153,Outputs!$Q$153,Outputs!$S$153)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(Outputs!$E$156,Outputs!$G$156,Outputs!$I$156,Outputs!$K$156,Outputs!$M$156,Outputs!$O$156,Outputs!$Q$156,Outputs!$S$156)</c:f>
              <c:numCache>
                <c:formatCode>_-* #,##0_-;\-* #,##0_-;_-* "-"??_-;_-@_-</c:formatCode>
                <c:ptCount val="8"/>
                <c:pt idx="0">
                  <c:v>101.66</c:v>
                </c:pt>
                <c:pt idx="1">
                  <c:v>101.66</c:v>
                </c:pt>
                <c:pt idx="2">
                  <c:v>101.66</c:v>
                </c:pt>
                <c:pt idx="3">
                  <c:v>101.66</c:v>
                </c:pt>
                <c:pt idx="4">
                  <c:v>101.66</c:v>
                </c:pt>
                <c:pt idx="5">
                  <c:v>101.66</c:v>
                </c:pt>
                <c:pt idx="6">
                  <c:v>101.66</c:v>
                </c:pt>
                <c:pt idx="7">
                  <c:v>101.66</c:v>
                </c:pt>
              </c:numCache>
            </c:numRef>
          </c:val>
        </c:ser>
        <c:ser>
          <c:idx val="2"/>
          <c:order val="2"/>
          <c:tx>
            <c:strRef>
              <c:f>Outputs!$D$157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(Outputs!$E$153,Outputs!$G$153,Outputs!$I$153,Outputs!$K$153,Outputs!$M$153,Outputs!$O$153,Outputs!$Q$153,Outputs!$S$153)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(Outputs!$E$157,Outputs!$G$157,Outputs!$I$157,Outputs!$K$157,Outputs!$M$157,Outputs!$O$157,Outputs!$Q$157,Outputs!$S$157)</c:f>
              <c:numCache>
                <c:formatCode>_-* #,##0_-;\-* #,##0_-;_-* "-"??_-;_-@_-</c:formatCode>
                <c:ptCount val="8"/>
                <c:pt idx="0">
                  <c:v>936.5</c:v>
                </c:pt>
                <c:pt idx="1">
                  <c:v>936.5</c:v>
                </c:pt>
                <c:pt idx="2">
                  <c:v>936.5</c:v>
                </c:pt>
                <c:pt idx="3">
                  <c:v>936.5</c:v>
                </c:pt>
                <c:pt idx="4">
                  <c:v>936.5</c:v>
                </c:pt>
                <c:pt idx="5">
                  <c:v>936.5</c:v>
                </c:pt>
                <c:pt idx="6">
                  <c:v>936.5</c:v>
                </c:pt>
                <c:pt idx="7">
                  <c:v>936.5</c:v>
                </c:pt>
              </c:numCache>
            </c:numRef>
          </c:val>
        </c:ser>
        <c:ser>
          <c:idx val="3"/>
          <c:order val="3"/>
          <c:tx>
            <c:strRef>
              <c:f>Outputs!$D$158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strRef>
              <c:f>(Outputs!$E$153,Outputs!$G$153,Outputs!$I$153,Outputs!$K$153,Outputs!$M$153,Outputs!$O$153,Outputs!$Q$153,Outputs!$S$153)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(Outputs!$E$158,Outputs!$G$158,Outputs!$I$158,Outputs!$K$158,Outputs!$M$158,Outputs!$O$158,Outputs!$Q$158,Outputs!$S$158)</c:f>
              <c:numCache>
                <c:formatCode>_-* #,##0_-;\-* #,##0_-;_-* "-"??_-;_-@_-</c:formatCode>
                <c:ptCount val="8"/>
                <c:pt idx="0">
                  <c:v>1959.7637639729626</c:v>
                </c:pt>
                <c:pt idx="1">
                  <c:v>1959.7637639729626</c:v>
                </c:pt>
                <c:pt idx="2">
                  <c:v>1959.7637639729626</c:v>
                </c:pt>
                <c:pt idx="3">
                  <c:v>1959.7637639729626</c:v>
                </c:pt>
                <c:pt idx="4">
                  <c:v>1959.7637639729626</c:v>
                </c:pt>
                <c:pt idx="5">
                  <c:v>1959.7637639729626</c:v>
                </c:pt>
                <c:pt idx="6">
                  <c:v>1959.7637639729626</c:v>
                </c:pt>
                <c:pt idx="7">
                  <c:v>1959.7637639729626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547904"/>
        <c:axId val="93554176"/>
      </c:barChart>
      <c:catAx>
        <c:axId val="93547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800"/>
                  <a:t>Year</a:t>
                </a:r>
              </a:p>
            </c:rich>
          </c:tx>
          <c:layout>
            <c:manualLayout>
              <c:xMode val="edge"/>
              <c:yMode val="edge"/>
              <c:x val="0.89400193959930374"/>
              <c:y val="0.830483716095037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3554176"/>
        <c:crosses val="autoZero"/>
        <c:auto val="1"/>
        <c:lblAlgn val="ctr"/>
        <c:lblOffset val="100"/>
        <c:noMultiLvlLbl val="0"/>
      </c:catAx>
      <c:valAx>
        <c:axId val="935541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600" dirty="0"/>
                  <a:t>tCO</a:t>
                </a:r>
                <a:r>
                  <a:rPr lang="en-GB" sz="1600" baseline="-25000" dirty="0"/>
                  <a:t>2</a:t>
                </a:r>
                <a:r>
                  <a:rPr lang="en-GB" sz="1600" dirty="0"/>
                  <a:t>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-* #,##0_-;\-* #,##0_-;_-* &quot;-&quot;??_-;_-@_-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35479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7373312687479167"/>
          <c:y val="0.89487179995873478"/>
          <c:w val="0.63311020997666922"/>
          <c:h val="0.1051282000412652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GB" dirty="0" smtClean="0"/>
              <a:t>Carbon footprint forecast</a:t>
            </a:r>
            <a:r>
              <a:rPr lang="en-GB" baseline="0" dirty="0" smtClean="0"/>
              <a:t>, closing Building 1 during 2016/17</a:t>
            </a:r>
            <a:endParaRPr lang="en-GB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137861731210193"/>
          <c:y val="0.10579637976732743"/>
          <c:w val="0.77853986169114164"/>
          <c:h val="0.667632961416985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Outputs!$D$155</c:f>
              <c:strCache>
                <c:ptCount val="1"/>
                <c:pt idx="0">
                  <c:v>Stationary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(Outputs!$E$153,Outputs!$G$153,Outputs!$I$153,Outputs!$K$153,Outputs!$M$153,Outputs!$O$153,Outputs!$Q$153,Outputs!$S$153)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(Outputs!$E$155,Outputs!$G$155,Outputs!$I$155,Outputs!$K$155,Outputs!$M$155,Outputs!$O$155,Outputs!$Q$155,Outputs!$S$155)</c:f>
              <c:numCache>
                <c:formatCode>_-* #,##0_-;\-* #,##0_-;_-* "-"??_-;_-@_-</c:formatCode>
                <c:ptCount val="8"/>
                <c:pt idx="0">
                  <c:v>7404.5506818097629</c:v>
                </c:pt>
                <c:pt idx="1">
                  <c:v>6495.2386363565747</c:v>
                </c:pt>
                <c:pt idx="2">
                  <c:v>5585.9265909033875</c:v>
                </c:pt>
                <c:pt idx="3">
                  <c:v>5585.9265909033875</c:v>
                </c:pt>
                <c:pt idx="4">
                  <c:v>5585.9265909033875</c:v>
                </c:pt>
                <c:pt idx="5">
                  <c:v>5585.9265909033875</c:v>
                </c:pt>
                <c:pt idx="6">
                  <c:v>5585.9265909033875</c:v>
                </c:pt>
                <c:pt idx="7">
                  <c:v>5585.9265909033875</c:v>
                </c:pt>
              </c:numCache>
            </c:numRef>
          </c:val>
        </c:ser>
        <c:ser>
          <c:idx val="1"/>
          <c:order val="1"/>
          <c:tx>
            <c:strRef>
              <c:f>Outputs!$D$156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(Outputs!$E$153,Outputs!$G$153,Outputs!$I$153,Outputs!$K$153,Outputs!$M$153,Outputs!$O$153,Outputs!$Q$153,Outputs!$S$153)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(Outputs!$E$156,Outputs!$G$156,Outputs!$I$156,Outputs!$K$156,Outputs!$M$156,Outputs!$O$156,Outputs!$Q$156,Outputs!$S$156)</c:f>
              <c:numCache>
                <c:formatCode>_-* #,##0_-;\-* #,##0_-;_-* "-"??_-;_-@_-</c:formatCode>
                <c:ptCount val="8"/>
                <c:pt idx="0">
                  <c:v>101.66</c:v>
                </c:pt>
                <c:pt idx="1">
                  <c:v>101.66</c:v>
                </c:pt>
                <c:pt idx="2">
                  <c:v>101.66</c:v>
                </c:pt>
                <c:pt idx="3">
                  <c:v>101.66</c:v>
                </c:pt>
                <c:pt idx="4">
                  <c:v>101.66</c:v>
                </c:pt>
                <c:pt idx="5">
                  <c:v>101.66</c:v>
                </c:pt>
                <c:pt idx="6">
                  <c:v>101.66</c:v>
                </c:pt>
                <c:pt idx="7">
                  <c:v>101.66</c:v>
                </c:pt>
              </c:numCache>
            </c:numRef>
          </c:val>
        </c:ser>
        <c:ser>
          <c:idx val="2"/>
          <c:order val="2"/>
          <c:tx>
            <c:strRef>
              <c:f>Outputs!$D$157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(Outputs!$E$153,Outputs!$G$153,Outputs!$I$153,Outputs!$K$153,Outputs!$M$153,Outputs!$O$153,Outputs!$Q$153,Outputs!$S$153)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(Outputs!$E$157,Outputs!$G$157,Outputs!$I$157,Outputs!$K$157,Outputs!$M$157,Outputs!$O$157,Outputs!$Q$157,Outputs!$S$157)</c:f>
              <c:numCache>
                <c:formatCode>_-* #,##0_-;\-* #,##0_-;_-* "-"??_-;_-@_-</c:formatCode>
                <c:ptCount val="8"/>
                <c:pt idx="0">
                  <c:v>936.5</c:v>
                </c:pt>
                <c:pt idx="1">
                  <c:v>936.5</c:v>
                </c:pt>
                <c:pt idx="2">
                  <c:v>936.5</c:v>
                </c:pt>
                <c:pt idx="3">
                  <c:v>936.5</c:v>
                </c:pt>
                <c:pt idx="4">
                  <c:v>936.5</c:v>
                </c:pt>
                <c:pt idx="5">
                  <c:v>936.5</c:v>
                </c:pt>
                <c:pt idx="6">
                  <c:v>936.5</c:v>
                </c:pt>
                <c:pt idx="7">
                  <c:v>936.5</c:v>
                </c:pt>
              </c:numCache>
            </c:numRef>
          </c:val>
        </c:ser>
        <c:ser>
          <c:idx val="3"/>
          <c:order val="3"/>
          <c:tx>
            <c:strRef>
              <c:f>Outputs!$D$158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strRef>
              <c:f>(Outputs!$E$153,Outputs!$G$153,Outputs!$I$153,Outputs!$K$153,Outputs!$M$153,Outputs!$O$153,Outputs!$Q$153,Outputs!$S$153)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(Outputs!$E$158,Outputs!$G$158,Outputs!$I$158,Outputs!$K$158,Outputs!$M$158,Outputs!$O$158,Outputs!$Q$158,Outputs!$S$158)</c:f>
              <c:numCache>
                <c:formatCode>_-* #,##0_-;\-* #,##0_-;_-* "-"??_-;_-@_-</c:formatCode>
                <c:ptCount val="8"/>
                <c:pt idx="0">
                  <c:v>1959.7637639729626</c:v>
                </c:pt>
                <c:pt idx="1">
                  <c:v>1959.7637639729626</c:v>
                </c:pt>
                <c:pt idx="2">
                  <c:v>1959.7637639729626</c:v>
                </c:pt>
                <c:pt idx="3">
                  <c:v>1959.7637639729626</c:v>
                </c:pt>
                <c:pt idx="4">
                  <c:v>1959.7637639729626</c:v>
                </c:pt>
                <c:pt idx="5">
                  <c:v>1959.7637639729626</c:v>
                </c:pt>
                <c:pt idx="6">
                  <c:v>1959.7637639729626</c:v>
                </c:pt>
                <c:pt idx="7">
                  <c:v>1959.7637639729626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991296"/>
        <c:axId val="93993216"/>
      </c:barChart>
      <c:catAx>
        <c:axId val="93991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600"/>
                  <a:t>Year</a:t>
                </a:r>
              </a:p>
            </c:rich>
          </c:tx>
          <c:layout>
            <c:manualLayout>
              <c:xMode val="edge"/>
              <c:yMode val="edge"/>
              <c:x val="0.88213217657054488"/>
              <c:y val="0.829854024156046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3993216"/>
        <c:crosses val="autoZero"/>
        <c:auto val="1"/>
        <c:lblAlgn val="ctr"/>
        <c:lblOffset val="100"/>
        <c:noMultiLvlLbl val="0"/>
      </c:catAx>
      <c:valAx>
        <c:axId val="939932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600" dirty="0"/>
                  <a:t>tCO</a:t>
                </a:r>
                <a:r>
                  <a:rPr lang="en-GB" sz="1600" baseline="-25000" dirty="0"/>
                  <a:t>2</a:t>
                </a:r>
                <a:r>
                  <a:rPr lang="en-GB" sz="1600" dirty="0"/>
                  <a:t>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-* #,##0_-;\-* #,##0_-;_-* &quot;-&quot;??_-;_-@_-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39912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6305940961022553"/>
          <c:y val="0.91344513308045139"/>
          <c:w val="0.70452531685914677"/>
          <c:h val="8.497170949259606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GB" dirty="0" smtClean="0"/>
              <a:t>Carbon footprint forecast, closing Building</a:t>
            </a:r>
            <a:r>
              <a:rPr lang="en-GB" baseline="0" dirty="0" smtClean="0"/>
              <a:t> 1 and increasing electricity (+25%) and gas (+10%) in Building 3</a:t>
            </a:r>
            <a:endParaRPr lang="en-GB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42779130782665"/>
          <c:y val="0.14534650806956798"/>
          <c:w val="0.81187113595421867"/>
          <c:h val="0.65242725302559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Outputs!$D$155</c:f>
              <c:strCache>
                <c:ptCount val="1"/>
                <c:pt idx="0">
                  <c:v>Stationary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(Outputs!$E$153,Outputs!$G$153,Outputs!$I$153,Outputs!$K$153,Outputs!$M$153,Outputs!$O$153,Outputs!$Q$153,Outputs!$S$153)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(Outputs!$E$155,Outputs!$G$155,Outputs!$I$155,Outputs!$K$155,Outputs!$M$155,Outputs!$O$155,Outputs!$Q$155,Outputs!$S$155)</c:f>
              <c:numCache>
                <c:formatCode>_-* #,##0_-;\-* #,##0_-;_-* "-"??_-;_-@_-</c:formatCode>
                <c:ptCount val="8"/>
                <c:pt idx="0">
                  <c:v>7404.5506818097629</c:v>
                </c:pt>
                <c:pt idx="1">
                  <c:v>7240.8854545378499</c:v>
                </c:pt>
                <c:pt idx="2">
                  <c:v>6331.5734090846627</c:v>
                </c:pt>
                <c:pt idx="3">
                  <c:v>6331.5734090846627</c:v>
                </c:pt>
                <c:pt idx="4">
                  <c:v>6331.5734090846627</c:v>
                </c:pt>
                <c:pt idx="5">
                  <c:v>6331.5734090846627</c:v>
                </c:pt>
                <c:pt idx="6">
                  <c:v>6331.5734090846627</c:v>
                </c:pt>
                <c:pt idx="7">
                  <c:v>6331.5734090846627</c:v>
                </c:pt>
              </c:numCache>
            </c:numRef>
          </c:val>
        </c:ser>
        <c:ser>
          <c:idx val="1"/>
          <c:order val="1"/>
          <c:tx>
            <c:strRef>
              <c:f>Outputs!$D$156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(Outputs!$E$153,Outputs!$G$153,Outputs!$I$153,Outputs!$K$153,Outputs!$M$153,Outputs!$O$153,Outputs!$Q$153,Outputs!$S$153)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(Outputs!$E$156,Outputs!$G$156,Outputs!$I$156,Outputs!$K$156,Outputs!$M$156,Outputs!$O$156,Outputs!$Q$156,Outputs!$S$156)</c:f>
              <c:numCache>
                <c:formatCode>_-* #,##0_-;\-* #,##0_-;_-* "-"??_-;_-@_-</c:formatCode>
                <c:ptCount val="8"/>
                <c:pt idx="0">
                  <c:v>101.66</c:v>
                </c:pt>
                <c:pt idx="1">
                  <c:v>101.66</c:v>
                </c:pt>
                <c:pt idx="2">
                  <c:v>101.66</c:v>
                </c:pt>
                <c:pt idx="3">
                  <c:v>101.66</c:v>
                </c:pt>
                <c:pt idx="4">
                  <c:v>101.66</c:v>
                </c:pt>
                <c:pt idx="5">
                  <c:v>101.66</c:v>
                </c:pt>
                <c:pt idx="6">
                  <c:v>101.66</c:v>
                </c:pt>
                <c:pt idx="7">
                  <c:v>101.66</c:v>
                </c:pt>
              </c:numCache>
            </c:numRef>
          </c:val>
        </c:ser>
        <c:ser>
          <c:idx val="2"/>
          <c:order val="2"/>
          <c:tx>
            <c:strRef>
              <c:f>Outputs!$D$157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(Outputs!$E$153,Outputs!$G$153,Outputs!$I$153,Outputs!$K$153,Outputs!$M$153,Outputs!$O$153,Outputs!$Q$153,Outputs!$S$153)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(Outputs!$E$157,Outputs!$G$157,Outputs!$I$157,Outputs!$K$157,Outputs!$M$157,Outputs!$O$157,Outputs!$Q$157,Outputs!$S$157)</c:f>
              <c:numCache>
                <c:formatCode>_-* #,##0_-;\-* #,##0_-;_-* "-"??_-;_-@_-</c:formatCode>
                <c:ptCount val="8"/>
                <c:pt idx="0">
                  <c:v>936.5</c:v>
                </c:pt>
                <c:pt idx="1">
                  <c:v>936.5</c:v>
                </c:pt>
                <c:pt idx="2">
                  <c:v>936.5</c:v>
                </c:pt>
                <c:pt idx="3">
                  <c:v>936.5</c:v>
                </c:pt>
                <c:pt idx="4">
                  <c:v>936.5</c:v>
                </c:pt>
                <c:pt idx="5">
                  <c:v>936.5</c:v>
                </c:pt>
                <c:pt idx="6">
                  <c:v>936.5</c:v>
                </c:pt>
                <c:pt idx="7">
                  <c:v>936.5</c:v>
                </c:pt>
              </c:numCache>
            </c:numRef>
          </c:val>
        </c:ser>
        <c:ser>
          <c:idx val="3"/>
          <c:order val="3"/>
          <c:tx>
            <c:strRef>
              <c:f>Outputs!$D$158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strRef>
              <c:f>(Outputs!$E$153,Outputs!$G$153,Outputs!$I$153,Outputs!$K$153,Outputs!$M$153,Outputs!$O$153,Outputs!$Q$153,Outputs!$S$153)</c:f>
              <c:strCache>
                <c:ptCount val="8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</c:strCache>
            </c:strRef>
          </c:cat>
          <c:val>
            <c:numRef>
              <c:f>(Outputs!$E$158,Outputs!$G$158,Outputs!$I$158,Outputs!$K$158,Outputs!$M$158,Outputs!$O$158,Outputs!$Q$158,Outputs!$S$158)</c:f>
              <c:numCache>
                <c:formatCode>_-* #,##0_-;\-* #,##0_-;_-* "-"??_-;_-@_-</c:formatCode>
                <c:ptCount val="8"/>
                <c:pt idx="0">
                  <c:v>1959.7637639729626</c:v>
                </c:pt>
                <c:pt idx="1">
                  <c:v>1959.7637639729626</c:v>
                </c:pt>
                <c:pt idx="2">
                  <c:v>1959.7637639729626</c:v>
                </c:pt>
                <c:pt idx="3">
                  <c:v>1959.7637639729626</c:v>
                </c:pt>
                <c:pt idx="4">
                  <c:v>1959.7637639729626</c:v>
                </c:pt>
                <c:pt idx="5">
                  <c:v>1959.7637639729626</c:v>
                </c:pt>
                <c:pt idx="6">
                  <c:v>1959.7637639729626</c:v>
                </c:pt>
                <c:pt idx="7">
                  <c:v>1959.7637639729626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106752"/>
        <c:axId val="94108672"/>
      </c:barChart>
      <c:catAx>
        <c:axId val="94106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600"/>
                  <a:t>Year</a:t>
                </a:r>
              </a:p>
            </c:rich>
          </c:tx>
          <c:layout>
            <c:manualLayout>
              <c:xMode val="edge"/>
              <c:yMode val="edge"/>
              <c:x val="0.88979460493210916"/>
              <c:y val="0.8418108207153477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4108672"/>
        <c:crosses val="autoZero"/>
        <c:auto val="1"/>
        <c:lblAlgn val="ctr"/>
        <c:lblOffset val="100"/>
        <c:noMultiLvlLbl val="0"/>
      </c:catAx>
      <c:valAx>
        <c:axId val="9410867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600" dirty="0"/>
                  <a:t>tCO</a:t>
                </a:r>
                <a:r>
                  <a:rPr lang="en-GB" sz="1600" baseline="-25000" dirty="0"/>
                  <a:t>2</a:t>
                </a:r>
                <a:r>
                  <a:rPr lang="en-GB" sz="1600" dirty="0"/>
                  <a:t>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-* #,##0_-;\-* #,##0_-;_-* &quot;-&quot;??_-;_-@_-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41067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8995605003745461"/>
          <c:y val="0.91477071120567155"/>
          <c:w val="0.60870057288523272"/>
          <c:h val="7.531758446269393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473C8-2BD4-4E36-B180-205EB928A03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3AFAE5-8CC9-4A75-BD91-34D495A03D0E}">
      <dgm:prSet phldrT="[Text]" phldr="1"/>
      <dgm:spPr/>
      <dgm:t>
        <a:bodyPr/>
        <a:lstStyle/>
        <a:p>
          <a:endParaRPr lang="en-GB" dirty="0"/>
        </a:p>
      </dgm:t>
    </dgm:pt>
    <dgm:pt modelId="{AFB754BE-1B2C-4DE4-92A0-AD50ED69184F}" type="parTrans" cxnId="{AB606616-0DAD-419D-B72D-9C1B3CC538D4}">
      <dgm:prSet/>
      <dgm:spPr/>
      <dgm:t>
        <a:bodyPr/>
        <a:lstStyle/>
        <a:p>
          <a:endParaRPr lang="en-GB"/>
        </a:p>
      </dgm:t>
    </dgm:pt>
    <dgm:pt modelId="{A7771AA0-5544-444B-BA53-7008A6078EA2}" type="sibTrans" cxnId="{AB606616-0DAD-419D-B72D-9C1B3CC538D4}">
      <dgm:prSet/>
      <dgm:spPr/>
      <dgm:t>
        <a:bodyPr/>
        <a:lstStyle/>
        <a:p>
          <a:endParaRPr lang="en-GB"/>
        </a:p>
      </dgm:t>
    </dgm:pt>
    <dgm:pt modelId="{24F890E7-1043-4C51-8512-F4F37587B5E3}">
      <dgm:prSet phldrT="[Text]"/>
      <dgm:spPr/>
      <dgm:t>
        <a:bodyPr/>
        <a:lstStyle/>
        <a:p>
          <a:r>
            <a:rPr lang="en-GB" dirty="0" smtClean="0"/>
            <a:t>Fuel use in buildings</a:t>
          </a:r>
          <a:endParaRPr lang="en-GB" dirty="0"/>
        </a:p>
      </dgm:t>
    </dgm:pt>
    <dgm:pt modelId="{EC2DBACC-16AC-49A8-BC96-3F1C018F2014}" type="parTrans" cxnId="{7F44EF5E-E03B-413A-939C-18F98D38D6C6}">
      <dgm:prSet/>
      <dgm:spPr/>
      <dgm:t>
        <a:bodyPr/>
        <a:lstStyle/>
        <a:p>
          <a:endParaRPr lang="en-GB"/>
        </a:p>
      </dgm:t>
    </dgm:pt>
    <dgm:pt modelId="{710EC87E-9AEE-45D1-A1D8-DE5203CDB9A0}" type="sibTrans" cxnId="{7F44EF5E-E03B-413A-939C-18F98D38D6C6}">
      <dgm:prSet/>
      <dgm:spPr/>
      <dgm:t>
        <a:bodyPr/>
        <a:lstStyle/>
        <a:p>
          <a:endParaRPr lang="en-GB"/>
        </a:p>
      </dgm:t>
    </dgm:pt>
    <dgm:pt modelId="{BA3E14BB-416D-42CA-AB13-B5E20ECF7A4E}">
      <dgm:prSet phldrT="[Text]"/>
      <dgm:spPr/>
      <dgm:t>
        <a:bodyPr/>
        <a:lstStyle/>
        <a:p>
          <a:r>
            <a:rPr lang="en-GB" dirty="0" smtClean="0"/>
            <a:t>Fuel use in fleet</a:t>
          </a:r>
          <a:endParaRPr lang="en-GB" dirty="0"/>
        </a:p>
      </dgm:t>
    </dgm:pt>
    <dgm:pt modelId="{63B814CB-07E8-4534-918C-A417D487BEFF}" type="parTrans" cxnId="{7F49A8ED-7A1B-40E0-94AC-DA9EE3371B28}">
      <dgm:prSet/>
      <dgm:spPr/>
      <dgm:t>
        <a:bodyPr/>
        <a:lstStyle/>
        <a:p>
          <a:endParaRPr lang="en-GB"/>
        </a:p>
      </dgm:t>
    </dgm:pt>
    <dgm:pt modelId="{C147055E-CA96-41F9-8EA1-B55D6987CCE5}" type="sibTrans" cxnId="{7F49A8ED-7A1B-40E0-94AC-DA9EE3371B28}">
      <dgm:prSet/>
      <dgm:spPr/>
      <dgm:t>
        <a:bodyPr/>
        <a:lstStyle/>
        <a:p>
          <a:endParaRPr lang="en-GB"/>
        </a:p>
      </dgm:t>
    </dgm:pt>
    <dgm:pt modelId="{F31118BC-7BAB-4EA0-9318-53E30D7CCA24}">
      <dgm:prSet phldrT="[Text]" phldr="1"/>
      <dgm:spPr/>
      <dgm:t>
        <a:bodyPr/>
        <a:lstStyle/>
        <a:p>
          <a:endParaRPr lang="en-GB"/>
        </a:p>
      </dgm:t>
    </dgm:pt>
    <dgm:pt modelId="{D13A5D31-1B39-40F7-A5BC-ED68CBE2A6EB}" type="parTrans" cxnId="{BD4ED7A6-9CB2-441E-9F47-1F7E8532A557}">
      <dgm:prSet/>
      <dgm:spPr/>
      <dgm:t>
        <a:bodyPr/>
        <a:lstStyle/>
        <a:p>
          <a:endParaRPr lang="en-GB"/>
        </a:p>
      </dgm:t>
    </dgm:pt>
    <dgm:pt modelId="{73ADA748-F50C-441B-B656-566E8FA3DCD2}" type="sibTrans" cxnId="{BD4ED7A6-9CB2-441E-9F47-1F7E8532A557}">
      <dgm:prSet/>
      <dgm:spPr/>
      <dgm:t>
        <a:bodyPr/>
        <a:lstStyle/>
        <a:p>
          <a:endParaRPr lang="en-GB"/>
        </a:p>
      </dgm:t>
    </dgm:pt>
    <dgm:pt modelId="{BE4693CF-FAB1-4A60-A0EA-7B8F2FA4BB26}">
      <dgm:prSet phldrT="[Text]"/>
      <dgm:spPr/>
      <dgm:t>
        <a:bodyPr/>
        <a:lstStyle/>
        <a:p>
          <a:r>
            <a:rPr lang="en-GB" b="1" dirty="0" smtClean="0"/>
            <a:t>Grid electricity: </a:t>
          </a:r>
          <a:endParaRPr lang="en-GB" b="1" dirty="0"/>
        </a:p>
      </dgm:t>
    </dgm:pt>
    <dgm:pt modelId="{55057A82-F0BE-4994-B7E4-0000142C70FE}" type="parTrans" cxnId="{099E17E9-402A-4427-B7D0-AF66697B9902}">
      <dgm:prSet/>
      <dgm:spPr/>
      <dgm:t>
        <a:bodyPr/>
        <a:lstStyle/>
        <a:p>
          <a:endParaRPr lang="en-GB"/>
        </a:p>
      </dgm:t>
    </dgm:pt>
    <dgm:pt modelId="{F07F80F9-01C6-4B3A-B8B9-0AE10BCECADC}" type="sibTrans" cxnId="{099E17E9-402A-4427-B7D0-AF66697B9902}">
      <dgm:prSet/>
      <dgm:spPr/>
      <dgm:t>
        <a:bodyPr/>
        <a:lstStyle/>
        <a:p>
          <a:endParaRPr lang="en-GB"/>
        </a:p>
      </dgm:t>
    </dgm:pt>
    <dgm:pt modelId="{44BAF75B-1831-49B9-92EE-EBBE1D835869}">
      <dgm:prSet phldrT="[Text]"/>
      <dgm:spPr/>
      <dgm:t>
        <a:bodyPr/>
        <a:lstStyle/>
        <a:p>
          <a:r>
            <a:rPr lang="en-GB" dirty="0" smtClean="0"/>
            <a:t>Generation</a:t>
          </a:r>
          <a:endParaRPr lang="en-GB" dirty="0"/>
        </a:p>
      </dgm:t>
    </dgm:pt>
    <dgm:pt modelId="{84D4222C-952B-4E71-88CE-CA475C86C4DB}" type="parTrans" cxnId="{94AF4EEB-3684-4498-AB29-2525D0178D54}">
      <dgm:prSet/>
      <dgm:spPr/>
      <dgm:t>
        <a:bodyPr/>
        <a:lstStyle/>
        <a:p>
          <a:endParaRPr lang="en-GB"/>
        </a:p>
      </dgm:t>
    </dgm:pt>
    <dgm:pt modelId="{6B16FFBE-471F-43A1-A039-3BBD8FB03889}" type="sibTrans" cxnId="{94AF4EEB-3684-4498-AB29-2525D0178D54}">
      <dgm:prSet/>
      <dgm:spPr/>
      <dgm:t>
        <a:bodyPr/>
        <a:lstStyle/>
        <a:p>
          <a:endParaRPr lang="en-GB"/>
        </a:p>
      </dgm:t>
    </dgm:pt>
    <dgm:pt modelId="{4E5D8F70-C7AC-4FB5-9AB7-9B3A3899F574}">
      <dgm:prSet phldrT="[Text]" phldr="1"/>
      <dgm:spPr/>
      <dgm:t>
        <a:bodyPr/>
        <a:lstStyle/>
        <a:p>
          <a:endParaRPr lang="en-GB" dirty="0"/>
        </a:p>
      </dgm:t>
    </dgm:pt>
    <dgm:pt modelId="{A4C89B84-B40E-44BE-9808-33384AD0C390}" type="parTrans" cxnId="{D653FC40-3F3A-4CCC-A5E5-3BF4F474C2E7}">
      <dgm:prSet/>
      <dgm:spPr/>
      <dgm:t>
        <a:bodyPr/>
        <a:lstStyle/>
        <a:p>
          <a:endParaRPr lang="en-GB"/>
        </a:p>
      </dgm:t>
    </dgm:pt>
    <dgm:pt modelId="{61AA9489-0F8B-4F87-9EFF-AF556378EAA8}" type="sibTrans" cxnId="{D653FC40-3F3A-4CCC-A5E5-3BF4F474C2E7}">
      <dgm:prSet/>
      <dgm:spPr/>
      <dgm:t>
        <a:bodyPr/>
        <a:lstStyle/>
        <a:p>
          <a:endParaRPr lang="en-GB"/>
        </a:p>
      </dgm:t>
    </dgm:pt>
    <dgm:pt modelId="{852FF21F-866D-4F1D-ADD4-597D38426942}">
      <dgm:prSet phldrT="[Text]"/>
      <dgm:spPr/>
      <dgm:t>
        <a:bodyPr/>
        <a:lstStyle/>
        <a:p>
          <a:r>
            <a:rPr lang="en-GB" b="1" dirty="0" smtClean="0"/>
            <a:t>Indirect emissions:</a:t>
          </a:r>
          <a:endParaRPr lang="en-GB" b="1" dirty="0"/>
        </a:p>
      </dgm:t>
    </dgm:pt>
    <dgm:pt modelId="{4CEFB9A3-D843-4F73-B5CA-E75E4884D88E}" type="parTrans" cxnId="{DCC2B5DE-EBCB-4D85-979D-282C7088A86E}">
      <dgm:prSet/>
      <dgm:spPr/>
      <dgm:t>
        <a:bodyPr/>
        <a:lstStyle/>
        <a:p>
          <a:endParaRPr lang="en-GB"/>
        </a:p>
      </dgm:t>
    </dgm:pt>
    <dgm:pt modelId="{16AB8143-D666-48A9-8114-87AF94835BF5}" type="sibTrans" cxnId="{DCC2B5DE-EBCB-4D85-979D-282C7088A86E}">
      <dgm:prSet/>
      <dgm:spPr/>
      <dgm:t>
        <a:bodyPr/>
        <a:lstStyle/>
        <a:p>
          <a:endParaRPr lang="en-GB"/>
        </a:p>
      </dgm:t>
    </dgm:pt>
    <dgm:pt modelId="{CE4F5597-694B-4E20-A04C-6F147B7E35EA}">
      <dgm:prSet phldrT="[Text]"/>
      <dgm:spPr/>
      <dgm:t>
        <a:bodyPr/>
        <a:lstStyle/>
        <a:p>
          <a:endParaRPr lang="en-GB" dirty="0"/>
        </a:p>
      </dgm:t>
    </dgm:pt>
    <dgm:pt modelId="{A7E51537-7D77-4052-B830-645C19057E86}" type="parTrans" cxnId="{A338BBA7-96D1-4DF4-85A8-89ED7873F613}">
      <dgm:prSet/>
      <dgm:spPr/>
      <dgm:t>
        <a:bodyPr/>
        <a:lstStyle/>
        <a:p>
          <a:endParaRPr lang="en-GB"/>
        </a:p>
      </dgm:t>
    </dgm:pt>
    <dgm:pt modelId="{50CA54C3-E3D3-48C6-B5F2-E0EE45B63FAF}" type="sibTrans" cxnId="{A338BBA7-96D1-4DF4-85A8-89ED7873F613}">
      <dgm:prSet/>
      <dgm:spPr/>
      <dgm:t>
        <a:bodyPr/>
        <a:lstStyle/>
        <a:p>
          <a:endParaRPr lang="en-GB"/>
        </a:p>
      </dgm:t>
    </dgm:pt>
    <dgm:pt modelId="{7E8E0049-4E0E-4CA7-8CF2-05A47FBB8D87}">
      <dgm:prSet phldrT="[Text]"/>
      <dgm:spPr/>
      <dgm:t>
        <a:bodyPr/>
        <a:lstStyle/>
        <a:p>
          <a:r>
            <a:rPr lang="en-GB" b="1" dirty="0" smtClean="0"/>
            <a:t>Direct emissions from estate/vehicles:</a:t>
          </a:r>
          <a:endParaRPr lang="en-GB" b="1" dirty="0"/>
        </a:p>
      </dgm:t>
    </dgm:pt>
    <dgm:pt modelId="{B7CF67BB-5E75-4F94-911D-5FBE0DED0BA8}" type="parTrans" cxnId="{A03A37F7-BB49-4152-AE82-E99385027821}">
      <dgm:prSet/>
      <dgm:spPr/>
      <dgm:t>
        <a:bodyPr/>
        <a:lstStyle/>
        <a:p>
          <a:endParaRPr lang="en-GB"/>
        </a:p>
      </dgm:t>
    </dgm:pt>
    <dgm:pt modelId="{8D4910C4-40AE-4A54-8AD4-854824FC8B1B}" type="sibTrans" cxnId="{A03A37F7-BB49-4152-AE82-E99385027821}">
      <dgm:prSet/>
      <dgm:spPr/>
      <dgm:t>
        <a:bodyPr/>
        <a:lstStyle/>
        <a:p>
          <a:endParaRPr lang="en-GB"/>
        </a:p>
      </dgm:t>
    </dgm:pt>
    <dgm:pt modelId="{E830A6D5-9769-4E09-839E-14680D976B6E}">
      <dgm:prSet phldrT="[Text]"/>
      <dgm:spPr/>
      <dgm:t>
        <a:bodyPr/>
        <a:lstStyle/>
        <a:p>
          <a:r>
            <a:rPr lang="en-GB" dirty="0" smtClean="0"/>
            <a:t>Water supply and treatment</a:t>
          </a:r>
          <a:endParaRPr lang="en-GB" dirty="0"/>
        </a:p>
      </dgm:t>
    </dgm:pt>
    <dgm:pt modelId="{B4543423-6854-45DF-AB3C-E4D8AEFF5CEA}" type="parTrans" cxnId="{37533811-3186-403F-A90D-18FE8E6D35B0}">
      <dgm:prSet/>
      <dgm:spPr/>
      <dgm:t>
        <a:bodyPr/>
        <a:lstStyle/>
        <a:p>
          <a:endParaRPr lang="en-GB"/>
        </a:p>
      </dgm:t>
    </dgm:pt>
    <dgm:pt modelId="{D09BA361-3B0A-4F9D-962E-83407FD5023C}" type="sibTrans" cxnId="{37533811-3186-403F-A90D-18FE8E6D35B0}">
      <dgm:prSet/>
      <dgm:spPr/>
      <dgm:t>
        <a:bodyPr/>
        <a:lstStyle/>
        <a:p>
          <a:endParaRPr lang="en-GB"/>
        </a:p>
      </dgm:t>
    </dgm:pt>
    <dgm:pt modelId="{C6434D4E-3FE1-4C95-9A3A-C478DEC0B627}">
      <dgm:prSet phldrT="[Text]"/>
      <dgm:spPr/>
      <dgm:t>
        <a:bodyPr/>
        <a:lstStyle/>
        <a:p>
          <a:r>
            <a:rPr lang="en-GB" dirty="0" smtClean="0"/>
            <a:t>Waste/recycling</a:t>
          </a:r>
          <a:endParaRPr lang="en-GB" dirty="0"/>
        </a:p>
      </dgm:t>
    </dgm:pt>
    <dgm:pt modelId="{3047D13F-A13B-41E7-9F2E-8A155BF2E3D4}" type="parTrans" cxnId="{1FEAD547-768A-49AF-91FA-0D1460F09943}">
      <dgm:prSet/>
      <dgm:spPr/>
      <dgm:t>
        <a:bodyPr/>
        <a:lstStyle/>
        <a:p>
          <a:endParaRPr lang="en-GB"/>
        </a:p>
      </dgm:t>
    </dgm:pt>
    <dgm:pt modelId="{3AC4FD4B-B5AC-4203-9C94-52811ED64AFE}" type="sibTrans" cxnId="{1FEAD547-768A-49AF-91FA-0D1460F09943}">
      <dgm:prSet/>
      <dgm:spPr/>
      <dgm:t>
        <a:bodyPr/>
        <a:lstStyle/>
        <a:p>
          <a:endParaRPr lang="en-GB"/>
        </a:p>
      </dgm:t>
    </dgm:pt>
    <dgm:pt modelId="{3AB9E8BC-34E1-4E2A-BC5D-26C3D2E6A261}">
      <dgm:prSet phldrT="[Text]"/>
      <dgm:spPr/>
      <dgm:t>
        <a:bodyPr/>
        <a:lstStyle/>
        <a:p>
          <a:r>
            <a:rPr lang="en-GB" dirty="0" smtClean="0"/>
            <a:t>Business travel</a:t>
          </a:r>
          <a:endParaRPr lang="en-GB" dirty="0"/>
        </a:p>
      </dgm:t>
    </dgm:pt>
    <dgm:pt modelId="{111951D8-0D3D-4514-905D-C70E5DDC3E87}" type="parTrans" cxnId="{715458AC-D3A5-4FE6-B3F7-4C70C28332E5}">
      <dgm:prSet/>
      <dgm:spPr/>
      <dgm:t>
        <a:bodyPr/>
        <a:lstStyle/>
        <a:p>
          <a:endParaRPr lang="en-GB"/>
        </a:p>
      </dgm:t>
    </dgm:pt>
    <dgm:pt modelId="{67A37BDC-67AD-45EE-ADBC-CF9F0EF54929}" type="sibTrans" cxnId="{715458AC-D3A5-4FE6-B3F7-4C70C28332E5}">
      <dgm:prSet/>
      <dgm:spPr/>
      <dgm:t>
        <a:bodyPr/>
        <a:lstStyle/>
        <a:p>
          <a:endParaRPr lang="en-GB"/>
        </a:p>
      </dgm:t>
    </dgm:pt>
    <dgm:pt modelId="{A2312D2B-D94B-4CE7-885A-46B8705C5F5E}">
      <dgm:prSet phldrT="[Text]"/>
      <dgm:spPr/>
      <dgm:t>
        <a:bodyPr/>
        <a:lstStyle/>
        <a:p>
          <a:r>
            <a:rPr lang="en-GB" dirty="0" smtClean="0"/>
            <a:t>T&amp;D losses</a:t>
          </a:r>
          <a:endParaRPr lang="en-GB" dirty="0"/>
        </a:p>
      </dgm:t>
    </dgm:pt>
    <dgm:pt modelId="{5AA962B5-9FA3-4F41-81C0-A65F0AFD0960}" type="parTrans" cxnId="{A55E0B88-EE93-4CFC-9273-706F5D0A2CC8}">
      <dgm:prSet/>
      <dgm:spPr/>
      <dgm:t>
        <a:bodyPr/>
        <a:lstStyle/>
        <a:p>
          <a:endParaRPr lang="en-GB"/>
        </a:p>
      </dgm:t>
    </dgm:pt>
    <dgm:pt modelId="{7E406F6B-79E9-4528-A12C-7B939ADBE819}" type="sibTrans" cxnId="{A55E0B88-EE93-4CFC-9273-706F5D0A2CC8}">
      <dgm:prSet/>
      <dgm:spPr/>
      <dgm:t>
        <a:bodyPr/>
        <a:lstStyle/>
        <a:p>
          <a:endParaRPr lang="en-GB"/>
        </a:p>
      </dgm:t>
    </dgm:pt>
    <dgm:pt modelId="{4C4518C1-8DCF-40C1-9107-849CB45E5BBB}" type="pres">
      <dgm:prSet presAssocID="{3D0473C8-2BD4-4E36-B180-205EB928A03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CEC54A-0A7A-452E-BDCF-1E74378E4581}" type="pres">
      <dgm:prSet presAssocID="{E23AFAE5-8CC9-4A75-BD91-34D495A03D0E}" presName="circle1" presStyleLbl="node1" presStyleIdx="0" presStyleCnt="3" custScaleX="111257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4DAA6999-0DA6-4A99-8859-75355CDDF731}" type="pres">
      <dgm:prSet presAssocID="{E23AFAE5-8CC9-4A75-BD91-34D495A03D0E}" presName="space" presStyleCnt="0"/>
      <dgm:spPr/>
    </dgm:pt>
    <dgm:pt modelId="{1F1EC43F-54CC-4717-A666-4E32B91D66E8}" type="pres">
      <dgm:prSet presAssocID="{E23AFAE5-8CC9-4A75-BD91-34D495A03D0E}" presName="rect1" presStyleLbl="alignAcc1" presStyleIdx="0" presStyleCnt="3" custScaleX="100000" custLinFactNeighborX="-1167" custLinFactNeighborY="-257"/>
      <dgm:spPr/>
      <dgm:t>
        <a:bodyPr/>
        <a:lstStyle/>
        <a:p>
          <a:endParaRPr lang="en-GB"/>
        </a:p>
      </dgm:t>
    </dgm:pt>
    <dgm:pt modelId="{CAB6D3E7-7FF1-477E-8D60-24BCBF625427}" type="pres">
      <dgm:prSet presAssocID="{F31118BC-7BAB-4EA0-9318-53E30D7CCA24}" presName="vertSpace2" presStyleLbl="node1" presStyleIdx="0" presStyleCnt="3"/>
      <dgm:spPr/>
    </dgm:pt>
    <dgm:pt modelId="{D0AC72E1-CDC1-445A-A825-92F55345F78E}" type="pres">
      <dgm:prSet presAssocID="{F31118BC-7BAB-4EA0-9318-53E30D7CCA24}" presName="circle2" presStyleLbl="node1" presStyleIdx="1" presStyleCnt="3" custScaleX="115800" custScaleY="98408"/>
      <dgm:spPr>
        <a:solidFill>
          <a:schemeClr val="accent2"/>
        </a:solidFill>
      </dgm:spPr>
      <dgm:t>
        <a:bodyPr/>
        <a:lstStyle/>
        <a:p>
          <a:endParaRPr lang="en-GB"/>
        </a:p>
      </dgm:t>
    </dgm:pt>
    <dgm:pt modelId="{44E5BCF9-C3BE-4766-86F2-9B88CC83D7FF}" type="pres">
      <dgm:prSet presAssocID="{F31118BC-7BAB-4EA0-9318-53E30D7CCA24}" presName="rect2" presStyleLbl="alignAcc1" presStyleIdx="1" presStyleCnt="3" custScaleX="100028" custScaleY="100918" custLinFactNeighborX="-1115" custLinFactNeighborY="508"/>
      <dgm:spPr/>
      <dgm:t>
        <a:bodyPr/>
        <a:lstStyle/>
        <a:p>
          <a:endParaRPr lang="en-GB"/>
        </a:p>
      </dgm:t>
    </dgm:pt>
    <dgm:pt modelId="{6584D24D-8088-4BD8-B785-73803FF91881}" type="pres">
      <dgm:prSet presAssocID="{4E5D8F70-C7AC-4FB5-9AB7-9B3A3899F574}" presName="vertSpace3" presStyleLbl="node1" presStyleIdx="1" presStyleCnt="3"/>
      <dgm:spPr/>
    </dgm:pt>
    <dgm:pt modelId="{2D3C5DC6-BABC-4911-A148-6298120C642C}" type="pres">
      <dgm:prSet presAssocID="{4E5D8F70-C7AC-4FB5-9AB7-9B3A3899F574}" presName="circle3" presStyleLbl="node1" presStyleIdx="2" presStyleCnt="3" custScaleX="129570" custLinFactNeighborX="-3858"/>
      <dgm:spPr/>
    </dgm:pt>
    <dgm:pt modelId="{0A8F233C-431A-40AD-B361-F313E9AB0066}" type="pres">
      <dgm:prSet presAssocID="{4E5D8F70-C7AC-4FB5-9AB7-9B3A3899F574}" presName="rect3" presStyleLbl="alignAcc1" presStyleIdx="2" presStyleCnt="3" custScaleX="100000" custLinFactNeighborX="-1167" custLinFactNeighborY="564"/>
      <dgm:spPr/>
      <dgm:t>
        <a:bodyPr/>
        <a:lstStyle/>
        <a:p>
          <a:endParaRPr lang="en-GB"/>
        </a:p>
      </dgm:t>
    </dgm:pt>
    <dgm:pt modelId="{CD206C48-4801-4757-9A6B-B181CF753DF1}" type="pres">
      <dgm:prSet presAssocID="{E23AFAE5-8CC9-4A75-BD91-34D495A03D0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0D9BC8-061D-46AB-8958-C52B68E503B0}" type="pres">
      <dgm:prSet presAssocID="{E23AFAE5-8CC9-4A75-BD91-34D495A03D0E}" presName="rect1ChTx" presStyleLbl="alignAcc1" presStyleIdx="2" presStyleCnt="3" custScaleX="100000" custLinFactNeighborX="16940" custLinFactNeighborY="17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AE7D2A-2EF7-44D9-895F-16B625208103}" type="pres">
      <dgm:prSet presAssocID="{F31118BC-7BAB-4EA0-9318-53E30D7CCA24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3D6C62-7169-44B6-B8ED-5C92B1568612}" type="pres">
      <dgm:prSet presAssocID="{F31118BC-7BAB-4EA0-9318-53E30D7CCA24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6DE144-4BFC-4A45-B40F-1CE91B15D4C5}" type="pres">
      <dgm:prSet presAssocID="{4E5D8F70-C7AC-4FB5-9AB7-9B3A3899F57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722621-E71C-45F1-8070-E6E76992FE24}" type="pres">
      <dgm:prSet presAssocID="{4E5D8F70-C7AC-4FB5-9AB7-9B3A3899F57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6E3393-F9AD-48F3-A653-E6BB732C678A}" type="presOf" srcId="{C6434D4E-3FE1-4C95-9A3A-C478DEC0B627}" destId="{62722621-E71C-45F1-8070-E6E76992FE24}" srcOrd="0" destOrd="2" presId="urn:microsoft.com/office/officeart/2005/8/layout/target3"/>
    <dgm:cxn modelId="{A338BBA7-96D1-4DF4-85A8-89ED7873F613}" srcId="{E23AFAE5-8CC9-4A75-BD91-34D495A03D0E}" destId="{CE4F5597-694B-4E20-A04C-6F147B7E35EA}" srcOrd="1" destOrd="0" parTransId="{A7E51537-7D77-4052-B830-645C19057E86}" sibTransId="{50CA54C3-E3D3-48C6-B5F2-E0EE45B63FAF}"/>
    <dgm:cxn modelId="{8D486729-9255-460E-8AD2-5690D30036F1}" type="presOf" srcId="{7E8E0049-4E0E-4CA7-8CF2-05A47FBB8D87}" destId="{5B0D9BC8-061D-46AB-8958-C52B68E503B0}" srcOrd="0" destOrd="0" presId="urn:microsoft.com/office/officeart/2005/8/layout/target3"/>
    <dgm:cxn modelId="{4A925B68-1507-4F6F-AD31-E1684F5F2B77}" type="presOf" srcId="{3AB9E8BC-34E1-4E2A-BC5D-26C3D2E6A261}" destId="{62722621-E71C-45F1-8070-E6E76992FE24}" srcOrd="0" destOrd="4" presId="urn:microsoft.com/office/officeart/2005/8/layout/target3"/>
    <dgm:cxn modelId="{08B50A8C-9ECE-41F4-8B16-1BCD0CA209D9}" type="presOf" srcId="{A2312D2B-D94B-4CE7-885A-46B8705C5F5E}" destId="{62722621-E71C-45F1-8070-E6E76992FE24}" srcOrd="0" destOrd="3" presId="urn:microsoft.com/office/officeart/2005/8/layout/target3"/>
    <dgm:cxn modelId="{1FEAD547-768A-49AF-91FA-0D1460F09943}" srcId="{852FF21F-866D-4F1D-ADD4-597D38426942}" destId="{C6434D4E-3FE1-4C95-9A3A-C478DEC0B627}" srcOrd="1" destOrd="0" parTransId="{3047D13F-A13B-41E7-9F2E-8A155BF2E3D4}" sibTransId="{3AC4FD4B-B5AC-4203-9C94-52811ED64AFE}"/>
    <dgm:cxn modelId="{E1261A4D-7D5C-42AC-B60A-0EF7A6DECEF6}" type="presOf" srcId="{E830A6D5-9769-4E09-839E-14680D976B6E}" destId="{62722621-E71C-45F1-8070-E6E76992FE24}" srcOrd="0" destOrd="1" presId="urn:microsoft.com/office/officeart/2005/8/layout/target3"/>
    <dgm:cxn modelId="{BD4ED7A6-9CB2-441E-9F47-1F7E8532A557}" srcId="{3D0473C8-2BD4-4E36-B180-205EB928A030}" destId="{F31118BC-7BAB-4EA0-9318-53E30D7CCA24}" srcOrd="1" destOrd="0" parTransId="{D13A5D31-1B39-40F7-A5BC-ED68CBE2A6EB}" sibTransId="{73ADA748-F50C-441B-B656-566E8FA3DCD2}"/>
    <dgm:cxn modelId="{099E17E9-402A-4427-B7D0-AF66697B9902}" srcId="{F31118BC-7BAB-4EA0-9318-53E30D7CCA24}" destId="{BE4693CF-FAB1-4A60-A0EA-7B8F2FA4BB26}" srcOrd="0" destOrd="0" parTransId="{55057A82-F0BE-4994-B7E4-0000142C70FE}" sibTransId="{F07F80F9-01C6-4B3A-B8B9-0AE10BCECADC}"/>
    <dgm:cxn modelId="{A55E0B88-EE93-4CFC-9273-706F5D0A2CC8}" srcId="{852FF21F-866D-4F1D-ADD4-597D38426942}" destId="{A2312D2B-D94B-4CE7-885A-46B8705C5F5E}" srcOrd="2" destOrd="0" parTransId="{5AA962B5-9FA3-4F41-81C0-A65F0AFD0960}" sibTransId="{7E406F6B-79E9-4528-A12C-7B939ADBE819}"/>
    <dgm:cxn modelId="{0DF4D4E3-229C-40C9-AEF2-6C3E796A4B9C}" type="presOf" srcId="{4E5D8F70-C7AC-4FB5-9AB7-9B3A3899F574}" destId="{0A8F233C-431A-40AD-B361-F313E9AB0066}" srcOrd="0" destOrd="0" presId="urn:microsoft.com/office/officeart/2005/8/layout/target3"/>
    <dgm:cxn modelId="{798366A8-291E-402F-96EC-FB6DA935AF30}" type="presOf" srcId="{24F890E7-1043-4C51-8512-F4F37587B5E3}" destId="{5B0D9BC8-061D-46AB-8958-C52B68E503B0}" srcOrd="0" destOrd="1" presId="urn:microsoft.com/office/officeart/2005/8/layout/target3"/>
    <dgm:cxn modelId="{5F445AFF-C7E9-4364-9759-1BA77A0D1E70}" type="presOf" srcId="{E23AFAE5-8CC9-4A75-BD91-34D495A03D0E}" destId="{1F1EC43F-54CC-4717-A666-4E32B91D66E8}" srcOrd="0" destOrd="0" presId="urn:microsoft.com/office/officeart/2005/8/layout/target3"/>
    <dgm:cxn modelId="{715458AC-D3A5-4FE6-B3F7-4C70C28332E5}" srcId="{852FF21F-866D-4F1D-ADD4-597D38426942}" destId="{3AB9E8BC-34E1-4E2A-BC5D-26C3D2E6A261}" srcOrd="3" destOrd="0" parTransId="{111951D8-0D3D-4514-905D-C70E5DDC3E87}" sibTransId="{67A37BDC-67AD-45EE-ADBC-CF9F0EF54929}"/>
    <dgm:cxn modelId="{E8E2C365-1730-4EFA-A4F2-25ED71144395}" type="presOf" srcId="{F31118BC-7BAB-4EA0-9318-53E30D7CCA24}" destId="{C6AE7D2A-2EF7-44D9-895F-16B625208103}" srcOrd="1" destOrd="0" presId="urn:microsoft.com/office/officeart/2005/8/layout/target3"/>
    <dgm:cxn modelId="{37533811-3186-403F-A90D-18FE8E6D35B0}" srcId="{852FF21F-866D-4F1D-ADD4-597D38426942}" destId="{E830A6D5-9769-4E09-839E-14680D976B6E}" srcOrd="0" destOrd="0" parTransId="{B4543423-6854-45DF-AB3C-E4D8AEFF5CEA}" sibTransId="{D09BA361-3B0A-4F9D-962E-83407FD5023C}"/>
    <dgm:cxn modelId="{A53BDDB0-947B-4D59-949C-552B30934FE9}" type="presOf" srcId="{852FF21F-866D-4F1D-ADD4-597D38426942}" destId="{62722621-E71C-45F1-8070-E6E76992FE24}" srcOrd="0" destOrd="0" presId="urn:microsoft.com/office/officeart/2005/8/layout/target3"/>
    <dgm:cxn modelId="{DCC2B5DE-EBCB-4D85-979D-282C7088A86E}" srcId="{4E5D8F70-C7AC-4FB5-9AB7-9B3A3899F574}" destId="{852FF21F-866D-4F1D-ADD4-597D38426942}" srcOrd="0" destOrd="0" parTransId="{4CEFB9A3-D843-4F73-B5CA-E75E4884D88E}" sibTransId="{16AB8143-D666-48A9-8114-87AF94835BF5}"/>
    <dgm:cxn modelId="{7F44EF5E-E03B-413A-939C-18F98D38D6C6}" srcId="{7E8E0049-4E0E-4CA7-8CF2-05A47FBB8D87}" destId="{24F890E7-1043-4C51-8512-F4F37587B5E3}" srcOrd="0" destOrd="0" parTransId="{EC2DBACC-16AC-49A8-BC96-3F1C018F2014}" sibTransId="{710EC87E-9AEE-45D1-A1D8-DE5203CDB9A0}"/>
    <dgm:cxn modelId="{1B73CE03-D267-4B74-BBB1-5D577B38D0F2}" type="presOf" srcId="{CE4F5597-694B-4E20-A04C-6F147B7E35EA}" destId="{5B0D9BC8-061D-46AB-8958-C52B68E503B0}" srcOrd="0" destOrd="3" presId="urn:microsoft.com/office/officeart/2005/8/layout/target3"/>
    <dgm:cxn modelId="{9642B5C5-DCBF-455A-83DE-3659192BC18C}" type="presOf" srcId="{3D0473C8-2BD4-4E36-B180-205EB928A030}" destId="{4C4518C1-8DCF-40C1-9107-849CB45E5BBB}" srcOrd="0" destOrd="0" presId="urn:microsoft.com/office/officeart/2005/8/layout/target3"/>
    <dgm:cxn modelId="{F0291CD6-7F35-424A-85A2-FB369339BE0D}" type="presOf" srcId="{44BAF75B-1831-49B9-92EE-EBBE1D835869}" destId="{273D6C62-7169-44B6-B8ED-5C92B1568612}" srcOrd="0" destOrd="1" presId="urn:microsoft.com/office/officeart/2005/8/layout/target3"/>
    <dgm:cxn modelId="{08E168C5-011F-4234-83F5-D462C8947153}" type="presOf" srcId="{BA3E14BB-416D-42CA-AB13-B5E20ECF7A4E}" destId="{5B0D9BC8-061D-46AB-8958-C52B68E503B0}" srcOrd="0" destOrd="2" presId="urn:microsoft.com/office/officeart/2005/8/layout/target3"/>
    <dgm:cxn modelId="{AB606616-0DAD-419D-B72D-9C1B3CC538D4}" srcId="{3D0473C8-2BD4-4E36-B180-205EB928A030}" destId="{E23AFAE5-8CC9-4A75-BD91-34D495A03D0E}" srcOrd="0" destOrd="0" parTransId="{AFB754BE-1B2C-4DE4-92A0-AD50ED69184F}" sibTransId="{A7771AA0-5544-444B-BA53-7008A6078EA2}"/>
    <dgm:cxn modelId="{94AF4EEB-3684-4498-AB29-2525D0178D54}" srcId="{BE4693CF-FAB1-4A60-A0EA-7B8F2FA4BB26}" destId="{44BAF75B-1831-49B9-92EE-EBBE1D835869}" srcOrd="0" destOrd="0" parTransId="{84D4222C-952B-4E71-88CE-CA475C86C4DB}" sibTransId="{6B16FFBE-471F-43A1-A039-3BBD8FB03889}"/>
    <dgm:cxn modelId="{D653FC40-3F3A-4CCC-A5E5-3BF4F474C2E7}" srcId="{3D0473C8-2BD4-4E36-B180-205EB928A030}" destId="{4E5D8F70-C7AC-4FB5-9AB7-9B3A3899F574}" srcOrd="2" destOrd="0" parTransId="{A4C89B84-B40E-44BE-9808-33384AD0C390}" sibTransId="{61AA9489-0F8B-4F87-9EFF-AF556378EAA8}"/>
    <dgm:cxn modelId="{A01C6084-9F7A-435C-A543-7041656D82E4}" type="presOf" srcId="{E23AFAE5-8CC9-4A75-BD91-34D495A03D0E}" destId="{CD206C48-4801-4757-9A6B-B181CF753DF1}" srcOrd="1" destOrd="0" presId="urn:microsoft.com/office/officeart/2005/8/layout/target3"/>
    <dgm:cxn modelId="{7F49A8ED-7A1B-40E0-94AC-DA9EE3371B28}" srcId="{7E8E0049-4E0E-4CA7-8CF2-05A47FBB8D87}" destId="{BA3E14BB-416D-42CA-AB13-B5E20ECF7A4E}" srcOrd="1" destOrd="0" parTransId="{63B814CB-07E8-4534-918C-A417D487BEFF}" sibTransId="{C147055E-CA96-41F9-8EA1-B55D6987CCE5}"/>
    <dgm:cxn modelId="{2EB0F0FD-497C-423A-8056-42EB3376E230}" type="presOf" srcId="{BE4693CF-FAB1-4A60-A0EA-7B8F2FA4BB26}" destId="{273D6C62-7169-44B6-B8ED-5C92B1568612}" srcOrd="0" destOrd="0" presId="urn:microsoft.com/office/officeart/2005/8/layout/target3"/>
    <dgm:cxn modelId="{A03A37F7-BB49-4152-AE82-E99385027821}" srcId="{E23AFAE5-8CC9-4A75-BD91-34D495A03D0E}" destId="{7E8E0049-4E0E-4CA7-8CF2-05A47FBB8D87}" srcOrd="0" destOrd="0" parTransId="{B7CF67BB-5E75-4F94-911D-5FBE0DED0BA8}" sibTransId="{8D4910C4-40AE-4A54-8AD4-854824FC8B1B}"/>
    <dgm:cxn modelId="{F2962688-64FF-41A8-8AB8-80FF8000A5E5}" type="presOf" srcId="{F31118BC-7BAB-4EA0-9318-53E30D7CCA24}" destId="{44E5BCF9-C3BE-4766-86F2-9B88CC83D7FF}" srcOrd="0" destOrd="0" presId="urn:microsoft.com/office/officeart/2005/8/layout/target3"/>
    <dgm:cxn modelId="{E9F3F8E1-67B9-436F-B0BA-737D0806EAB9}" type="presOf" srcId="{4E5D8F70-C7AC-4FB5-9AB7-9B3A3899F574}" destId="{9C6DE144-4BFC-4A45-B40F-1CE91B15D4C5}" srcOrd="1" destOrd="0" presId="urn:microsoft.com/office/officeart/2005/8/layout/target3"/>
    <dgm:cxn modelId="{A6F90179-B9E3-4021-9C3E-BA2AB165E0DF}" type="presParOf" srcId="{4C4518C1-8DCF-40C1-9107-849CB45E5BBB}" destId="{54CEC54A-0A7A-452E-BDCF-1E74378E4581}" srcOrd="0" destOrd="0" presId="urn:microsoft.com/office/officeart/2005/8/layout/target3"/>
    <dgm:cxn modelId="{A45F1E02-3C7F-4489-A1AB-1E061A189C70}" type="presParOf" srcId="{4C4518C1-8DCF-40C1-9107-849CB45E5BBB}" destId="{4DAA6999-0DA6-4A99-8859-75355CDDF731}" srcOrd="1" destOrd="0" presId="urn:microsoft.com/office/officeart/2005/8/layout/target3"/>
    <dgm:cxn modelId="{9702AC56-EF68-4879-B4F1-9B2CC93F5410}" type="presParOf" srcId="{4C4518C1-8DCF-40C1-9107-849CB45E5BBB}" destId="{1F1EC43F-54CC-4717-A666-4E32B91D66E8}" srcOrd="2" destOrd="0" presId="urn:microsoft.com/office/officeart/2005/8/layout/target3"/>
    <dgm:cxn modelId="{BDF7F421-75DC-43BE-A378-786AA05BEDB5}" type="presParOf" srcId="{4C4518C1-8DCF-40C1-9107-849CB45E5BBB}" destId="{CAB6D3E7-7FF1-477E-8D60-24BCBF625427}" srcOrd="3" destOrd="0" presId="urn:microsoft.com/office/officeart/2005/8/layout/target3"/>
    <dgm:cxn modelId="{448C1380-1078-4B2D-BD45-7168A4EF1E5D}" type="presParOf" srcId="{4C4518C1-8DCF-40C1-9107-849CB45E5BBB}" destId="{D0AC72E1-CDC1-445A-A825-92F55345F78E}" srcOrd="4" destOrd="0" presId="urn:microsoft.com/office/officeart/2005/8/layout/target3"/>
    <dgm:cxn modelId="{9AD30D67-1ADF-4E9F-B393-9081794FB1E9}" type="presParOf" srcId="{4C4518C1-8DCF-40C1-9107-849CB45E5BBB}" destId="{44E5BCF9-C3BE-4766-86F2-9B88CC83D7FF}" srcOrd="5" destOrd="0" presId="urn:microsoft.com/office/officeart/2005/8/layout/target3"/>
    <dgm:cxn modelId="{765B4DA9-0748-4AF1-ADC0-53BD6449D5C6}" type="presParOf" srcId="{4C4518C1-8DCF-40C1-9107-849CB45E5BBB}" destId="{6584D24D-8088-4BD8-B785-73803FF91881}" srcOrd="6" destOrd="0" presId="urn:microsoft.com/office/officeart/2005/8/layout/target3"/>
    <dgm:cxn modelId="{DDC5ADED-4FCC-410C-A4EA-5916406A68C7}" type="presParOf" srcId="{4C4518C1-8DCF-40C1-9107-849CB45E5BBB}" destId="{2D3C5DC6-BABC-4911-A148-6298120C642C}" srcOrd="7" destOrd="0" presId="urn:microsoft.com/office/officeart/2005/8/layout/target3"/>
    <dgm:cxn modelId="{195E8EBA-6D9E-4646-B581-8DD2787C68B8}" type="presParOf" srcId="{4C4518C1-8DCF-40C1-9107-849CB45E5BBB}" destId="{0A8F233C-431A-40AD-B361-F313E9AB0066}" srcOrd="8" destOrd="0" presId="urn:microsoft.com/office/officeart/2005/8/layout/target3"/>
    <dgm:cxn modelId="{F1C92B4A-E65F-4A23-8904-06EA7CFD1685}" type="presParOf" srcId="{4C4518C1-8DCF-40C1-9107-849CB45E5BBB}" destId="{CD206C48-4801-4757-9A6B-B181CF753DF1}" srcOrd="9" destOrd="0" presId="urn:microsoft.com/office/officeart/2005/8/layout/target3"/>
    <dgm:cxn modelId="{79E47427-CB69-4D4E-9FD6-04C4DB9CE5AB}" type="presParOf" srcId="{4C4518C1-8DCF-40C1-9107-849CB45E5BBB}" destId="{5B0D9BC8-061D-46AB-8958-C52B68E503B0}" srcOrd="10" destOrd="0" presId="urn:microsoft.com/office/officeart/2005/8/layout/target3"/>
    <dgm:cxn modelId="{5F835BB2-8E64-4766-975A-64491BCCB884}" type="presParOf" srcId="{4C4518C1-8DCF-40C1-9107-849CB45E5BBB}" destId="{C6AE7D2A-2EF7-44D9-895F-16B625208103}" srcOrd="11" destOrd="0" presId="urn:microsoft.com/office/officeart/2005/8/layout/target3"/>
    <dgm:cxn modelId="{07374428-6E0B-460D-846C-633CA5B0A400}" type="presParOf" srcId="{4C4518C1-8DCF-40C1-9107-849CB45E5BBB}" destId="{273D6C62-7169-44B6-B8ED-5C92B1568612}" srcOrd="12" destOrd="0" presId="urn:microsoft.com/office/officeart/2005/8/layout/target3"/>
    <dgm:cxn modelId="{A7608D17-8BB5-48CA-904B-E2788ECC29FD}" type="presParOf" srcId="{4C4518C1-8DCF-40C1-9107-849CB45E5BBB}" destId="{9C6DE144-4BFC-4A45-B40F-1CE91B15D4C5}" srcOrd="13" destOrd="0" presId="urn:microsoft.com/office/officeart/2005/8/layout/target3"/>
    <dgm:cxn modelId="{8F9D47EC-9904-48AD-B68E-044B51878B66}" type="presParOf" srcId="{4C4518C1-8DCF-40C1-9107-849CB45E5BBB}" destId="{62722621-E71C-45F1-8070-E6E76992FE2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EC54A-0A7A-452E-BDCF-1E74378E4581}">
      <dsp:nvSpPr>
        <dsp:cNvPr id="0" name=""/>
        <dsp:cNvSpPr/>
      </dsp:nvSpPr>
      <dsp:spPr>
        <a:xfrm>
          <a:off x="-128185" y="0"/>
          <a:ext cx="5049797" cy="4538858"/>
        </a:xfrm>
        <a:prstGeom prst="pie">
          <a:avLst>
            <a:gd name="adj1" fmla="val 5400000"/>
            <a:gd name="adj2" fmla="val 1620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EC43F-54CC-4717-A666-4E32B91D66E8}">
      <dsp:nvSpPr>
        <dsp:cNvPr id="0" name=""/>
        <dsp:cNvSpPr/>
      </dsp:nvSpPr>
      <dsp:spPr>
        <a:xfrm>
          <a:off x="2321597" y="0"/>
          <a:ext cx="6436652" cy="4538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300" kern="1200" dirty="0"/>
        </a:p>
      </dsp:txBody>
      <dsp:txXfrm>
        <a:off x="2321597" y="0"/>
        <a:ext cx="3218326" cy="1361660"/>
      </dsp:txXfrm>
    </dsp:sp>
    <dsp:sp modelId="{D0AC72E1-CDC1-445A-A825-92F55345F78E}">
      <dsp:nvSpPr>
        <dsp:cNvPr id="0" name=""/>
        <dsp:cNvSpPr/>
      </dsp:nvSpPr>
      <dsp:spPr>
        <a:xfrm>
          <a:off x="688515" y="1361660"/>
          <a:ext cx="3416395" cy="2903286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5BCF9-C3BE-4766-86F2-9B88CC83D7FF}">
      <dsp:nvSpPr>
        <dsp:cNvPr id="0" name=""/>
        <dsp:cNvSpPr/>
      </dsp:nvSpPr>
      <dsp:spPr>
        <a:xfrm>
          <a:off x="2324043" y="1363105"/>
          <a:ext cx="6438454" cy="2977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300" kern="1200"/>
        </a:p>
      </dsp:txBody>
      <dsp:txXfrm>
        <a:off x="2324043" y="1363105"/>
        <a:ext cx="3219227" cy="1374155"/>
      </dsp:txXfrm>
    </dsp:sp>
    <dsp:sp modelId="{2D3C5DC6-BABC-4911-A148-6298120C642C}">
      <dsp:nvSpPr>
        <dsp:cNvPr id="0" name=""/>
        <dsp:cNvSpPr/>
      </dsp:nvSpPr>
      <dsp:spPr>
        <a:xfrm>
          <a:off x="1462031" y="2723316"/>
          <a:ext cx="1764297" cy="13616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F233C-431A-40AD-B361-F313E9AB0066}">
      <dsp:nvSpPr>
        <dsp:cNvPr id="0" name=""/>
        <dsp:cNvSpPr/>
      </dsp:nvSpPr>
      <dsp:spPr>
        <a:xfrm>
          <a:off x="2321597" y="2730995"/>
          <a:ext cx="6436652" cy="13616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300" kern="1200" dirty="0"/>
        </a:p>
      </dsp:txBody>
      <dsp:txXfrm>
        <a:off x="2321597" y="2730995"/>
        <a:ext cx="3218326" cy="1361656"/>
      </dsp:txXfrm>
    </dsp:sp>
    <dsp:sp modelId="{5B0D9BC8-061D-46AB-8958-C52B68E503B0}">
      <dsp:nvSpPr>
        <dsp:cNvPr id="0" name=""/>
        <dsp:cNvSpPr/>
      </dsp:nvSpPr>
      <dsp:spPr>
        <a:xfrm>
          <a:off x="5615039" y="24387"/>
          <a:ext cx="3218326" cy="13616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/>
            <a:t>Direct emissions from estate/vehicles:</a:t>
          </a:r>
          <a:endParaRPr lang="en-GB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Fuel use in buildings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Fuel use in fleet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dirty="0"/>
        </a:p>
      </dsp:txBody>
      <dsp:txXfrm>
        <a:off x="5615039" y="24387"/>
        <a:ext cx="3218326" cy="1361660"/>
      </dsp:txXfrm>
    </dsp:sp>
    <dsp:sp modelId="{273D6C62-7169-44B6-B8ED-5C92B1568612}">
      <dsp:nvSpPr>
        <dsp:cNvPr id="0" name=""/>
        <dsp:cNvSpPr/>
      </dsp:nvSpPr>
      <dsp:spPr>
        <a:xfrm>
          <a:off x="5615039" y="1361660"/>
          <a:ext cx="3218326" cy="13616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/>
            <a:t>Grid electricity: </a:t>
          </a:r>
          <a:endParaRPr lang="en-GB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Generation</a:t>
          </a:r>
          <a:endParaRPr lang="en-GB" sz="1500" kern="1200" dirty="0"/>
        </a:p>
      </dsp:txBody>
      <dsp:txXfrm>
        <a:off x="5615039" y="1361660"/>
        <a:ext cx="3218326" cy="1361655"/>
      </dsp:txXfrm>
    </dsp:sp>
    <dsp:sp modelId="{62722621-E71C-45F1-8070-E6E76992FE24}">
      <dsp:nvSpPr>
        <dsp:cNvPr id="0" name=""/>
        <dsp:cNvSpPr/>
      </dsp:nvSpPr>
      <dsp:spPr>
        <a:xfrm>
          <a:off x="5615039" y="2723316"/>
          <a:ext cx="3218326" cy="13616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/>
            <a:t>Indirect emissions:</a:t>
          </a:r>
          <a:endParaRPr lang="en-GB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Water supply and treatment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Waste/recycling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T&amp;D losses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Business travel</a:t>
          </a:r>
          <a:endParaRPr lang="en-GB" sz="1500" kern="1200" dirty="0"/>
        </a:p>
      </dsp:txBody>
      <dsp:txXfrm>
        <a:off x="5615039" y="2723316"/>
        <a:ext cx="3218326" cy="1361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6A07A-DA3A-46C9-A397-45FF8C989385}" type="datetimeFigureOut">
              <a:rPr lang="en-GB" smtClean="0"/>
              <a:pPr/>
              <a:t>15/03/2017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9B4DB-BCED-46C1-8981-13FA03B3D9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228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4862F-E967-4CFB-96D2-7FA6A203C117}" type="datetimeFigureOut">
              <a:rPr lang="en-GB" smtClean="0"/>
              <a:pPr/>
              <a:t>15/03/2017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9CF99-14E9-41FA-AEC4-EFCE1A2294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3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9CF99-14E9-41FA-AEC4-EFCE1A22941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129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43E8-E9B5-4883-AC8F-AC4DE06DA206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57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43E8-E9B5-4883-AC8F-AC4DE06DA206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48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43E8-E9B5-4883-AC8F-AC4DE06DA206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09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45256-5EBE-4C9F-AA98-A33EAF3EDCF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85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Useful links:</a:t>
            </a:r>
          </a:p>
          <a:p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EAUC</a:t>
            </a:r>
            <a:r>
              <a:rPr lang="en-GB" baseline="0" dirty="0" smtClean="0"/>
              <a:t> Tech Catalogue:  www.sustainabilityexchange.ac.uk/energy_efficiency_technologies_catalogue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Resource Efficient Scotland: www.resourceefficientscotland.com/resource-types/guides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smtClean="0"/>
              <a:t>Carbon Trust: www.carbontrust.com/resources/guides/energy-efficiency/technology-and-energy-management-publications/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ECUK tables</a:t>
            </a:r>
            <a:r>
              <a:rPr lang="en-GB" baseline="0" dirty="0" smtClean="0"/>
              <a:t> from the DBEIS: </a:t>
            </a:r>
            <a:r>
              <a:rPr lang="en-GB" dirty="0" smtClean="0"/>
              <a:t>www.gov.uk/government/collections/energy-consumption-in-the-uk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43E8-E9B5-4883-AC8F-AC4DE06DA206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78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Building 1 gas consumption = 5,000,000kWh</a:t>
            </a:r>
          </a:p>
          <a:p>
            <a:r>
              <a:rPr lang="en-US" baseline="0" dirty="0" smtClean="0"/>
              <a:t>ECUK Tables to determine % of gas used for heating in a typical </a:t>
            </a:r>
            <a:r>
              <a:rPr lang="en-US" baseline="0" dirty="0" err="1" smtClean="0"/>
              <a:t>Uni</a:t>
            </a:r>
            <a:r>
              <a:rPr lang="en-US" baseline="0" dirty="0" smtClean="0"/>
              <a:t> building = 84%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EAUC Tech Catalogue</a:t>
            </a:r>
            <a:r>
              <a:rPr lang="en-US" baseline="0" dirty="0" smtClean="0"/>
              <a:t> states 5% savings achievable.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CALC = 5,000,000*0.84*0.05 =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9CF99-14E9-41FA-AEC4-EFCE1A229415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79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821BF-FB86-1948-BB58-38299E2C5C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72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Users have to make judgements</a:t>
            </a:r>
            <a:r>
              <a:rPr lang="en-GB" baseline="0" dirty="0" smtClean="0"/>
              <a:t> about how to estimate the impact of increasing student/staff numbers at a particular building. A useful rule of thumb is that electricity tends to be increased more than heating fuels when more people use a building. </a:t>
            </a:r>
          </a:p>
          <a:p>
            <a:r>
              <a:rPr lang="en-GB" baseline="0" dirty="0" smtClean="0"/>
              <a:t>The important thing is to document the assumptions in the user notes so these can be reassessed/challenged if necessary.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9CF99-14E9-41FA-AEC4-EFCE1A229415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37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C22EB-C993-415C-BFC8-ECD9E7F55B1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522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further</a:t>
            </a:r>
            <a:r>
              <a:rPr lang="en-GB" baseline="0" dirty="0" smtClean="0"/>
              <a:t> information and guidance about completing your PBCCD report, go to: www.keepscotlandbeautiful.org/sustainability-climate-change/sustainable-scotland-network/climate-change-reporting/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9CF99-14E9-41FA-AEC4-EFCE1A229415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60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43E8-E9B5-4883-AC8F-AC4DE06DA20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359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further information about Carbon Management</a:t>
            </a:r>
            <a:r>
              <a:rPr lang="en-GB" baseline="0" dirty="0" smtClean="0"/>
              <a:t> Plans and other RES tools, go to:</a:t>
            </a:r>
          </a:p>
          <a:p>
            <a:r>
              <a:rPr lang="en-GB" dirty="0" smtClean="0"/>
              <a:t>www.resourceefficientscotland.com/resource/carbon-management-plans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9CF99-14E9-41FA-AEC4-EFCE1A229415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 the day</a:t>
            </a:r>
            <a:r>
              <a:rPr lang="en-GB" baseline="0" dirty="0" smtClean="0"/>
              <a:t> will be interactive and the idea is that over the course of the workshop, they will enter footprint data, projects, targets and BAU scenarios.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9CF99-14E9-41FA-AEC4-EFCE1A22941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71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43E8-E9B5-4883-AC8F-AC4DE06DA2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1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indent="-257175">
              <a:buFont typeface="Arial" charset="0"/>
              <a:buChar char="•"/>
            </a:pPr>
            <a:r>
              <a:rPr lang="en-GB" dirty="0" smtClean="0"/>
              <a:t>RES have developed a tool to support CM Plans</a:t>
            </a:r>
          </a:p>
          <a:p>
            <a:pPr marL="257175" indent="-257175">
              <a:buFont typeface="Arial" charset="0"/>
              <a:buChar char="•"/>
            </a:pPr>
            <a:r>
              <a:rPr lang="en-GB" dirty="0" smtClean="0"/>
              <a:t>Tool supports establishment of:</a:t>
            </a:r>
          </a:p>
          <a:p>
            <a:pPr lvl="1"/>
            <a:r>
              <a:rPr lang="en-GB" dirty="0" smtClean="0"/>
              <a:t>Current and future CFs</a:t>
            </a:r>
          </a:p>
          <a:p>
            <a:pPr lvl="1"/>
            <a:r>
              <a:rPr lang="en-GB" dirty="0" smtClean="0"/>
              <a:t>Project register</a:t>
            </a:r>
          </a:p>
          <a:p>
            <a:pPr lvl="1"/>
            <a:r>
              <a:rPr lang="en-GB" dirty="0" smtClean="0"/>
              <a:t>Outputs includes graphs and tables for entry into your CM Plan</a:t>
            </a:r>
          </a:p>
          <a:p>
            <a:pPr lvl="1"/>
            <a:r>
              <a:rPr lang="en-GB" dirty="0" smtClean="0"/>
              <a:t>Progress towards target (if already set)</a:t>
            </a:r>
          </a:p>
          <a:p>
            <a:pPr lvl="1"/>
            <a:r>
              <a:rPr lang="en-GB" dirty="0" smtClean="0"/>
              <a:t>Setting a new target (if required)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43E8-E9B5-4883-AC8F-AC4DE06DA2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1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43E8-E9B5-4883-AC8F-AC4DE06DA2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865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Greenhouse Gas (GHG) Protocol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developed by World Resources Institute (WRI) and World Business Council on Sustainable Development (WBCSD), sets the global standard for how to measure, manage, and report greenhouse gas emissions.</a:t>
            </a:r>
          </a:p>
          <a:p>
            <a:endParaRPr lang="en-GB" dirty="0" smtClean="0"/>
          </a:p>
          <a:p>
            <a:r>
              <a:rPr lang="en-GB" dirty="0" smtClean="0"/>
              <a:t>The GHG Protocol</a:t>
            </a:r>
            <a:r>
              <a:rPr lang="en-GB" baseline="0" dirty="0" smtClean="0"/>
              <a:t> can be found at http://www.ghgprotocol.org/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9CF99-14E9-41FA-AEC4-EFCE1A22941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207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indent="-257175">
              <a:lnSpc>
                <a:spcPct val="12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GB" sz="1200" dirty="0" smtClean="0"/>
              <a:t>It is useful to back up your Carbon Footprint boundary diagram with an actual asset list</a:t>
            </a:r>
          </a:p>
          <a:p>
            <a:pPr marL="257175" indent="-257175">
              <a:lnSpc>
                <a:spcPct val="12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GB" sz="1200" dirty="0" smtClean="0"/>
              <a:t>This should list all the buildings in your estate that are included in the boundary</a:t>
            </a:r>
          </a:p>
          <a:p>
            <a:pPr marL="257175" indent="-257175">
              <a:lnSpc>
                <a:spcPct val="12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GB" sz="1200" dirty="0" smtClean="0"/>
              <a:t>It should also detail the rationale for inclusion in the notes</a:t>
            </a:r>
          </a:p>
          <a:p>
            <a:pPr marL="257175" indent="-257175">
              <a:lnSpc>
                <a:spcPct val="12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GB" sz="1200" dirty="0" smtClean="0"/>
              <a:t>For emission sources that are related to a building, it should show whether these are included</a:t>
            </a:r>
          </a:p>
          <a:p>
            <a:pPr marL="257175" indent="-257175">
              <a:lnSpc>
                <a:spcPct val="12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GB" sz="1200" dirty="0" smtClean="0"/>
              <a:t>For fleet, a summary of vehicles should be sufficient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9CF99-14E9-41FA-AEC4-EFCE1A22941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160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43E8-E9B5-4883-AC8F-AC4DE06DA20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3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b="5024"/>
          <a:stretch/>
        </p:blipFill>
        <p:spPr>
          <a:xfrm>
            <a:off x="0" y="1412776"/>
            <a:ext cx="4230662" cy="544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rgbClr val="0FA79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2627784" cy="1098414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165304"/>
            <a:ext cx="9252520" cy="692696"/>
            <a:chOff x="0" y="6165304"/>
            <a:chExt cx="9252520" cy="692696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165304"/>
              <a:ext cx="9252520" cy="692696"/>
            </a:xfrm>
            <a:prstGeom prst="rect">
              <a:avLst/>
            </a:prstGeom>
            <a:solidFill>
              <a:srgbClr val="BFD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366960" y="635776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www.eauc.org.uk</a:t>
              </a:r>
              <a:endPara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2123728" y="6330806"/>
              <a:ext cx="5616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Environmental Association for Universities</a:t>
              </a:r>
              <a:r>
                <a:rPr lang="en-GB" sz="1600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and Colleges</a:t>
              </a: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7426032" y="6358238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4D0F9A2D-8809-42D8-8EA2-D6F63DE9FAF1}" type="slidenum">
                <a:rPr lang="en-GB" sz="14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pPr algn="r"/>
                <a:t>‹#›</a:t>
              </a:fld>
              <a:endPara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83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3B41E-4919-407D-88FB-FF321F7665E6}" type="datetimeFigureOut">
              <a:rPr lang="en-GB" smtClean="0"/>
              <a:pPr/>
              <a:t>15/03/2017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165304"/>
            <a:ext cx="9252520" cy="692696"/>
          </a:xfrm>
          <a:prstGeom prst="rect">
            <a:avLst/>
          </a:prstGeom>
          <a:solidFill>
            <a:srgbClr val="BFD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457200" y="6356350"/>
            <a:ext cx="1594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www.eauc.org.uk</a:t>
            </a:r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123728" y="6356350"/>
            <a:ext cx="56166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Environmental Association for Universities and Colleges</a:t>
            </a:r>
            <a:endParaRPr lang="en-GB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7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3B41E-4919-407D-88FB-FF321F7665E6}" type="datetimeFigureOut">
              <a:rPr lang="en-GB" smtClean="0"/>
              <a:pPr/>
              <a:t>15/03/2017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65304"/>
            <a:ext cx="9252520" cy="692696"/>
          </a:xfrm>
          <a:prstGeom prst="rect">
            <a:avLst/>
          </a:prstGeom>
          <a:solidFill>
            <a:srgbClr val="BFD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57200" y="6356350"/>
            <a:ext cx="1594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www.eauc.org.uk</a:t>
            </a:r>
            <a:endParaRPr lang="en-GB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23728" y="6356350"/>
            <a:ext cx="56166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Environmental Association for Universities and Colleges</a:t>
            </a:r>
            <a:endParaRPr lang="en-GB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8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3B41E-4919-407D-88FB-FF321F7665E6}" type="datetimeFigureOut">
              <a:rPr lang="en-GB" smtClean="0"/>
              <a:pPr/>
              <a:t>15/03/2017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65304"/>
            <a:ext cx="9252520" cy="692696"/>
          </a:xfrm>
          <a:prstGeom prst="rect">
            <a:avLst/>
          </a:prstGeom>
          <a:solidFill>
            <a:srgbClr val="BFD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57200" y="6356350"/>
            <a:ext cx="1594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www.eauc.org.uk</a:t>
            </a:r>
            <a:endParaRPr lang="en-GB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23728" y="6356350"/>
            <a:ext cx="56166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Environmental Association for Universities and Colleges</a:t>
            </a:r>
            <a:endParaRPr lang="en-GB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1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3B41E-4919-407D-88FB-FF321F7665E6}" type="datetimeFigureOut">
              <a:rPr lang="en-GB" smtClean="0"/>
              <a:pPr/>
              <a:t>15/03/2017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65304"/>
            <a:ext cx="9252520" cy="692696"/>
          </a:xfrm>
          <a:prstGeom prst="rect">
            <a:avLst/>
          </a:prstGeom>
          <a:solidFill>
            <a:srgbClr val="BFD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200" y="6356350"/>
            <a:ext cx="1594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www.eauc.org.uk</a:t>
            </a:r>
            <a:endParaRPr lang="en-GB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23728" y="6356350"/>
            <a:ext cx="56166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Environmental Association for Universities and Colleges</a:t>
            </a:r>
            <a:endParaRPr lang="en-GB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3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3B41E-4919-407D-88FB-FF321F7665E6}" type="datetimeFigureOut">
              <a:rPr lang="en-GB" smtClean="0"/>
              <a:pPr/>
              <a:t>15/03/2017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65304"/>
            <a:ext cx="9252520" cy="692696"/>
          </a:xfrm>
          <a:prstGeom prst="rect">
            <a:avLst/>
          </a:prstGeom>
          <a:solidFill>
            <a:srgbClr val="BFD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200" y="6356350"/>
            <a:ext cx="1594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www.eauc.org.uk</a:t>
            </a:r>
            <a:endParaRPr lang="en-GB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23728" y="6356350"/>
            <a:ext cx="56166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Environmental Association for Universities and Colleges</a:t>
            </a:r>
            <a:endParaRPr lang="en-GB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0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1300" y="757238"/>
            <a:ext cx="8229600" cy="5877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8B95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First bullet point goes here</a:t>
            </a:r>
          </a:p>
          <a:p>
            <a:r>
              <a:rPr lang="en-US" dirty="0" smtClean="0"/>
              <a:t>Second bullet point goes here</a:t>
            </a:r>
          </a:p>
          <a:p>
            <a:pPr lvl="1"/>
            <a:r>
              <a:rPr lang="en-US" dirty="0" smtClean="0"/>
              <a:t>First sub bullet here</a:t>
            </a:r>
          </a:p>
          <a:p>
            <a:pPr lvl="1"/>
            <a:r>
              <a:rPr lang="en-US" dirty="0" smtClean="0"/>
              <a:t>Second sub bullet here</a:t>
            </a:r>
          </a:p>
          <a:p>
            <a:r>
              <a:rPr lang="en-US" dirty="0" smtClean="0"/>
              <a:t>Third bullet point goes here</a:t>
            </a:r>
          </a:p>
          <a:p>
            <a:r>
              <a:rPr lang="en-US" dirty="0" smtClean="0"/>
              <a:t>Fourth bullet point goes here</a:t>
            </a:r>
          </a:p>
          <a:p>
            <a:pPr lvl="1"/>
            <a:r>
              <a:rPr lang="en-US" dirty="0" smtClean="0"/>
              <a:t>First sub bullet here</a:t>
            </a:r>
          </a:p>
          <a:p>
            <a:pPr lvl="1"/>
            <a:r>
              <a:rPr lang="en-US" dirty="0" smtClean="0"/>
              <a:t>Second sub bullet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5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B39-B76C-48E2-B657-A33F76AD13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354-4D9C-4850-BDDE-9115FB459E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B39-B76C-48E2-B657-A33F76AD13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354-4D9C-4850-BDDE-9115FB459E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B39-B76C-48E2-B657-A33F76AD13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354-4D9C-4850-BDDE-9115FB459E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AIN (teal and li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FA79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3B41E-4919-407D-88FB-FF321F7665E6}" type="datetimeFigureOut">
              <a:rPr lang="en-GB" smtClean="0"/>
              <a:pPr/>
              <a:t>15/03/2017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07704" cy="7974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65304"/>
            <a:ext cx="9252520" cy="692696"/>
          </a:xfrm>
          <a:prstGeom prst="rect">
            <a:avLst/>
          </a:prstGeom>
          <a:solidFill>
            <a:srgbClr val="BFD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57200" y="6356350"/>
            <a:ext cx="1594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www.eauc.org.uk</a:t>
            </a:r>
            <a:endParaRPr lang="en-GB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23728" y="6356350"/>
            <a:ext cx="56166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Environmental Association for Universities and Colleges</a:t>
            </a:r>
            <a:endParaRPr lang="en-GB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1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B39-B76C-48E2-B657-A33F76AD13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354-4D9C-4850-BDDE-9115FB459E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B39-B76C-48E2-B657-A33F76AD13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354-4D9C-4850-BDDE-9115FB459E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B39-B76C-48E2-B657-A33F76AD13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354-4D9C-4850-BDDE-9115FB459E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B39-B76C-48E2-B657-A33F76AD13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354-4D9C-4850-BDDE-9115FB459E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B39-B76C-48E2-B657-A33F76AD13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354-4D9C-4850-BDDE-9115FB459E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B39-B76C-48E2-B657-A33F76AD13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354-4D9C-4850-BDDE-9115FB459E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B39-B76C-48E2-B657-A33F76AD13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354-4D9C-4850-BDDE-9115FB459E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1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5B39-B76C-48E2-B657-A33F76AD13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0354-4D9C-4850-BDDE-9115FB459E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P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4CB74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3B41E-4919-407D-88FB-FF321F7665E6}" type="datetimeFigureOut">
              <a:rPr lang="en-GB" smtClean="0"/>
              <a:pPr/>
              <a:t>15/03/2017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07704" cy="7974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65304"/>
            <a:ext cx="9252520" cy="692696"/>
          </a:xfrm>
          <a:prstGeom prst="rect">
            <a:avLst/>
          </a:prstGeom>
          <a:solidFill>
            <a:srgbClr val="4CB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57200" y="6356350"/>
            <a:ext cx="1594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www.eauc.org.uk</a:t>
            </a:r>
            <a:endParaRPr lang="en-GB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23728" y="6356350"/>
            <a:ext cx="56166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Environmental Association for Universities and Colleges</a:t>
            </a:r>
            <a:endParaRPr lang="en-GB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2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8FC7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3B41E-4919-407D-88FB-FF321F7665E6}" type="datetimeFigureOut">
              <a:rPr lang="en-GB" smtClean="0"/>
              <a:pPr/>
              <a:t>15/03/2017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07704" cy="7974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65304"/>
            <a:ext cx="9252520" cy="692696"/>
          </a:xfrm>
          <a:prstGeom prst="rect">
            <a:avLst/>
          </a:prstGeom>
          <a:solidFill>
            <a:srgbClr val="8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57200" y="6356350"/>
            <a:ext cx="1594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www.eauc.org.uk</a:t>
            </a:r>
            <a:endParaRPr lang="en-GB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23728" y="6356350"/>
            <a:ext cx="56166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Environmental Association for Universities and Colleges</a:t>
            </a:r>
            <a:endParaRPr lang="en-GB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5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ALL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FA79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3B41E-4919-407D-88FB-FF321F7665E6}" type="datetimeFigureOut">
              <a:rPr lang="en-GB" smtClean="0"/>
              <a:pPr/>
              <a:t>15/03/2017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07704" cy="7974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65304"/>
            <a:ext cx="9252520" cy="692696"/>
          </a:xfrm>
          <a:prstGeom prst="rect">
            <a:avLst/>
          </a:prstGeom>
          <a:solidFill>
            <a:srgbClr val="0FA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57200" y="6356350"/>
            <a:ext cx="1594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www.eauc.org.uk</a:t>
            </a:r>
            <a:endParaRPr lang="en-GB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23728" y="6356350"/>
            <a:ext cx="56166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Environmental Association for Universities and Colleges</a:t>
            </a:r>
            <a:endParaRPr lang="en-GB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3B41E-4919-407D-88FB-FF321F7665E6}" type="datetimeFigureOut">
              <a:rPr lang="en-GB" smtClean="0"/>
              <a:pPr/>
              <a:t>15/03/2017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65304"/>
            <a:ext cx="9252520" cy="692696"/>
          </a:xfrm>
          <a:prstGeom prst="rect">
            <a:avLst/>
          </a:prstGeom>
          <a:solidFill>
            <a:srgbClr val="BFD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200" y="6356350"/>
            <a:ext cx="1594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www.eauc.org.uk</a:t>
            </a:r>
            <a:endParaRPr lang="en-GB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23728" y="6356350"/>
            <a:ext cx="56166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Environmental Association for Universities and Colleges</a:t>
            </a:r>
            <a:endParaRPr lang="en-GB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82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3B41E-4919-407D-88FB-FF321F7665E6}" type="datetimeFigureOut">
              <a:rPr lang="en-GB" smtClean="0"/>
              <a:pPr/>
              <a:t>15/03/2017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65304"/>
            <a:ext cx="9252520" cy="692696"/>
          </a:xfrm>
          <a:prstGeom prst="rect">
            <a:avLst/>
          </a:prstGeom>
          <a:solidFill>
            <a:srgbClr val="BFD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57200" y="6356350"/>
            <a:ext cx="1594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www.eauc.org.uk</a:t>
            </a:r>
            <a:endParaRPr lang="en-GB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23728" y="6356350"/>
            <a:ext cx="56166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Environmental Association for Universities and Colleges</a:t>
            </a:r>
            <a:endParaRPr lang="en-GB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29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3B41E-4919-407D-88FB-FF321F7665E6}" type="datetimeFigureOut">
              <a:rPr lang="en-GB" smtClean="0"/>
              <a:pPr/>
              <a:t>15/03/2017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65304"/>
            <a:ext cx="9252520" cy="692696"/>
          </a:xfrm>
          <a:prstGeom prst="rect">
            <a:avLst/>
          </a:prstGeom>
          <a:solidFill>
            <a:srgbClr val="BFD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457200" y="6356350"/>
            <a:ext cx="1594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www.eauc.org.uk</a:t>
            </a:r>
            <a:endParaRPr lang="en-GB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23728" y="6356350"/>
            <a:ext cx="56166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Environmental Association for Universities and Colleges</a:t>
            </a:r>
            <a:endParaRPr lang="en-GB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07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93B41E-4919-407D-88FB-FF321F7665E6}" type="datetimeFigureOut">
              <a:rPr lang="en-GB" smtClean="0"/>
              <a:pPr/>
              <a:t>15/03/2017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65304"/>
            <a:ext cx="9252520" cy="692696"/>
          </a:xfrm>
          <a:prstGeom prst="rect">
            <a:avLst/>
          </a:prstGeom>
          <a:solidFill>
            <a:srgbClr val="BFD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356350"/>
            <a:ext cx="1594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www.eauc.org.uk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123728" y="6356350"/>
            <a:ext cx="56166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Environmental Association for Universities and Colleges</a:t>
            </a:r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C7AC15-7C27-471F-8B9D-CAD3E356D4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1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b="5024"/>
          <a:stretch/>
        </p:blipFill>
        <p:spPr>
          <a:xfrm>
            <a:off x="0" y="1412776"/>
            <a:ext cx="4230662" cy="54452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07704" cy="797420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0" y="6165304"/>
            <a:ext cx="9252520" cy="692696"/>
            <a:chOff x="0" y="6165304"/>
            <a:chExt cx="9252520" cy="692696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165304"/>
              <a:ext cx="9252520" cy="692696"/>
            </a:xfrm>
            <a:prstGeom prst="rect">
              <a:avLst/>
            </a:prstGeom>
            <a:solidFill>
              <a:srgbClr val="BFD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366960" y="635776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www.eauc.org.uk</a:t>
              </a:r>
              <a:endPara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2123728" y="6330806"/>
              <a:ext cx="5616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Environmental Association for Universities</a:t>
              </a:r>
              <a:r>
                <a:rPr lang="en-GB" sz="1600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and Colleges</a:t>
              </a: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7426032" y="6358238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4D0F9A2D-8809-42D8-8EA2-D6F63DE9FAF1}" type="slidenum">
                <a:rPr lang="en-GB" sz="14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pPr algn="r"/>
                <a:t>‹#›</a:t>
              </a:fld>
              <a:endPara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44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rgbClr val="0FA79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FA79D"/>
        </a:buClr>
        <a:buSzPct val="11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FA79D"/>
        </a:buClr>
        <a:buSzPct val="11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FA79D"/>
        </a:buClr>
        <a:buSzPct val="11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FA79D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FA79D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5B39-B76C-48E2-B657-A33F76AD13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0354-4D9C-4850-BDDE-9115FB459E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8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W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2520279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/>
              <a:t>Carbon Footprint and Project Register Tool Training</a:t>
            </a:r>
            <a:endParaRPr lang="en-GB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2300664" cy="152579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30405" y="4149080"/>
            <a:ext cx="7775575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FA79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FA79D"/>
              </a:buClr>
              <a:buSzPct val="11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FA79D"/>
              </a:buClr>
              <a:buSzPct val="11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FA79D"/>
              </a:buClr>
              <a:buSzPct val="11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FA79D"/>
              </a:buClr>
              <a:buSzPct val="11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8405980" y="6309320"/>
            <a:ext cx="414492" cy="360040"/>
          </a:xfrm>
          <a:prstGeom prst="rect">
            <a:avLst/>
          </a:prstGeom>
          <a:solidFill>
            <a:srgbClr val="BFD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254" y="4437112"/>
            <a:ext cx="7772400" cy="1368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FA79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sz="2400" b="1" dirty="0" smtClean="0"/>
              <a:t>Clare Wharmby</a:t>
            </a:r>
          </a:p>
          <a:p>
            <a:pPr algn="ctr"/>
            <a:r>
              <a:rPr lang="en-GB" sz="2400" b="1" dirty="0" smtClean="0"/>
              <a:t>Chris Asensio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328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What is the boundary of my organisation?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57175" indent="-257175">
              <a:lnSpc>
                <a:spcPct val="90000"/>
              </a:lnSpc>
              <a:buFont typeface="Arial" charset="0"/>
              <a:buChar char="•"/>
            </a:pPr>
            <a:r>
              <a:rPr lang="en-GB" sz="2800" dirty="0" smtClean="0"/>
              <a:t>GHG </a:t>
            </a:r>
            <a:r>
              <a:rPr lang="en-GB" sz="2800" dirty="0"/>
              <a:t>Protocol sets out two methods of determining your boundary; financial and operational control</a:t>
            </a:r>
          </a:p>
          <a:p>
            <a:pPr marL="257175" indent="-257175">
              <a:lnSpc>
                <a:spcPct val="90000"/>
              </a:lnSpc>
              <a:buFont typeface="Arial" charset="0"/>
              <a:buChar char="•"/>
            </a:pPr>
            <a:r>
              <a:rPr lang="en-GB" sz="2800" dirty="0"/>
              <a:t>However, these were set with businesses in mind, rather than the public sector</a:t>
            </a:r>
          </a:p>
          <a:p>
            <a:pPr marL="257175" indent="-257175">
              <a:lnSpc>
                <a:spcPct val="90000"/>
              </a:lnSpc>
              <a:buFont typeface="Arial" charset="0"/>
              <a:buChar char="•"/>
            </a:pPr>
            <a:r>
              <a:rPr lang="en-GB" sz="2800" dirty="0"/>
              <a:t>Therefore there are 4 key questions:</a:t>
            </a:r>
          </a:p>
          <a:p>
            <a:pPr marL="1074738" lvl="1" indent="-538163">
              <a:buFont typeface="+mj-lt"/>
              <a:buAutoNum type="arabicPeriod"/>
            </a:pPr>
            <a:r>
              <a:rPr lang="en-GB" sz="2400" dirty="0"/>
              <a:t>Do we have sufficient control to be able to reduce emissions?</a:t>
            </a:r>
          </a:p>
          <a:p>
            <a:pPr marL="1074738" lvl="1" indent="-538163">
              <a:buFont typeface="+mj-lt"/>
              <a:buAutoNum type="arabicPeriod"/>
            </a:pPr>
            <a:r>
              <a:rPr lang="en-GB" sz="2400" dirty="0"/>
              <a:t>Is it recognised as part of our estate or organisation by the public?</a:t>
            </a:r>
          </a:p>
          <a:p>
            <a:pPr marL="1074738" lvl="1" indent="-538163">
              <a:buFont typeface="+mj-lt"/>
              <a:buAutoNum type="arabicPeriod"/>
            </a:pPr>
            <a:r>
              <a:rPr lang="en-GB" sz="2400" dirty="0"/>
              <a:t>Can we get hold of the data?</a:t>
            </a:r>
          </a:p>
          <a:p>
            <a:pPr marL="1074738" lvl="1" indent="-538163">
              <a:buFont typeface="+mj-lt"/>
              <a:buAutoNum type="arabicPeriod"/>
            </a:pPr>
            <a:r>
              <a:rPr lang="en-GB" sz="2400" dirty="0"/>
              <a:t>Do we pay the bill?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6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5918" y="116632"/>
            <a:ext cx="7143800" cy="5930954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98301" y="1092402"/>
            <a:ext cx="2378152" cy="15562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fuel use</a:t>
            </a:r>
            <a:endParaRPr lang="en-GB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51489" y="1487639"/>
            <a:ext cx="1990616" cy="582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gas (kWh)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3434" y="3491749"/>
            <a:ext cx="1487321" cy="556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commuting 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85918" y="6199938"/>
            <a:ext cx="7143799" cy="5454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938713" y="6297336"/>
            <a:ext cx="1262753" cy="3305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2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 rot="10800000" flipV="1">
            <a:off x="5520618" y="6283150"/>
            <a:ext cx="1100964" cy="3589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3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44572" y="6288204"/>
            <a:ext cx="1121679" cy="34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1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86415" y="1080315"/>
            <a:ext cx="3681004" cy="18446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disposal</a:t>
            </a:r>
            <a:endParaRPr lang="en-GB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88023" y="3094005"/>
            <a:ext cx="3679395" cy="8415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GB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198301" y="2817818"/>
            <a:ext cx="2378152" cy="1633549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endParaRPr lang="en-GB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36800" y="3150582"/>
            <a:ext cx="2001932" cy="6823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(kWh)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1172" y="4816279"/>
            <a:ext cx="4201193" cy="11330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travel</a:t>
            </a:r>
            <a:endParaRPr lang="en-GB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6453" y="5169595"/>
            <a:ext cx="1752689" cy="6201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car (km)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09879" y="161216"/>
            <a:ext cx="6716166" cy="293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sources within Carbon Management boundary:</a:t>
            </a: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5378" y="148077"/>
            <a:ext cx="1543434" cy="35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boundary:</a:t>
            </a:r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148437" y="3403920"/>
            <a:ext cx="1373331" cy="4034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(m</a:t>
            </a:r>
            <a:r>
              <a:rPr lang="en-GB" sz="1600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21582" y="1459312"/>
            <a:ext cx="1636646" cy="1256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Landfill (tonnes)</a:t>
            </a:r>
            <a:endParaRPr lang="en-GB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004048" y="1459312"/>
            <a:ext cx="1510570" cy="1256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(tonnes)</a:t>
            </a:r>
            <a:endParaRPr lang="en-GB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33434" y="4168177"/>
            <a:ext cx="1487321" cy="7262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of goods/services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12256" y="3405820"/>
            <a:ext cx="1563537" cy="3996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(m</a:t>
            </a:r>
            <a:r>
              <a:rPr lang="en-GB" sz="1600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12256" y="1787073"/>
            <a:ext cx="1309286" cy="7535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&amp; industrial 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5635" y="1435209"/>
            <a:ext cx="1494804" cy="12808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usiness travel</a:t>
            </a:r>
            <a:endParaRPr lang="en-GB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69511" y="1810567"/>
            <a:ext cx="574518" cy="3622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47347" y="1799165"/>
            <a:ext cx="592631" cy="3622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71128" y="4822272"/>
            <a:ext cx="2308282" cy="1127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vehicles</a:t>
            </a:r>
            <a:endParaRPr lang="en-GB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130769" y="5169596"/>
            <a:ext cx="1906726" cy="620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 (litres)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351487" y="2172803"/>
            <a:ext cx="1990617" cy="367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 (kWh)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336800" y="3935536"/>
            <a:ext cx="2005303" cy="3964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T&amp;D losses (kWh)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8339" y="633092"/>
            <a:ext cx="2706451" cy="402004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 smtClean="0">
                <a:solidFill>
                  <a:prstClr val="black"/>
                </a:solidFill>
              </a:rPr>
              <a:t>3 campus buildings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 rot="10800000" flipV="1">
            <a:off x="6911686" y="6283150"/>
            <a:ext cx="1727927" cy="3589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scope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4614" y="5035648"/>
            <a:ext cx="1487321" cy="551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sz="1400" baseline="-25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biomass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426643" y="5169595"/>
            <a:ext cx="2021042" cy="6201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(passenger km)</a:t>
            </a:r>
            <a:endParaRPr lang="en-GB" sz="1600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48011" y="790410"/>
            <a:ext cx="1473323" cy="513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Refrigerants</a:t>
            </a:r>
            <a:endParaRPr lang="en-GB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18594" y="2009470"/>
            <a:ext cx="1043549" cy="5184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6721" y="2251315"/>
            <a:ext cx="592631" cy="3622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1013" y="2836444"/>
            <a:ext cx="1487321" cy="556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commuting 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3020"/>
            <a:ext cx="6563072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Exercise – carbon footprint data entry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254519"/>
              </p:ext>
            </p:extLst>
          </p:nvPr>
        </p:nvGraphicFramePr>
        <p:xfrm>
          <a:off x="323530" y="2901392"/>
          <a:ext cx="8637223" cy="37773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864"/>
                <a:gridCol w="1224640"/>
                <a:gridCol w="4754486"/>
                <a:gridCol w="1001233"/>
              </a:tblGrid>
              <a:tr h="648071">
                <a:tc>
                  <a:txBody>
                    <a:bodyPr/>
                    <a:lstStyle/>
                    <a:p>
                      <a:r>
                        <a:rPr lang="en-GB" dirty="0" smtClean="0"/>
                        <a:t>Category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Emission source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Emission 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Amount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supply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- Supply (m3)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treatment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- Treatment (m3)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95,000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Waste recycling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Waste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Paper &amp; Board (Mixed) Recycling (tonnes)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Waste to landfill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Waste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Refuse Commercial &amp; Industrial to Landfill (tonnes)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2,000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Fleet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Diesel - average biofuel (litres)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70,000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travel car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 - Unknown fuel - Average (km)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5,000,000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travel flights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Short Haul Flights - Average passenger (passenger km)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5,000,000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1443758"/>
            <a:ext cx="2736304" cy="14091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Building 1</a:t>
            </a:r>
          </a:p>
          <a:p>
            <a:pPr algn="ctr"/>
            <a:r>
              <a:rPr lang="en-GB" dirty="0" smtClean="0"/>
              <a:t>Electricity:  2,000,000 kWh</a:t>
            </a:r>
          </a:p>
          <a:p>
            <a:pPr algn="ctr"/>
            <a:r>
              <a:rPr lang="en-GB" dirty="0" smtClean="0"/>
              <a:t>Gas:  5,000,000 kWh</a:t>
            </a:r>
          </a:p>
          <a:p>
            <a:pPr algn="ctr"/>
            <a:r>
              <a:rPr lang="en-GB" dirty="0" smtClean="0"/>
              <a:t>Floor area:  2,000 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3273988" y="1268760"/>
            <a:ext cx="2736304" cy="15841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Building 2</a:t>
            </a:r>
          </a:p>
          <a:p>
            <a:pPr algn="ctr"/>
            <a:r>
              <a:rPr lang="en-GB" dirty="0" smtClean="0"/>
              <a:t>Electricity:  3,000,000 kWh</a:t>
            </a:r>
          </a:p>
          <a:p>
            <a:pPr algn="ctr"/>
            <a:r>
              <a:rPr lang="en-GB" dirty="0" smtClean="0"/>
              <a:t>Gas:  500,000 kWh</a:t>
            </a:r>
          </a:p>
          <a:p>
            <a:pPr algn="ctr"/>
            <a:r>
              <a:rPr lang="en-GB" dirty="0" smtClean="0"/>
              <a:t>Biomass: 4,500,000 kWh</a:t>
            </a:r>
          </a:p>
          <a:p>
            <a:pPr algn="ctr"/>
            <a:r>
              <a:rPr lang="en-GB" dirty="0" smtClean="0"/>
              <a:t>Floor area:  5,000 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6224448" y="1443758"/>
            <a:ext cx="2736304" cy="1419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Building 3</a:t>
            </a:r>
          </a:p>
          <a:p>
            <a:pPr algn="ctr"/>
            <a:r>
              <a:rPr lang="en-GB" b="1" dirty="0" smtClean="0"/>
              <a:t>Electricity:  5,000,000 kWh</a:t>
            </a:r>
          </a:p>
          <a:p>
            <a:pPr algn="ctr"/>
            <a:r>
              <a:rPr lang="en-GB" b="1" dirty="0" smtClean="0"/>
              <a:t>Gas:  10,000,000 kWh</a:t>
            </a:r>
          </a:p>
          <a:p>
            <a:pPr algn="ctr"/>
            <a:r>
              <a:rPr lang="en-GB" b="1" dirty="0" smtClean="0"/>
              <a:t>Floor area:  10,000 m</a:t>
            </a:r>
            <a:r>
              <a:rPr lang="en-GB" b="1" baseline="30000" dirty="0" smtClean="0"/>
              <a:t>2</a:t>
            </a:r>
            <a:endParaRPr lang="en-GB" b="1" baseline="30000" dirty="0"/>
          </a:p>
        </p:txBody>
      </p:sp>
    </p:spTree>
    <p:extLst>
      <p:ext uri="{BB962C8B-B14F-4D97-AF65-F5344CB8AC3E}">
        <p14:creationId xmlns:p14="http://schemas.microsoft.com/office/powerpoint/2010/main" val="21415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to be aware of: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There are certain columns that have to be completed (hover over headings for detail): </a:t>
            </a:r>
          </a:p>
          <a:p>
            <a:pPr lvl="1"/>
            <a:r>
              <a:rPr lang="en-GB" dirty="0" smtClean="0"/>
              <a:t>Existing building/operation? Yes</a:t>
            </a:r>
          </a:p>
          <a:p>
            <a:pPr lvl="1"/>
            <a:r>
              <a:rPr lang="en-GB" dirty="0" smtClean="0"/>
              <a:t>Future new build/operation? N/a</a:t>
            </a:r>
          </a:p>
          <a:p>
            <a:pPr lvl="1"/>
            <a:r>
              <a:rPr lang="en-GB" dirty="0" smtClean="0"/>
              <a:t>Future changes (three columns) – answer N/a for now</a:t>
            </a:r>
          </a:p>
          <a:p>
            <a:r>
              <a:rPr lang="en-GB" dirty="0" smtClean="0"/>
              <a:t>You can pull some completed cells down, but not if they contain numbers or years</a:t>
            </a:r>
          </a:p>
          <a:p>
            <a:r>
              <a:rPr lang="en-GB" dirty="0" smtClean="0"/>
              <a:t>You cannot add rows to the workbook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 of the carbon footprint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199009"/>
              </p:ext>
            </p:extLst>
          </p:nvPr>
        </p:nvGraphicFramePr>
        <p:xfrm>
          <a:off x="457200" y="138246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680553"/>
              </p:ext>
            </p:extLst>
          </p:nvPr>
        </p:nvGraphicFramePr>
        <p:xfrm>
          <a:off x="439287" y="1365239"/>
          <a:ext cx="8227466" cy="456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874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Project List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638" lvl="1" indent="-338138">
              <a:buFont typeface="Arial" charset="0"/>
              <a:buChar char="•"/>
            </a:pPr>
            <a:r>
              <a:rPr lang="en-GB" sz="2400" dirty="0" smtClean="0"/>
              <a:t>Acts as a project register to store ALL carbon saving project information</a:t>
            </a:r>
          </a:p>
          <a:p>
            <a:pPr marL="401638" lvl="1" indent="-338138">
              <a:buFont typeface="Arial" charset="0"/>
              <a:buChar char="•"/>
            </a:pPr>
            <a:r>
              <a:rPr lang="en-GB" sz="2400" dirty="0" smtClean="0"/>
              <a:t>Asks to identify project owner and implementer and helps keep track of implementation status</a:t>
            </a:r>
          </a:p>
          <a:p>
            <a:pPr marL="401638" lvl="1" indent="-338138">
              <a:buFont typeface="Arial" charset="0"/>
              <a:buChar char="•"/>
            </a:pPr>
            <a:r>
              <a:rPr lang="en-GB" sz="2400" dirty="0" smtClean="0"/>
              <a:t>Calculates all future carbon and cost savings for your project</a:t>
            </a:r>
          </a:p>
          <a:p>
            <a:pPr marL="401638" lvl="1" indent="-338138">
              <a:buFont typeface="Arial" charset="0"/>
              <a:buChar char="•"/>
            </a:pPr>
            <a:r>
              <a:rPr lang="en-GB" sz="2400" dirty="0" smtClean="0"/>
              <a:t>Allow you to compare projects and decide which are best to fund</a:t>
            </a:r>
          </a:p>
          <a:p>
            <a:pPr marL="401638" lvl="1" indent="-338138">
              <a:buFont typeface="Arial" charset="0"/>
              <a:buChar char="•"/>
            </a:pPr>
            <a:r>
              <a:rPr lang="en-GB" sz="2400" dirty="0" smtClean="0"/>
              <a:t>Helps in predicting </a:t>
            </a:r>
            <a:r>
              <a:rPr lang="en-GB" sz="2400" dirty="0"/>
              <a:t>your progress against your Carbon Reduction target</a:t>
            </a:r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278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Exercise – project data entry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167845"/>
              </p:ext>
            </p:extLst>
          </p:nvPr>
        </p:nvGraphicFramePr>
        <p:xfrm>
          <a:off x="457200" y="1600200"/>
          <a:ext cx="8229242" cy="23278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7310"/>
                <a:gridCol w="1067287"/>
                <a:gridCol w="816067"/>
                <a:gridCol w="843612"/>
                <a:gridCol w="1028596"/>
                <a:gridCol w="1152128"/>
                <a:gridCol w="1296144"/>
                <a:gridCol w="1018098"/>
              </a:tblGrid>
              <a:tr h="1504887">
                <a:tc>
                  <a:txBody>
                    <a:bodyPr/>
                    <a:lstStyle/>
                    <a:p>
                      <a:r>
                        <a:rPr lang="en-GB" dirty="0" smtClean="0"/>
                        <a:t>Project</a:t>
                      </a:r>
                      <a:r>
                        <a:rPr lang="en-GB" baseline="0" dirty="0" smtClean="0"/>
                        <a:t> Description</a:t>
                      </a:r>
                      <a:endParaRPr lang="en-GB" dirty="0"/>
                    </a:p>
                  </a:txBody>
                  <a:tcPr marL="87815" marR="8781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Location</a:t>
                      </a:r>
                      <a:endParaRPr lang="en-GB" dirty="0"/>
                    </a:p>
                  </a:txBody>
                  <a:tcPr marL="87815" marR="8781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 Year</a:t>
                      </a:r>
                      <a:endParaRPr lang="en-GB" dirty="0"/>
                    </a:p>
                  </a:txBody>
                  <a:tcPr marL="87815" marR="8781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Cap</a:t>
                      </a:r>
                      <a:r>
                        <a:rPr lang="en-GB" baseline="0" dirty="0" smtClean="0"/>
                        <a:t> Cost</a:t>
                      </a:r>
                      <a:endParaRPr lang="en-GB" dirty="0"/>
                    </a:p>
                  </a:txBody>
                  <a:tcPr marL="87815" marR="8781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Type of Saving</a:t>
                      </a:r>
                      <a:endParaRPr lang="en-GB" dirty="0"/>
                    </a:p>
                  </a:txBody>
                  <a:tcPr marL="87815" marR="8781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Type of Emission</a:t>
                      </a:r>
                      <a:endParaRPr lang="en-GB" dirty="0"/>
                    </a:p>
                  </a:txBody>
                  <a:tcPr marL="87815" marR="8781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Amount</a:t>
                      </a:r>
                      <a:endParaRPr lang="en-GB" dirty="0"/>
                    </a:p>
                  </a:txBody>
                  <a:tcPr marL="87815" marR="8781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Annual</a:t>
                      </a:r>
                      <a:r>
                        <a:rPr lang="en-GB" baseline="0" dirty="0" smtClean="0"/>
                        <a:t> Savings for</a:t>
                      </a:r>
                      <a:r>
                        <a:rPr lang="mr-IN" baseline="0" dirty="0" smtClean="0"/>
                        <a:t>…</a:t>
                      </a:r>
                      <a:endParaRPr lang="en-GB" dirty="0"/>
                    </a:p>
                  </a:txBody>
                  <a:tcPr marL="87815" marR="87815"/>
                </a:tc>
              </a:tr>
              <a:tr h="25995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Lighting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upgrade to LED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2015/16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36,000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Stationary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Grid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Elec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65,000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8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Exercise – Updating the Project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59632"/>
            <a:ext cx="8640960" cy="497768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Look through the Project List tab and amend the following projects. Note the impact of each:</a:t>
            </a:r>
          </a:p>
          <a:p>
            <a:pPr marL="914400" lvl="1" indent="-457200">
              <a:buAutoNum type="arabicParenR"/>
            </a:pPr>
            <a:r>
              <a:rPr lang="en-GB" dirty="0" smtClean="0"/>
              <a:t>Increase the number of lamps changed over to 50% of all lamps.</a:t>
            </a:r>
          </a:p>
          <a:p>
            <a:pPr marL="914400" lvl="1" indent="-457200">
              <a:buAutoNum type="arabicParenR"/>
            </a:pPr>
            <a:r>
              <a:rPr lang="en-GB" dirty="0" smtClean="0"/>
              <a:t>The CHP supplier has come back and stated the CHP should be able to run for 5,500hrs instead of 5,000hrs</a:t>
            </a:r>
          </a:p>
          <a:p>
            <a:pPr marL="914400" lvl="1" indent="-457200">
              <a:buAutoNum type="arabicParenR"/>
            </a:pPr>
            <a:r>
              <a:rPr lang="en-GB" dirty="0" smtClean="0"/>
              <a:t>Change food recycling from AD to composting</a:t>
            </a:r>
          </a:p>
          <a:p>
            <a:pPr marL="914400" lvl="1" indent="-457200">
              <a:buAutoNum type="arabicParenR"/>
            </a:pPr>
            <a:r>
              <a:rPr lang="en-GB" dirty="0" smtClean="0"/>
              <a:t>Instead of using Tele </a:t>
            </a:r>
            <a:r>
              <a:rPr lang="en-GB" dirty="0" err="1" smtClean="0"/>
              <a:t>conf</a:t>
            </a:r>
            <a:r>
              <a:rPr lang="en-GB" dirty="0" smtClean="0"/>
              <a:t> for ‘saved’ flights, train travel will be permitted instead. How do you reflected this in the tool?</a:t>
            </a:r>
          </a:p>
          <a:p>
            <a:pPr marL="914400" lvl="1" indent="-457200">
              <a:buAutoNum type="arabicParenR"/>
            </a:pPr>
            <a:r>
              <a:rPr lang="en-GB" dirty="0" smtClean="0"/>
              <a:t>The PV project has been abandoned.</a:t>
            </a:r>
          </a:p>
        </p:txBody>
      </p:sp>
    </p:spTree>
    <p:extLst>
      <p:ext uri="{BB962C8B-B14F-4D97-AF65-F5344CB8AC3E}">
        <p14:creationId xmlns:p14="http://schemas.microsoft.com/office/powerpoint/2010/main" val="40236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55" y="260648"/>
            <a:ext cx="6563072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Keeping the Project List LIVE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 Project List tab should be considered a ‘live’ register</a:t>
            </a:r>
          </a:p>
          <a:p>
            <a:r>
              <a:rPr lang="en-GB" dirty="0" smtClean="0"/>
              <a:t>Should be used any time a new project is identified or a project update occurs</a:t>
            </a:r>
          </a:p>
          <a:p>
            <a:r>
              <a:rPr lang="en-GB" dirty="0" smtClean="0"/>
              <a:t>For existing projects, updates can include:</a:t>
            </a:r>
          </a:p>
          <a:p>
            <a:pPr marL="914400" lvl="1" indent="-457200">
              <a:buAutoNum type="arabicParenR"/>
            </a:pPr>
            <a:r>
              <a:rPr lang="en-GB" dirty="0"/>
              <a:t>Timing (change to commissioning year)</a:t>
            </a:r>
          </a:p>
          <a:p>
            <a:pPr marL="914400" lvl="1" indent="-457200">
              <a:buAutoNum type="arabicParenR"/>
            </a:pPr>
            <a:r>
              <a:rPr lang="en-GB" dirty="0"/>
              <a:t>Responsibilities</a:t>
            </a:r>
          </a:p>
          <a:p>
            <a:pPr marL="914400" lvl="1" indent="-457200">
              <a:buAutoNum type="arabicParenR"/>
            </a:pPr>
            <a:r>
              <a:rPr lang="en-GB" dirty="0"/>
              <a:t>Capital costs</a:t>
            </a:r>
          </a:p>
          <a:p>
            <a:pPr marL="914400" lvl="1" indent="-457200">
              <a:buAutoNum type="arabicParenR"/>
            </a:pPr>
            <a:r>
              <a:rPr lang="en-GB" dirty="0"/>
              <a:t>Project Status</a:t>
            </a:r>
          </a:p>
          <a:p>
            <a:pPr marL="914400" lvl="1" indent="-457200">
              <a:buAutoNum type="arabicParenR"/>
            </a:pPr>
            <a:r>
              <a:rPr lang="en-GB" dirty="0"/>
              <a:t>Amount of </a:t>
            </a:r>
            <a:r>
              <a:rPr lang="en-GB" dirty="0" smtClean="0"/>
              <a:t>Saving</a:t>
            </a:r>
          </a:p>
          <a:p>
            <a:r>
              <a:rPr lang="en-GB" dirty="0" smtClean="0"/>
              <a:t>Always update the ‘Estimate of Confidence’ and Add ‘User Notes’ at the end of each project</a:t>
            </a:r>
          </a:p>
        </p:txBody>
      </p:sp>
    </p:spTree>
    <p:extLst>
      <p:ext uri="{BB962C8B-B14F-4D97-AF65-F5344CB8AC3E}">
        <p14:creationId xmlns:p14="http://schemas.microsoft.com/office/powerpoint/2010/main" val="10127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Carbon costing projects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key challenge is to carbon cost a project i.e. identify the savings associated with it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Range of projects should be mapped against the emissions distribution and the future of the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estate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Don’t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be afraid to start with estimates that are refined over time </a:t>
            </a:r>
          </a:p>
          <a:p>
            <a:endParaRPr lang="en-GB" dirty="0">
              <a:solidFill>
                <a:srgbClr val="008B9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132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94678"/>
              </p:ext>
            </p:extLst>
          </p:nvPr>
        </p:nvGraphicFramePr>
        <p:xfrm>
          <a:off x="0" y="-3"/>
          <a:ext cx="9252520" cy="687041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938573"/>
                <a:gridCol w="7313947"/>
              </a:tblGrid>
              <a:tr h="495367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Time</a:t>
                      </a:r>
                      <a:endParaRPr lang="en-GB" sz="2000" b="1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Agenda for today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6195" marB="36195" anchor="ctr"/>
                </a:tc>
              </a:tr>
              <a:tr h="420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9:30 – 9:45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Introduction to workshop and identification of key organisational needs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0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9:45 – 10:00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Overview of the CFPR tool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2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10:00 – 10:45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Organisational boundary and operational carbon footprint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0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10:45 – 11:00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How to complete the Carbon Reduction Project List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0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11:00 – 11:15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Coffee break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0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11:15 – 11:45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Practice of carbon costing a range of different project types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0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11:45 – 12:00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Identification of key factors impacting on your future carbon footprint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0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12:00 – 12:30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Incorporating factors into the Business as Usual Scenario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0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12.30 – 13.15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Lunch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0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13:15 – 13:45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Using graphs and outputs for tracking targets and management </a:t>
                      </a:r>
                      <a:r>
                        <a:rPr lang="en-GB" sz="1800" dirty="0" smtClean="0">
                          <a:effectLst/>
                        </a:rPr>
                        <a:t>information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0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13.45 – 14.20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Using the CFPR tool to complete your PBCCD report (and EMR report)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4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14:20 – 14:50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Trouble shooting – typical problems and how to solve them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4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14:50 - 15:00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Wrap up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41300" y="249019"/>
            <a:ext cx="6951070" cy="5885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008B95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329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 sz="2400" dirty="0" smtClean="0">
              <a:solidFill>
                <a:srgbClr val="008B9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 smtClean="0">
              <a:solidFill>
                <a:srgbClr val="008B9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892" y="289142"/>
            <a:ext cx="873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sz="3600" dirty="0">
                <a:solidFill>
                  <a:srgbClr val="0FA79D"/>
                </a:solidFill>
                <a:latin typeface="Arial" pitchFamily="34" charset="0"/>
                <a:ea typeface="+mj-ea"/>
                <a:cs typeface="Arial" pitchFamily="34" charset="0"/>
              </a:rPr>
              <a:t>Example of </a:t>
            </a:r>
            <a:r>
              <a:rPr lang="en-GB" sz="3600" dirty="0" smtClean="0">
                <a:solidFill>
                  <a:srgbClr val="0FA79D"/>
                </a:solidFill>
                <a:latin typeface="Arial" pitchFamily="34" charset="0"/>
                <a:ea typeface="+mj-ea"/>
                <a:cs typeface="Arial" pitchFamily="34" charset="0"/>
              </a:rPr>
              <a:t>initial estimating</a:t>
            </a:r>
            <a:endParaRPr lang="en-GB" sz="3600" dirty="0">
              <a:solidFill>
                <a:srgbClr val="0FA79D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47114"/>
            <a:ext cx="2309314" cy="1670161"/>
          </a:xfrm>
          <a:prstGeom prst="rect">
            <a:avLst/>
          </a:prstGeom>
          <a:solidFill>
            <a:srgbClr val="008B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Campus building uses 1,130,000 kWh per year</a:t>
            </a:r>
            <a:endParaRPr lang="en-GB" sz="2400" dirty="0"/>
          </a:p>
        </p:txBody>
      </p:sp>
      <p:sp>
        <p:nvSpPr>
          <p:cNvPr id="4" name="Right Arrow 3"/>
          <p:cNvSpPr/>
          <p:nvPr/>
        </p:nvSpPr>
        <p:spPr>
          <a:xfrm>
            <a:off x="2769475" y="1609841"/>
            <a:ext cx="1080903" cy="971550"/>
          </a:xfrm>
          <a:prstGeom prst="rightArrow">
            <a:avLst>
              <a:gd name="adj1" fmla="val 42157"/>
              <a:gd name="adj2" fmla="val 50000"/>
            </a:avLst>
          </a:prstGeom>
          <a:solidFill>
            <a:srgbClr val="63CE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853339" y="1123956"/>
            <a:ext cx="3197934" cy="1899690"/>
          </a:xfrm>
          <a:prstGeom prst="rect">
            <a:avLst/>
          </a:prstGeom>
          <a:solidFill>
            <a:srgbClr val="008B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UK-wide data on lighting as end use of electricity in commercial office sector = 32%</a:t>
            </a:r>
            <a:endParaRPr lang="en-GB" sz="2400" dirty="0"/>
          </a:p>
        </p:txBody>
      </p:sp>
      <p:sp>
        <p:nvSpPr>
          <p:cNvPr id="7" name="Bent-Up Arrow 6"/>
          <p:cNvSpPr/>
          <p:nvPr/>
        </p:nvSpPr>
        <p:spPr>
          <a:xfrm rot="10800000" flipH="1">
            <a:off x="7051273" y="1837382"/>
            <a:ext cx="1314450" cy="1543049"/>
          </a:xfrm>
          <a:prstGeom prst="bentUpArrow">
            <a:avLst>
              <a:gd name="adj1" fmla="val 33642"/>
              <a:gd name="adj2" fmla="val 26381"/>
              <a:gd name="adj3" fmla="val 27469"/>
            </a:avLst>
          </a:prstGeom>
          <a:solidFill>
            <a:srgbClr val="63CE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288142" y="3396925"/>
            <a:ext cx="2647950" cy="2473934"/>
          </a:xfrm>
          <a:prstGeom prst="rect">
            <a:avLst/>
          </a:prstGeom>
          <a:solidFill>
            <a:srgbClr val="008B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Estimated savings of technology for 5W LED replacements of 35W halogen spots = 86%</a:t>
            </a:r>
            <a:endParaRPr lang="en-GB" sz="2400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5404734" y="4164662"/>
            <a:ext cx="883408" cy="971550"/>
          </a:xfrm>
          <a:prstGeom prst="rightArrow">
            <a:avLst>
              <a:gd name="adj1" fmla="val 42156"/>
              <a:gd name="adj2" fmla="val 50000"/>
            </a:avLst>
          </a:prstGeom>
          <a:solidFill>
            <a:srgbClr val="63CE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098626" y="3608854"/>
            <a:ext cx="2312276" cy="2050076"/>
          </a:xfrm>
          <a:prstGeom prst="rect">
            <a:avLst/>
          </a:prstGeom>
          <a:solidFill>
            <a:srgbClr val="008B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Amount of light fittings to be replaced = approximately 20%</a:t>
            </a:r>
            <a:endParaRPr lang="en-GB" sz="2400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2049523" y="4164662"/>
            <a:ext cx="1037928" cy="971550"/>
          </a:xfrm>
          <a:prstGeom prst="rightArrow">
            <a:avLst>
              <a:gd name="adj1" fmla="val 42157"/>
              <a:gd name="adj2" fmla="val 50000"/>
            </a:avLst>
          </a:prstGeom>
          <a:solidFill>
            <a:srgbClr val="63CE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07908" y="3517768"/>
            <a:ext cx="1841614" cy="2232248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Electricity saving 62,000 kWh (total use x 0.32 x 0.86 x 0.2)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8996" y="5038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Sources of costing information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information about buildings, energy consumption of different end uses and technology efficiencies to estimate savings</a:t>
            </a:r>
          </a:p>
          <a:p>
            <a:r>
              <a:rPr lang="en-GB" dirty="0" smtClean="0"/>
              <a:t>Various sources of information can help:</a:t>
            </a:r>
          </a:p>
          <a:p>
            <a:pPr marL="914400" lvl="1" indent="-457200">
              <a:buAutoNum type="arabicParenR"/>
            </a:pPr>
            <a:r>
              <a:rPr lang="en-GB" dirty="0" smtClean="0"/>
              <a:t>Metered data</a:t>
            </a:r>
          </a:p>
          <a:p>
            <a:pPr marL="914400" lvl="1" indent="-457200">
              <a:buAutoNum type="arabicParenR"/>
            </a:pPr>
            <a:r>
              <a:rPr lang="en-GB" dirty="0" smtClean="0"/>
              <a:t>Consultants reports</a:t>
            </a:r>
            <a:endParaRPr lang="en-GB" dirty="0"/>
          </a:p>
          <a:p>
            <a:pPr marL="914400" lvl="1" indent="-457200">
              <a:buAutoNum type="arabicParenR"/>
            </a:pPr>
            <a:r>
              <a:rPr lang="en-GB" dirty="0" smtClean="0"/>
              <a:t>Equipment suppliers</a:t>
            </a:r>
            <a:endParaRPr lang="en-GB" dirty="0"/>
          </a:p>
          <a:p>
            <a:pPr marL="914400" lvl="1" indent="-457200">
              <a:buAutoNum type="arabicParenR"/>
            </a:pPr>
            <a:r>
              <a:rPr lang="en-GB" dirty="0" smtClean="0"/>
              <a:t>EAUC Tech Catalogue</a:t>
            </a:r>
            <a:endParaRPr lang="en-GB" dirty="0"/>
          </a:p>
          <a:p>
            <a:pPr marL="914400" lvl="1" indent="-457200">
              <a:buAutoNum type="arabicParenR"/>
            </a:pPr>
            <a:r>
              <a:rPr lang="en-GB" dirty="0" smtClean="0"/>
              <a:t>Guidance Documents (RES and Carbon Trust)</a:t>
            </a:r>
            <a:endParaRPr lang="en-GB" dirty="0"/>
          </a:p>
          <a:p>
            <a:pPr marL="914400" lvl="1" indent="-457200">
              <a:buAutoNum type="arabicParenR"/>
            </a:pPr>
            <a:r>
              <a:rPr lang="en-GB" dirty="0" smtClean="0"/>
              <a:t>Data from the Department of Business, Energy and Industrial Strategy (energy consumption in the UK)</a:t>
            </a:r>
          </a:p>
        </p:txBody>
      </p:sp>
    </p:spTree>
    <p:extLst>
      <p:ext uri="{BB962C8B-B14F-4D97-AF65-F5344CB8AC3E}">
        <p14:creationId xmlns:p14="http://schemas.microsoft.com/office/powerpoint/2010/main" val="4791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36" y="260648"/>
            <a:ext cx="6563072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Exercise – carbon costing a project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69" y="1556792"/>
            <a:ext cx="8363272" cy="439248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Plan is to install ‘weather compensation’ on all boilers in Building 1</a:t>
            </a:r>
          </a:p>
          <a:p>
            <a:r>
              <a:rPr lang="en-GB" dirty="0"/>
              <a:t>Calculate gas </a:t>
            </a:r>
            <a:r>
              <a:rPr lang="en-GB" dirty="0" smtClean="0"/>
              <a:t>used </a:t>
            </a:r>
            <a:r>
              <a:rPr lang="en-GB" dirty="0"/>
              <a:t>in Building 1 </a:t>
            </a:r>
            <a:r>
              <a:rPr lang="en-GB" dirty="0" smtClean="0"/>
              <a:t>(CF&amp;PR tool)</a:t>
            </a:r>
          </a:p>
          <a:p>
            <a:r>
              <a:rPr lang="en-GB" dirty="0" smtClean="0"/>
              <a:t>Determine typical % of gas used for heating (Use </a:t>
            </a:r>
            <a:r>
              <a:rPr lang="en-GB" dirty="0"/>
              <a:t>ECUK tables</a:t>
            </a:r>
            <a:r>
              <a:rPr lang="en-GB" dirty="0" smtClean="0"/>
              <a:t>)</a:t>
            </a:r>
          </a:p>
          <a:p>
            <a:r>
              <a:rPr lang="en-GB" dirty="0"/>
              <a:t>D</a:t>
            </a:r>
            <a:r>
              <a:rPr lang="en-GB" dirty="0" smtClean="0"/>
              <a:t>etermine typical saving % for technology (</a:t>
            </a:r>
            <a:r>
              <a:rPr lang="en-GB" dirty="0"/>
              <a:t>‘EAUC Tech Catalogue’ </a:t>
            </a:r>
            <a:r>
              <a:rPr lang="en-GB" dirty="0" smtClean="0"/>
              <a:t>)</a:t>
            </a:r>
          </a:p>
          <a:p>
            <a:r>
              <a:rPr lang="en-GB" dirty="0" smtClean="0"/>
              <a:t>CALC: 5,000,000 kWh x 0.84 x 0.05 = 210,000 kWh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6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518235" y="1695817"/>
            <a:ext cx="5835229" cy="3557967"/>
          </a:xfrm>
          <a:prstGeom prst="cloud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6000">
                <a:schemeClr val="bg1">
                  <a:lumMod val="8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eft-Right Arrow 3"/>
          <p:cNvSpPr/>
          <p:nvPr/>
        </p:nvSpPr>
        <p:spPr>
          <a:xfrm rot="1453520">
            <a:off x="6223072" y="4418289"/>
            <a:ext cx="1244600" cy="635000"/>
          </a:xfrm>
          <a:prstGeom prst="leftRightArrow">
            <a:avLst/>
          </a:prstGeom>
          <a:gradFill flip="none" rotWithShape="1">
            <a:gsLst>
              <a:gs pos="31000">
                <a:srgbClr val="CD6180"/>
              </a:gs>
              <a:gs pos="0">
                <a:srgbClr val="FF0000"/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414042" y="4735789"/>
            <a:ext cx="112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Emission factors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52436" y="2729155"/>
            <a:ext cx="1746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Your organisation’s carbon footprint</a:t>
            </a:r>
            <a:endParaRPr lang="en-GB" sz="2000" b="1" dirty="0"/>
          </a:p>
        </p:txBody>
      </p:sp>
      <p:sp>
        <p:nvSpPr>
          <p:cNvPr id="8" name="Left-Right Arrow 7"/>
          <p:cNvSpPr/>
          <p:nvPr/>
        </p:nvSpPr>
        <p:spPr>
          <a:xfrm rot="9081845">
            <a:off x="970593" y="4435619"/>
            <a:ext cx="1244600" cy="635000"/>
          </a:xfrm>
          <a:prstGeom prst="leftRightArrow">
            <a:avLst/>
          </a:prstGeom>
          <a:gradFill flip="none" rotWithShape="1">
            <a:gsLst>
              <a:gs pos="31000">
                <a:srgbClr val="CD6180"/>
              </a:gs>
              <a:gs pos="0">
                <a:srgbClr val="FF0000"/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4424" y="5160375"/>
            <a:ext cx="157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Weather e.g. degree days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2543239"/>
            <a:ext cx="112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Staff numbers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78353" y="3348077"/>
            <a:ext cx="136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Service provision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9111" y="3667346"/>
            <a:ext cx="112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Estate changes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82988" y="2164523"/>
            <a:ext cx="112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Student numbers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340068" y="354934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3600" dirty="0">
                <a:solidFill>
                  <a:srgbClr val="8FC736"/>
                </a:solidFill>
                <a:latin typeface="Arial" pitchFamily="34" charset="0"/>
                <a:ea typeface="+mj-ea"/>
                <a:cs typeface="Arial" pitchFamily="34" charset="0"/>
              </a:rPr>
              <a:t>Exercise – identification of factors that impact on your footprint</a:t>
            </a:r>
          </a:p>
        </p:txBody>
      </p:sp>
    </p:spTree>
    <p:extLst>
      <p:ext uri="{BB962C8B-B14F-4D97-AF65-F5344CB8AC3E}">
        <p14:creationId xmlns:p14="http://schemas.microsoft.com/office/powerpoint/2010/main" val="6782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628800"/>
            <a:ext cx="2736304" cy="158417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Building 1</a:t>
            </a:r>
          </a:p>
          <a:p>
            <a:pPr algn="ctr"/>
            <a:r>
              <a:rPr lang="en-GB" b="1" dirty="0" smtClean="0"/>
              <a:t>Electricity:  </a:t>
            </a:r>
            <a:r>
              <a:rPr lang="en-GB" dirty="0" smtClean="0"/>
              <a:t>2,000,000 kWh</a:t>
            </a:r>
          </a:p>
          <a:p>
            <a:pPr algn="ctr"/>
            <a:r>
              <a:rPr lang="en-GB" b="1" dirty="0" smtClean="0"/>
              <a:t>Gas:  </a:t>
            </a:r>
            <a:r>
              <a:rPr lang="en-GB" dirty="0" smtClean="0"/>
              <a:t>5,000,000 kWh</a:t>
            </a:r>
          </a:p>
          <a:p>
            <a:pPr algn="ctr"/>
            <a:r>
              <a:rPr lang="en-GB" b="1" dirty="0" smtClean="0"/>
              <a:t>Floor area:  </a:t>
            </a:r>
            <a:r>
              <a:rPr lang="en-GB" dirty="0" smtClean="0"/>
              <a:t>2,000 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539552" y="40466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3600" dirty="0">
                <a:solidFill>
                  <a:srgbClr val="8FC736"/>
                </a:solidFill>
                <a:latin typeface="Arial" pitchFamily="34" charset="0"/>
                <a:ea typeface="+mj-ea"/>
                <a:cs typeface="Arial" pitchFamily="34" charset="0"/>
              </a:rPr>
              <a:t>Example 1– building closure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74630"/>
              </p:ext>
            </p:extLst>
          </p:nvPr>
        </p:nvGraphicFramePr>
        <p:xfrm>
          <a:off x="3635896" y="1915428"/>
          <a:ext cx="5112567" cy="101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4189"/>
                <a:gridCol w="1704189"/>
                <a:gridCol w="170418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 of 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Final </a:t>
                      </a:r>
                      <a:r>
                        <a:rPr lang="en-GB" baseline="0" dirty="0" smtClean="0"/>
                        <a:t>year of full operation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2016/17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-50%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2016/17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3429000"/>
            <a:ext cx="7918648" cy="2697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FA79D"/>
              </a:buClr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FA79D"/>
              </a:buClr>
              <a:buSzPct val="11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FA79D"/>
              </a:buClr>
              <a:buSzPct val="11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FA79D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FA79D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What will be the impact on the footprint in 2016/17? </a:t>
            </a:r>
          </a:p>
          <a:p>
            <a:r>
              <a:rPr lang="en-GB" dirty="0" smtClean="0"/>
              <a:t>What will be the impact on the footprint in 2017/18?</a:t>
            </a:r>
            <a:endParaRPr lang="en-GB" dirty="0"/>
          </a:p>
        </p:txBody>
      </p:sp>
      <p:sp>
        <p:nvSpPr>
          <p:cNvPr id="6" name="Flowchart: Process 5"/>
          <p:cNvSpPr/>
          <p:nvPr/>
        </p:nvSpPr>
        <p:spPr>
          <a:xfrm>
            <a:off x="3347864" y="4005064"/>
            <a:ext cx="4680520" cy="504056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CF decrease by 1,819 tCO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e x 50%</a:t>
            </a:r>
            <a:endParaRPr lang="en-GB" sz="2400" dirty="0"/>
          </a:p>
        </p:txBody>
      </p:sp>
      <p:sp>
        <p:nvSpPr>
          <p:cNvPr id="7" name="Flowchart: Process 6"/>
          <p:cNvSpPr/>
          <p:nvPr/>
        </p:nvSpPr>
        <p:spPr>
          <a:xfrm>
            <a:off x="3347864" y="5085184"/>
            <a:ext cx="4680520" cy="504056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CF decrease by 1,819 tCO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e x 100%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754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075" y="34310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3600" dirty="0">
                <a:solidFill>
                  <a:srgbClr val="8FC736"/>
                </a:solidFill>
                <a:latin typeface="Arial" pitchFamily="34" charset="0"/>
                <a:ea typeface="+mj-ea"/>
                <a:cs typeface="Arial" pitchFamily="34" charset="0"/>
              </a:rPr>
              <a:t>Example 2 – increase of 25% in student and staff numbers at Building 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90477"/>
              </p:ext>
            </p:extLst>
          </p:nvPr>
        </p:nvGraphicFramePr>
        <p:xfrm>
          <a:off x="3635896" y="1915428"/>
          <a:ext cx="5112567" cy="101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4189"/>
                <a:gridCol w="1704189"/>
                <a:gridCol w="170418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 of 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Final </a:t>
                      </a:r>
                      <a:r>
                        <a:rPr lang="en-GB" baseline="0" dirty="0" smtClean="0"/>
                        <a:t>year of full operation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2016/17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+25%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3298339"/>
            <a:ext cx="7918648" cy="2697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FA79D"/>
              </a:buClr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FA79D"/>
              </a:buClr>
              <a:buSzPct val="11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FA79D"/>
              </a:buClr>
              <a:buSzPct val="11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FA79D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FA79D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What emission sources will student/staff numbers affect?</a:t>
            </a:r>
          </a:p>
          <a:p>
            <a:pPr lvl="1"/>
            <a:r>
              <a:rPr lang="en-GB" sz="2400" dirty="0" smtClean="0"/>
              <a:t>Heated area?</a:t>
            </a:r>
          </a:p>
          <a:p>
            <a:pPr lvl="1"/>
            <a:r>
              <a:rPr lang="en-GB" sz="2400" dirty="0" smtClean="0"/>
              <a:t>Lighted area?</a:t>
            </a:r>
          </a:p>
          <a:p>
            <a:pPr lvl="1"/>
            <a:r>
              <a:rPr lang="en-GB" sz="2400" dirty="0" smtClean="0"/>
              <a:t>Opening hours?</a:t>
            </a:r>
          </a:p>
          <a:p>
            <a:pPr lvl="1"/>
            <a:r>
              <a:rPr lang="en-GB" sz="2400" dirty="0" smtClean="0"/>
              <a:t>IT and other uses?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647094" y="1628800"/>
            <a:ext cx="273630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Building 3</a:t>
            </a:r>
          </a:p>
          <a:p>
            <a:pPr algn="ctr"/>
            <a:r>
              <a:rPr lang="en-GB" b="1" dirty="0" smtClean="0"/>
              <a:t>Electricity:  </a:t>
            </a:r>
            <a:r>
              <a:rPr lang="en-GB" dirty="0" smtClean="0"/>
              <a:t>5,000,000 kWh</a:t>
            </a:r>
          </a:p>
          <a:p>
            <a:pPr algn="ctr"/>
            <a:r>
              <a:rPr lang="en-GB" b="1" dirty="0" smtClean="0"/>
              <a:t>Gas:  </a:t>
            </a:r>
            <a:r>
              <a:rPr lang="en-GB" dirty="0" smtClean="0"/>
              <a:t>10,000,000 kWh</a:t>
            </a:r>
          </a:p>
          <a:p>
            <a:pPr algn="ctr"/>
            <a:r>
              <a:rPr lang="en-GB" b="1" dirty="0" smtClean="0"/>
              <a:t>Floor area:  </a:t>
            </a:r>
            <a:r>
              <a:rPr lang="en-GB" dirty="0" smtClean="0"/>
              <a:t>10,000 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32473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26064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3600" dirty="0">
                <a:solidFill>
                  <a:srgbClr val="8FC736"/>
                </a:solidFill>
                <a:latin typeface="Arial" pitchFamily="34" charset="0"/>
                <a:ea typeface="+mj-ea"/>
                <a:cs typeface="Arial" pitchFamily="34" charset="0"/>
              </a:rPr>
              <a:t>Impact of BAU on future forecast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738553"/>
              </p:ext>
            </p:extLst>
          </p:nvPr>
        </p:nvGraphicFramePr>
        <p:xfrm>
          <a:off x="277126" y="1124744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093251"/>
              </p:ext>
            </p:extLst>
          </p:nvPr>
        </p:nvGraphicFramePr>
        <p:xfrm>
          <a:off x="133110" y="980728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547740"/>
              </p:ext>
            </p:extLst>
          </p:nvPr>
        </p:nvGraphicFramePr>
        <p:xfrm>
          <a:off x="277126" y="1010691"/>
          <a:ext cx="8738574" cy="515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8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" y="908720"/>
            <a:ext cx="9139644" cy="5971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116632"/>
            <a:ext cx="7727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3600" dirty="0">
                <a:solidFill>
                  <a:srgbClr val="8FC736"/>
                </a:solidFill>
                <a:latin typeface="Arial" pitchFamily="34" charset="0"/>
                <a:ea typeface="+mj-ea"/>
                <a:cs typeface="Arial" pitchFamily="34" charset="0"/>
              </a:rPr>
              <a:t>Impact of getting BAU wrong</a:t>
            </a:r>
          </a:p>
        </p:txBody>
      </p:sp>
    </p:spTree>
    <p:extLst>
      <p:ext uri="{BB962C8B-B14F-4D97-AF65-F5344CB8AC3E}">
        <p14:creationId xmlns:p14="http://schemas.microsoft.com/office/powerpoint/2010/main" val="39097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the Outputs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Tool generates a variety of graphs and tables designed for use in:</a:t>
            </a:r>
          </a:p>
          <a:p>
            <a:pPr lvl="1"/>
            <a:r>
              <a:rPr lang="en-GB" dirty="0" smtClean="0"/>
              <a:t>Carbon Management Plans</a:t>
            </a:r>
          </a:p>
          <a:p>
            <a:pPr lvl="1"/>
            <a:r>
              <a:rPr lang="en-GB" dirty="0" smtClean="0"/>
              <a:t>Sustainability Reporting</a:t>
            </a:r>
          </a:p>
          <a:p>
            <a:pPr lvl="1"/>
            <a:r>
              <a:rPr lang="en-GB" dirty="0" smtClean="0"/>
              <a:t>Public Bodies Climate Change Duties Report</a:t>
            </a:r>
          </a:p>
          <a:p>
            <a:pPr lvl="1"/>
            <a:r>
              <a:rPr lang="en-GB" dirty="0" smtClean="0"/>
              <a:t>Estates Management 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1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79" y="53752"/>
            <a:ext cx="656307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Using the Outputs for PBCCD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452975"/>
              </p:ext>
            </p:extLst>
          </p:nvPr>
        </p:nvGraphicFramePr>
        <p:xfrm>
          <a:off x="467420" y="1196752"/>
          <a:ext cx="8230826" cy="4785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7386"/>
                <a:gridCol w="71334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 marL="91528" marR="915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528" marR="915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3a</a:t>
                      </a:r>
                      <a:endParaRPr lang="en-US" dirty="0"/>
                    </a:p>
                  </a:txBody>
                  <a:tcPr marL="91528" marR="9152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Historical</a:t>
                      </a:r>
                      <a:r>
                        <a:rPr lang="en-US" baseline="0" dirty="0" smtClean="0"/>
                        <a:t> footprint tab, split by scope, and output table 1c for most recent year</a:t>
                      </a:r>
                      <a:endParaRPr lang="en-US" dirty="0"/>
                    </a:p>
                  </a:txBody>
                  <a:tcPr marL="91528" marR="915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3b</a:t>
                      </a:r>
                      <a:endParaRPr lang="en-US" dirty="0"/>
                    </a:p>
                  </a:txBody>
                  <a:tcPr marL="91528" marR="9152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Currently by filtering spreadsheet</a:t>
                      </a:r>
                      <a:r>
                        <a:rPr lang="en-US" baseline="0" dirty="0" smtClean="0"/>
                        <a:t> but will be a new output table with activity data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en-US" baseline="0" dirty="0" smtClean="0"/>
                        <a:t> CF&amp;PR tool uses the same EFs as the PBCCD report</a:t>
                      </a:r>
                      <a:endParaRPr lang="en-US" dirty="0"/>
                    </a:p>
                  </a:txBody>
                  <a:tcPr marL="91528" marR="915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3c</a:t>
                      </a:r>
                      <a:endParaRPr lang="en-US" dirty="0"/>
                    </a:p>
                  </a:txBody>
                  <a:tcPr marL="91528" marR="9152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Renewable</a:t>
                      </a:r>
                      <a:r>
                        <a:rPr lang="en-US" baseline="0" dirty="0" smtClean="0"/>
                        <a:t>s output data from the organisation</a:t>
                      </a:r>
                      <a:endParaRPr lang="en-US" dirty="0"/>
                    </a:p>
                  </a:txBody>
                  <a:tcPr marL="91528" marR="915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3d</a:t>
                      </a:r>
                      <a:endParaRPr lang="en-US" dirty="0"/>
                    </a:p>
                  </a:txBody>
                  <a:tcPr marL="91528" marR="9152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Targets tab</a:t>
                      </a:r>
                      <a:endParaRPr lang="en-US" dirty="0"/>
                    </a:p>
                  </a:txBody>
                  <a:tcPr marL="91528" marR="915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3e</a:t>
                      </a:r>
                      <a:endParaRPr lang="en-US" dirty="0"/>
                    </a:p>
                  </a:txBody>
                  <a:tcPr marL="91528" marR="915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Filtered</a:t>
                      </a:r>
                      <a:r>
                        <a:rPr lang="en-US" baseline="0" dirty="0" smtClean="0"/>
                        <a:t> project list for year and status and emission source e.g. all complete electricity projects for 2016/17</a:t>
                      </a:r>
                      <a:endParaRPr lang="en-US" b="1" dirty="0" smtClean="0"/>
                    </a:p>
                  </a:txBody>
                  <a:tcPr marL="91528" marR="915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3f</a:t>
                      </a:r>
                      <a:endParaRPr lang="en-US" dirty="0"/>
                    </a:p>
                  </a:txBody>
                  <a:tcPr marL="91528" marR="9152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Filtered</a:t>
                      </a:r>
                      <a:r>
                        <a:rPr lang="en-US" baseline="0" dirty="0" smtClean="0"/>
                        <a:t> project list for correct year and status ‘complete’</a:t>
                      </a:r>
                      <a:endParaRPr lang="en-US" dirty="0"/>
                    </a:p>
                  </a:txBody>
                  <a:tcPr marL="91528" marR="915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3g</a:t>
                      </a:r>
                      <a:endParaRPr lang="en-US" dirty="0"/>
                    </a:p>
                  </a:txBody>
                  <a:tcPr marL="91528" marR="9152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BAU</a:t>
                      </a:r>
                      <a:r>
                        <a:rPr lang="en-US" baseline="0" dirty="0" smtClean="0"/>
                        <a:t> scenario</a:t>
                      </a:r>
                      <a:endParaRPr lang="en-US" dirty="0"/>
                    </a:p>
                  </a:txBody>
                  <a:tcPr marL="91528" marR="915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3h</a:t>
                      </a:r>
                      <a:endParaRPr lang="en-US" dirty="0"/>
                    </a:p>
                  </a:txBody>
                  <a:tcPr marL="91528" marR="915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Filtered</a:t>
                      </a:r>
                      <a:r>
                        <a:rPr lang="en-US" baseline="0" dirty="0" smtClean="0"/>
                        <a:t> project list for year and status and emission source e.g. all complete electricity projects for 2017/18</a:t>
                      </a:r>
                      <a:endParaRPr lang="en-US" b="1" dirty="0" smtClean="0"/>
                    </a:p>
                  </a:txBody>
                  <a:tcPr marL="91528" marR="915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3i</a:t>
                      </a:r>
                      <a:endParaRPr lang="en-US" dirty="0"/>
                    </a:p>
                  </a:txBody>
                  <a:tcPr marL="91528" marR="9152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completed projects since baseline year</a:t>
                      </a:r>
                      <a:endParaRPr lang="en-US" dirty="0"/>
                    </a:p>
                  </a:txBody>
                  <a:tcPr marL="91528" marR="915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Exercise: Organisational needs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 post-it notes on the tables, note down your key organisational need from today: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84475"/>
            <a:ext cx="4536504" cy="3402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013319">
            <a:off x="1610745" y="3732859"/>
            <a:ext cx="1955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Brush Script MT" panose="03060802040406070304" pitchFamily="66" charset="0"/>
              </a:rPr>
              <a:t>Understand how to mange our data for reporting purposes</a:t>
            </a:r>
            <a:endParaRPr lang="en-GB" sz="2400" dirty="0">
              <a:latin typeface="Brush Script MT" panose="030608020404060703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68077"/>
            <a:ext cx="4536504" cy="3402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13319">
            <a:off x="5493548" y="3355447"/>
            <a:ext cx="1785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urlz MT" panose="04040404050702020202" pitchFamily="82" charset="0"/>
              </a:rPr>
              <a:t>Get a better idea of how to manage our project list</a:t>
            </a:r>
            <a:endParaRPr lang="en-GB" sz="2400" b="1" dirty="0"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Troubleshooting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Read the ‘Read This First’ tab</a:t>
            </a:r>
          </a:p>
          <a:p>
            <a:r>
              <a:rPr lang="en-GB" dirty="0" smtClean="0"/>
              <a:t>Keep a saved version</a:t>
            </a:r>
            <a:r>
              <a:rPr lang="en-GB" dirty="0"/>
              <a:t> </a:t>
            </a:r>
            <a:r>
              <a:rPr lang="en-GB" dirty="0" smtClean="0"/>
              <a:t>and manage your version control</a:t>
            </a:r>
          </a:p>
          <a:p>
            <a:r>
              <a:rPr lang="en-GB" dirty="0" smtClean="0"/>
              <a:t>Keep back up documentation (more notes than you think you need!)</a:t>
            </a:r>
          </a:p>
          <a:p>
            <a:r>
              <a:rPr lang="en-GB" dirty="0" smtClean="0"/>
              <a:t>Use it regularly</a:t>
            </a:r>
          </a:p>
          <a:p>
            <a:r>
              <a:rPr lang="en-GB" dirty="0" smtClean="0"/>
              <a:t>Keep it simple</a:t>
            </a:r>
          </a:p>
        </p:txBody>
      </p:sp>
    </p:spTree>
    <p:extLst>
      <p:ext uri="{BB962C8B-B14F-4D97-AF65-F5344CB8AC3E}">
        <p14:creationId xmlns:p14="http://schemas.microsoft.com/office/powerpoint/2010/main" val="16693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51" y="22729"/>
            <a:ext cx="6563072" cy="1143000"/>
          </a:xfrm>
        </p:spPr>
        <p:txBody>
          <a:bodyPr>
            <a:normAutofit/>
          </a:bodyPr>
          <a:lstStyle/>
          <a:p>
            <a:r>
              <a:rPr lang="en-GB" sz="3600" dirty="0"/>
              <a:t>Glossary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23528" y="1211461"/>
            <a:ext cx="4104456" cy="85923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Carbon/carbon emissions</a:t>
            </a:r>
            <a:endParaRPr lang="en-GB" sz="24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323528" y="2224885"/>
            <a:ext cx="4104456" cy="85923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Business As Usual</a:t>
            </a:r>
            <a:endParaRPr lang="en-GB" sz="24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323528" y="3238309"/>
            <a:ext cx="4104456" cy="85923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Emission factors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1211461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Greenhouse gas emissions  measured in tonnes 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21832" y="2208533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Changes to the organisation without any carbon management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21832" y="3231190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Factors to convert activity data into tonnes 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323528" y="4251733"/>
            <a:ext cx="4104456" cy="83345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Decarbonisation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18179" y="4115688"/>
            <a:ext cx="462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Refers </a:t>
            </a:r>
            <a:r>
              <a:rPr lang="en-GB" sz="2400" b="1" dirty="0"/>
              <a:t>to reducing the carbon intensity of electricity or heat generated </a:t>
            </a:r>
            <a:r>
              <a:rPr lang="en-GB" sz="2400" b="1" dirty="0" smtClean="0"/>
              <a:t>by </a:t>
            </a:r>
            <a:r>
              <a:rPr lang="en-GB" sz="2400" b="1" dirty="0"/>
              <a:t>increasing </a:t>
            </a:r>
            <a:r>
              <a:rPr lang="en-GB" sz="2400" b="1" dirty="0" smtClean="0"/>
              <a:t>the efficiency </a:t>
            </a:r>
            <a:r>
              <a:rPr lang="en-GB" sz="2400" b="1" dirty="0"/>
              <a:t>of supply or </a:t>
            </a:r>
            <a:r>
              <a:rPr lang="en-GB" sz="2400" b="1" dirty="0" smtClean="0"/>
              <a:t>changing the </a:t>
            </a:r>
            <a:r>
              <a:rPr lang="en-GB" sz="2400" b="1" dirty="0"/>
              <a:t>fuel </a:t>
            </a:r>
            <a:r>
              <a:rPr lang="en-GB" sz="2400" b="1" dirty="0" smtClean="0"/>
              <a:t>or generation mix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824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0FA79D"/>
                </a:solidFill>
              </a:rPr>
              <a:t>Philosophy of the CF&amp;PR tool</a:t>
            </a:r>
            <a:endParaRPr lang="en-GB" sz="3600" dirty="0">
              <a:solidFill>
                <a:srgbClr val="0FA79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10" y="1410035"/>
            <a:ext cx="8265054" cy="4525963"/>
          </a:xfrm>
        </p:spPr>
        <p:txBody>
          <a:bodyPr>
            <a:no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GB" sz="2800" dirty="0"/>
              <a:t>Designed to be easy to use with minimal data entry</a:t>
            </a:r>
          </a:p>
          <a:p>
            <a:pPr marL="257175" indent="-257175">
              <a:buFont typeface="Arial" charset="0"/>
              <a:buChar char="•"/>
            </a:pPr>
            <a:r>
              <a:rPr lang="en-GB" sz="2800" dirty="0"/>
              <a:t>Builds on the previous RES tools - same format and style</a:t>
            </a:r>
          </a:p>
          <a:p>
            <a:pPr marL="257175" indent="-257175">
              <a:buFont typeface="Arial" charset="0"/>
              <a:buChar char="•"/>
            </a:pPr>
            <a:r>
              <a:rPr lang="en-GB" sz="2800" dirty="0"/>
              <a:t>Useful elements within the tool to allow filtering of data and comparisons between projects</a:t>
            </a:r>
          </a:p>
          <a:p>
            <a:pPr marL="257175" indent="-257175">
              <a:buFont typeface="Arial" charset="0"/>
              <a:buChar char="•"/>
            </a:pPr>
            <a:r>
              <a:rPr lang="en-GB" sz="2800" dirty="0"/>
              <a:t>Full explanatory section at start with notes throughout </a:t>
            </a:r>
          </a:p>
          <a:p>
            <a:pPr marL="257175" indent="-257175">
              <a:buFont typeface="Arial" charset="0"/>
              <a:buChar char="•"/>
            </a:pPr>
            <a:r>
              <a:rPr lang="en-GB" sz="2800" dirty="0"/>
              <a:t>Tool </a:t>
            </a:r>
            <a:r>
              <a:rPr lang="en-GB" sz="2800" dirty="0" smtClean="0"/>
              <a:t>is issued </a:t>
            </a:r>
            <a:r>
              <a:rPr lang="en-GB" sz="2800" dirty="0"/>
              <a:t>annually with updates to Carbon Emission Factors</a:t>
            </a:r>
          </a:p>
        </p:txBody>
      </p:sp>
    </p:spTree>
    <p:extLst>
      <p:ext uri="{BB962C8B-B14F-4D97-AF65-F5344CB8AC3E}">
        <p14:creationId xmlns:p14="http://schemas.microsoft.com/office/powerpoint/2010/main" val="232483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06709"/>
              </p:ext>
            </p:extLst>
          </p:nvPr>
        </p:nvGraphicFramePr>
        <p:xfrm>
          <a:off x="3535789" y="4755792"/>
          <a:ext cx="5359554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3259"/>
                <a:gridCol w="893259"/>
                <a:gridCol w="893259"/>
                <a:gridCol w="893259"/>
                <a:gridCol w="893259"/>
                <a:gridCol w="893259"/>
              </a:tblGrid>
              <a:tr h="2836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366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366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36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7" name="Straight Arrow Connector 36"/>
          <p:cNvCxnSpPr>
            <a:stCxn id="19" idx="2"/>
          </p:cNvCxnSpPr>
          <p:nvPr/>
        </p:nvCxnSpPr>
        <p:spPr>
          <a:xfrm flipH="1">
            <a:off x="6480785" y="4340996"/>
            <a:ext cx="1083671" cy="67566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</p:cNvCxnSpPr>
          <p:nvPr/>
        </p:nvCxnSpPr>
        <p:spPr>
          <a:xfrm>
            <a:off x="2609782" y="2507723"/>
            <a:ext cx="2933146" cy="250894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018"/>
            <a:ext cx="6563072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FA79D"/>
                </a:solidFill>
              </a:rPr>
              <a:t>Anatomy of the CF&amp;PR tool</a:t>
            </a:r>
            <a:endParaRPr lang="en-GB" sz="3600" dirty="0">
              <a:solidFill>
                <a:srgbClr val="0FA79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77069"/>
              </p:ext>
            </p:extLst>
          </p:nvPr>
        </p:nvGraphicFramePr>
        <p:xfrm>
          <a:off x="2987824" y="2276872"/>
          <a:ext cx="3024336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414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14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14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14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14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14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lowchart: Alternate Process 6"/>
          <p:cNvSpPr/>
          <p:nvPr/>
        </p:nvSpPr>
        <p:spPr>
          <a:xfrm>
            <a:off x="3203848" y="2708920"/>
            <a:ext cx="2592288" cy="165618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 the centre of the tool is a large spreadsheet containing current activity data</a:t>
            </a:r>
            <a:endParaRPr lang="en-GB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3184544" y="2708920"/>
            <a:ext cx="2592288" cy="165618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 data is converted into units of cost and carbon using reference sheets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484316"/>
              </p:ext>
            </p:extLst>
          </p:nvPr>
        </p:nvGraphicFramePr>
        <p:xfrm>
          <a:off x="395536" y="4490567"/>
          <a:ext cx="2376264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044"/>
                <a:gridCol w="396044"/>
                <a:gridCol w="396044"/>
                <a:gridCol w="396044"/>
                <a:gridCol w="396044"/>
                <a:gridCol w="396044"/>
              </a:tblGrid>
              <a:tr h="2280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lowchart: Alternate Process 9"/>
          <p:cNvSpPr/>
          <p:nvPr/>
        </p:nvSpPr>
        <p:spPr>
          <a:xfrm>
            <a:off x="557554" y="4797152"/>
            <a:ext cx="2052228" cy="96499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Current and future costs and emission factors</a:t>
            </a:r>
            <a:endParaRPr lang="en-GB" dirty="0"/>
          </a:p>
        </p:txBody>
      </p:sp>
      <p:sp>
        <p:nvSpPr>
          <p:cNvPr id="11" name="Left Arrow 10"/>
          <p:cNvSpPr/>
          <p:nvPr/>
        </p:nvSpPr>
        <p:spPr>
          <a:xfrm rot="19337220">
            <a:off x="2445474" y="4426199"/>
            <a:ext cx="772784" cy="11271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Alternate Process 11"/>
          <p:cNvSpPr/>
          <p:nvPr/>
        </p:nvSpPr>
        <p:spPr>
          <a:xfrm>
            <a:off x="3176136" y="2708920"/>
            <a:ext cx="2592288" cy="165618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future BAU carbon footprint is estimated from current activity and future changes</a:t>
            </a:r>
            <a:endParaRPr lang="en-GB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445666"/>
              </p:ext>
            </p:extLst>
          </p:nvPr>
        </p:nvGraphicFramePr>
        <p:xfrm>
          <a:off x="395536" y="1776203"/>
          <a:ext cx="2376264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044"/>
                <a:gridCol w="396044"/>
                <a:gridCol w="396044"/>
                <a:gridCol w="396044"/>
                <a:gridCol w="396044"/>
                <a:gridCol w="396044"/>
              </a:tblGrid>
              <a:tr h="2280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Flowchart: Alternate Process 15"/>
          <p:cNvSpPr/>
          <p:nvPr/>
        </p:nvSpPr>
        <p:spPr>
          <a:xfrm>
            <a:off x="557554" y="1776203"/>
            <a:ext cx="2052228" cy="146304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project list calculates the savings against the footprint over time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889890" y="3814783"/>
            <a:ext cx="1268543" cy="1910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43925"/>
              </p:ext>
            </p:extLst>
          </p:nvPr>
        </p:nvGraphicFramePr>
        <p:xfrm>
          <a:off x="6260091" y="2723482"/>
          <a:ext cx="2607024" cy="16824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4504"/>
                <a:gridCol w="434504"/>
                <a:gridCol w="434504"/>
                <a:gridCol w="434504"/>
                <a:gridCol w="377930"/>
                <a:gridCol w="491078"/>
              </a:tblGrid>
              <a:tr h="4206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061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061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061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Flowchart: Alternate Process 18"/>
          <p:cNvSpPr/>
          <p:nvPr/>
        </p:nvSpPr>
        <p:spPr>
          <a:xfrm>
            <a:off x="6443622" y="2767193"/>
            <a:ext cx="2241667" cy="157380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historical footprints tab enables previous year’s data to be stored for reference</a:t>
            </a:r>
            <a:endParaRPr lang="en-GB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058197"/>
              </p:ext>
            </p:extLst>
          </p:nvPr>
        </p:nvGraphicFramePr>
        <p:xfrm>
          <a:off x="6287094" y="1032292"/>
          <a:ext cx="2553018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503"/>
                <a:gridCol w="425503"/>
                <a:gridCol w="425503"/>
                <a:gridCol w="425503"/>
                <a:gridCol w="425503"/>
                <a:gridCol w="425503"/>
              </a:tblGrid>
              <a:tr h="2280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Flowchart: Alternate Process 20"/>
          <p:cNvSpPr/>
          <p:nvPr/>
        </p:nvSpPr>
        <p:spPr>
          <a:xfrm>
            <a:off x="6464868" y="1141479"/>
            <a:ext cx="2220421" cy="122786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Target setting allows sensible targets to be set and progress monitored</a:t>
            </a:r>
            <a:endParaRPr lang="en-GB" dirty="0"/>
          </a:p>
        </p:txBody>
      </p:sp>
      <p:sp>
        <p:nvSpPr>
          <p:cNvPr id="23" name="Flowchart: Alternate Process 22"/>
          <p:cNvSpPr/>
          <p:nvPr/>
        </p:nvSpPr>
        <p:spPr>
          <a:xfrm>
            <a:off x="3851920" y="5073590"/>
            <a:ext cx="4906276" cy="9723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outputs tab automatically generates tables and graphs for use in other reporting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12" idx="3"/>
          </p:cNvCxnSpPr>
          <p:nvPr/>
        </p:nvCxnSpPr>
        <p:spPr>
          <a:xfrm>
            <a:off x="5768424" y="3537012"/>
            <a:ext cx="642552" cy="147965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8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6" grpId="0" animBg="1"/>
      <p:bldP spid="19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Organisational boundaries and carbon footprints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17638"/>
            <a:ext cx="6927124" cy="4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736" y="1484784"/>
            <a:ext cx="47525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3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140" y="188640"/>
            <a:ext cx="6563072" cy="1143000"/>
          </a:xfrm>
        </p:spPr>
        <p:txBody>
          <a:bodyPr>
            <a:noAutofit/>
          </a:bodyPr>
          <a:lstStyle/>
          <a:p>
            <a:r>
              <a:rPr lang="en-GB" sz="3600" dirty="0"/>
              <a:t>Why do carbon </a:t>
            </a:r>
            <a:r>
              <a:rPr lang="en-GB" sz="3600" dirty="0" err="1"/>
              <a:t>footprinting</a:t>
            </a:r>
            <a:r>
              <a:rPr lang="en-GB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57175" indent="-257175">
              <a:buFont typeface="Arial" charset="0"/>
              <a:buChar char="•"/>
            </a:pPr>
            <a:r>
              <a:rPr lang="en-GB" sz="2800" dirty="0"/>
              <a:t>Provides a reference point (baseline) for setting targets</a:t>
            </a:r>
          </a:p>
          <a:p>
            <a:pPr marL="257175" indent="-257175">
              <a:buFont typeface="Arial" charset="0"/>
              <a:buChar char="•"/>
            </a:pPr>
            <a:r>
              <a:rPr lang="en-GB" sz="2800" dirty="0"/>
              <a:t>Tells you how far you have come (annual carbon footprint)</a:t>
            </a:r>
          </a:p>
          <a:p>
            <a:pPr marL="257175" indent="-257175">
              <a:buFont typeface="Arial" charset="0"/>
              <a:buChar char="•"/>
            </a:pPr>
            <a:r>
              <a:rPr lang="en-GB" sz="2800" dirty="0"/>
              <a:t>Tells you when you have met your target</a:t>
            </a:r>
          </a:p>
          <a:p>
            <a:pPr marL="257175" indent="-257175">
              <a:buFont typeface="Arial" charset="0"/>
              <a:buChar char="•"/>
            </a:pPr>
            <a:r>
              <a:rPr lang="en-GB" sz="2800" dirty="0"/>
              <a:t>Provides a focus for Carbon Management actions</a:t>
            </a:r>
          </a:p>
          <a:p>
            <a:pPr marL="257175" indent="-257175">
              <a:buFont typeface="Arial" charset="0"/>
              <a:buChar char="•"/>
            </a:pPr>
            <a:r>
              <a:rPr lang="en-GB" sz="2800" dirty="0"/>
              <a:t>Helps identify where you are likely to get greatest carbon return on investment</a:t>
            </a:r>
          </a:p>
          <a:p>
            <a:pPr marL="257175" indent="-257175">
              <a:buFont typeface="Arial" charset="0"/>
              <a:buChar char="•"/>
            </a:pPr>
            <a:r>
              <a:rPr lang="en-GB" sz="2800" dirty="0"/>
              <a:t>Provides an evidence base for business </a:t>
            </a:r>
            <a:r>
              <a:rPr lang="en-GB" sz="2800" dirty="0" smtClean="0"/>
              <a:t>cases</a:t>
            </a:r>
          </a:p>
          <a:p>
            <a:pPr marL="257175" indent="-257175">
              <a:buFont typeface="Arial" charset="0"/>
              <a:buChar char="•"/>
            </a:pPr>
            <a:r>
              <a:rPr lang="en-GB" sz="2800" dirty="0" smtClean="0"/>
              <a:t>Required for PBCCD reporting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83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65" y="4111123"/>
            <a:ext cx="1094528" cy="1094528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33321602"/>
              </p:ext>
            </p:extLst>
          </p:nvPr>
        </p:nvGraphicFramePr>
        <p:xfrm>
          <a:off x="301625" y="992391"/>
          <a:ext cx="8706081" cy="453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18" y="1114810"/>
            <a:ext cx="1019224" cy="1200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27" y="1152931"/>
            <a:ext cx="1080477" cy="1080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" b="10407"/>
          <a:stretch/>
        </p:blipFill>
        <p:spPr>
          <a:xfrm>
            <a:off x="2765988" y="3955588"/>
            <a:ext cx="623720" cy="8488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15" y="2397458"/>
            <a:ext cx="1409319" cy="1161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3521" y="3844173"/>
            <a:ext cx="664061" cy="103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17372" r="-638" b="10067"/>
          <a:stretch/>
        </p:blipFill>
        <p:spPr>
          <a:xfrm>
            <a:off x="4873201" y="3941752"/>
            <a:ext cx="968360" cy="769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42" y="3887305"/>
            <a:ext cx="985412" cy="9854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58008" y="1325335"/>
            <a:ext cx="843822" cy="6541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Scope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8008" y="2745238"/>
            <a:ext cx="843821" cy="6426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Scope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55979" y="4153709"/>
            <a:ext cx="745850" cy="501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Scope 3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251948" y="181819"/>
            <a:ext cx="8229600" cy="5877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FA79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3600" dirty="0">
                <a:solidFill>
                  <a:srgbClr val="4CB748"/>
                </a:solidFill>
              </a:rPr>
              <a:t>What are scopes?</a:t>
            </a:r>
          </a:p>
        </p:txBody>
      </p:sp>
    </p:spTree>
    <p:extLst>
      <p:ext uri="{BB962C8B-B14F-4D97-AF65-F5344CB8AC3E}">
        <p14:creationId xmlns:p14="http://schemas.microsoft.com/office/powerpoint/2010/main" val="31157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1889</TotalTime>
  <Words>2240</Words>
  <Application>Microsoft Office PowerPoint</Application>
  <PresentationFormat>On-screen Show (4:3)</PresentationFormat>
  <Paragraphs>382</Paragraphs>
  <Slides>30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1_Office Theme</vt:lpstr>
      <vt:lpstr>Carbon Footprint and Project Register Tool Training</vt:lpstr>
      <vt:lpstr>PowerPoint Presentation</vt:lpstr>
      <vt:lpstr>Exercise: Organisational needs</vt:lpstr>
      <vt:lpstr>Glossary</vt:lpstr>
      <vt:lpstr>Philosophy of the CF&amp;PR tool</vt:lpstr>
      <vt:lpstr>Anatomy of the CF&amp;PR tool</vt:lpstr>
      <vt:lpstr>Organisational boundaries and carbon footprints</vt:lpstr>
      <vt:lpstr>Why do carbon footprinting?</vt:lpstr>
      <vt:lpstr>PowerPoint Presentation</vt:lpstr>
      <vt:lpstr>What is the boundary of my organisation?</vt:lpstr>
      <vt:lpstr>PowerPoint Presentation</vt:lpstr>
      <vt:lpstr>Exercise – carbon footprint data entry</vt:lpstr>
      <vt:lpstr>Things to be aware of:</vt:lpstr>
      <vt:lpstr>Output of the carbon footprint</vt:lpstr>
      <vt:lpstr>Project List</vt:lpstr>
      <vt:lpstr>Exercise – project data entry</vt:lpstr>
      <vt:lpstr>Exercise – Updating the Project list</vt:lpstr>
      <vt:lpstr>Keeping the Project List LIVE</vt:lpstr>
      <vt:lpstr>Carbon costing projects</vt:lpstr>
      <vt:lpstr>PowerPoint Presentation</vt:lpstr>
      <vt:lpstr>Sources of costing information</vt:lpstr>
      <vt:lpstr>Exercise – carbon costing a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the Outputs</vt:lpstr>
      <vt:lpstr>Using the Outputs for PBCCD</vt:lpstr>
      <vt:lpstr>Troubleshooting</vt:lpstr>
    </vt:vector>
  </TitlesOfParts>
  <Company>University of Gloucestershire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gfgf</dc:title>
  <dc:creator>WALKLEY, Lisa</dc:creator>
  <cp:lastModifiedBy>ggibson</cp:lastModifiedBy>
  <cp:revision>209</cp:revision>
  <cp:lastPrinted>2013-02-21T14:38:07Z</cp:lastPrinted>
  <dcterms:created xsi:type="dcterms:W3CDTF">2012-03-07T12:54:13Z</dcterms:created>
  <dcterms:modified xsi:type="dcterms:W3CDTF">2017-03-15T09:20:46Z</dcterms:modified>
</cp:coreProperties>
</file>