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59" r:id="rId6"/>
    <p:sldId id="263" r:id="rId7"/>
    <p:sldId id="269" r:id="rId8"/>
    <p:sldId id="265" r:id="rId9"/>
    <p:sldId id="270" r:id="rId10"/>
    <p:sldId id="260" r:id="rId11"/>
    <p:sldId id="266" r:id="rId12"/>
    <p:sldId id="267" r:id="rId13"/>
    <p:sldId id="268"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9"/>
  </p:normalViewPr>
  <p:slideViewPr>
    <p:cSldViewPr snapToGrid="0" snapToObjects="1">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5E75-22F9-9846-9976-8A94A6E46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DF676B-82FA-454B-95E1-240B14350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11FEF-6281-4F48-86C8-FF644695C6D5}"/>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5" name="Footer Placeholder 4">
            <a:extLst>
              <a:ext uri="{FF2B5EF4-FFF2-40B4-BE49-F238E27FC236}">
                <a16:creationId xmlns:a16="http://schemas.microsoft.com/office/drawing/2014/main" id="{E0C73355-3166-BA46-8F68-3323865E0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6EB39-EBE9-2443-8C8D-24457498772E}"/>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181745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94C9-9846-4D47-9897-923E9B9EF0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4A072F-5266-2842-AAB4-6B3BA79040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C1AFA-4DCB-1247-9DBD-D1959D4C1480}"/>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5" name="Footer Placeholder 4">
            <a:extLst>
              <a:ext uri="{FF2B5EF4-FFF2-40B4-BE49-F238E27FC236}">
                <a16:creationId xmlns:a16="http://schemas.microsoft.com/office/drawing/2014/main" id="{37B66036-249E-284A-9573-D78ECD971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62B22-5436-644E-B0EF-E1AD6CCAF9F7}"/>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280262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AFF825-D484-824C-9A71-B15FEBBF5B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371E11-EDA3-2645-8ACC-68ABACB04E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34DEF-692E-8F4F-B95C-2B881964FA6B}"/>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5" name="Footer Placeholder 4">
            <a:extLst>
              <a:ext uri="{FF2B5EF4-FFF2-40B4-BE49-F238E27FC236}">
                <a16:creationId xmlns:a16="http://schemas.microsoft.com/office/drawing/2014/main" id="{6C49DBDF-C306-1F47-A2B0-AED957A0C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080CB-A274-774A-A600-77A52AC24A38}"/>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204355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117A-3774-0B41-954C-7818531C2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70692-6646-1448-8252-30C9EB583B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C95D9-3AA3-6B47-89C6-B37AE29A41EF}"/>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5" name="Footer Placeholder 4">
            <a:extLst>
              <a:ext uri="{FF2B5EF4-FFF2-40B4-BE49-F238E27FC236}">
                <a16:creationId xmlns:a16="http://schemas.microsoft.com/office/drawing/2014/main" id="{FEF13D52-72C2-8842-9489-943D6D5A5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78F30-6DD1-7E43-97E3-5BCEEC079328}"/>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41602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CCD5-D09A-E14D-8EBE-FADFF2AF29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850573-A735-5641-8525-34E27E21E1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46789A-CC2F-054A-930B-417B8A487EEE}"/>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5" name="Footer Placeholder 4">
            <a:extLst>
              <a:ext uri="{FF2B5EF4-FFF2-40B4-BE49-F238E27FC236}">
                <a16:creationId xmlns:a16="http://schemas.microsoft.com/office/drawing/2014/main" id="{01B20E54-F0B6-904F-8DB5-A0EF7ACBE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A5BCC-D7E1-0C40-B683-A3E23E606E25}"/>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223426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B9F4-2CA6-6641-98BC-5DB353A42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287A37-5CFB-B642-B520-A3CDA876A9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A12CC9-824C-634A-BEB1-0B03672DDD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D7942F-196C-9847-AC1C-8798599B4D60}"/>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6" name="Footer Placeholder 5">
            <a:extLst>
              <a:ext uri="{FF2B5EF4-FFF2-40B4-BE49-F238E27FC236}">
                <a16:creationId xmlns:a16="http://schemas.microsoft.com/office/drawing/2014/main" id="{F6F8F0E8-AE97-4649-9B7A-23628C425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A2FC0-BAA8-0743-9721-8972203D2EBF}"/>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386280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9C1E-7C8E-2146-A4DF-75C3F674AF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97FF7-D8D6-A140-B1C3-B719A588E4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3030FB-1ED4-7545-9C5D-0CBA5941DE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DAD688-E07F-2D4A-B0FC-9B98D8011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39EE46-367B-B34F-AF8B-B5A9EFBF90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D8398E-967D-E147-80A2-42309F964912}"/>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8" name="Footer Placeholder 7">
            <a:extLst>
              <a:ext uri="{FF2B5EF4-FFF2-40B4-BE49-F238E27FC236}">
                <a16:creationId xmlns:a16="http://schemas.microsoft.com/office/drawing/2014/main" id="{757681D4-AB42-3041-B633-9482DBC594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F07D44-F531-D54D-AC10-8B7C836BC2EC}"/>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193956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5455-B1D8-FA4C-82F2-661CFAAE51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19EEAC-CF8A-A64F-B79A-21870AE6C3C6}"/>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4" name="Footer Placeholder 3">
            <a:extLst>
              <a:ext uri="{FF2B5EF4-FFF2-40B4-BE49-F238E27FC236}">
                <a16:creationId xmlns:a16="http://schemas.microsoft.com/office/drawing/2014/main" id="{838F2497-A36A-6145-BAF8-EDCFC683D2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7C499-7D77-6649-8306-CBE677238416}"/>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407602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E6AF4-C82A-C149-B224-B35A229E1A60}"/>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3" name="Footer Placeholder 2">
            <a:extLst>
              <a:ext uri="{FF2B5EF4-FFF2-40B4-BE49-F238E27FC236}">
                <a16:creationId xmlns:a16="http://schemas.microsoft.com/office/drawing/2014/main" id="{616BF843-67D1-5247-8758-5D5CDFF09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8B815F-E538-0747-AC3B-46FA97EEC466}"/>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226825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0455-550F-E34D-93D8-78AB8A0AB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24C8B0-719C-DB46-9C56-C1FEE1ACB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CDA097-3975-0444-AB9E-3193BDB93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41F814-0B37-2A44-82B2-4541CF70E001}"/>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6" name="Footer Placeholder 5">
            <a:extLst>
              <a:ext uri="{FF2B5EF4-FFF2-40B4-BE49-F238E27FC236}">
                <a16:creationId xmlns:a16="http://schemas.microsoft.com/office/drawing/2014/main" id="{C96CA9C3-8EFB-8146-AF4C-05D3C408D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34C09-4578-6C42-A0CF-5270A8E1AB34}"/>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126057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2D6A-3B49-8847-ABFA-21615F4CF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36E2E-65D4-9D44-A45A-55B9D2DE7C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888F81-96D8-7D45-92CF-77684EB35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9A2443-5B94-B247-AD4B-FC71A43281FA}"/>
              </a:ext>
            </a:extLst>
          </p:cNvPr>
          <p:cNvSpPr>
            <a:spLocks noGrp="1"/>
          </p:cNvSpPr>
          <p:nvPr>
            <p:ph type="dt" sz="half" idx="10"/>
          </p:nvPr>
        </p:nvSpPr>
        <p:spPr/>
        <p:txBody>
          <a:bodyPr/>
          <a:lstStyle/>
          <a:p>
            <a:fld id="{9C91A0E0-7C6A-134E-8D39-C5FC99E22C07}" type="datetimeFigureOut">
              <a:rPr lang="en-US" smtClean="0"/>
              <a:t>11/13/19</a:t>
            </a:fld>
            <a:endParaRPr lang="en-US"/>
          </a:p>
        </p:txBody>
      </p:sp>
      <p:sp>
        <p:nvSpPr>
          <p:cNvPr id="6" name="Footer Placeholder 5">
            <a:extLst>
              <a:ext uri="{FF2B5EF4-FFF2-40B4-BE49-F238E27FC236}">
                <a16:creationId xmlns:a16="http://schemas.microsoft.com/office/drawing/2014/main" id="{C94FD7BE-EF4F-AF43-97D2-285A7B8A5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C3858-52CC-F448-9658-D0BE59503D82}"/>
              </a:ext>
            </a:extLst>
          </p:cNvPr>
          <p:cNvSpPr>
            <a:spLocks noGrp="1"/>
          </p:cNvSpPr>
          <p:nvPr>
            <p:ph type="sldNum" sz="quarter" idx="12"/>
          </p:nvPr>
        </p:nvSpPr>
        <p:spPr/>
        <p:txBody>
          <a:bodyPr/>
          <a:lstStyle/>
          <a:p>
            <a:fld id="{12890BCB-1147-AC42-A855-6D5AF26700EE}" type="slidenum">
              <a:rPr lang="en-US" smtClean="0"/>
              <a:t>‹#›</a:t>
            </a:fld>
            <a:endParaRPr lang="en-US"/>
          </a:p>
        </p:txBody>
      </p:sp>
    </p:spTree>
    <p:extLst>
      <p:ext uri="{BB962C8B-B14F-4D97-AF65-F5344CB8AC3E}">
        <p14:creationId xmlns:p14="http://schemas.microsoft.com/office/powerpoint/2010/main" val="2296094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85B8D-19EF-5F4D-9AF3-D1E855993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D08B2-7928-7946-831F-C66CB45D5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2849C-71EA-4E4F-A70F-F8F0DEE56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1A0E0-7C6A-134E-8D39-C5FC99E22C07}" type="datetimeFigureOut">
              <a:rPr lang="en-US" smtClean="0"/>
              <a:t>11/13/19</a:t>
            </a:fld>
            <a:endParaRPr lang="en-US"/>
          </a:p>
        </p:txBody>
      </p:sp>
      <p:sp>
        <p:nvSpPr>
          <p:cNvPr id="5" name="Footer Placeholder 4">
            <a:extLst>
              <a:ext uri="{FF2B5EF4-FFF2-40B4-BE49-F238E27FC236}">
                <a16:creationId xmlns:a16="http://schemas.microsoft.com/office/drawing/2014/main" id="{09B7D5A1-5906-C945-9F41-3A5914630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67360B-81FA-3B4F-9D1B-615FA49CB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90BCB-1147-AC42-A855-6D5AF26700EE}" type="slidenum">
              <a:rPr lang="en-US" smtClean="0"/>
              <a:t>‹#›</a:t>
            </a:fld>
            <a:endParaRPr lang="en-US"/>
          </a:p>
        </p:txBody>
      </p:sp>
    </p:spTree>
    <p:extLst>
      <p:ext uri="{BB962C8B-B14F-4D97-AF65-F5344CB8AC3E}">
        <p14:creationId xmlns:p14="http://schemas.microsoft.com/office/powerpoint/2010/main" val="84028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D566-CC45-8043-B552-439431D2719E}"/>
              </a:ext>
            </a:extLst>
          </p:cNvPr>
          <p:cNvSpPr>
            <a:spLocks noGrp="1"/>
          </p:cNvSpPr>
          <p:nvPr>
            <p:ph type="ctrTitle"/>
          </p:nvPr>
        </p:nvSpPr>
        <p:spPr>
          <a:xfrm>
            <a:off x="474459" y="868374"/>
            <a:ext cx="5011594" cy="2076333"/>
          </a:xfrm>
        </p:spPr>
        <p:txBody>
          <a:bodyPr anchor="t">
            <a:noAutofit/>
          </a:bodyPr>
          <a:lstStyle/>
          <a:p>
            <a:pPr algn="l"/>
            <a:r>
              <a:rPr lang="en-GB" sz="3600" b="1" dirty="0"/>
              <a:t>A Competency Framework to Assess and Activate Education for Sustainable Development: </a:t>
            </a:r>
            <a:br>
              <a:rPr lang="en-GB" sz="3600" b="1" dirty="0"/>
            </a:br>
            <a:r>
              <a:rPr lang="en-GB" sz="3600" b="1" dirty="0"/>
              <a:t>Addressing the UN Sustainable Development Goals 4.7 Challenge </a:t>
            </a:r>
            <a:endParaRPr lang="en-US" sz="3600" dirty="0"/>
          </a:p>
        </p:txBody>
      </p:sp>
      <p:sp>
        <p:nvSpPr>
          <p:cNvPr id="3" name="Subtitle 2">
            <a:extLst>
              <a:ext uri="{FF2B5EF4-FFF2-40B4-BE49-F238E27FC236}">
                <a16:creationId xmlns:a16="http://schemas.microsoft.com/office/drawing/2014/main" id="{BE70D0AE-5946-3143-A46D-ED27FB88D58F}"/>
              </a:ext>
            </a:extLst>
          </p:cNvPr>
          <p:cNvSpPr>
            <a:spLocks noGrp="1"/>
          </p:cNvSpPr>
          <p:nvPr>
            <p:ph type="subTitle" idx="1"/>
          </p:nvPr>
        </p:nvSpPr>
        <p:spPr>
          <a:xfrm>
            <a:off x="567225" y="5207748"/>
            <a:ext cx="4524973" cy="972180"/>
          </a:xfrm>
        </p:spPr>
        <p:txBody>
          <a:bodyPr anchor="b">
            <a:normAutofit/>
          </a:bodyPr>
          <a:lstStyle/>
          <a:p>
            <a:pPr algn="l"/>
            <a:r>
              <a:rPr lang="en-US" dirty="0" err="1"/>
              <a:t>Rehema</a:t>
            </a:r>
            <a:r>
              <a:rPr lang="en-US" dirty="0"/>
              <a:t> White</a:t>
            </a:r>
          </a:p>
          <a:p>
            <a:pPr algn="l"/>
            <a:r>
              <a:rPr lang="en-US" dirty="0"/>
              <a:t>University of St Andrews</a:t>
            </a:r>
          </a:p>
          <a:p>
            <a:pPr algn="l"/>
            <a:endParaRPr lang="en-US" dirty="0"/>
          </a:p>
        </p:txBody>
      </p:sp>
      <p:sp>
        <p:nvSpPr>
          <p:cNvPr id="9" name="Freeform: Shape 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oup of people at sunset&#13;&#10;&#13;&#10;Description automatically generated">
            <a:extLst>
              <a:ext uri="{FF2B5EF4-FFF2-40B4-BE49-F238E27FC236}">
                <a16:creationId xmlns:a16="http://schemas.microsoft.com/office/drawing/2014/main" id="{8493DAE1-A1BC-DB49-9CE7-FFF58D6BE3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9815187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EC9C-07E7-5C49-9275-5B666CA5ABD4}"/>
              </a:ext>
            </a:extLst>
          </p:cNvPr>
          <p:cNvSpPr>
            <a:spLocks noGrp="1"/>
          </p:cNvSpPr>
          <p:nvPr>
            <p:ph type="title"/>
          </p:nvPr>
        </p:nvSpPr>
        <p:spPr>
          <a:xfrm>
            <a:off x="838200" y="-178576"/>
            <a:ext cx="10515600" cy="1325563"/>
          </a:xfrm>
        </p:spPr>
        <p:txBody>
          <a:bodyPr/>
          <a:lstStyle/>
          <a:p>
            <a:r>
              <a:rPr lang="en-US" dirty="0"/>
              <a:t>Proposed Competency Framework</a:t>
            </a:r>
          </a:p>
        </p:txBody>
      </p:sp>
      <p:graphicFrame>
        <p:nvGraphicFramePr>
          <p:cNvPr id="5" name="Table 4">
            <a:extLst>
              <a:ext uri="{FF2B5EF4-FFF2-40B4-BE49-F238E27FC236}">
                <a16:creationId xmlns:a16="http://schemas.microsoft.com/office/drawing/2014/main" id="{6C30AF91-AD20-7D43-B5D0-4EDDB01EFBE1}"/>
              </a:ext>
            </a:extLst>
          </p:cNvPr>
          <p:cNvGraphicFramePr>
            <a:graphicFrameLocks noGrp="1"/>
          </p:cNvGraphicFramePr>
          <p:nvPr>
            <p:extLst>
              <p:ext uri="{D42A27DB-BD31-4B8C-83A1-F6EECF244321}">
                <p14:modId xmlns:p14="http://schemas.microsoft.com/office/powerpoint/2010/main" val="4054932960"/>
              </p:ext>
            </p:extLst>
          </p:nvPr>
        </p:nvGraphicFramePr>
        <p:xfrm>
          <a:off x="263471" y="778673"/>
          <a:ext cx="11763214" cy="6321578"/>
        </p:xfrm>
        <a:graphic>
          <a:graphicData uri="http://schemas.openxmlformats.org/drawingml/2006/table">
            <a:tbl>
              <a:tblPr firstRow="1" bandRow="1">
                <a:tableStyleId>{5C22544A-7EE6-4342-B048-85BDC9FD1C3A}</a:tableStyleId>
              </a:tblPr>
              <a:tblGrid>
                <a:gridCol w="3151714">
                  <a:extLst>
                    <a:ext uri="{9D8B030D-6E8A-4147-A177-3AD203B41FA5}">
                      <a16:colId xmlns:a16="http://schemas.microsoft.com/office/drawing/2014/main" val="1410874758"/>
                    </a:ext>
                  </a:extLst>
                </a:gridCol>
                <a:gridCol w="8611500">
                  <a:extLst>
                    <a:ext uri="{9D8B030D-6E8A-4147-A177-3AD203B41FA5}">
                      <a16:colId xmlns:a16="http://schemas.microsoft.com/office/drawing/2014/main" val="1017995519"/>
                    </a:ext>
                  </a:extLst>
                </a:gridCol>
              </a:tblGrid>
              <a:tr h="371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URWPalladioL"/>
                        </a:rPr>
                        <a:t>Key Competency Area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URWPalladioL"/>
                        </a:rPr>
                        <a:t>Example of Competencies </a:t>
                      </a:r>
                      <a:endParaRPr lang="en-GB" dirty="0"/>
                    </a:p>
                  </a:txBody>
                  <a:tcPr/>
                </a:tc>
                <a:extLst>
                  <a:ext uri="{0D108BD9-81ED-4DB2-BD59-A6C34878D82A}">
                    <a16:rowId xmlns:a16="http://schemas.microsoft.com/office/drawing/2014/main" val="4025665043"/>
                  </a:ext>
                </a:extLst>
              </a:tr>
              <a:tr h="886984">
                <a:tc>
                  <a:txBody>
                    <a:bodyPr/>
                    <a:lstStyle/>
                    <a:p>
                      <a:r>
                        <a:rPr lang="en-GB" sz="1800" dirty="0">
                          <a:effectLst/>
                          <a:latin typeface="URWPalladioL"/>
                        </a:rPr>
                        <a:t>Intrapersonal </a:t>
                      </a:r>
                      <a:endParaRPr lang="en-GB" dirty="0"/>
                    </a:p>
                    <a:p>
                      <a:r>
                        <a:rPr lang="en-GB" sz="1800" dirty="0">
                          <a:effectLst/>
                          <a:latin typeface="URWPalladioL"/>
                        </a:rPr>
                        <a:t> </a:t>
                      </a:r>
                      <a:endParaRPr lang="en-GB" dirty="0"/>
                    </a:p>
                    <a:p>
                      <a:r>
                        <a:rPr lang="en-GB" sz="1800" dirty="0">
                          <a:effectLst/>
                          <a:latin typeface="URWPalladioL"/>
                        </a:rPr>
                        <a:t> </a:t>
                      </a:r>
                      <a:endParaRPr lang="en-US" dirty="0"/>
                    </a:p>
                  </a:txBody>
                  <a:tcPr/>
                </a:tc>
                <a:tc>
                  <a:txBody>
                    <a:bodyPr/>
                    <a:lstStyle/>
                    <a:p>
                      <a:r>
                        <a:rPr lang="en-GB" sz="1800" dirty="0" err="1">
                          <a:effectLst/>
                          <a:latin typeface="URWPalladioL"/>
                        </a:rPr>
                        <a:t>Presencing</a:t>
                      </a:r>
                      <a:r>
                        <a:rPr lang="en-GB" sz="1800" dirty="0">
                          <a:effectLst/>
                          <a:latin typeface="URWPalladioL"/>
                        </a:rPr>
                        <a:t>, self awareness, stress management, meaning making, connection with self, capacity for inner peace, mental wellbeing, self-reflection </a:t>
                      </a:r>
                      <a:endParaRPr lang="en-GB" dirty="0"/>
                    </a:p>
                  </a:txBody>
                  <a:tcPr/>
                </a:tc>
                <a:extLst>
                  <a:ext uri="{0D108BD9-81ED-4DB2-BD59-A6C34878D82A}">
                    <a16:rowId xmlns:a16="http://schemas.microsoft.com/office/drawing/2014/main" val="4155140685"/>
                  </a:ext>
                </a:extLst>
              </a:tr>
              <a:tr h="371869">
                <a:tc>
                  <a:txBody>
                    <a:bodyPr/>
                    <a:lstStyle/>
                    <a:p>
                      <a:r>
                        <a:rPr lang="en-GB" sz="1800" dirty="0">
                          <a:effectLst/>
                          <a:latin typeface="URWPalladioL"/>
                        </a:rPr>
                        <a:t>Interpersonal</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URWPalladioL"/>
                        </a:rPr>
                        <a:t>Communication skills, empathy, compassion, leadership, teamwork, mediation, cooperation, collaboration, participation </a:t>
                      </a:r>
                      <a:endParaRPr lang="en-GB" dirty="0"/>
                    </a:p>
                  </a:txBody>
                  <a:tcPr/>
                </a:tc>
                <a:extLst>
                  <a:ext uri="{0D108BD9-81ED-4DB2-BD59-A6C34878D82A}">
                    <a16:rowId xmlns:a16="http://schemas.microsoft.com/office/drawing/2014/main" val="827312225"/>
                  </a:ext>
                </a:extLst>
              </a:tr>
              <a:tr h="371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URWPalladioL"/>
                        </a:rPr>
                        <a:t>Future thinking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URWPalladioL"/>
                        </a:rPr>
                        <a:t>Visioning, developing scenarios, </a:t>
                      </a:r>
                      <a:r>
                        <a:rPr lang="en-GB" sz="1800" dirty="0" err="1">
                          <a:effectLst/>
                          <a:latin typeface="URWPalladioL"/>
                        </a:rPr>
                        <a:t>backcasting</a:t>
                      </a:r>
                      <a:r>
                        <a:rPr lang="en-GB" sz="1800" dirty="0">
                          <a:effectLst/>
                          <a:latin typeface="URWPalladioL"/>
                        </a:rPr>
                        <a:t>, recognising heritage, intergenerational equity </a:t>
                      </a:r>
                      <a:endParaRPr lang="en-GB" dirty="0"/>
                    </a:p>
                  </a:txBody>
                  <a:tcPr/>
                </a:tc>
                <a:extLst>
                  <a:ext uri="{0D108BD9-81ED-4DB2-BD59-A6C34878D82A}">
                    <a16:rowId xmlns:a16="http://schemas.microsoft.com/office/drawing/2014/main" val="3919357451"/>
                  </a:ext>
                </a:extLst>
              </a:tr>
              <a:tr h="371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URWPalladioL"/>
                        </a:rPr>
                        <a:t>Systems thinking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URWPalladioL"/>
                        </a:rPr>
                        <a:t>Systems thinking, working with complex problems, promoting resilience, understanding tipping points and feedback loops </a:t>
                      </a:r>
                      <a:endParaRPr lang="en-GB" dirty="0"/>
                    </a:p>
                  </a:txBody>
                  <a:tcPr/>
                </a:tc>
                <a:extLst>
                  <a:ext uri="{0D108BD9-81ED-4DB2-BD59-A6C34878D82A}">
                    <a16:rowId xmlns:a16="http://schemas.microsoft.com/office/drawing/2014/main" val="2670666444"/>
                  </a:ext>
                </a:extLst>
              </a:tr>
              <a:tr h="371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URWPalladioL"/>
                        </a:rPr>
                        <a:t>Disciplinary and interdisciplinary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URWPalladioL"/>
                        </a:rPr>
                        <a:t>Understand the links between knowledge and experience, critical thinking, discipline specific framing, interdisciplinarity, expressing multiple ways</a:t>
                      </a:r>
                      <a:br>
                        <a:rPr lang="en-GB" sz="1800" dirty="0">
                          <a:effectLst/>
                          <a:latin typeface="URWPalladioL"/>
                        </a:rPr>
                      </a:br>
                      <a:r>
                        <a:rPr lang="en-GB" sz="1800" dirty="0">
                          <a:effectLst/>
                          <a:latin typeface="URWPalladioL"/>
                        </a:rPr>
                        <a:t>of knowing </a:t>
                      </a:r>
                      <a:endParaRPr lang="en-GB" dirty="0"/>
                    </a:p>
                  </a:txBody>
                  <a:tcPr/>
                </a:tc>
                <a:extLst>
                  <a:ext uri="{0D108BD9-81ED-4DB2-BD59-A6C34878D82A}">
                    <a16:rowId xmlns:a16="http://schemas.microsoft.com/office/drawing/2014/main" val="1319344388"/>
                  </a:ext>
                </a:extLst>
              </a:tr>
              <a:tr h="371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URWPalladioL"/>
                        </a:rPr>
                        <a:t>Normative and cultural </a:t>
                      </a:r>
                      <a:endParaRPr lang="en-GB" dirty="0"/>
                    </a:p>
                  </a:txBody>
                  <a:tcPr/>
                </a:tc>
                <a:tc>
                  <a:txBody>
                    <a:bodyPr/>
                    <a:lstStyle/>
                    <a:p>
                      <a:r>
                        <a:rPr lang="en-GB" sz="1800" dirty="0">
                          <a:effectLst/>
                          <a:latin typeface="URWPalladioL"/>
                        </a:rPr>
                        <a:t>Ethical responsibility, development of world views and perspectives, awareness of values, understanding of justice, cosmopolitan perception, transcultural understanding, awareness of local context and </a:t>
                      </a:r>
                      <a:endParaRPr lang="en-GB" dirty="0"/>
                    </a:p>
                    <a:p>
                      <a:r>
                        <a:rPr lang="en-GB" sz="1800" dirty="0">
                          <a:effectLst/>
                          <a:latin typeface="URWPalladioL"/>
                        </a:rPr>
                        <a:t>global trends </a:t>
                      </a:r>
                      <a:endParaRPr lang="en-GB" dirty="0"/>
                    </a:p>
                  </a:txBody>
                  <a:tcPr/>
                </a:tc>
                <a:extLst>
                  <a:ext uri="{0D108BD9-81ED-4DB2-BD59-A6C34878D82A}">
                    <a16:rowId xmlns:a16="http://schemas.microsoft.com/office/drawing/2014/main" val="649060426"/>
                  </a:ext>
                </a:extLst>
              </a:tr>
              <a:tr h="371869">
                <a:tc>
                  <a:txBody>
                    <a:bodyPr/>
                    <a:lstStyle/>
                    <a:p>
                      <a:r>
                        <a:rPr lang="en-GB" sz="1800" dirty="0">
                          <a:effectLst/>
                          <a:latin typeface="URWPalladioL"/>
                        </a:rPr>
                        <a:t>Strategic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URWPalladioL"/>
                        </a:rPr>
                        <a:t>Planning, decision making, implementing, addressing challenges, organisational development, use of Kolb’s action reflection cycle. </a:t>
                      </a:r>
                      <a:endParaRPr lang="en-GB" dirty="0"/>
                    </a:p>
                  </a:txBody>
                  <a:tcPr/>
                </a:tc>
                <a:extLst>
                  <a:ext uri="{0D108BD9-81ED-4DB2-BD59-A6C34878D82A}">
                    <a16:rowId xmlns:a16="http://schemas.microsoft.com/office/drawing/2014/main" val="4028314381"/>
                  </a:ext>
                </a:extLst>
              </a:tr>
              <a:tr h="37186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04206856"/>
                  </a:ext>
                </a:extLst>
              </a:tr>
            </a:tbl>
          </a:graphicData>
        </a:graphic>
      </p:graphicFrame>
    </p:spTree>
    <p:extLst>
      <p:ext uri="{BB962C8B-B14F-4D97-AF65-F5344CB8AC3E}">
        <p14:creationId xmlns:p14="http://schemas.microsoft.com/office/powerpoint/2010/main" val="95611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D7C0B14-AF2B-3146-930C-074CAFA99BCE}"/>
              </a:ext>
            </a:extLst>
          </p:cNvPr>
          <p:cNvSpPr>
            <a:spLocks noChangeArrowheads="1"/>
          </p:cNvSpPr>
          <p:nvPr/>
        </p:nvSpPr>
        <p:spPr bwMode="auto">
          <a:xfrm>
            <a:off x="635432" y="247254"/>
            <a:ext cx="1151411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URWPalladioL"/>
              </a:rPr>
              <a:t>Figure 1. </a:t>
            </a:r>
            <a:r>
              <a:rPr kumimoji="0" lang="en-US" altLang="en-US" sz="2000" b="0" i="0" u="none" strike="noStrike" cap="none" normalizeH="0" baseline="0" dirty="0">
                <a:ln>
                  <a:noFill/>
                </a:ln>
                <a:solidFill>
                  <a:schemeClr val="tx1"/>
                </a:solidFill>
                <a:effectLst/>
                <a:latin typeface="URWPalladioL"/>
              </a:rPr>
              <a:t>The multiple intelligence model developed by Gardner [</a:t>
            </a:r>
            <a:r>
              <a:rPr kumimoji="0" lang="en-US" altLang="en-US" sz="2000" b="0" i="0" u="none" strike="noStrike" cap="none" normalizeH="0" baseline="0" dirty="0">
                <a:ln>
                  <a:noFill/>
                </a:ln>
                <a:solidFill>
                  <a:srgbClr val="0772B5"/>
                </a:solidFill>
                <a:effectLst/>
                <a:latin typeface="URWPalladioL"/>
              </a:rPr>
              <a:t>16</a:t>
            </a:r>
            <a:r>
              <a:rPr kumimoji="0" lang="en-US" altLang="en-US" sz="2000" b="0" i="0" u="none" strike="noStrike" cap="none" normalizeH="0" baseline="0" dirty="0">
                <a:ln>
                  <a:noFill/>
                </a:ln>
                <a:solidFill>
                  <a:schemeClr val="tx1"/>
                </a:solidFill>
                <a:effectLst/>
                <a:latin typeface="URWPalladioL"/>
              </a:rPr>
              <a:t>]—image </a:t>
            </a:r>
            <a:r>
              <a:rPr kumimoji="0" lang="en-US" altLang="en-US" sz="2000" b="0" i="0" u="none" strike="noStrike" cap="none" normalizeH="0" baseline="0" dirty="0">
                <a:ln>
                  <a:noFill/>
                </a:ln>
                <a:solidFill>
                  <a:srgbClr val="0772B5"/>
                </a:solidFill>
                <a:effectLst/>
                <a:latin typeface="URWPalladioL"/>
              </a:rPr>
              <a:t>http:</a:t>
            </a:r>
            <a:r>
              <a:rPr kumimoji="0" lang="en-US" altLang="en-US" sz="2000" b="0" i="0" u="none" strike="noStrike" cap="none" normalizeH="0" baseline="0" dirty="0">
                <a:ln>
                  <a:noFill/>
                </a:ln>
                <a:solidFill>
                  <a:srgbClr val="0772B5"/>
                </a:solidFill>
                <a:effectLst/>
                <a:latin typeface="Rpxr"/>
              </a:rPr>
              <a:t>//</a:t>
            </a:r>
            <a:r>
              <a:rPr kumimoji="0" lang="en-US" altLang="en-US" sz="2000" b="0" i="0" u="none" strike="noStrike" cap="none" normalizeH="0" baseline="0" dirty="0" err="1">
                <a:ln>
                  <a:noFill/>
                </a:ln>
                <a:solidFill>
                  <a:srgbClr val="0772B5"/>
                </a:solidFill>
                <a:effectLst/>
                <a:latin typeface="URWPalladioL"/>
              </a:rPr>
              <a:t>thedailynewnation.com</a:t>
            </a:r>
            <a:r>
              <a:rPr kumimoji="0" lang="en-US" altLang="en-US" sz="2000" b="0" i="0" u="none" strike="noStrike" cap="none" normalizeH="0" baseline="0" dirty="0">
                <a:ln>
                  <a:noFill/>
                </a:ln>
                <a:solidFill>
                  <a:schemeClr val="tx1"/>
                </a:solidFill>
                <a:effectLst/>
                <a:latin typeface="URWPalladioL"/>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44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3074" name="Picture 2" descr="page8image41665760">
            <a:extLst>
              <a:ext uri="{FF2B5EF4-FFF2-40B4-BE49-F238E27FC236}">
                <a16:creationId xmlns:a16="http://schemas.microsoft.com/office/drawing/2014/main" id="{CB36330C-6562-D54E-A753-DCE81F1F0A3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99907" y="914401"/>
            <a:ext cx="7892320" cy="59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42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CFFBA0-22CB-B644-8F74-6AB508019BA4}"/>
              </a:ext>
            </a:extLst>
          </p:cNvPr>
          <p:cNvGraphicFramePr>
            <a:graphicFrameLocks noGrp="1"/>
          </p:cNvGraphicFramePr>
          <p:nvPr>
            <p:extLst>
              <p:ext uri="{D42A27DB-BD31-4B8C-83A1-F6EECF244321}">
                <p14:modId xmlns:p14="http://schemas.microsoft.com/office/powerpoint/2010/main" val="3571405970"/>
              </p:ext>
            </p:extLst>
          </p:nvPr>
        </p:nvGraphicFramePr>
        <p:xfrm>
          <a:off x="485614" y="1386093"/>
          <a:ext cx="11220771" cy="5303520"/>
        </p:xfrm>
        <a:graphic>
          <a:graphicData uri="http://schemas.openxmlformats.org/drawingml/2006/table">
            <a:tbl>
              <a:tblPr firstRow="1" bandRow="1">
                <a:tableStyleId>{5C22544A-7EE6-4342-B048-85BDC9FD1C3A}</a:tableStyleId>
              </a:tblPr>
              <a:tblGrid>
                <a:gridCol w="3740257">
                  <a:extLst>
                    <a:ext uri="{9D8B030D-6E8A-4147-A177-3AD203B41FA5}">
                      <a16:colId xmlns:a16="http://schemas.microsoft.com/office/drawing/2014/main" val="1859771119"/>
                    </a:ext>
                  </a:extLst>
                </a:gridCol>
                <a:gridCol w="3740257">
                  <a:extLst>
                    <a:ext uri="{9D8B030D-6E8A-4147-A177-3AD203B41FA5}">
                      <a16:colId xmlns:a16="http://schemas.microsoft.com/office/drawing/2014/main" val="3797333486"/>
                    </a:ext>
                  </a:extLst>
                </a:gridCol>
                <a:gridCol w="3740257">
                  <a:extLst>
                    <a:ext uri="{9D8B030D-6E8A-4147-A177-3AD203B41FA5}">
                      <a16:colId xmlns:a16="http://schemas.microsoft.com/office/drawing/2014/main" val="42495556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lt1"/>
                          </a:solidFill>
                          <a:effectLst/>
                          <a:latin typeface="+mn-lt"/>
                          <a:ea typeface="+mn-ea"/>
                          <a:cs typeface="+mn-cs"/>
                        </a:rPr>
                        <a:t>Key Competencies </a:t>
                      </a:r>
                      <a:endParaRPr lang="en-GB" sz="2400" dirty="0"/>
                    </a:p>
                  </a:txBody>
                  <a:tcPr/>
                </a:tc>
                <a:tc>
                  <a:txBody>
                    <a:bodyPr/>
                    <a:lstStyle/>
                    <a:p>
                      <a:r>
                        <a:rPr lang="en-US" sz="2400" dirty="0"/>
                        <a:t>Human rights</a:t>
                      </a:r>
                    </a:p>
                  </a:txBody>
                  <a:tcPr/>
                </a:tc>
                <a:tc>
                  <a:txBody>
                    <a:bodyPr/>
                    <a:lstStyle/>
                    <a:p>
                      <a:r>
                        <a:rPr lang="en-US" sz="2400" dirty="0"/>
                        <a:t>Gender equality</a:t>
                      </a:r>
                    </a:p>
                  </a:txBody>
                  <a:tcPr/>
                </a:tc>
                <a:extLst>
                  <a:ext uri="{0D108BD9-81ED-4DB2-BD59-A6C34878D82A}">
                    <a16:rowId xmlns:a16="http://schemas.microsoft.com/office/drawing/2014/main" val="31751222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kern="1200" dirty="0">
                          <a:solidFill>
                            <a:schemeClr val="tx1"/>
                          </a:solidFill>
                          <a:effectLst/>
                          <a:latin typeface="+mn-lt"/>
                          <a:ea typeface="+mn-ea"/>
                          <a:cs typeface="+mn-cs"/>
                        </a:rPr>
                        <a:t>Interpersonal</a:t>
                      </a:r>
                      <a:r>
                        <a:rPr lang="en-GB" sz="2400" b="0" i="0" u="none" kern="1200" dirty="0">
                          <a:solidFill>
                            <a:schemeClr val="tx1"/>
                          </a:solidFill>
                          <a:effectLst/>
                          <a:latin typeface="+mn-lt"/>
                          <a:ea typeface="+mn-ea"/>
                          <a:cs typeface="+mn-cs"/>
                        </a:rPr>
                        <a:t>. Collaborative skills, mediation, leadership, cooperation, empathy, teamwork </a:t>
                      </a:r>
                      <a:endParaRPr lang="en-GB" sz="2400" b="0" i="0" u="none" dirty="0">
                        <a:solidFill>
                          <a:schemeClr val="tx1"/>
                        </a:solidFill>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Are learners given the opportunity to develop empathy? What is leadership in promotion of human rights? What role does cooperation play in human rights? </a:t>
                      </a:r>
                      <a:endParaRPr lang="en-GB" sz="2400" dirty="0"/>
                    </a:p>
                    <a:p>
                      <a:endParaRPr lang="en-US" sz="2400" dirty="0"/>
                    </a:p>
                  </a:txBody>
                  <a:tcPr/>
                </a:tc>
                <a:tc>
                  <a:txBody>
                    <a:bodyPr/>
                    <a:lstStyle/>
                    <a:p>
                      <a:r>
                        <a:rPr lang="en-GB" sz="2400" kern="1200" dirty="0">
                          <a:solidFill>
                            <a:schemeClr val="dk1"/>
                          </a:solidFill>
                          <a:effectLst/>
                          <a:latin typeface="+mn-lt"/>
                          <a:ea typeface="+mn-ea"/>
                          <a:cs typeface="+mn-cs"/>
                        </a:rPr>
                        <a:t>Do learners have the possibility of experiencing their world from the viewpoint of the opposite sex? Do opposite sexes have opportunities to collaborate together on shared goals? Do both sexes look together at issues of gender equality in a spirit of enquiry? Are different forms of gender included and enabled? </a:t>
                      </a:r>
                      <a:endParaRPr lang="en-GB" sz="2400" dirty="0"/>
                    </a:p>
                    <a:p>
                      <a:endParaRPr lang="en-US" sz="2400" dirty="0"/>
                    </a:p>
                  </a:txBody>
                  <a:tcPr/>
                </a:tc>
                <a:extLst>
                  <a:ext uri="{0D108BD9-81ED-4DB2-BD59-A6C34878D82A}">
                    <a16:rowId xmlns:a16="http://schemas.microsoft.com/office/drawing/2014/main" val="823991619"/>
                  </a:ext>
                </a:extLst>
              </a:tr>
            </a:tbl>
          </a:graphicData>
        </a:graphic>
      </p:graphicFrame>
      <p:sp>
        <p:nvSpPr>
          <p:cNvPr id="3" name="TextBox 2">
            <a:extLst>
              <a:ext uri="{FF2B5EF4-FFF2-40B4-BE49-F238E27FC236}">
                <a16:creationId xmlns:a16="http://schemas.microsoft.com/office/drawing/2014/main" id="{A8E01B3A-BDDD-5643-9854-133982EC21CA}"/>
              </a:ext>
            </a:extLst>
          </p:cNvPr>
          <p:cNvSpPr txBox="1"/>
          <p:nvPr/>
        </p:nvSpPr>
        <p:spPr>
          <a:xfrm>
            <a:off x="697424" y="418454"/>
            <a:ext cx="10895308" cy="461665"/>
          </a:xfrm>
          <a:prstGeom prst="rect">
            <a:avLst/>
          </a:prstGeom>
          <a:noFill/>
        </p:spPr>
        <p:txBody>
          <a:bodyPr wrap="square" rtlCol="0">
            <a:spAutoFit/>
          </a:bodyPr>
          <a:lstStyle/>
          <a:p>
            <a:r>
              <a:rPr lang="en-US" sz="2400" dirty="0"/>
              <a:t>Examples uses</a:t>
            </a:r>
          </a:p>
        </p:txBody>
      </p:sp>
    </p:spTree>
    <p:extLst>
      <p:ext uri="{BB962C8B-B14F-4D97-AF65-F5344CB8AC3E}">
        <p14:creationId xmlns:p14="http://schemas.microsoft.com/office/powerpoint/2010/main" val="44639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7D18-8065-5446-A713-74E3E7FFC8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0B24D6-CF6B-BE48-8A5B-85BF17E8C5B1}"/>
              </a:ext>
            </a:extLst>
          </p:cNvPr>
          <p:cNvSpPr>
            <a:spLocks noGrp="1"/>
          </p:cNvSpPr>
          <p:nvPr>
            <p:ph idx="1"/>
          </p:nvPr>
        </p:nvSpPr>
        <p:spPr>
          <a:xfrm>
            <a:off x="838200" y="1825625"/>
            <a:ext cx="6076950" cy="4351338"/>
          </a:xfrm>
        </p:spPr>
        <p:txBody>
          <a:bodyPr/>
          <a:lstStyle/>
          <a:p>
            <a:r>
              <a:rPr lang="en-US" dirty="0"/>
              <a:t>Proposed framework combines general areas of competence with specific areas</a:t>
            </a:r>
          </a:p>
          <a:p>
            <a:r>
              <a:rPr lang="en-US" dirty="0"/>
              <a:t>Questions can be asked by student or teacher and encourage reflection and self assessment on learning and reflection on content</a:t>
            </a:r>
          </a:p>
          <a:p>
            <a:r>
              <a:rPr lang="en-US" dirty="0"/>
              <a:t>Can add more technical and specific questions</a:t>
            </a:r>
          </a:p>
        </p:txBody>
      </p:sp>
      <p:pic>
        <p:nvPicPr>
          <p:cNvPr id="4" name="Picture 3">
            <a:extLst>
              <a:ext uri="{FF2B5EF4-FFF2-40B4-BE49-F238E27FC236}">
                <a16:creationId xmlns:a16="http://schemas.microsoft.com/office/drawing/2014/main" id="{4750930B-7151-4949-8753-837B5BA43C59}"/>
              </a:ext>
            </a:extLst>
          </p:cNvPr>
          <p:cNvPicPr>
            <a:picLocks noChangeAspect="1"/>
          </p:cNvPicPr>
          <p:nvPr/>
        </p:nvPicPr>
        <p:blipFill>
          <a:blip r:embed="rId2"/>
          <a:stretch>
            <a:fillRect/>
          </a:stretch>
        </p:blipFill>
        <p:spPr>
          <a:xfrm>
            <a:off x="7080742" y="1825625"/>
            <a:ext cx="4946674" cy="3719592"/>
          </a:xfrm>
          <a:prstGeom prst="rect">
            <a:avLst/>
          </a:prstGeom>
        </p:spPr>
      </p:pic>
      <p:sp>
        <p:nvSpPr>
          <p:cNvPr id="5" name="Rectangle 4">
            <a:extLst>
              <a:ext uri="{FF2B5EF4-FFF2-40B4-BE49-F238E27FC236}">
                <a16:creationId xmlns:a16="http://schemas.microsoft.com/office/drawing/2014/main" id="{11B9A71C-B8C8-FE4F-81FF-A5B909B9A4BD}"/>
              </a:ext>
            </a:extLst>
          </p:cNvPr>
          <p:cNvSpPr/>
          <p:nvPr/>
        </p:nvSpPr>
        <p:spPr>
          <a:xfrm>
            <a:off x="8595850" y="5541654"/>
            <a:ext cx="1358257" cy="276999"/>
          </a:xfrm>
          <a:prstGeom prst="rect">
            <a:avLst/>
          </a:prstGeom>
        </p:spPr>
        <p:txBody>
          <a:bodyPr wrap="none">
            <a:spAutoFit/>
          </a:bodyPr>
          <a:lstStyle/>
          <a:p>
            <a:r>
              <a:rPr lang="en-US" sz="1200" dirty="0" err="1"/>
              <a:t>Learn.solent.ac.uk</a:t>
            </a:r>
            <a:r>
              <a:rPr lang="en-US" sz="1200" dirty="0"/>
              <a:t> </a:t>
            </a:r>
          </a:p>
        </p:txBody>
      </p:sp>
    </p:spTree>
    <p:extLst>
      <p:ext uri="{BB962C8B-B14F-4D97-AF65-F5344CB8AC3E}">
        <p14:creationId xmlns:p14="http://schemas.microsoft.com/office/powerpoint/2010/main" val="119698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2935-6911-8B4D-B2D2-60FCB9A9FF47}"/>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797CB192-2A9E-F948-98D4-C0C48819CFAA}"/>
              </a:ext>
            </a:extLst>
          </p:cNvPr>
          <p:cNvSpPr>
            <a:spLocks noGrp="1"/>
          </p:cNvSpPr>
          <p:nvPr>
            <p:ph idx="1"/>
          </p:nvPr>
        </p:nvSpPr>
        <p:spPr>
          <a:xfrm>
            <a:off x="444843" y="1825625"/>
            <a:ext cx="5576244" cy="4351338"/>
          </a:xfrm>
        </p:spPr>
        <p:txBody>
          <a:bodyPr>
            <a:normAutofit fontScale="92500"/>
          </a:bodyPr>
          <a:lstStyle/>
          <a:p>
            <a:r>
              <a:rPr lang="en-US" dirty="0"/>
              <a:t>Competencies offer a meaningful way to assess ESD and </a:t>
            </a:r>
            <a:r>
              <a:rPr lang="en-US" dirty="0" err="1"/>
              <a:t>LfS</a:t>
            </a:r>
            <a:endParaRPr lang="en-US" dirty="0"/>
          </a:p>
          <a:p>
            <a:r>
              <a:rPr lang="en-US" dirty="0"/>
              <a:t>Can we combine with audit participation numbers </a:t>
            </a:r>
            <a:r>
              <a:rPr lang="en-US" dirty="0" err="1"/>
              <a:t>eg</a:t>
            </a:r>
            <a:r>
              <a:rPr lang="en-US" dirty="0"/>
              <a:t> number of </a:t>
            </a:r>
            <a:r>
              <a:rPr lang="en-US" dirty="0" err="1"/>
              <a:t>programmes</a:t>
            </a:r>
            <a:r>
              <a:rPr lang="en-US" dirty="0"/>
              <a:t>, number of students?</a:t>
            </a:r>
          </a:p>
          <a:p>
            <a:r>
              <a:rPr lang="en-US" dirty="0"/>
              <a:t>Is this framework useful for FHE?</a:t>
            </a:r>
          </a:p>
          <a:p>
            <a:r>
              <a:rPr lang="en-US" dirty="0"/>
              <a:t>How can we implement it?</a:t>
            </a:r>
          </a:p>
          <a:p>
            <a:r>
              <a:rPr lang="en-US" dirty="0"/>
              <a:t>How can we add it to specific skills and make it work across different </a:t>
            </a:r>
            <a:r>
              <a:rPr lang="en-US" dirty="0" err="1"/>
              <a:t>programmes</a:t>
            </a:r>
            <a:r>
              <a:rPr lang="en-US" dirty="0"/>
              <a:t>? </a:t>
            </a:r>
          </a:p>
          <a:p>
            <a:endParaRPr lang="en-US" dirty="0"/>
          </a:p>
        </p:txBody>
      </p:sp>
      <p:pic>
        <p:nvPicPr>
          <p:cNvPr id="4" name="Picture 3" descr="A group of people at sunset&#13;&#10;&#13;&#10;Description automatically generated">
            <a:extLst>
              <a:ext uri="{FF2B5EF4-FFF2-40B4-BE49-F238E27FC236}">
                <a16:creationId xmlns:a16="http://schemas.microsoft.com/office/drawing/2014/main" id="{17D46B3A-5A92-D645-B232-FC00D2B95D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07658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0F57D6-72DA-C043-B241-DCE013F5D1F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contents</a:t>
            </a:r>
          </a:p>
        </p:txBody>
      </p:sp>
      <p:sp>
        <p:nvSpPr>
          <p:cNvPr id="3" name="Content Placeholder 2">
            <a:extLst>
              <a:ext uri="{FF2B5EF4-FFF2-40B4-BE49-F238E27FC236}">
                <a16:creationId xmlns:a16="http://schemas.microsoft.com/office/drawing/2014/main" id="{38B89145-8257-4C40-961D-05A12982C039}"/>
              </a:ext>
            </a:extLst>
          </p:cNvPr>
          <p:cNvSpPr>
            <a:spLocks noGrp="1"/>
          </p:cNvSpPr>
          <p:nvPr>
            <p:ph idx="1"/>
          </p:nvPr>
        </p:nvSpPr>
        <p:spPr>
          <a:xfrm>
            <a:off x="204787" y="2638043"/>
            <a:ext cx="4045937" cy="3415623"/>
          </a:xfrm>
        </p:spPr>
        <p:txBody>
          <a:bodyPr>
            <a:noAutofit/>
          </a:bodyPr>
          <a:lstStyle/>
          <a:p>
            <a:r>
              <a:rPr lang="en-US" i="1" dirty="0"/>
              <a:t>Why do we have learning for sustainability?</a:t>
            </a:r>
          </a:p>
          <a:p>
            <a:r>
              <a:rPr lang="en-US" i="1" dirty="0"/>
              <a:t>Competency frameworks</a:t>
            </a:r>
          </a:p>
          <a:p>
            <a:r>
              <a:rPr lang="en-US" i="1" dirty="0"/>
              <a:t>Our competency framework (</a:t>
            </a:r>
            <a:r>
              <a:rPr lang="en-US" i="1" dirty="0" err="1"/>
              <a:t>Giangrande</a:t>
            </a:r>
            <a:r>
              <a:rPr lang="en-US" i="1" dirty="0"/>
              <a:t> et al 2019)</a:t>
            </a:r>
          </a:p>
        </p:txBody>
      </p:sp>
      <p:pic>
        <p:nvPicPr>
          <p:cNvPr id="4" name="Picture 3">
            <a:extLst>
              <a:ext uri="{FF2B5EF4-FFF2-40B4-BE49-F238E27FC236}">
                <a16:creationId xmlns:a16="http://schemas.microsoft.com/office/drawing/2014/main" id="{75FE6FAD-2CB1-954D-8F23-BBD2736573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0413" y="1738993"/>
            <a:ext cx="7326800" cy="3773302"/>
          </a:xfrm>
          <a:prstGeom prst="rect">
            <a:avLst/>
          </a:prstGeom>
        </p:spPr>
      </p:pic>
      <p:sp>
        <p:nvSpPr>
          <p:cNvPr id="5" name="Rectangle 4">
            <a:extLst>
              <a:ext uri="{FF2B5EF4-FFF2-40B4-BE49-F238E27FC236}">
                <a16:creationId xmlns:a16="http://schemas.microsoft.com/office/drawing/2014/main" id="{91E8E60A-6CBF-F44C-8609-B435D039F6C7}"/>
              </a:ext>
            </a:extLst>
          </p:cNvPr>
          <p:cNvSpPr/>
          <p:nvPr/>
        </p:nvSpPr>
        <p:spPr>
          <a:xfrm>
            <a:off x="5704759" y="6611779"/>
            <a:ext cx="6096000" cy="246221"/>
          </a:xfrm>
          <a:prstGeom prst="rect">
            <a:avLst/>
          </a:prstGeom>
        </p:spPr>
        <p:txBody>
          <a:bodyPr>
            <a:spAutoFit/>
          </a:bodyPr>
          <a:lstStyle/>
          <a:p>
            <a:r>
              <a:rPr lang="en-US" sz="1000" dirty="0">
                <a:solidFill>
                  <a:schemeClr val="bg1"/>
                </a:solidFill>
              </a:rPr>
              <a:t>https://</a:t>
            </a:r>
            <a:r>
              <a:rPr lang="en-US" sz="1000" dirty="0" err="1">
                <a:solidFill>
                  <a:schemeClr val="bg1"/>
                </a:solidFill>
              </a:rPr>
              <a:t>www.competencyworks.org</a:t>
            </a:r>
            <a:r>
              <a:rPr lang="en-US" sz="1000" dirty="0">
                <a:solidFill>
                  <a:schemeClr val="bg1"/>
                </a:solidFill>
              </a:rPr>
              <a:t>/case-study/highlighting-deeper-learning-competencies-in-new-</a:t>
            </a:r>
            <a:r>
              <a:rPr lang="en-US" sz="1000" dirty="0" err="1">
                <a:solidFill>
                  <a:schemeClr val="bg1"/>
                </a:solidFill>
              </a:rPr>
              <a:t>hampshire</a:t>
            </a:r>
            <a:r>
              <a:rPr lang="en-US" sz="1000" dirty="0">
                <a:solidFill>
                  <a:schemeClr val="bg1"/>
                </a:solidFill>
              </a:rPr>
              <a:t>/</a:t>
            </a:r>
          </a:p>
        </p:txBody>
      </p:sp>
    </p:spTree>
    <p:extLst>
      <p:ext uri="{BB962C8B-B14F-4D97-AF65-F5344CB8AC3E}">
        <p14:creationId xmlns:p14="http://schemas.microsoft.com/office/powerpoint/2010/main" val="37549682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B32C-07E5-C747-BAAC-516E382E0142}"/>
              </a:ext>
            </a:extLst>
          </p:cNvPr>
          <p:cNvSpPr>
            <a:spLocks noGrp="1"/>
          </p:cNvSpPr>
          <p:nvPr>
            <p:ph type="title"/>
          </p:nvPr>
        </p:nvSpPr>
        <p:spPr>
          <a:xfrm>
            <a:off x="655320" y="365125"/>
            <a:ext cx="5120114" cy="1692794"/>
          </a:xfrm>
        </p:spPr>
        <p:txBody>
          <a:bodyPr>
            <a:normAutofit/>
          </a:bodyPr>
          <a:lstStyle/>
          <a:p>
            <a:r>
              <a:rPr lang="en-US" dirty="0"/>
              <a:t>Learning for sustainability</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A8841A-6E22-2B49-83B0-3B7F53DEB8D6}"/>
              </a:ext>
            </a:extLst>
          </p:cNvPr>
          <p:cNvSpPr>
            <a:spLocks noGrp="1"/>
          </p:cNvSpPr>
          <p:nvPr>
            <p:ph idx="1"/>
          </p:nvPr>
        </p:nvSpPr>
        <p:spPr>
          <a:xfrm>
            <a:off x="58802" y="2316480"/>
            <a:ext cx="6313150" cy="3462228"/>
          </a:xfrm>
        </p:spPr>
        <p:txBody>
          <a:bodyPr>
            <a:noAutofit/>
          </a:bodyPr>
          <a:lstStyle/>
          <a:p>
            <a:r>
              <a:rPr lang="en-US" sz="2200" dirty="0"/>
              <a:t>Sustainable development is a process, and needs adaptive support</a:t>
            </a:r>
          </a:p>
          <a:p>
            <a:r>
              <a:rPr lang="en-US" sz="2200" dirty="0"/>
              <a:t>Education (specific skills, knowledge and capacities) is required to enable SD </a:t>
            </a:r>
          </a:p>
          <a:p>
            <a:r>
              <a:rPr lang="en-US" sz="2200" dirty="0"/>
              <a:t>The UN SDGs offer aspirations and targets up to 2030</a:t>
            </a:r>
          </a:p>
          <a:p>
            <a:r>
              <a:rPr lang="en-US" sz="2200" dirty="0"/>
              <a:t>SDG 4.7.1 indicator </a:t>
            </a:r>
          </a:p>
          <a:p>
            <a:pPr marL="0" indent="0">
              <a:buNone/>
            </a:pPr>
            <a:r>
              <a:rPr lang="en-US" sz="2000" dirty="0"/>
              <a:t>“extent to which </a:t>
            </a:r>
            <a:r>
              <a:rPr lang="en-US" sz="2000" dirty="0" err="1"/>
              <a:t>i</a:t>
            </a:r>
            <a:r>
              <a:rPr lang="en-US" sz="2000" dirty="0"/>
              <a:t>) global citizenship education and ii) education for sustainable development, including gender equality and human rights, are mainstreamed at all levels in: a) national education policies, b) curricula, c) teacher education and d) student assessment”   </a:t>
            </a:r>
          </a:p>
        </p:txBody>
      </p:sp>
      <p:pic>
        <p:nvPicPr>
          <p:cNvPr id="4" name="Picture 3" descr="A tree in a forest&#13;&#10;&#13;&#10;Description automatically generated">
            <a:extLst>
              <a:ext uri="{FF2B5EF4-FFF2-40B4-BE49-F238E27FC236}">
                <a16:creationId xmlns:a16="http://schemas.microsoft.com/office/drawing/2014/main" id="{623CAE51-9182-5747-BCF9-6FCCD8D6A9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8503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BBA8-0207-9B4A-ADF5-FB5FC96ED4B1}"/>
              </a:ext>
            </a:extLst>
          </p:cNvPr>
          <p:cNvSpPr>
            <a:spLocks noGrp="1"/>
          </p:cNvSpPr>
          <p:nvPr>
            <p:ph type="title"/>
          </p:nvPr>
        </p:nvSpPr>
        <p:spPr>
          <a:xfrm>
            <a:off x="655320" y="365125"/>
            <a:ext cx="5120114" cy="1692794"/>
          </a:xfrm>
        </p:spPr>
        <p:txBody>
          <a:bodyPr>
            <a:normAutofit/>
          </a:bodyPr>
          <a:lstStyle/>
          <a:p>
            <a:r>
              <a:rPr lang="en-US" dirty="0"/>
              <a:t>Assessing learning for sustainability</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67914D-31BF-8E42-AA8D-9912043F93CA}"/>
              </a:ext>
            </a:extLst>
          </p:cNvPr>
          <p:cNvSpPr>
            <a:spLocks noGrp="1"/>
          </p:cNvSpPr>
          <p:nvPr>
            <p:ph idx="1"/>
          </p:nvPr>
        </p:nvSpPr>
        <p:spPr>
          <a:xfrm>
            <a:off x="200025" y="2575034"/>
            <a:ext cx="6200775" cy="3462228"/>
          </a:xfrm>
        </p:spPr>
        <p:txBody>
          <a:bodyPr>
            <a:noAutofit/>
          </a:bodyPr>
          <a:lstStyle/>
          <a:p>
            <a:pPr marL="0" indent="0">
              <a:buNone/>
            </a:pPr>
            <a:r>
              <a:rPr lang="en-US" sz="2400" dirty="0" err="1"/>
              <a:t>LfS</a:t>
            </a:r>
            <a:r>
              <a:rPr lang="en-US" sz="2400" dirty="0"/>
              <a:t> includes:</a:t>
            </a:r>
          </a:p>
          <a:p>
            <a:pPr lvl="1">
              <a:buFont typeface="Wingdings" pitchFamily="2" charset="2"/>
              <a:buChar char="Ø"/>
            </a:pPr>
            <a:r>
              <a:rPr lang="en-US" dirty="0"/>
              <a:t>Socialization</a:t>
            </a:r>
          </a:p>
          <a:p>
            <a:pPr lvl="1">
              <a:buFont typeface="Wingdings" pitchFamily="2" charset="2"/>
              <a:buChar char="Ø"/>
            </a:pPr>
            <a:r>
              <a:rPr lang="en-US" dirty="0"/>
              <a:t>promotion of citizenship</a:t>
            </a:r>
          </a:p>
          <a:p>
            <a:pPr lvl="1">
              <a:buFont typeface="Wingdings" pitchFamily="2" charset="2"/>
              <a:buChar char="Ø"/>
            </a:pPr>
            <a:r>
              <a:rPr lang="en-US" dirty="0"/>
              <a:t>vocational preparation</a:t>
            </a:r>
          </a:p>
          <a:p>
            <a:pPr lvl="1">
              <a:buFont typeface="Wingdings" pitchFamily="2" charset="2"/>
              <a:buChar char="Ø"/>
            </a:pPr>
            <a:r>
              <a:rPr lang="en-US" dirty="0"/>
              <a:t>allowing learners to achieve full potential</a:t>
            </a:r>
          </a:p>
          <a:p>
            <a:pPr lvl="1">
              <a:buFont typeface="Wingdings" pitchFamily="2" charset="2"/>
              <a:buChar char="Ø"/>
            </a:pPr>
            <a:r>
              <a:rPr lang="en-US" dirty="0"/>
              <a:t>transformative possibilities (Sterling 2008)</a:t>
            </a:r>
          </a:p>
          <a:p>
            <a:pPr lvl="1">
              <a:buFont typeface="Wingdings" pitchFamily="2" charset="2"/>
              <a:buChar char="Ø"/>
            </a:pPr>
            <a:endParaRPr lang="en-US" dirty="0"/>
          </a:p>
          <a:p>
            <a:pPr marL="457200" lvl="1" indent="0">
              <a:buNone/>
            </a:pPr>
            <a:r>
              <a:rPr lang="en-US" dirty="0"/>
              <a:t>How to assess this? </a:t>
            </a:r>
          </a:p>
          <a:p>
            <a:pPr marL="457200" lvl="1" indent="0">
              <a:buNone/>
            </a:pPr>
            <a:r>
              <a:rPr lang="en-US" dirty="0"/>
              <a:t>Beyond ‘participation numbers’ to ‘abilities’ (and impact?)</a:t>
            </a:r>
          </a:p>
        </p:txBody>
      </p:sp>
      <p:pic>
        <p:nvPicPr>
          <p:cNvPr id="4" name="Picture 3" descr="A picture containing colorful&#13;&#10;&#13;&#10;Description automatically generated">
            <a:extLst>
              <a:ext uri="{FF2B5EF4-FFF2-40B4-BE49-F238E27FC236}">
                <a16:creationId xmlns:a16="http://schemas.microsoft.com/office/drawing/2014/main" id="{29A02FFF-86FE-5641-818F-C12CFCCADE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ectangle 4">
            <a:extLst>
              <a:ext uri="{FF2B5EF4-FFF2-40B4-BE49-F238E27FC236}">
                <a16:creationId xmlns:a16="http://schemas.microsoft.com/office/drawing/2014/main" id="{958E077B-0AB4-3E4D-B2B5-04684D4BFD75}"/>
              </a:ext>
            </a:extLst>
          </p:cNvPr>
          <p:cNvSpPr/>
          <p:nvPr/>
        </p:nvSpPr>
        <p:spPr>
          <a:xfrm>
            <a:off x="4916557" y="6554377"/>
            <a:ext cx="6096000" cy="215444"/>
          </a:xfrm>
          <a:prstGeom prst="rect">
            <a:avLst/>
          </a:prstGeom>
        </p:spPr>
        <p:txBody>
          <a:bodyPr>
            <a:spAutoFit/>
          </a:bodyPr>
          <a:lstStyle/>
          <a:p>
            <a:r>
              <a:rPr lang="en-US" sz="800" dirty="0"/>
              <a:t>https://</a:t>
            </a:r>
            <a:r>
              <a:rPr lang="en-US" sz="800" dirty="0" err="1"/>
              <a:t>www.slideshare.net</a:t>
            </a:r>
            <a:r>
              <a:rPr lang="en-US" sz="800" dirty="0"/>
              <a:t>/kristeljoyjadormio9/transformative-education-53138050</a:t>
            </a:r>
          </a:p>
        </p:txBody>
      </p:sp>
    </p:spTree>
    <p:extLst>
      <p:ext uri="{BB962C8B-B14F-4D97-AF65-F5344CB8AC3E}">
        <p14:creationId xmlns:p14="http://schemas.microsoft.com/office/powerpoint/2010/main" val="174888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5126-CACB-C14C-BF65-39C21CC660BE}"/>
              </a:ext>
            </a:extLst>
          </p:cNvPr>
          <p:cNvSpPr>
            <a:spLocks noGrp="1"/>
          </p:cNvSpPr>
          <p:nvPr>
            <p:ph type="title"/>
          </p:nvPr>
        </p:nvSpPr>
        <p:spPr/>
        <p:txBody>
          <a:bodyPr/>
          <a:lstStyle/>
          <a:p>
            <a:r>
              <a:rPr lang="en-US" dirty="0"/>
              <a:t>Competencies </a:t>
            </a:r>
          </a:p>
        </p:txBody>
      </p:sp>
      <p:sp>
        <p:nvSpPr>
          <p:cNvPr id="3" name="Content Placeholder 2">
            <a:extLst>
              <a:ext uri="{FF2B5EF4-FFF2-40B4-BE49-F238E27FC236}">
                <a16:creationId xmlns:a16="http://schemas.microsoft.com/office/drawing/2014/main" id="{A7B4AAD9-638C-0449-8F1B-C10C108D3374}"/>
              </a:ext>
            </a:extLst>
          </p:cNvPr>
          <p:cNvSpPr>
            <a:spLocks noGrp="1"/>
          </p:cNvSpPr>
          <p:nvPr>
            <p:ph idx="1"/>
          </p:nvPr>
        </p:nvSpPr>
        <p:spPr>
          <a:xfrm>
            <a:off x="838200" y="1825625"/>
            <a:ext cx="7126357" cy="4351338"/>
          </a:xfrm>
        </p:spPr>
        <p:txBody>
          <a:bodyPr/>
          <a:lstStyle/>
          <a:p>
            <a:r>
              <a:rPr lang="en-US" dirty="0"/>
              <a:t>A competence is “</a:t>
            </a:r>
            <a:r>
              <a:rPr lang="en-US" i="1" dirty="0"/>
              <a:t>a functionally linked complex of knowledge, skills, and attitudes that enable successful task performance and problem solving</a:t>
            </a:r>
            <a:r>
              <a:rPr lang="en-US" dirty="0"/>
              <a:t>” (</a:t>
            </a:r>
            <a:r>
              <a:rPr lang="en-US" dirty="0" err="1"/>
              <a:t>Wiek</a:t>
            </a:r>
            <a:r>
              <a:rPr lang="en-US" dirty="0"/>
              <a:t> et al 2011)</a:t>
            </a:r>
          </a:p>
          <a:p>
            <a:r>
              <a:rPr lang="en-US" dirty="0"/>
              <a:t>“</a:t>
            </a:r>
            <a:r>
              <a:rPr lang="en-US" i="1" dirty="0"/>
              <a:t>A competence is defined as the ability to successfully meet complex demands in a particular context through the mobilization of psychosocial prerequisites (including cognitive and noncognitive aspects</a:t>
            </a:r>
            <a:r>
              <a:rPr lang="en-US" dirty="0"/>
              <a:t>)” </a:t>
            </a:r>
            <a:r>
              <a:rPr lang="en-US" dirty="0" err="1"/>
              <a:t>Rychen</a:t>
            </a:r>
            <a:r>
              <a:rPr lang="en-US" dirty="0"/>
              <a:t> and </a:t>
            </a:r>
            <a:r>
              <a:rPr lang="en-US" dirty="0" err="1"/>
              <a:t>Salganik</a:t>
            </a:r>
            <a:r>
              <a:rPr lang="en-US" dirty="0"/>
              <a:t> 2003</a:t>
            </a:r>
          </a:p>
        </p:txBody>
      </p:sp>
      <p:sp>
        <p:nvSpPr>
          <p:cNvPr id="6" name="TextBox 5">
            <a:extLst>
              <a:ext uri="{FF2B5EF4-FFF2-40B4-BE49-F238E27FC236}">
                <a16:creationId xmlns:a16="http://schemas.microsoft.com/office/drawing/2014/main" id="{67183B4C-7B5C-F24D-B650-4B0EEF2FCA35}"/>
              </a:ext>
            </a:extLst>
          </p:cNvPr>
          <p:cNvSpPr txBox="1"/>
          <p:nvPr/>
        </p:nvSpPr>
        <p:spPr>
          <a:xfrm>
            <a:off x="7662552" y="3718247"/>
            <a:ext cx="3214687" cy="461665"/>
          </a:xfrm>
          <a:prstGeom prst="rect">
            <a:avLst/>
          </a:prstGeom>
          <a:noFill/>
        </p:spPr>
        <p:txBody>
          <a:bodyPr wrap="square" rtlCol="0">
            <a:spAutoFit/>
          </a:bodyPr>
          <a:lstStyle/>
          <a:p>
            <a:r>
              <a:rPr lang="en-US" sz="2400" b="1" dirty="0">
                <a:solidFill>
                  <a:schemeClr val="accent5">
                    <a:lumMod val="50000"/>
                  </a:schemeClr>
                </a:solidFill>
                <a:latin typeface="Apple Chancery" panose="03020702040506060504" pitchFamily="66" charset="-79"/>
                <a:cs typeface="Apple Chancery" panose="03020702040506060504" pitchFamily="66" charset="-79"/>
              </a:rPr>
              <a:t>ability</a:t>
            </a:r>
          </a:p>
        </p:txBody>
      </p:sp>
      <p:sp>
        <p:nvSpPr>
          <p:cNvPr id="7" name="TextBox 6">
            <a:extLst>
              <a:ext uri="{FF2B5EF4-FFF2-40B4-BE49-F238E27FC236}">
                <a16:creationId xmlns:a16="http://schemas.microsoft.com/office/drawing/2014/main" id="{8B8CED74-55A5-7C46-A3D0-E92CA20219A8}"/>
              </a:ext>
            </a:extLst>
          </p:cNvPr>
          <p:cNvSpPr txBox="1"/>
          <p:nvPr/>
        </p:nvSpPr>
        <p:spPr>
          <a:xfrm>
            <a:off x="8424863" y="2809875"/>
            <a:ext cx="3214687" cy="461665"/>
          </a:xfrm>
          <a:prstGeom prst="rect">
            <a:avLst/>
          </a:prstGeom>
          <a:noFill/>
          <a:ln>
            <a:noFill/>
          </a:ln>
        </p:spPr>
        <p:txBody>
          <a:bodyPr wrap="square" rtlCol="0">
            <a:spAutoFit/>
          </a:bodyPr>
          <a:lstStyle/>
          <a:p>
            <a:r>
              <a:rPr lang="en-US" sz="2400" b="1" dirty="0">
                <a:solidFill>
                  <a:srgbClr val="7030A0"/>
                </a:solidFill>
                <a:latin typeface="Apple Chancery" panose="03020702040506060504" pitchFamily="66" charset="-79"/>
                <a:cs typeface="Apple Chancery" panose="03020702040506060504" pitchFamily="66" charset="-79"/>
              </a:rPr>
              <a:t>competence</a:t>
            </a:r>
          </a:p>
        </p:txBody>
      </p:sp>
      <p:sp>
        <p:nvSpPr>
          <p:cNvPr id="8" name="TextBox 7">
            <a:extLst>
              <a:ext uri="{FF2B5EF4-FFF2-40B4-BE49-F238E27FC236}">
                <a16:creationId xmlns:a16="http://schemas.microsoft.com/office/drawing/2014/main" id="{ADFA314E-0E52-E844-A1D0-D80E8291E309}"/>
              </a:ext>
            </a:extLst>
          </p:cNvPr>
          <p:cNvSpPr txBox="1"/>
          <p:nvPr/>
        </p:nvSpPr>
        <p:spPr>
          <a:xfrm>
            <a:off x="10247452" y="3429000"/>
            <a:ext cx="3214687" cy="461665"/>
          </a:xfrm>
          <a:prstGeom prst="rect">
            <a:avLst/>
          </a:prstGeom>
          <a:noFill/>
        </p:spPr>
        <p:txBody>
          <a:bodyPr wrap="square" rtlCol="0">
            <a:spAutoFit/>
          </a:bodyPr>
          <a:lstStyle/>
          <a:p>
            <a:r>
              <a:rPr lang="en-US" sz="2400" b="1" dirty="0">
                <a:solidFill>
                  <a:schemeClr val="accent5">
                    <a:lumMod val="50000"/>
                  </a:schemeClr>
                </a:solidFill>
                <a:latin typeface="Apple Chancery" panose="03020702040506060504" pitchFamily="66" charset="-79"/>
                <a:cs typeface="Apple Chancery" panose="03020702040506060504" pitchFamily="66" charset="-79"/>
              </a:rPr>
              <a:t>knowledge</a:t>
            </a:r>
          </a:p>
        </p:txBody>
      </p:sp>
      <p:sp>
        <p:nvSpPr>
          <p:cNvPr id="9" name="TextBox 8">
            <a:extLst>
              <a:ext uri="{FF2B5EF4-FFF2-40B4-BE49-F238E27FC236}">
                <a16:creationId xmlns:a16="http://schemas.microsoft.com/office/drawing/2014/main" id="{0F15294A-95A5-1C43-9F7D-52B27CA6F158}"/>
              </a:ext>
            </a:extLst>
          </p:cNvPr>
          <p:cNvSpPr txBox="1"/>
          <p:nvPr/>
        </p:nvSpPr>
        <p:spPr>
          <a:xfrm>
            <a:off x="8835679" y="4049265"/>
            <a:ext cx="3214687" cy="461665"/>
          </a:xfrm>
          <a:prstGeom prst="rect">
            <a:avLst/>
          </a:prstGeom>
          <a:noFill/>
        </p:spPr>
        <p:txBody>
          <a:bodyPr wrap="square" rtlCol="0">
            <a:spAutoFit/>
          </a:bodyPr>
          <a:lstStyle/>
          <a:p>
            <a:r>
              <a:rPr lang="en-US" sz="2400" b="1" dirty="0">
                <a:solidFill>
                  <a:schemeClr val="accent5">
                    <a:lumMod val="50000"/>
                  </a:schemeClr>
                </a:solidFill>
                <a:latin typeface="Apple Chancery" panose="03020702040506060504" pitchFamily="66" charset="-79"/>
                <a:cs typeface="Apple Chancery" panose="03020702040506060504" pitchFamily="66" charset="-79"/>
              </a:rPr>
              <a:t>experience</a:t>
            </a:r>
          </a:p>
        </p:txBody>
      </p:sp>
      <p:sp>
        <p:nvSpPr>
          <p:cNvPr id="10" name="TextBox 9">
            <a:extLst>
              <a:ext uri="{FF2B5EF4-FFF2-40B4-BE49-F238E27FC236}">
                <a16:creationId xmlns:a16="http://schemas.microsoft.com/office/drawing/2014/main" id="{38AA9786-B487-5A43-A06E-9616978F90CF}"/>
              </a:ext>
            </a:extLst>
          </p:cNvPr>
          <p:cNvSpPr txBox="1"/>
          <p:nvPr/>
        </p:nvSpPr>
        <p:spPr>
          <a:xfrm>
            <a:off x="7751846" y="1865626"/>
            <a:ext cx="3214687" cy="461665"/>
          </a:xfrm>
          <a:prstGeom prst="rect">
            <a:avLst/>
          </a:prstGeom>
          <a:noFill/>
        </p:spPr>
        <p:txBody>
          <a:bodyPr wrap="square" rtlCol="0">
            <a:spAutoFit/>
          </a:bodyPr>
          <a:lstStyle/>
          <a:p>
            <a:r>
              <a:rPr lang="en-US" sz="2400" b="1" dirty="0" err="1">
                <a:solidFill>
                  <a:schemeClr val="accent5">
                    <a:lumMod val="50000"/>
                  </a:schemeClr>
                </a:solidFill>
                <a:latin typeface="Apple Chancery" panose="03020702040506060504" pitchFamily="66" charset="-79"/>
                <a:cs typeface="Apple Chancery" panose="03020702040506060504" pitchFamily="66" charset="-79"/>
              </a:rPr>
              <a:t>behaviour</a:t>
            </a:r>
            <a:endParaRPr lang="en-US" sz="2400" b="1"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1" name="TextBox 10">
            <a:extLst>
              <a:ext uri="{FF2B5EF4-FFF2-40B4-BE49-F238E27FC236}">
                <a16:creationId xmlns:a16="http://schemas.microsoft.com/office/drawing/2014/main" id="{CB2B88E5-3900-D748-AB66-4C16A795E649}"/>
              </a:ext>
            </a:extLst>
          </p:cNvPr>
          <p:cNvSpPr txBox="1"/>
          <p:nvPr/>
        </p:nvSpPr>
        <p:spPr>
          <a:xfrm>
            <a:off x="10247453" y="1958777"/>
            <a:ext cx="3214687" cy="461665"/>
          </a:xfrm>
          <a:prstGeom prst="rect">
            <a:avLst/>
          </a:prstGeom>
          <a:noFill/>
        </p:spPr>
        <p:txBody>
          <a:bodyPr wrap="square" rtlCol="0">
            <a:spAutoFit/>
          </a:bodyPr>
          <a:lstStyle/>
          <a:p>
            <a:r>
              <a:rPr lang="en-US" sz="2400" b="1" dirty="0">
                <a:solidFill>
                  <a:schemeClr val="accent5">
                    <a:lumMod val="50000"/>
                  </a:schemeClr>
                </a:solidFill>
                <a:latin typeface="Apple Chancery" panose="03020702040506060504" pitchFamily="66" charset="-79"/>
                <a:cs typeface="Apple Chancery" panose="03020702040506060504" pitchFamily="66" charset="-79"/>
              </a:rPr>
              <a:t>skills</a:t>
            </a:r>
          </a:p>
        </p:txBody>
      </p:sp>
      <p:cxnSp>
        <p:nvCxnSpPr>
          <p:cNvPr id="13" name="Curved Connector 12">
            <a:extLst>
              <a:ext uri="{FF2B5EF4-FFF2-40B4-BE49-F238E27FC236}">
                <a16:creationId xmlns:a16="http://schemas.microsoft.com/office/drawing/2014/main" id="{9B270B89-3D74-D64D-8E66-71551BD975EC}"/>
              </a:ext>
            </a:extLst>
          </p:cNvPr>
          <p:cNvCxnSpPr>
            <a:cxnSpLocks/>
          </p:cNvCxnSpPr>
          <p:nvPr/>
        </p:nvCxnSpPr>
        <p:spPr>
          <a:xfrm rot="16200000" flipV="1">
            <a:off x="9037541" y="3351495"/>
            <a:ext cx="729754" cy="569843"/>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77336472-DC37-0345-8D6B-0B31B77816AF}"/>
              </a:ext>
            </a:extLst>
          </p:cNvPr>
          <p:cNvCxnSpPr>
            <a:cxnSpLocks/>
          </p:cNvCxnSpPr>
          <p:nvPr/>
        </p:nvCxnSpPr>
        <p:spPr>
          <a:xfrm>
            <a:off x="8338983" y="2327291"/>
            <a:ext cx="775410" cy="525966"/>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CD1511D2-A01B-AF43-BD8F-E520AC7A222C}"/>
              </a:ext>
            </a:extLst>
          </p:cNvPr>
          <p:cNvCxnSpPr>
            <a:cxnSpLocks/>
          </p:cNvCxnSpPr>
          <p:nvPr/>
        </p:nvCxnSpPr>
        <p:spPr>
          <a:xfrm rot="5400000" flipH="1" flipV="1">
            <a:off x="8280709" y="3268843"/>
            <a:ext cx="540046" cy="281867"/>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a:extLst>
              <a:ext uri="{FF2B5EF4-FFF2-40B4-BE49-F238E27FC236}">
                <a16:creationId xmlns:a16="http://schemas.microsoft.com/office/drawing/2014/main" id="{40383621-272C-6A43-A514-8182AB0A8B7C}"/>
              </a:ext>
            </a:extLst>
          </p:cNvPr>
          <p:cNvCxnSpPr>
            <a:cxnSpLocks/>
            <a:stCxn id="11" idx="1"/>
          </p:cNvCxnSpPr>
          <p:nvPr/>
        </p:nvCxnSpPr>
        <p:spPr>
          <a:xfrm rot="10800000" flipV="1">
            <a:off x="9574699" y="2189610"/>
            <a:ext cx="672755" cy="655808"/>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E975E85D-DD7D-2E41-A51F-D37598ACD55A}"/>
              </a:ext>
            </a:extLst>
          </p:cNvPr>
          <p:cNvCxnSpPr>
            <a:cxnSpLocks/>
          </p:cNvCxnSpPr>
          <p:nvPr/>
        </p:nvCxnSpPr>
        <p:spPr>
          <a:xfrm rot="10800000">
            <a:off x="10032206" y="2984824"/>
            <a:ext cx="958502" cy="500359"/>
          </a:xfrm>
          <a:prstGeom prst="curvedConnector3">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52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par>
                                <p:cTn id="32" presetID="9"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par>
                                <p:cTn id="41" presetID="9"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dissolv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A713B-F33A-A343-A7A3-ED508D821CA5}"/>
              </a:ext>
            </a:extLst>
          </p:cNvPr>
          <p:cNvSpPr>
            <a:spLocks noGrp="1"/>
          </p:cNvSpPr>
          <p:nvPr>
            <p:ph idx="1"/>
          </p:nvPr>
        </p:nvSpPr>
        <p:spPr>
          <a:xfrm>
            <a:off x="838200" y="1825625"/>
            <a:ext cx="6034088" cy="4351338"/>
          </a:xfrm>
        </p:spPr>
        <p:txBody>
          <a:bodyPr/>
          <a:lstStyle/>
          <a:p>
            <a:r>
              <a:rPr lang="en-US" dirty="0"/>
              <a:t>Rather than focusing on acquisition of facts and specific skills, competences </a:t>
            </a:r>
            <a:r>
              <a:rPr lang="en-US" dirty="0" err="1"/>
              <a:t>emphasise</a:t>
            </a:r>
            <a:r>
              <a:rPr lang="en-US" dirty="0"/>
              <a:t> us nurturing ‘change agents’, ‘problem solvers’ and ‘transition managers’ (</a:t>
            </a:r>
            <a:r>
              <a:rPr lang="en-US" dirty="0" err="1"/>
              <a:t>Wiek</a:t>
            </a:r>
            <a:r>
              <a:rPr lang="en-US" dirty="0"/>
              <a:t> et al 2011)</a:t>
            </a:r>
          </a:p>
          <a:p>
            <a:endParaRPr lang="en-US" dirty="0"/>
          </a:p>
          <a:p>
            <a:r>
              <a:rPr lang="en-US" dirty="0"/>
              <a:t>Various competence frameworks have been suggested </a:t>
            </a:r>
          </a:p>
          <a:p>
            <a:endParaRPr lang="en-US" dirty="0"/>
          </a:p>
        </p:txBody>
      </p:sp>
      <p:pic>
        <p:nvPicPr>
          <p:cNvPr id="4" name="Picture 3">
            <a:extLst>
              <a:ext uri="{FF2B5EF4-FFF2-40B4-BE49-F238E27FC236}">
                <a16:creationId xmlns:a16="http://schemas.microsoft.com/office/drawing/2014/main" id="{E9A575CB-970A-DA40-A6C0-18C113695FEE}"/>
              </a:ext>
            </a:extLst>
          </p:cNvPr>
          <p:cNvPicPr>
            <a:picLocks noChangeAspect="1"/>
          </p:cNvPicPr>
          <p:nvPr/>
        </p:nvPicPr>
        <p:blipFill>
          <a:blip r:embed="rId2"/>
          <a:stretch>
            <a:fillRect/>
          </a:stretch>
        </p:blipFill>
        <p:spPr>
          <a:xfrm>
            <a:off x="7554213" y="1330097"/>
            <a:ext cx="4300591" cy="3696376"/>
          </a:xfrm>
          <a:prstGeom prst="rect">
            <a:avLst/>
          </a:prstGeom>
        </p:spPr>
      </p:pic>
      <p:sp>
        <p:nvSpPr>
          <p:cNvPr id="5" name="TextBox 4">
            <a:extLst>
              <a:ext uri="{FF2B5EF4-FFF2-40B4-BE49-F238E27FC236}">
                <a16:creationId xmlns:a16="http://schemas.microsoft.com/office/drawing/2014/main" id="{A17E7703-E820-4F4D-AE06-060639C59443}"/>
              </a:ext>
            </a:extLst>
          </p:cNvPr>
          <p:cNvSpPr txBox="1"/>
          <p:nvPr/>
        </p:nvSpPr>
        <p:spPr>
          <a:xfrm>
            <a:off x="9345478" y="5026473"/>
            <a:ext cx="4277532" cy="246221"/>
          </a:xfrm>
          <a:prstGeom prst="rect">
            <a:avLst/>
          </a:prstGeom>
          <a:noFill/>
        </p:spPr>
        <p:txBody>
          <a:bodyPr wrap="square" rtlCol="0">
            <a:spAutoFit/>
          </a:bodyPr>
          <a:lstStyle/>
          <a:p>
            <a:r>
              <a:rPr lang="en-US" sz="1000" dirty="0" err="1"/>
              <a:t>Forbes.com</a:t>
            </a:r>
            <a:endParaRPr lang="en-US" sz="1000" dirty="0"/>
          </a:p>
        </p:txBody>
      </p:sp>
    </p:spTree>
    <p:extLst>
      <p:ext uri="{BB962C8B-B14F-4D97-AF65-F5344CB8AC3E}">
        <p14:creationId xmlns:p14="http://schemas.microsoft.com/office/powerpoint/2010/main" val="221600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7601-E3EF-934E-9D3A-D404A38F6A3A}"/>
              </a:ext>
            </a:extLst>
          </p:cNvPr>
          <p:cNvSpPr>
            <a:spLocks noGrp="1"/>
          </p:cNvSpPr>
          <p:nvPr>
            <p:ph type="title"/>
          </p:nvPr>
        </p:nvSpPr>
        <p:spPr>
          <a:xfrm>
            <a:off x="655320" y="365125"/>
            <a:ext cx="5120114" cy="1692794"/>
          </a:xfrm>
        </p:spPr>
        <p:txBody>
          <a:bodyPr>
            <a:normAutofit/>
          </a:bodyPr>
          <a:lstStyle/>
          <a:p>
            <a:r>
              <a:rPr lang="en-US" dirty="0"/>
              <a:t>Example competence areas for ESD</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51FDBE-F151-8549-8B39-9466888AE1E0}"/>
              </a:ext>
            </a:extLst>
          </p:cNvPr>
          <p:cNvSpPr>
            <a:spLocks noGrp="1"/>
          </p:cNvSpPr>
          <p:nvPr>
            <p:ph idx="1"/>
          </p:nvPr>
        </p:nvSpPr>
        <p:spPr>
          <a:xfrm>
            <a:off x="655321" y="2575034"/>
            <a:ext cx="5120113" cy="3462228"/>
          </a:xfrm>
        </p:spPr>
        <p:txBody>
          <a:bodyPr>
            <a:normAutofit lnSpcReduction="10000"/>
          </a:bodyPr>
          <a:lstStyle/>
          <a:p>
            <a:pPr marL="0" indent="0">
              <a:buNone/>
            </a:pPr>
            <a:r>
              <a:rPr lang="en-US" b="1" i="1" dirty="0"/>
              <a:t>Anticipatory</a:t>
            </a:r>
            <a:r>
              <a:rPr lang="en-US" dirty="0"/>
              <a:t> </a:t>
            </a:r>
          </a:p>
          <a:p>
            <a:pPr marL="0" indent="0">
              <a:buNone/>
            </a:pPr>
            <a:r>
              <a:rPr lang="en-US" dirty="0"/>
              <a:t>Futures</a:t>
            </a:r>
          </a:p>
          <a:p>
            <a:pPr marL="0" indent="0">
              <a:buNone/>
            </a:pPr>
            <a:r>
              <a:rPr lang="en-US" dirty="0"/>
              <a:t>Risk</a:t>
            </a:r>
          </a:p>
          <a:p>
            <a:pPr marL="0" indent="0">
              <a:buNone/>
            </a:pPr>
            <a:r>
              <a:rPr lang="en-US" dirty="0"/>
              <a:t>Uncertainty</a:t>
            </a:r>
          </a:p>
          <a:p>
            <a:pPr marL="0" indent="0">
              <a:buNone/>
            </a:pPr>
            <a:r>
              <a:rPr lang="en-US" dirty="0" err="1"/>
              <a:t>Backcasting</a:t>
            </a:r>
            <a:endParaRPr lang="en-US" dirty="0"/>
          </a:p>
          <a:p>
            <a:pPr marL="0" indent="0">
              <a:buNone/>
            </a:pPr>
            <a:r>
              <a:rPr lang="en-US" dirty="0"/>
              <a:t>Scenarios </a:t>
            </a:r>
          </a:p>
          <a:p>
            <a:pPr marL="0" indent="0">
              <a:buNone/>
            </a:pPr>
            <a:r>
              <a:rPr lang="en-US" dirty="0"/>
              <a:t>Complexity  </a:t>
            </a:r>
          </a:p>
        </p:txBody>
      </p:sp>
      <p:pic>
        <p:nvPicPr>
          <p:cNvPr id="4" name="Picture 3" descr="A picture containing indoor&#13;&#10;&#13;&#10;Description automatically generated">
            <a:extLst>
              <a:ext uri="{FF2B5EF4-FFF2-40B4-BE49-F238E27FC236}">
                <a16:creationId xmlns:a16="http://schemas.microsoft.com/office/drawing/2014/main" id="{0814D70C-8F2E-E64B-BEE5-50B62BB55C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ectangle 4">
            <a:extLst>
              <a:ext uri="{FF2B5EF4-FFF2-40B4-BE49-F238E27FC236}">
                <a16:creationId xmlns:a16="http://schemas.microsoft.com/office/drawing/2014/main" id="{9A6EC7F9-B9F2-2C46-BCD4-E03C149F6BE3}"/>
              </a:ext>
            </a:extLst>
          </p:cNvPr>
          <p:cNvSpPr/>
          <p:nvPr/>
        </p:nvSpPr>
        <p:spPr>
          <a:xfrm>
            <a:off x="8027773" y="4954887"/>
            <a:ext cx="6096000" cy="246221"/>
          </a:xfrm>
          <a:prstGeom prst="rect">
            <a:avLst/>
          </a:prstGeom>
        </p:spPr>
        <p:txBody>
          <a:bodyPr>
            <a:spAutoFit/>
          </a:bodyPr>
          <a:lstStyle/>
          <a:p>
            <a:pPr>
              <a:spcAft>
                <a:spcPts val="600"/>
              </a:spcAft>
            </a:pPr>
            <a:r>
              <a:rPr lang="en-US" sz="1000" dirty="0"/>
              <a:t>https://</a:t>
            </a:r>
            <a:r>
              <a:rPr lang="en-US" sz="1000" dirty="0" err="1"/>
              <a:t>www.visioncritical.com</a:t>
            </a:r>
            <a:r>
              <a:rPr lang="en-US" sz="1000" dirty="0"/>
              <a:t>/blog/future-design-thinking-3-c-s-success</a:t>
            </a:r>
            <a:endParaRPr lang="en-US" sz="1000"/>
          </a:p>
        </p:txBody>
      </p:sp>
    </p:spTree>
    <p:extLst>
      <p:ext uri="{BB962C8B-B14F-4D97-AF65-F5344CB8AC3E}">
        <p14:creationId xmlns:p14="http://schemas.microsoft.com/office/powerpoint/2010/main" val="358246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age5image43889600">
            <a:extLst>
              <a:ext uri="{FF2B5EF4-FFF2-40B4-BE49-F238E27FC236}">
                <a16:creationId xmlns:a16="http://schemas.microsoft.com/office/drawing/2014/main" id="{01ABC323-656C-A242-A979-FA0BAFBED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25" y="4089401"/>
            <a:ext cx="3251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5image43890176">
            <a:extLst>
              <a:ext uri="{FF2B5EF4-FFF2-40B4-BE49-F238E27FC236}">
                <a16:creationId xmlns:a16="http://schemas.microsoft.com/office/drawing/2014/main" id="{B4FCF6CE-F4E5-CA48-8F30-B46F1B88B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25" y="4089401"/>
            <a:ext cx="3251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ge5image43890368">
            <a:extLst>
              <a:ext uri="{FF2B5EF4-FFF2-40B4-BE49-F238E27FC236}">
                <a16:creationId xmlns:a16="http://schemas.microsoft.com/office/drawing/2014/main" id="{66F6DEB8-4346-6941-BF21-60D431F6E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25" y="4089401"/>
            <a:ext cx="5537200" cy="1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E3EA8D45-5066-AF48-BDC1-2360E358AA57}"/>
              </a:ext>
            </a:extLst>
          </p:cNvPr>
          <p:cNvGraphicFramePr>
            <a:graphicFrameLocks noGrp="1"/>
          </p:cNvGraphicFramePr>
          <p:nvPr>
            <p:extLst>
              <p:ext uri="{D42A27DB-BD31-4B8C-83A1-F6EECF244321}">
                <p14:modId xmlns:p14="http://schemas.microsoft.com/office/powerpoint/2010/main" val="1079216247"/>
              </p:ext>
            </p:extLst>
          </p:nvPr>
        </p:nvGraphicFramePr>
        <p:xfrm>
          <a:off x="231774" y="448204"/>
          <a:ext cx="11960225" cy="6771640"/>
        </p:xfrm>
        <a:graphic>
          <a:graphicData uri="http://schemas.openxmlformats.org/drawingml/2006/table">
            <a:tbl>
              <a:tblPr firstRow="1" bandRow="1">
                <a:tableStyleId>{5C22544A-7EE6-4342-B048-85BDC9FD1C3A}</a:tableStyleId>
              </a:tblPr>
              <a:tblGrid>
                <a:gridCol w="3968751">
                  <a:extLst>
                    <a:ext uri="{9D8B030D-6E8A-4147-A177-3AD203B41FA5}">
                      <a16:colId xmlns:a16="http://schemas.microsoft.com/office/drawing/2014/main" val="243983273"/>
                    </a:ext>
                  </a:extLst>
                </a:gridCol>
                <a:gridCol w="7991474">
                  <a:extLst>
                    <a:ext uri="{9D8B030D-6E8A-4147-A177-3AD203B41FA5}">
                      <a16:colId xmlns:a16="http://schemas.microsoft.com/office/drawing/2014/main" val="16857482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chemeClr val="tx1"/>
                          </a:solidFill>
                          <a:effectLst/>
                        </a:rPr>
                        <a:t>Barth et al. 2007 </a:t>
                      </a:r>
                      <a:endParaRPr kumimoji="0" lang="en-US" altLang="en-US" sz="1800" b="0" i="0" u="none" strike="noStrike" cap="none" normalizeH="0" baseline="0" dirty="0">
                        <a:ln>
                          <a:noFill/>
                        </a:ln>
                        <a:solidFill>
                          <a:schemeClr val="tx1"/>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err="1">
                          <a:ln>
                            <a:noFill/>
                          </a:ln>
                          <a:solidFill>
                            <a:schemeClr val="tx1"/>
                          </a:solidFill>
                          <a:effectLst/>
                        </a:rPr>
                        <a:t>Weik</a:t>
                      </a:r>
                      <a:r>
                        <a:rPr kumimoji="0" lang="en-US" altLang="en-US" sz="1800" b="1" i="0" u="none" strike="noStrike" cap="none" normalizeH="0" baseline="0" dirty="0">
                          <a:ln>
                            <a:noFill/>
                          </a:ln>
                          <a:solidFill>
                            <a:schemeClr val="tx1"/>
                          </a:solidFill>
                          <a:effectLst/>
                        </a:rPr>
                        <a:t> et al. 2011 </a:t>
                      </a:r>
                      <a:endParaRPr kumimoji="0" lang="en-US" altLang="en-US" sz="1800" b="0" i="0" u="none" strike="noStrike" cap="none" normalizeH="0" baseline="0" dirty="0">
                        <a:ln>
                          <a:noFill/>
                        </a:ln>
                        <a:solidFill>
                          <a:schemeClr val="tx1"/>
                        </a:solidFill>
                        <a:effectLst/>
                      </a:endParaRPr>
                    </a:p>
                  </a:txBody>
                  <a:tcPr/>
                </a:tc>
                <a:extLst>
                  <a:ext uri="{0D108BD9-81ED-4DB2-BD59-A6C34878D82A}">
                    <a16:rowId xmlns:a16="http://schemas.microsoft.com/office/drawing/2014/main" val="4011368802"/>
                  </a:ext>
                </a:extLst>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Key competencies 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Foresighted thinking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 Interdisciplinary work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Cosmopolitan perception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Transcultural understanding and cooperation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Participatory skills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Planning and implementation</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Capacity for empathy, compassion and solidarity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Self-motivation and in motivating others</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Distanced reflection on individual and cultural models </a:t>
                      </a:r>
                    </a:p>
                    <a:p>
                      <a:endParaRPr lang="en-US" sz="1800" dirty="0"/>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rPr>
                        <a:t>Anticipatory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Developing narratives of the future</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err="1">
                          <a:ln>
                            <a:noFill/>
                          </a:ln>
                          <a:solidFill>
                            <a:schemeClr val="tx1"/>
                          </a:solidFill>
                          <a:effectLst/>
                        </a:rPr>
                        <a:t>Backcasting</a:t>
                      </a:r>
                      <a:r>
                        <a:rPr kumimoji="0" lang="en-US" altLang="en-US" sz="1800" b="0" i="0" u="none" strike="noStrike" cap="none" normalizeH="0" baseline="0" dirty="0">
                          <a:ln>
                            <a:noFill/>
                          </a:ln>
                          <a:solidFill>
                            <a:schemeClr val="tx1"/>
                          </a:solidFill>
                          <a:effectLst/>
                        </a:rPr>
                        <a:t> and forecasting skills</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Working with scenarios, risks, intergenerational equity, and unintended consequences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rPr>
                        <a:t>Systemic working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Ability to work with key aspects of systems theory; tipping points, nested hierarchies and slow and fast variables and resilience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rPr>
                        <a:t>Interpersonal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Including skills around mediation and conflict resolution Leadership and team building</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Communication skills, including empathy and empathic responses Transcultural thinking and deliberation and negotiation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rPr>
                        <a:t>Normative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The development of worldviews and perspectives Ability to assess the stability of current or future states Ethical questions, including risks and tradeoffs Ability to assess well being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rPr>
                        <a:t>Strategic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Planning, decision making, assessment of obstacles, identification of success factors Knowledge of </a:t>
                      </a:r>
                      <a:r>
                        <a:rPr kumimoji="0" lang="en-US" altLang="en-US" sz="1800" b="0" i="0" u="none" strike="noStrike" cap="none" normalizeH="0" baseline="0" dirty="0" err="1">
                          <a:ln>
                            <a:noFill/>
                          </a:ln>
                          <a:solidFill>
                            <a:schemeClr val="tx1"/>
                          </a:solidFill>
                          <a:effectLst/>
                        </a:rPr>
                        <a:t>behavioural</a:t>
                      </a:r>
                      <a:r>
                        <a:rPr kumimoji="0" lang="en-US" altLang="en-US" sz="1800" b="0" i="0" u="none" strike="noStrike" cap="none" normalizeH="0" baseline="0" dirty="0">
                          <a:ln>
                            <a:noFill/>
                          </a:ln>
                          <a:solidFill>
                            <a:schemeClr val="tx1"/>
                          </a:solidFill>
                          <a:effectLst/>
                        </a:rPr>
                        <a:t> change</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err="1">
                          <a:ln>
                            <a:noFill/>
                          </a:ln>
                          <a:solidFill>
                            <a:schemeClr val="tx1"/>
                          </a:solidFill>
                          <a:effectLst/>
                        </a:rPr>
                        <a:t>Organisational</a:t>
                      </a:r>
                      <a:r>
                        <a:rPr kumimoji="0" lang="en-US" altLang="en-US" sz="1800" b="0" i="0" u="none" strike="noStrike" cap="none" normalizeH="0" baseline="0" dirty="0">
                          <a:ln>
                            <a:noFill/>
                          </a:ln>
                          <a:solidFill>
                            <a:schemeClr val="tx1"/>
                          </a:solidFill>
                          <a:effectLst/>
                        </a:rPr>
                        <a:t> development</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Use of Kolb’s action reflection cycle. </a:t>
                      </a:r>
                    </a:p>
                    <a:p>
                      <a:endParaRPr lang="en-US" sz="1800" dirty="0"/>
                    </a:p>
                  </a:txBody>
                  <a:tcPr/>
                </a:tc>
                <a:extLst>
                  <a:ext uri="{0D108BD9-81ED-4DB2-BD59-A6C34878D82A}">
                    <a16:rowId xmlns:a16="http://schemas.microsoft.com/office/drawing/2014/main" val="571741227"/>
                  </a:ext>
                </a:extLst>
              </a:tr>
            </a:tbl>
          </a:graphicData>
        </a:graphic>
      </p:graphicFrame>
      <p:sp>
        <p:nvSpPr>
          <p:cNvPr id="4" name="Rectangle 3">
            <a:extLst>
              <a:ext uri="{FF2B5EF4-FFF2-40B4-BE49-F238E27FC236}">
                <a16:creationId xmlns:a16="http://schemas.microsoft.com/office/drawing/2014/main" id="{F9232B05-13F8-7749-9DB6-CF6E70857984}"/>
              </a:ext>
            </a:extLst>
          </p:cNvPr>
          <p:cNvSpPr/>
          <p:nvPr/>
        </p:nvSpPr>
        <p:spPr>
          <a:xfrm>
            <a:off x="231774" y="0"/>
            <a:ext cx="11728451" cy="369332"/>
          </a:xfrm>
          <a:prstGeom prst="rect">
            <a:avLst/>
          </a:prstGeom>
        </p:spPr>
        <p:txBody>
          <a:bodyPr wrap="square">
            <a:spAutoFit/>
          </a:bodyPr>
          <a:lstStyle/>
          <a:p>
            <a:r>
              <a:rPr lang="en-GB" b="1" dirty="0">
                <a:latin typeface="URWPalladioL"/>
              </a:rPr>
              <a:t>Some of the suites of key competencies or outcomes that have previously been developed to assess ESD</a:t>
            </a:r>
            <a:endParaRPr lang="en-GB" b="1" dirty="0"/>
          </a:p>
        </p:txBody>
      </p:sp>
    </p:spTree>
    <p:extLst>
      <p:ext uri="{BB962C8B-B14F-4D97-AF65-F5344CB8AC3E}">
        <p14:creationId xmlns:p14="http://schemas.microsoft.com/office/powerpoint/2010/main" val="265946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50CC077-E210-9D41-A13B-F1362893E8F2}"/>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dirty="0">
                <a:solidFill>
                  <a:srgbClr val="FFFFFF"/>
                </a:solidFill>
                <a:latin typeface="+mj-lt"/>
                <a:ea typeface="+mj-ea"/>
                <a:cs typeface="+mj-cs"/>
              </a:rPr>
              <a:t>Intra-personal competences</a:t>
            </a:r>
          </a:p>
        </p:txBody>
      </p:sp>
      <p:pic>
        <p:nvPicPr>
          <p:cNvPr id="2" name="Picture 1">
            <a:extLst>
              <a:ext uri="{FF2B5EF4-FFF2-40B4-BE49-F238E27FC236}">
                <a16:creationId xmlns:a16="http://schemas.microsoft.com/office/drawing/2014/main" id="{59F80C6A-D98E-3449-95F4-1561938C3B21}"/>
              </a:ext>
            </a:extLst>
          </p:cNvPr>
          <p:cNvPicPr>
            <a:picLocks noChangeAspect="1"/>
          </p:cNvPicPr>
          <p:nvPr/>
        </p:nvPicPr>
        <p:blipFill>
          <a:blip r:embed="rId2"/>
          <a:stretch>
            <a:fillRect/>
          </a:stretch>
        </p:blipFill>
        <p:spPr>
          <a:xfrm>
            <a:off x="1049180" y="307731"/>
            <a:ext cx="3997637" cy="3997637"/>
          </a:xfrm>
          <a:prstGeom prst="rect">
            <a:avLst/>
          </a:prstGeom>
        </p:spPr>
      </p:pic>
      <p:pic>
        <p:nvPicPr>
          <p:cNvPr id="3" name="Picture 2">
            <a:extLst>
              <a:ext uri="{FF2B5EF4-FFF2-40B4-BE49-F238E27FC236}">
                <a16:creationId xmlns:a16="http://schemas.microsoft.com/office/drawing/2014/main" id="{70923F07-A770-FE44-AEAA-CDF4722570C6}"/>
              </a:ext>
            </a:extLst>
          </p:cNvPr>
          <p:cNvPicPr>
            <a:picLocks noChangeAspect="1"/>
          </p:cNvPicPr>
          <p:nvPr/>
        </p:nvPicPr>
        <p:blipFill>
          <a:blip r:embed="rId3"/>
          <a:stretch>
            <a:fillRect/>
          </a:stretch>
        </p:blipFill>
        <p:spPr>
          <a:xfrm>
            <a:off x="6478910" y="307731"/>
            <a:ext cx="5330182" cy="3997637"/>
          </a:xfrm>
          <a:prstGeom prst="rect">
            <a:avLst/>
          </a:prstGeom>
        </p:spPr>
      </p:pic>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EB6E874-3629-1B42-9CFA-1329ED6AAE1D}"/>
              </a:ext>
            </a:extLst>
          </p:cNvPr>
          <p:cNvSpPr txBox="1"/>
          <p:nvPr/>
        </p:nvSpPr>
        <p:spPr>
          <a:xfrm>
            <a:off x="5046817" y="4256982"/>
            <a:ext cx="3529012" cy="369332"/>
          </a:xfrm>
          <a:prstGeom prst="rect">
            <a:avLst/>
          </a:prstGeom>
          <a:noFill/>
        </p:spPr>
        <p:txBody>
          <a:bodyPr wrap="square" rtlCol="0">
            <a:spAutoFit/>
          </a:bodyPr>
          <a:lstStyle/>
          <a:p>
            <a:r>
              <a:rPr lang="en-US" dirty="0"/>
              <a:t>Transition network</a:t>
            </a:r>
          </a:p>
        </p:txBody>
      </p:sp>
    </p:spTree>
    <p:extLst>
      <p:ext uri="{BB962C8B-B14F-4D97-AF65-F5344CB8AC3E}">
        <p14:creationId xmlns:p14="http://schemas.microsoft.com/office/powerpoint/2010/main" val="2887331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779</Words>
  <Application>Microsoft Macintosh PowerPoint</Application>
  <PresentationFormat>Widescreen</PresentationFormat>
  <Paragraphs>109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Apple Chancery</vt:lpstr>
      <vt:lpstr>Arial</vt:lpstr>
      <vt:lpstr>Calibri</vt:lpstr>
      <vt:lpstr>Calibri Light</vt:lpstr>
      <vt:lpstr>Rpxr</vt:lpstr>
      <vt:lpstr>URWPalladioL</vt:lpstr>
      <vt:lpstr>Wingdings</vt:lpstr>
      <vt:lpstr>Office Theme</vt:lpstr>
      <vt:lpstr>A Competency Framework to Assess and Activate Education for Sustainable Development:  Addressing the UN Sustainable Development Goals 4.7 Challenge </vt:lpstr>
      <vt:lpstr>contents</vt:lpstr>
      <vt:lpstr>Learning for sustainability</vt:lpstr>
      <vt:lpstr>Assessing learning for sustainability</vt:lpstr>
      <vt:lpstr>Competencies </vt:lpstr>
      <vt:lpstr>PowerPoint Presentation</vt:lpstr>
      <vt:lpstr>Example competence areas for ESD</vt:lpstr>
      <vt:lpstr>PowerPoint Presentation</vt:lpstr>
      <vt:lpstr>PowerPoint Presentation</vt:lpstr>
      <vt:lpstr>Proposed Competency Framework</vt:lpstr>
      <vt:lpstr>PowerPoint Presentation</vt:lpstr>
      <vt:lpstr>PowerPoint Presentation</vt:lpstr>
      <vt:lpstr>PowerPoint Presentation</vt:lpstr>
      <vt:lpstr>Conclusions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Competency Framework to Assess and Activate Education for Sustainable Development:  Addressing the UN Sustainable Development Goals 4.7 Challenge </dc:title>
  <dc:creator>Rehema White</dc:creator>
  <cp:lastModifiedBy>Rehema White</cp:lastModifiedBy>
  <cp:revision>3</cp:revision>
  <dcterms:created xsi:type="dcterms:W3CDTF">2019-11-13T09:22:20Z</dcterms:created>
  <dcterms:modified xsi:type="dcterms:W3CDTF">2019-11-13T09:24:00Z</dcterms:modified>
</cp:coreProperties>
</file>