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4"/>
  </p:sldMasterIdLst>
  <p:notesMasterIdLst>
    <p:notesMasterId r:id="rId17"/>
  </p:notesMasterIdLst>
  <p:sldIdLst>
    <p:sldId id="264" r:id="rId5"/>
    <p:sldId id="267" r:id="rId6"/>
    <p:sldId id="256" r:id="rId7"/>
    <p:sldId id="257" r:id="rId8"/>
    <p:sldId id="258" r:id="rId9"/>
    <p:sldId id="261" r:id="rId10"/>
    <p:sldId id="262" r:id="rId11"/>
    <p:sldId id="263" r:id="rId12"/>
    <p:sldId id="260" r:id="rId13"/>
    <p:sldId id="268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79C"/>
    <a:srgbClr val="000099"/>
    <a:srgbClr val="0000D0"/>
    <a:srgbClr val="FF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215" autoAdjust="0"/>
  </p:normalViewPr>
  <p:slideViewPr>
    <p:cSldViewPr>
      <p:cViewPr>
        <p:scale>
          <a:sx n="50" d="100"/>
          <a:sy n="50" d="100"/>
        </p:scale>
        <p:origin x="-24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31A60AE-718B-4410-B5E6-179B43D79976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E135268-0397-4213-B7F2-F7E21F8FCBD8}">
      <dgm:prSet/>
      <dgm:spPr>
        <a:solidFill>
          <a:srgbClr val="02279C"/>
        </a:solidFill>
      </dgm:spPr>
      <dgm:t>
        <a:bodyPr/>
        <a:lstStyle/>
        <a:p>
          <a:pPr rtl="0"/>
          <a:r>
            <a:rPr lang="en-GB" dirty="0" smtClean="0"/>
            <a:t>Greening our data centre</a:t>
          </a:r>
          <a:endParaRPr lang="en-GB" dirty="0"/>
        </a:p>
      </dgm:t>
    </dgm:pt>
    <dgm:pt modelId="{EFA6F9D4-2877-4126-9292-90C16F0E6C78}" type="parTrans" cxnId="{CDBBB57B-7088-4C22-8D19-016661790DBF}">
      <dgm:prSet/>
      <dgm:spPr/>
      <dgm:t>
        <a:bodyPr/>
        <a:lstStyle/>
        <a:p>
          <a:endParaRPr lang="en-GB"/>
        </a:p>
      </dgm:t>
    </dgm:pt>
    <dgm:pt modelId="{11F09229-5E3E-48E9-80DF-B93CA619DF36}" type="sibTrans" cxnId="{CDBBB57B-7088-4C22-8D19-016661790DBF}">
      <dgm:prSet/>
      <dgm:spPr/>
      <dgm:t>
        <a:bodyPr/>
        <a:lstStyle/>
        <a:p>
          <a:endParaRPr lang="en-GB"/>
        </a:p>
      </dgm:t>
    </dgm:pt>
    <dgm:pt modelId="{864B9B4A-76CA-4F64-884F-885D7EA3175F}" type="pres">
      <dgm:prSet presAssocID="{631A60AE-718B-4410-B5E6-179B43D79976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F55927-FB8A-438A-9115-9CF0473DA840}" type="pres">
      <dgm:prSet presAssocID="{7E135268-0397-4213-B7F2-F7E21F8FCBD8}" presName="composite" presStyleCnt="0"/>
      <dgm:spPr/>
    </dgm:pt>
    <dgm:pt modelId="{C6F565A8-B9F0-4B54-B9E8-74C819F5C3EF}" type="pres">
      <dgm:prSet presAssocID="{7E135268-0397-4213-B7F2-F7E21F8FCBD8}" presName="imgShp" presStyleLbl="fgImgPlace1" presStyleIdx="0" presStyleCnt="1" custLinFactNeighborX="17899"/>
      <dgm:spPr/>
    </dgm:pt>
    <dgm:pt modelId="{963ACF61-8DDB-4B4C-8FDF-1FC6EF10C5F6}" type="pres">
      <dgm:prSet presAssocID="{7E135268-0397-4213-B7F2-F7E21F8FCBD8}" presName="txShp" presStyleLbl="node1" presStyleIdx="0" presStyleCnt="1" custLinFactNeighborX="19447" custLinFactNeighborY="944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77C2CE3-DD8F-44B2-9620-22F8C7D0AF04}" type="presOf" srcId="{7E135268-0397-4213-B7F2-F7E21F8FCBD8}" destId="{963ACF61-8DDB-4B4C-8FDF-1FC6EF10C5F6}" srcOrd="0" destOrd="0" presId="urn:microsoft.com/office/officeart/2005/8/layout/vList3#1"/>
    <dgm:cxn modelId="{E78A751E-9F50-4D97-8C04-502AAD6A7656}" type="presOf" srcId="{631A60AE-718B-4410-B5E6-179B43D79976}" destId="{864B9B4A-76CA-4F64-884F-885D7EA3175F}" srcOrd="0" destOrd="0" presId="urn:microsoft.com/office/officeart/2005/8/layout/vList3#1"/>
    <dgm:cxn modelId="{CDBBB57B-7088-4C22-8D19-016661790DBF}" srcId="{631A60AE-718B-4410-B5E6-179B43D79976}" destId="{7E135268-0397-4213-B7F2-F7E21F8FCBD8}" srcOrd="0" destOrd="0" parTransId="{EFA6F9D4-2877-4126-9292-90C16F0E6C78}" sibTransId="{11F09229-5E3E-48E9-80DF-B93CA619DF36}"/>
    <dgm:cxn modelId="{5A40214C-28A2-4F42-837E-3293D8652C84}" type="presParOf" srcId="{864B9B4A-76CA-4F64-884F-885D7EA3175F}" destId="{00F55927-FB8A-438A-9115-9CF0473DA840}" srcOrd="0" destOrd="0" presId="urn:microsoft.com/office/officeart/2005/8/layout/vList3#1"/>
    <dgm:cxn modelId="{1C611C75-83B4-4E43-927C-B4837832BCDA}" type="presParOf" srcId="{00F55927-FB8A-438A-9115-9CF0473DA840}" destId="{C6F565A8-B9F0-4B54-B9E8-74C819F5C3EF}" srcOrd="0" destOrd="0" presId="urn:microsoft.com/office/officeart/2005/8/layout/vList3#1"/>
    <dgm:cxn modelId="{A926E63F-9E6C-4493-9963-C038501B164D}" type="presParOf" srcId="{00F55927-FB8A-438A-9115-9CF0473DA840}" destId="{963ACF61-8DDB-4B4C-8FDF-1FC6EF10C5F6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1545B-9AF8-C24A-B87E-597ED63C4D72}" type="doc">
      <dgm:prSet loTypeId="urn:microsoft.com/office/officeart/2008/layout/HorizontalMultiLevelHierarchy" loCatId="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8F25C7A-76DD-4C4A-ADD3-1C8545A587DF}">
      <dgm:prSet phldrT="[Text]"/>
      <dgm:spPr/>
      <dgm:t>
        <a:bodyPr/>
        <a:lstStyle/>
        <a:p>
          <a:r>
            <a:rPr lang="en-US" dirty="0" smtClean="0"/>
            <a:t>Expensive to run</a:t>
          </a:r>
          <a:endParaRPr lang="en-US" dirty="0"/>
        </a:p>
      </dgm:t>
    </dgm:pt>
    <dgm:pt modelId="{D052D348-9C0C-5E42-B500-16B034F41516}" type="parTrans" cxnId="{84545633-221F-214C-A971-04A5EDC4FBBC}">
      <dgm:prSet/>
      <dgm:spPr/>
      <dgm:t>
        <a:bodyPr/>
        <a:lstStyle/>
        <a:p>
          <a:endParaRPr lang="en-US" dirty="0"/>
        </a:p>
      </dgm:t>
    </dgm:pt>
    <dgm:pt modelId="{116BC95D-33FF-2942-9C7E-BAEEFF94C4F4}" type="sibTrans" cxnId="{84545633-221F-214C-A971-04A5EDC4FBBC}">
      <dgm:prSet/>
      <dgm:spPr/>
      <dgm:t>
        <a:bodyPr/>
        <a:lstStyle/>
        <a:p>
          <a:endParaRPr lang="en-US"/>
        </a:p>
      </dgm:t>
    </dgm:pt>
    <dgm:pt modelId="{E8BEBCD0-4150-714F-9B89-9DB0769BC702}">
      <dgm:prSet phldrT="[Text]"/>
      <dgm:spPr/>
      <dgm:t>
        <a:bodyPr/>
        <a:lstStyle/>
        <a:p>
          <a:r>
            <a:rPr lang="en-US" dirty="0" smtClean="0"/>
            <a:t>Expensive to maintain</a:t>
          </a:r>
          <a:endParaRPr lang="en-US" dirty="0"/>
        </a:p>
      </dgm:t>
    </dgm:pt>
    <dgm:pt modelId="{98B5CB61-FB41-6A40-BC24-BED9D90A8F30}" type="parTrans" cxnId="{3613F21A-151E-024F-B059-39FE7F49AFF5}">
      <dgm:prSet/>
      <dgm:spPr/>
      <dgm:t>
        <a:bodyPr/>
        <a:lstStyle/>
        <a:p>
          <a:endParaRPr lang="en-US" dirty="0"/>
        </a:p>
      </dgm:t>
    </dgm:pt>
    <dgm:pt modelId="{F9D03B5F-2C01-A54A-BC6E-4055369BFA94}" type="sibTrans" cxnId="{3613F21A-151E-024F-B059-39FE7F49AFF5}">
      <dgm:prSet/>
      <dgm:spPr/>
      <dgm:t>
        <a:bodyPr/>
        <a:lstStyle/>
        <a:p>
          <a:endParaRPr lang="en-US"/>
        </a:p>
      </dgm:t>
    </dgm:pt>
    <dgm:pt modelId="{D9BB69E7-FFC3-AE4F-A6BF-3D875C01B75D}">
      <dgm:prSet phldrT="[Text]"/>
      <dgm:spPr/>
      <dgm:t>
        <a:bodyPr/>
        <a:lstStyle/>
        <a:p>
          <a:r>
            <a:rPr lang="en-US" dirty="0" smtClean="0"/>
            <a:t>Not particularly efficient?</a:t>
          </a:r>
          <a:endParaRPr lang="en-US" dirty="0"/>
        </a:p>
      </dgm:t>
    </dgm:pt>
    <dgm:pt modelId="{B04C307B-6E9F-3047-BE87-EE2F4D2C8748}" type="parTrans" cxnId="{99FC45B8-85D6-B347-9A73-75F911177CC1}">
      <dgm:prSet/>
      <dgm:spPr/>
      <dgm:t>
        <a:bodyPr/>
        <a:lstStyle/>
        <a:p>
          <a:endParaRPr lang="en-US" dirty="0"/>
        </a:p>
      </dgm:t>
    </dgm:pt>
    <dgm:pt modelId="{5644FEF5-460B-EE47-ACB0-444204BA4845}" type="sibTrans" cxnId="{99FC45B8-85D6-B347-9A73-75F911177CC1}">
      <dgm:prSet/>
      <dgm:spPr/>
      <dgm:t>
        <a:bodyPr/>
        <a:lstStyle/>
        <a:p>
          <a:endParaRPr lang="en-US"/>
        </a:p>
      </dgm:t>
    </dgm:pt>
    <dgm:pt modelId="{A0DEC0BD-C54A-B843-9A0D-7142846E10E7}">
      <dgm:prSet phldrT="[Text]"/>
      <dgm:spPr/>
      <dgm:t>
        <a:bodyPr/>
        <a:lstStyle/>
        <a:p>
          <a:r>
            <a:rPr lang="en-US" dirty="0" smtClean="0"/>
            <a:t>Traditional Air Conditioning</a:t>
          </a:r>
          <a:endParaRPr lang="en-US" dirty="0"/>
        </a:p>
      </dgm:t>
    </dgm:pt>
    <dgm:pt modelId="{63056C6A-437C-B045-A4F6-E31DB8F0015D}" type="sibTrans" cxnId="{8CE31ADC-A07B-A842-BE75-B356E05B9F1A}">
      <dgm:prSet/>
      <dgm:spPr/>
      <dgm:t>
        <a:bodyPr/>
        <a:lstStyle/>
        <a:p>
          <a:endParaRPr lang="en-US"/>
        </a:p>
      </dgm:t>
    </dgm:pt>
    <dgm:pt modelId="{A222E8DA-E955-EF4A-86A4-70B9C34EE324}" type="parTrans" cxnId="{8CE31ADC-A07B-A842-BE75-B356E05B9F1A}">
      <dgm:prSet/>
      <dgm:spPr/>
      <dgm:t>
        <a:bodyPr/>
        <a:lstStyle/>
        <a:p>
          <a:endParaRPr lang="en-US"/>
        </a:p>
      </dgm:t>
    </dgm:pt>
    <dgm:pt modelId="{6AB8FDA4-FBD3-4D47-AC58-3ED915A1D1D1}" type="pres">
      <dgm:prSet presAssocID="{7A41545B-9AF8-C24A-B87E-597ED63C4D7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D4EF52-7177-2C46-B7AA-1D950E95986C}" type="pres">
      <dgm:prSet presAssocID="{A0DEC0BD-C54A-B843-9A0D-7142846E10E7}" presName="root1" presStyleCnt="0"/>
      <dgm:spPr/>
    </dgm:pt>
    <dgm:pt modelId="{4608DC9A-0A2D-3E42-81BF-6B8C4307876A}" type="pres">
      <dgm:prSet presAssocID="{A0DEC0BD-C54A-B843-9A0D-7142846E10E7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77BABA-3ACE-7C49-950F-F59F104C5B2C}" type="pres">
      <dgm:prSet presAssocID="{A0DEC0BD-C54A-B843-9A0D-7142846E10E7}" presName="level2hierChild" presStyleCnt="0"/>
      <dgm:spPr/>
    </dgm:pt>
    <dgm:pt modelId="{3F0F1CA7-AC16-DE4E-A516-EFB79D3C40D7}" type="pres">
      <dgm:prSet presAssocID="{D052D348-9C0C-5E42-B500-16B034F41516}" presName="conn2-1" presStyleLbl="parChTrans1D2" presStyleIdx="0" presStyleCnt="3"/>
      <dgm:spPr/>
      <dgm:t>
        <a:bodyPr/>
        <a:lstStyle/>
        <a:p>
          <a:endParaRPr lang="en-US"/>
        </a:p>
      </dgm:t>
    </dgm:pt>
    <dgm:pt modelId="{6EC802B1-48B2-064D-886F-8CB8847F1959}" type="pres">
      <dgm:prSet presAssocID="{D052D348-9C0C-5E42-B500-16B034F41516}" presName="connTx" presStyleLbl="parChTrans1D2" presStyleIdx="0" presStyleCnt="3"/>
      <dgm:spPr/>
      <dgm:t>
        <a:bodyPr/>
        <a:lstStyle/>
        <a:p>
          <a:endParaRPr lang="en-US"/>
        </a:p>
      </dgm:t>
    </dgm:pt>
    <dgm:pt modelId="{6F2EC292-5447-FB4A-AA69-D6CABCA20AD7}" type="pres">
      <dgm:prSet presAssocID="{98F25C7A-76DD-4C4A-ADD3-1C8545A587DF}" presName="root2" presStyleCnt="0"/>
      <dgm:spPr/>
    </dgm:pt>
    <dgm:pt modelId="{631EABC5-D337-4E40-B454-5288CDB27664}" type="pres">
      <dgm:prSet presAssocID="{98F25C7A-76DD-4C4A-ADD3-1C8545A587DF}" presName="LevelTwoTextNode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ECB3608-7DC4-2E4F-A413-F5025B568793}" type="pres">
      <dgm:prSet presAssocID="{98F25C7A-76DD-4C4A-ADD3-1C8545A587DF}" presName="level3hierChild" presStyleCnt="0"/>
      <dgm:spPr/>
    </dgm:pt>
    <dgm:pt modelId="{77DB3392-01CA-7843-AEA4-F85530B8F95E}" type="pres">
      <dgm:prSet presAssocID="{98B5CB61-FB41-6A40-BC24-BED9D90A8F30}" presName="conn2-1" presStyleLbl="parChTrans1D2" presStyleIdx="1" presStyleCnt="3"/>
      <dgm:spPr/>
      <dgm:t>
        <a:bodyPr/>
        <a:lstStyle/>
        <a:p>
          <a:endParaRPr lang="en-US"/>
        </a:p>
      </dgm:t>
    </dgm:pt>
    <dgm:pt modelId="{4F4C20C9-E220-7A48-BBBC-60F3CC711390}" type="pres">
      <dgm:prSet presAssocID="{98B5CB61-FB41-6A40-BC24-BED9D90A8F30}" presName="connTx" presStyleLbl="parChTrans1D2" presStyleIdx="1" presStyleCnt="3"/>
      <dgm:spPr/>
      <dgm:t>
        <a:bodyPr/>
        <a:lstStyle/>
        <a:p>
          <a:endParaRPr lang="en-US"/>
        </a:p>
      </dgm:t>
    </dgm:pt>
    <dgm:pt modelId="{9B9C8F40-8618-474F-841D-7A9C8D40FF38}" type="pres">
      <dgm:prSet presAssocID="{E8BEBCD0-4150-714F-9B89-9DB0769BC702}" presName="root2" presStyleCnt="0"/>
      <dgm:spPr/>
    </dgm:pt>
    <dgm:pt modelId="{196B022A-FB23-4843-8426-6DF7CD0D9FB9}" type="pres">
      <dgm:prSet presAssocID="{E8BEBCD0-4150-714F-9B89-9DB0769BC702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C49BB8-D9BC-E944-BC8A-7145603CD3F8}" type="pres">
      <dgm:prSet presAssocID="{E8BEBCD0-4150-714F-9B89-9DB0769BC702}" presName="level3hierChild" presStyleCnt="0"/>
      <dgm:spPr/>
    </dgm:pt>
    <dgm:pt modelId="{1F643C62-341C-444E-A3E4-2DE2965CB3E1}" type="pres">
      <dgm:prSet presAssocID="{B04C307B-6E9F-3047-BE87-EE2F4D2C8748}" presName="conn2-1" presStyleLbl="parChTrans1D2" presStyleIdx="2" presStyleCnt="3"/>
      <dgm:spPr/>
      <dgm:t>
        <a:bodyPr/>
        <a:lstStyle/>
        <a:p>
          <a:endParaRPr lang="en-US"/>
        </a:p>
      </dgm:t>
    </dgm:pt>
    <dgm:pt modelId="{B050FB1E-1F39-E043-85B2-4489A5033130}" type="pres">
      <dgm:prSet presAssocID="{B04C307B-6E9F-3047-BE87-EE2F4D2C8748}" presName="connTx" presStyleLbl="parChTrans1D2" presStyleIdx="2" presStyleCnt="3"/>
      <dgm:spPr/>
      <dgm:t>
        <a:bodyPr/>
        <a:lstStyle/>
        <a:p>
          <a:endParaRPr lang="en-US"/>
        </a:p>
      </dgm:t>
    </dgm:pt>
    <dgm:pt modelId="{AD10A625-FDD5-5146-B8B1-14DC8F55CAEA}" type="pres">
      <dgm:prSet presAssocID="{D9BB69E7-FFC3-AE4F-A6BF-3D875C01B75D}" presName="root2" presStyleCnt="0"/>
      <dgm:spPr/>
    </dgm:pt>
    <dgm:pt modelId="{F5DFDFD1-322B-2A4B-B094-89D22FC3840B}" type="pres">
      <dgm:prSet presAssocID="{D9BB69E7-FFC3-AE4F-A6BF-3D875C01B75D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ADB5B12-0A0D-B94F-BC36-54878A293721}" type="pres">
      <dgm:prSet presAssocID="{D9BB69E7-FFC3-AE4F-A6BF-3D875C01B75D}" presName="level3hierChild" presStyleCnt="0"/>
      <dgm:spPr/>
    </dgm:pt>
  </dgm:ptLst>
  <dgm:cxnLst>
    <dgm:cxn modelId="{99FC45B8-85D6-B347-9A73-75F911177CC1}" srcId="{A0DEC0BD-C54A-B843-9A0D-7142846E10E7}" destId="{D9BB69E7-FFC3-AE4F-A6BF-3D875C01B75D}" srcOrd="2" destOrd="0" parTransId="{B04C307B-6E9F-3047-BE87-EE2F4D2C8748}" sibTransId="{5644FEF5-460B-EE47-ACB0-444204BA4845}"/>
    <dgm:cxn modelId="{6D0D7E8E-2507-9B45-A453-7BEC55DB4DBA}" type="presOf" srcId="{B04C307B-6E9F-3047-BE87-EE2F4D2C8748}" destId="{B050FB1E-1F39-E043-85B2-4489A5033130}" srcOrd="1" destOrd="0" presId="urn:microsoft.com/office/officeart/2008/layout/HorizontalMultiLevelHierarchy"/>
    <dgm:cxn modelId="{3613F21A-151E-024F-B059-39FE7F49AFF5}" srcId="{A0DEC0BD-C54A-B843-9A0D-7142846E10E7}" destId="{E8BEBCD0-4150-714F-9B89-9DB0769BC702}" srcOrd="1" destOrd="0" parTransId="{98B5CB61-FB41-6A40-BC24-BED9D90A8F30}" sibTransId="{F9D03B5F-2C01-A54A-BC6E-4055369BFA94}"/>
    <dgm:cxn modelId="{C2F7354E-2C27-AB49-B8E0-CC28074E5685}" type="presOf" srcId="{98F25C7A-76DD-4C4A-ADD3-1C8545A587DF}" destId="{631EABC5-D337-4E40-B454-5288CDB27664}" srcOrd="0" destOrd="0" presId="urn:microsoft.com/office/officeart/2008/layout/HorizontalMultiLevelHierarchy"/>
    <dgm:cxn modelId="{5CE9119C-B046-9443-8250-B686ED87037A}" type="presOf" srcId="{B04C307B-6E9F-3047-BE87-EE2F4D2C8748}" destId="{1F643C62-341C-444E-A3E4-2DE2965CB3E1}" srcOrd="0" destOrd="0" presId="urn:microsoft.com/office/officeart/2008/layout/HorizontalMultiLevelHierarchy"/>
    <dgm:cxn modelId="{600002F8-A021-E64B-91BA-FF2505F8F13D}" type="presOf" srcId="{98B5CB61-FB41-6A40-BC24-BED9D90A8F30}" destId="{77DB3392-01CA-7843-AEA4-F85530B8F95E}" srcOrd="0" destOrd="0" presId="urn:microsoft.com/office/officeart/2008/layout/HorizontalMultiLevelHierarchy"/>
    <dgm:cxn modelId="{84545633-221F-214C-A971-04A5EDC4FBBC}" srcId="{A0DEC0BD-C54A-B843-9A0D-7142846E10E7}" destId="{98F25C7A-76DD-4C4A-ADD3-1C8545A587DF}" srcOrd="0" destOrd="0" parTransId="{D052D348-9C0C-5E42-B500-16B034F41516}" sibTransId="{116BC95D-33FF-2942-9C7E-BAEEFF94C4F4}"/>
    <dgm:cxn modelId="{A574B8D9-BC04-F44F-B73E-A9E39E1420A4}" type="presOf" srcId="{E8BEBCD0-4150-714F-9B89-9DB0769BC702}" destId="{196B022A-FB23-4843-8426-6DF7CD0D9FB9}" srcOrd="0" destOrd="0" presId="urn:microsoft.com/office/officeart/2008/layout/HorizontalMultiLevelHierarchy"/>
    <dgm:cxn modelId="{DE6C3A53-2A5A-A945-8C74-3C33C9DDDBAE}" type="presOf" srcId="{7A41545B-9AF8-C24A-B87E-597ED63C4D72}" destId="{6AB8FDA4-FBD3-4D47-AC58-3ED915A1D1D1}" srcOrd="0" destOrd="0" presId="urn:microsoft.com/office/officeart/2008/layout/HorizontalMultiLevelHierarchy"/>
    <dgm:cxn modelId="{B84C1FE3-C273-CB47-899D-F5FB5278124A}" type="presOf" srcId="{98B5CB61-FB41-6A40-BC24-BED9D90A8F30}" destId="{4F4C20C9-E220-7A48-BBBC-60F3CC711390}" srcOrd="1" destOrd="0" presId="urn:microsoft.com/office/officeart/2008/layout/HorizontalMultiLevelHierarchy"/>
    <dgm:cxn modelId="{DF46E0AF-569E-9442-9A5D-6F178C4BEEBD}" type="presOf" srcId="{D9BB69E7-FFC3-AE4F-A6BF-3D875C01B75D}" destId="{F5DFDFD1-322B-2A4B-B094-89D22FC3840B}" srcOrd="0" destOrd="0" presId="urn:microsoft.com/office/officeart/2008/layout/HorizontalMultiLevelHierarchy"/>
    <dgm:cxn modelId="{8CE31ADC-A07B-A842-BE75-B356E05B9F1A}" srcId="{7A41545B-9AF8-C24A-B87E-597ED63C4D72}" destId="{A0DEC0BD-C54A-B843-9A0D-7142846E10E7}" srcOrd="0" destOrd="0" parTransId="{A222E8DA-E955-EF4A-86A4-70B9C34EE324}" sibTransId="{63056C6A-437C-B045-A4F6-E31DB8F0015D}"/>
    <dgm:cxn modelId="{25496DB8-17B4-6444-AB7D-177C2397C623}" type="presOf" srcId="{A0DEC0BD-C54A-B843-9A0D-7142846E10E7}" destId="{4608DC9A-0A2D-3E42-81BF-6B8C4307876A}" srcOrd="0" destOrd="0" presId="urn:microsoft.com/office/officeart/2008/layout/HorizontalMultiLevelHierarchy"/>
    <dgm:cxn modelId="{97A99DAF-EC23-C54E-867D-E6232502CF02}" type="presOf" srcId="{D052D348-9C0C-5E42-B500-16B034F41516}" destId="{3F0F1CA7-AC16-DE4E-A516-EFB79D3C40D7}" srcOrd="0" destOrd="0" presId="urn:microsoft.com/office/officeart/2008/layout/HorizontalMultiLevelHierarchy"/>
    <dgm:cxn modelId="{76A46D26-B1BD-BB4C-9919-A9C5801530A0}" type="presOf" srcId="{D052D348-9C0C-5E42-B500-16B034F41516}" destId="{6EC802B1-48B2-064D-886F-8CB8847F1959}" srcOrd="1" destOrd="0" presId="urn:microsoft.com/office/officeart/2008/layout/HorizontalMultiLevelHierarchy"/>
    <dgm:cxn modelId="{8E8F0B6C-878C-0047-A17A-75E66B1B00DA}" type="presParOf" srcId="{6AB8FDA4-FBD3-4D47-AC58-3ED915A1D1D1}" destId="{F2D4EF52-7177-2C46-B7AA-1D950E95986C}" srcOrd="0" destOrd="0" presId="urn:microsoft.com/office/officeart/2008/layout/HorizontalMultiLevelHierarchy"/>
    <dgm:cxn modelId="{F948BFA5-D293-C44C-B536-1D3865377063}" type="presParOf" srcId="{F2D4EF52-7177-2C46-B7AA-1D950E95986C}" destId="{4608DC9A-0A2D-3E42-81BF-6B8C4307876A}" srcOrd="0" destOrd="0" presId="urn:microsoft.com/office/officeart/2008/layout/HorizontalMultiLevelHierarchy"/>
    <dgm:cxn modelId="{94448176-52CC-FC45-94F6-663DB09F0FD0}" type="presParOf" srcId="{F2D4EF52-7177-2C46-B7AA-1D950E95986C}" destId="{ED77BABA-3ACE-7C49-950F-F59F104C5B2C}" srcOrd="1" destOrd="0" presId="urn:microsoft.com/office/officeart/2008/layout/HorizontalMultiLevelHierarchy"/>
    <dgm:cxn modelId="{D78354D3-33AE-CC4A-B710-3DFF51E7C480}" type="presParOf" srcId="{ED77BABA-3ACE-7C49-950F-F59F104C5B2C}" destId="{3F0F1CA7-AC16-DE4E-A516-EFB79D3C40D7}" srcOrd="0" destOrd="0" presId="urn:microsoft.com/office/officeart/2008/layout/HorizontalMultiLevelHierarchy"/>
    <dgm:cxn modelId="{BC1FDE71-F9AD-5B48-8060-6840A3F88A1A}" type="presParOf" srcId="{3F0F1CA7-AC16-DE4E-A516-EFB79D3C40D7}" destId="{6EC802B1-48B2-064D-886F-8CB8847F1959}" srcOrd="0" destOrd="0" presId="urn:microsoft.com/office/officeart/2008/layout/HorizontalMultiLevelHierarchy"/>
    <dgm:cxn modelId="{EB92332B-4AE8-CD45-A822-FC1206ACED58}" type="presParOf" srcId="{ED77BABA-3ACE-7C49-950F-F59F104C5B2C}" destId="{6F2EC292-5447-FB4A-AA69-D6CABCA20AD7}" srcOrd="1" destOrd="0" presId="urn:microsoft.com/office/officeart/2008/layout/HorizontalMultiLevelHierarchy"/>
    <dgm:cxn modelId="{1AA50203-B421-6E41-870F-08E7A3685100}" type="presParOf" srcId="{6F2EC292-5447-FB4A-AA69-D6CABCA20AD7}" destId="{631EABC5-D337-4E40-B454-5288CDB27664}" srcOrd="0" destOrd="0" presId="urn:microsoft.com/office/officeart/2008/layout/HorizontalMultiLevelHierarchy"/>
    <dgm:cxn modelId="{6703ABEA-EAE3-F84B-8AD2-DBE297807855}" type="presParOf" srcId="{6F2EC292-5447-FB4A-AA69-D6CABCA20AD7}" destId="{BECB3608-7DC4-2E4F-A413-F5025B568793}" srcOrd="1" destOrd="0" presId="urn:microsoft.com/office/officeart/2008/layout/HorizontalMultiLevelHierarchy"/>
    <dgm:cxn modelId="{61884D22-12B7-F24E-BC94-AE3ECD427C55}" type="presParOf" srcId="{ED77BABA-3ACE-7C49-950F-F59F104C5B2C}" destId="{77DB3392-01CA-7843-AEA4-F85530B8F95E}" srcOrd="2" destOrd="0" presId="urn:microsoft.com/office/officeart/2008/layout/HorizontalMultiLevelHierarchy"/>
    <dgm:cxn modelId="{89FEA43A-9ABF-BE41-AA65-B4B1DD9643D1}" type="presParOf" srcId="{77DB3392-01CA-7843-AEA4-F85530B8F95E}" destId="{4F4C20C9-E220-7A48-BBBC-60F3CC711390}" srcOrd="0" destOrd="0" presId="urn:microsoft.com/office/officeart/2008/layout/HorizontalMultiLevelHierarchy"/>
    <dgm:cxn modelId="{304A73E3-1D0D-5443-90B6-3AACDBDE38A3}" type="presParOf" srcId="{ED77BABA-3ACE-7C49-950F-F59F104C5B2C}" destId="{9B9C8F40-8618-474F-841D-7A9C8D40FF38}" srcOrd="3" destOrd="0" presId="urn:microsoft.com/office/officeart/2008/layout/HorizontalMultiLevelHierarchy"/>
    <dgm:cxn modelId="{CF1C8E95-6E4E-B742-8D6A-7198413B8C67}" type="presParOf" srcId="{9B9C8F40-8618-474F-841D-7A9C8D40FF38}" destId="{196B022A-FB23-4843-8426-6DF7CD0D9FB9}" srcOrd="0" destOrd="0" presId="urn:microsoft.com/office/officeart/2008/layout/HorizontalMultiLevelHierarchy"/>
    <dgm:cxn modelId="{785DD8F0-90C0-3B4E-8BE7-18D1ACE3E06F}" type="presParOf" srcId="{9B9C8F40-8618-474F-841D-7A9C8D40FF38}" destId="{E3C49BB8-D9BC-E944-BC8A-7145603CD3F8}" srcOrd="1" destOrd="0" presId="urn:microsoft.com/office/officeart/2008/layout/HorizontalMultiLevelHierarchy"/>
    <dgm:cxn modelId="{84D058C8-32C4-964F-84DD-15ABA682715B}" type="presParOf" srcId="{ED77BABA-3ACE-7C49-950F-F59F104C5B2C}" destId="{1F643C62-341C-444E-A3E4-2DE2965CB3E1}" srcOrd="4" destOrd="0" presId="urn:microsoft.com/office/officeart/2008/layout/HorizontalMultiLevelHierarchy"/>
    <dgm:cxn modelId="{D5251B23-1482-E846-83CD-C8BE73D79937}" type="presParOf" srcId="{1F643C62-341C-444E-A3E4-2DE2965CB3E1}" destId="{B050FB1E-1F39-E043-85B2-4489A5033130}" srcOrd="0" destOrd="0" presId="urn:microsoft.com/office/officeart/2008/layout/HorizontalMultiLevelHierarchy"/>
    <dgm:cxn modelId="{6932EF69-EEC1-4248-A90A-DBB9E9572DCD}" type="presParOf" srcId="{ED77BABA-3ACE-7C49-950F-F59F104C5B2C}" destId="{AD10A625-FDD5-5146-B8B1-14DC8F55CAEA}" srcOrd="5" destOrd="0" presId="urn:microsoft.com/office/officeart/2008/layout/HorizontalMultiLevelHierarchy"/>
    <dgm:cxn modelId="{EE772FD0-1C25-D244-937C-69501F1C0651}" type="presParOf" srcId="{AD10A625-FDD5-5146-B8B1-14DC8F55CAEA}" destId="{F5DFDFD1-322B-2A4B-B094-89D22FC3840B}" srcOrd="0" destOrd="0" presId="urn:microsoft.com/office/officeart/2008/layout/HorizontalMultiLevelHierarchy"/>
    <dgm:cxn modelId="{525F2576-4075-CF4B-B4F0-ED88750424AC}" type="presParOf" srcId="{AD10A625-FDD5-5146-B8B1-14DC8F55CAEA}" destId="{BADB5B12-0A0D-B94F-BC36-54878A293721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ACF61-8DDB-4B4C-8FDF-1FC6EF10C5F6}">
      <dsp:nvSpPr>
        <dsp:cNvPr id="0" name=""/>
        <dsp:cNvSpPr/>
      </dsp:nvSpPr>
      <dsp:spPr>
        <a:xfrm rot="10800000">
          <a:off x="1590194" y="0"/>
          <a:ext cx="3304087" cy="461665"/>
        </a:xfrm>
        <a:prstGeom prst="homePlate">
          <a:avLst/>
        </a:prstGeom>
        <a:solidFill>
          <a:srgbClr val="02279C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581" tIns="80010" rIns="149352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Greening our data centre</a:t>
          </a:r>
          <a:endParaRPr lang="en-GB" sz="2100" kern="1200" dirty="0"/>
        </a:p>
      </dsp:txBody>
      <dsp:txXfrm rot="10800000">
        <a:off x="1705610" y="0"/>
        <a:ext cx="3188671" cy="461665"/>
      </dsp:txXfrm>
    </dsp:sp>
    <dsp:sp modelId="{C6F565A8-B9F0-4B54-B9E8-74C819F5C3EF}">
      <dsp:nvSpPr>
        <dsp:cNvPr id="0" name=""/>
        <dsp:cNvSpPr/>
      </dsp:nvSpPr>
      <dsp:spPr>
        <a:xfrm>
          <a:off x="799449" y="0"/>
          <a:ext cx="461665" cy="46166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643C62-341C-444E-A3E4-2DE2965CB3E1}">
      <dsp:nvSpPr>
        <dsp:cNvPr id="0" name=""/>
        <dsp:cNvSpPr/>
      </dsp:nvSpPr>
      <dsp:spPr>
        <a:xfrm>
          <a:off x="1778278" y="2276140"/>
          <a:ext cx="567396" cy="10811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83698" y="0"/>
              </a:lnTo>
              <a:lnTo>
                <a:pt x="283698" y="1081166"/>
              </a:lnTo>
              <a:lnTo>
                <a:pt x="567396" y="1081166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31450" y="2786198"/>
        <a:ext cx="61050" cy="61050"/>
      </dsp:txXfrm>
    </dsp:sp>
    <dsp:sp modelId="{77DB3392-01CA-7843-AEA4-F85530B8F95E}">
      <dsp:nvSpPr>
        <dsp:cNvPr id="0" name=""/>
        <dsp:cNvSpPr/>
      </dsp:nvSpPr>
      <dsp:spPr>
        <a:xfrm>
          <a:off x="1778278" y="2230420"/>
          <a:ext cx="56739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67396" y="4572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47791" y="2261955"/>
        <a:ext cx="28369" cy="28369"/>
      </dsp:txXfrm>
    </dsp:sp>
    <dsp:sp modelId="{3F0F1CA7-AC16-DE4E-A516-EFB79D3C40D7}">
      <dsp:nvSpPr>
        <dsp:cNvPr id="0" name=""/>
        <dsp:cNvSpPr/>
      </dsp:nvSpPr>
      <dsp:spPr>
        <a:xfrm>
          <a:off x="1778278" y="1194973"/>
          <a:ext cx="567396" cy="1081166"/>
        </a:xfrm>
        <a:custGeom>
          <a:avLst/>
          <a:gdLst/>
          <a:ahLst/>
          <a:cxnLst/>
          <a:rect l="0" t="0" r="0" b="0"/>
          <a:pathLst>
            <a:path>
              <a:moveTo>
                <a:pt x="0" y="1081166"/>
              </a:moveTo>
              <a:lnTo>
                <a:pt x="283698" y="1081166"/>
              </a:lnTo>
              <a:lnTo>
                <a:pt x="283698" y="0"/>
              </a:lnTo>
              <a:lnTo>
                <a:pt x="567396" y="0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031450" y="1705031"/>
        <a:ext cx="61050" cy="61050"/>
      </dsp:txXfrm>
    </dsp:sp>
    <dsp:sp modelId="{4608DC9A-0A2D-3E42-81BF-6B8C4307876A}">
      <dsp:nvSpPr>
        <dsp:cNvPr id="0" name=""/>
        <dsp:cNvSpPr/>
      </dsp:nvSpPr>
      <dsp:spPr>
        <a:xfrm rot="16200000">
          <a:off x="-930328" y="1843673"/>
          <a:ext cx="4552280" cy="864933"/>
        </a:xfrm>
        <a:prstGeom prst="rect">
          <a:avLst/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Traditional Air Conditioning</a:t>
          </a:r>
          <a:endParaRPr lang="en-US" sz="3100" kern="1200" dirty="0"/>
        </a:p>
      </dsp:txBody>
      <dsp:txXfrm>
        <a:off x="-930328" y="1843673"/>
        <a:ext cx="4552280" cy="864933"/>
      </dsp:txXfrm>
    </dsp:sp>
    <dsp:sp modelId="{631EABC5-D337-4E40-B454-5288CDB27664}">
      <dsp:nvSpPr>
        <dsp:cNvPr id="0" name=""/>
        <dsp:cNvSpPr/>
      </dsp:nvSpPr>
      <dsp:spPr>
        <a:xfrm>
          <a:off x="2345674" y="762506"/>
          <a:ext cx="2836980" cy="86493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Expensive to run</a:t>
          </a:r>
          <a:endParaRPr lang="en-US" sz="2900" kern="1200" dirty="0"/>
        </a:p>
      </dsp:txBody>
      <dsp:txXfrm>
        <a:off x="2345674" y="762506"/>
        <a:ext cx="2836980" cy="864933"/>
      </dsp:txXfrm>
    </dsp:sp>
    <dsp:sp modelId="{196B022A-FB23-4843-8426-6DF7CD0D9FB9}">
      <dsp:nvSpPr>
        <dsp:cNvPr id="0" name=""/>
        <dsp:cNvSpPr/>
      </dsp:nvSpPr>
      <dsp:spPr>
        <a:xfrm>
          <a:off x="2345674" y="1843673"/>
          <a:ext cx="2836980" cy="86493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Expensive to maintain</a:t>
          </a:r>
          <a:endParaRPr lang="en-US" sz="2900" kern="1200" dirty="0"/>
        </a:p>
      </dsp:txBody>
      <dsp:txXfrm>
        <a:off x="2345674" y="1843673"/>
        <a:ext cx="2836980" cy="864933"/>
      </dsp:txXfrm>
    </dsp:sp>
    <dsp:sp modelId="{F5DFDFD1-322B-2A4B-B094-89D22FC3840B}">
      <dsp:nvSpPr>
        <dsp:cNvPr id="0" name=""/>
        <dsp:cNvSpPr/>
      </dsp:nvSpPr>
      <dsp:spPr>
        <a:xfrm>
          <a:off x="2345674" y="2924839"/>
          <a:ext cx="2836980" cy="864933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Not particularly efficient?</a:t>
          </a:r>
          <a:endParaRPr lang="en-US" sz="2900" kern="1200" dirty="0"/>
        </a:p>
      </dsp:txBody>
      <dsp:txXfrm>
        <a:off x="2345674" y="2924839"/>
        <a:ext cx="2836980" cy="8649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9E98165-CA36-4ED1-AF74-AFC57CB97CB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0758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37A2F8-1D34-4D80-BF3C-EEC3EAB97AEF}" type="slidenum">
              <a:rPr lang="en-US" sz="1200"/>
              <a:pPr/>
              <a:t>3</a:t>
            </a:fld>
            <a:endParaRPr 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37A2F8-1D34-4D80-BF3C-EEC3EAB97AEF}" type="slidenum">
              <a:rPr lang="en-US" sz="1200"/>
              <a:pPr/>
              <a:t>4</a:t>
            </a:fld>
            <a:endParaRPr 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7D37A2F8-1D34-4D80-BF3C-EEC3EAB97AEF}" type="slidenum">
              <a:rPr lang="en-US" sz="1200"/>
              <a:pPr/>
              <a:t>5</a:t>
            </a:fld>
            <a:endParaRPr lang="en-US" sz="1200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- LT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67543" y="3284984"/>
            <a:ext cx="4824537" cy="12241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Speaker(s) 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03648" y="6199792"/>
            <a:ext cx="4608512" cy="32982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8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Stream: Estates and Operations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93335" cy="201622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242432" y="5866529"/>
            <a:ext cx="1233224" cy="718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44" y="5301208"/>
            <a:ext cx="1436400" cy="143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0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68760"/>
            <a:ext cx="8229600" cy="485740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169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52736"/>
            <a:ext cx="2057400" cy="5073427"/>
          </a:xfrm>
          <a:prstGeom prst="rect">
            <a:avLst/>
          </a:prstGeom>
        </p:spPr>
        <p:txBody>
          <a:bodyPr vert="eaVert"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438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11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8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15447" cy="922114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68313" y="1556792"/>
            <a:ext cx="8207375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28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 home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5987008" cy="1354162"/>
          </a:xfrm>
          <a:prstGeom prst="rect">
            <a:avLst/>
          </a:prstGeom>
        </p:spPr>
        <p:txBody>
          <a:bodyPr/>
          <a:lstStyle>
            <a:lvl1pPr>
              <a:defRPr b="0" baseline="0"/>
            </a:lvl1pPr>
          </a:lstStyle>
          <a:p>
            <a:r>
              <a:rPr lang="en-US" dirty="0" smtClean="0"/>
              <a:t>Your three take-home key messages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468313" y="1916832"/>
            <a:ext cx="8207375" cy="4320480"/>
          </a:xfrm>
          <a:prstGeom prst="rect">
            <a:avLst/>
          </a:prstGeom>
        </p:spPr>
        <p:txBody>
          <a:bodyPr/>
          <a:lstStyle>
            <a:lvl1pPr marL="514350" indent="-514350">
              <a:buClr>
                <a:srgbClr val="562689"/>
              </a:buClr>
              <a:buSzPct val="121000"/>
              <a:buFont typeface="+mj-lt"/>
              <a:buAutoNum type="arabicPeriod"/>
              <a:defRPr baseline="0"/>
            </a:lvl1pPr>
            <a:lvl2pPr marL="971550" indent="-514350">
              <a:buFont typeface="+mj-lt"/>
              <a:buAutoNum type="arabicPeriod"/>
              <a:defRPr/>
            </a:lvl2pPr>
            <a:lvl3pPr marL="1371600" indent="-457200">
              <a:buFont typeface="+mj-lt"/>
              <a:buAutoNum type="arabicPeriod"/>
              <a:defRPr/>
            </a:lvl3pPr>
            <a:lvl4pPr marL="1828800" indent="-457200">
              <a:buFont typeface="+mj-lt"/>
              <a:buAutoNum type="arabicPeriod"/>
              <a:defRPr/>
            </a:lvl4pPr>
            <a:lvl5pPr marL="2286000" indent="-457200">
              <a:buFont typeface="+mj-lt"/>
              <a:buAutoNum type="arabicPeriod"/>
              <a:defRPr/>
            </a:lvl5pPr>
          </a:lstStyle>
          <a:p>
            <a:pPr lvl="0"/>
            <a:r>
              <a:rPr lang="en-US" dirty="0" smtClean="0"/>
              <a:t>Message 1</a:t>
            </a:r>
          </a:p>
          <a:p>
            <a:pPr lvl="0"/>
            <a:r>
              <a:rPr lang="en-US" dirty="0" smtClean="0"/>
              <a:t>Message 2</a:t>
            </a:r>
          </a:p>
          <a:p>
            <a:pPr lvl="0"/>
            <a:r>
              <a:rPr lang="en-US" dirty="0" smtClean="0"/>
              <a:t>Message 3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5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569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87008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568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15000" cy="778098"/>
          </a:xfrm>
          <a:prstGeom prst="rect">
            <a:avLst/>
          </a:prstGeom>
        </p:spPr>
        <p:txBody>
          <a:bodyPr/>
          <a:lstStyle>
            <a:lvl1pPr>
              <a:defRPr b="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186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67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993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72647" y="630932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34188F14-23C6-424A-A5ED-4385630B3851}" type="slidenum">
              <a:rPr lang="en-GB" sz="1600" smtClean="0">
                <a:latin typeface="Arial" pitchFamily="34" charset="0"/>
                <a:cs typeface="Arial" pitchFamily="34" charset="0"/>
              </a:rPr>
              <a:t>‹#›</a:t>
            </a:fld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31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projects.wortech.ac.uk/cool-it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62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79512" y="188640"/>
            <a:ext cx="8712968" cy="6480720"/>
          </a:xfrm>
          <a:prstGeom prst="roundRect">
            <a:avLst>
              <a:gd name="adj" fmla="val 3242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80312" y="6356350"/>
            <a:ext cx="130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C90BF49-16BE-4E29-89A5-91128146C5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148" y="188641"/>
            <a:ext cx="2504184" cy="864096"/>
          </a:xfrm>
          <a:prstGeom prst="rect">
            <a:avLst/>
          </a:prstGeom>
        </p:spPr>
      </p:pic>
      <p:pic>
        <p:nvPicPr>
          <p:cNvPr id="8" name="Picture 8" descr="WCT-Col-clear-background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42" y="5877272"/>
            <a:ext cx="2775335" cy="51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 userDrawn="1"/>
        </p:nvSpPr>
        <p:spPr>
          <a:xfrm>
            <a:off x="179512" y="5932046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9"/>
                </a:solidFill>
                <a:latin typeface="+mn-lt"/>
              </a:rPr>
              <a:t>Cool IT</a:t>
            </a:r>
            <a:endParaRPr lang="en-US" b="1" dirty="0">
              <a:solidFill>
                <a:srgbClr val="000099"/>
              </a:solidFill>
              <a:latin typeface="+mn-lt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79512" y="630002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1800" b="1" dirty="0" smtClean="0">
                <a:solidFill>
                  <a:srgbClr val="02279C"/>
                </a:solidFill>
                <a:latin typeface="+mn-lt"/>
                <a:hlinkClick r:id="rId17"/>
              </a:rPr>
              <a:t>http://projects.wortech.ac.uk/cool-it</a:t>
            </a:r>
            <a:endParaRPr lang="en-US" sz="1800" b="1" dirty="0">
              <a:solidFill>
                <a:srgbClr val="02279C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946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500" b="1" kern="1200">
          <a:solidFill>
            <a:srgbClr val="00535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8"/>
        </a:buBlip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lifeindex.org.uk/" TargetMode="External"/><Relationship Id="rId2" Type="http://schemas.openxmlformats.org/officeDocument/2006/relationships/hyperlink" Target="http://www.eauc.org.uk/sustetech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lsiusdesign.co.uk/" TargetMode="External"/><Relationship Id="rId2" Type="http://schemas.openxmlformats.org/officeDocument/2006/relationships/hyperlink" Target="http://www.jisc.ac.uk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projects.wortech.ac.uk/cool-it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467543" y="3284984"/>
            <a:ext cx="8352929" cy="1224136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Dave </a:t>
            </a: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Kings - </a:t>
            </a:r>
            <a:b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Deputy </a:t>
            </a:r>
            <a:r>
              <a:rPr lang="en-GB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Communications and Systems Manager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Alex </a:t>
            </a: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Gwinn </a:t>
            </a: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</a:t>
            </a:r>
            <a:endParaRPr lang="en-GB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 Training Supervisor and Staff Governor – Business Support </a:t>
            </a:r>
            <a:endParaRPr lang="en-GB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preventing you from greening your data centre?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3648" y="6309320"/>
            <a:ext cx="266429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3"/>
          </p:nvPr>
        </p:nvSpPr>
        <p:spPr>
          <a:xfrm>
            <a:off x="1421065" y="6123508"/>
            <a:ext cx="4608512" cy="329828"/>
          </a:xfrm>
        </p:spPr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550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The Story So Far</a:t>
            </a:r>
            <a:r>
              <a:rPr lang="en-GB" dirty="0" smtClean="0">
                <a:latin typeface="+mj-lt"/>
              </a:rPr>
              <a:t>…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GB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</a:t>
            </a:r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good system is needed to monitor energy </a:t>
            </a:r>
            <a:r>
              <a:rPr lang="en-GB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consumption</a:t>
            </a:r>
            <a:endParaRPr lang="en-GB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lvl="1"/>
            <a:r>
              <a:rPr lang="en-GB" sz="40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PV cells are producing enough energy to power the evap cooling </a:t>
            </a:r>
            <a:r>
              <a:rPr lang="en-GB" sz="40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system</a:t>
            </a:r>
            <a:endParaRPr lang="en-GB" sz="40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38973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+mj-lt"/>
              </a:rPr>
              <a:t>Final Thoughts…</a:t>
            </a:r>
            <a:endParaRPr lang="en-GB" b="1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7544" y="1268760"/>
            <a:ext cx="8207375" cy="4320480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You </a:t>
            </a:r>
            <a:r>
              <a:rPr lang="en-GB" sz="3600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can</a:t>
            </a: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cool your data centre </a:t>
            </a: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environmentally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IT has a </a:t>
            </a:r>
            <a:r>
              <a:rPr lang="en-GB" sz="3600" i="1" u="sng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huge</a:t>
            </a: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part to play in leading in </a:t>
            </a: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sustainability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Estates, IT and Senior Management must all work together to ensure success</a:t>
            </a:r>
          </a:p>
        </p:txBody>
      </p:sp>
    </p:spTree>
    <p:extLst>
      <p:ext uri="{BB962C8B-B14F-4D97-AF65-F5344CB8AC3E}">
        <p14:creationId xmlns:p14="http://schemas.microsoft.com/office/powerpoint/2010/main" val="298622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900" dirty="0"/>
              <a:t>Your next steps – making the most of your EAUC Membership…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13"/>
          </p:nvPr>
        </p:nvSpPr>
        <p:spPr>
          <a:xfrm>
            <a:off x="468313" y="1341526"/>
            <a:ext cx="8207375" cy="4824536"/>
          </a:xfrm>
        </p:spPr>
        <p:txBody>
          <a:bodyPr/>
          <a:lstStyle/>
          <a:p>
            <a:r>
              <a:rPr lang="en-GB" sz="2000" dirty="0" smtClean="0">
                <a:solidFill>
                  <a:srgbClr val="562689"/>
                </a:solidFill>
              </a:rPr>
              <a:t>Resources - </a:t>
            </a:r>
            <a:r>
              <a:rPr lang="en-GB" sz="2000" dirty="0" smtClean="0"/>
              <a:t>visit </a:t>
            </a:r>
            <a:r>
              <a:rPr lang="en-GB" sz="2000" dirty="0"/>
              <a:t>the SUSTE-TECH </a:t>
            </a:r>
            <a:r>
              <a:rPr lang="en-GB" sz="2000" dirty="0" smtClean="0"/>
              <a:t>Project site for a whole range </a:t>
            </a:r>
            <a:r>
              <a:rPr lang="en-GB" sz="2000" dirty="0"/>
              <a:t>of resources on Green </a:t>
            </a:r>
            <a:r>
              <a:rPr lang="en-GB" sz="2000" dirty="0" smtClean="0"/>
              <a:t>ICT </a:t>
            </a:r>
            <a:r>
              <a:rPr lang="en-GB" sz="2000" dirty="0" smtClean="0">
                <a:hlinkClick r:id="rId2"/>
              </a:rPr>
              <a:t>www.eauc.org.uk/sustetech</a:t>
            </a:r>
            <a:endParaRPr lang="en-GB" sz="2000" dirty="0"/>
          </a:p>
          <a:p>
            <a:r>
              <a:rPr lang="en-GB" sz="2000" dirty="0" smtClean="0">
                <a:solidFill>
                  <a:srgbClr val="562689"/>
                </a:solidFill>
              </a:rPr>
              <a:t>Recognition - </a:t>
            </a:r>
            <a:r>
              <a:rPr lang="en-GB" sz="2000" dirty="0"/>
              <a:t>w</a:t>
            </a:r>
            <a:r>
              <a:rPr lang="en-GB" sz="2000" dirty="0" smtClean="0"/>
              <a:t>ant recognition for your green ICT initiatives - enter the 2012 Green Gown Awards green ICT category. Entries open summer 2012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Networks – </a:t>
            </a:r>
            <a:r>
              <a:rPr lang="en-GB" sz="2000" i="1" dirty="0" smtClean="0"/>
              <a:t>launching soon</a:t>
            </a:r>
            <a:r>
              <a:rPr lang="en-GB" sz="2000" dirty="0" smtClean="0"/>
              <a:t>:  Green ICT Community of Practice - for those wanting </a:t>
            </a:r>
            <a:r>
              <a:rPr lang="en-GB" sz="2000" dirty="0"/>
              <a:t>to share </a:t>
            </a:r>
            <a:r>
              <a:rPr lang="en-GB" sz="2000" dirty="0" smtClean="0"/>
              <a:t>resources and </a:t>
            </a:r>
            <a:r>
              <a:rPr lang="en-GB" sz="2000" dirty="0"/>
              <a:t>learn from each others' </a:t>
            </a:r>
            <a:r>
              <a:rPr lang="en-GB" sz="2000" dirty="0" smtClean="0"/>
              <a:t>experiences. Visit the EAUC desk to find out more and sign up!</a:t>
            </a:r>
          </a:p>
          <a:p>
            <a:r>
              <a:rPr lang="en-GB" sz="2000" dirty="0" smtClean="0">
                <a:solidFill>
                  <a:srgbClr val="562689"/>
                </a:solidFill>
              </a:rPr>
              <a:t>Measure and improve - </a:t>
            </a:r>
            <a:r>
              <a:rPr lang="en-GB" sz="2000" dirty="0" smtClean="0"/>
              <a:t>sign up to LiFE </a:t>
            </a:r>
            <a:r>
              <a:rPr lang="en-GB" sz="2000" dirty="0" smtClean="0">
                <a:hlinkClick r:id="rId3"/>
              </a:rPr>
              <a:t>www.thelifeindex.org.uk</a:t>
            </a:r>
            <a:r>
              <a:rPr lang="en-GB" sz="2000" dirty="0" smtClean="0"/>
              <a:t>. EAUC Members receive a significant discount</a:t>
            </a:r>
          </a:p>
          <a:p>
            <a:pPr lvl="1">
              <a:buClr>
                <a:srgbClr val="562689"/>
              </a:buClr>
              <a:buFont typeface="Arial" pitchFamily="34" charset="0"/>
              <a:buChar char="•"/>
            </a:pPr>
            <a:r>
              <a:rPr lang="en-GB" sz="1800" dirty="0" smtClean="0"/>
              <a:t>LiFE offers a dedicated ‘sustainable ICT’ framework for implementation </a:t>
            </a:r>
            <a:endParaRPr lang="en-GB" sz="1800" dirty="0"/>
          </a:p>
          <a:p>
            <a:pPr marL="0" indent="0">
              <a:buNone/>
            </a:pPr>
            <a:endParaRPr lang="en-GB" sz="500" dirty="0" smtClean="0"/>
          </a:p>
          <a:p>
            <a:pPr marL="0" indent="0" algn="ctr">
              <a:buNone/>
            </a:pPr>
            <a:r>
              <a:rPr lang="en-GB" sz="2200" b="1" dirty="0" smtClean="0">
                <a:solidFill>
                  <a:srgbClr val="562689"/>
                </a:solidFill>
              </a:rPr>
              <a:t>Membership </a:t>
            </a:r>
            <a:r>
              <a:rPr lang="en-GB" sz="2200" b="1" dirty="0">
                <a:solidFill>
                  <a:srgbClr val="562689"/>
                </a:solidFill>
              </a:rPr>
              <a:t>matters at www.eauc.org.uk</a:t>
            </a:r>
          </a:p>
          <a:p>
            <a:pPr marL="0" indent="0"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5086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Introduction</a:t>
            </a:r>
            <a:endParaRPr lang="en-GB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Air Conditioning (AC) data </a:t>
            </a: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centre cooling  costs of near £10,000 a year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 created 62,617kg of CO2 per year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2"/>
              </a:rPr>
              <a:t>www.jisc.ac.uk</a:t>
            </a:r>
            <a:endParaRPr lang="en-GB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  <a:hlinkClick r:id="rId3"/>
              </a:rPr>
              <a:t>www.celsiusdesign.co.uk</a:t>
            </a:r>
            <a:endParaRPr lang="en-GB" sz="36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5 years or less payback</a:t>
            </a:r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GB" sz="36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endParaRPr lang="en-GB" sz="36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55"/>
          <a:stretch/>
        </p:blipFill>
        <p:spPr>
          <a:xfrm>
            <a:off x="5548390" y="4581128"/>
            <a:ext cx="2016224" cy="8118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484194"/>
            <a:ext cx="1232701" cy="90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398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2162009"/>
              </p:ext>
            </p:extLst>
          </p:nvPr>
        </p:nvGraphicFramePr>
        <p:xfrm>
          <a:off x="3563888" y="3204907"/>
          <a:ext cx="4968552" cy="46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056325"/>
            <a:ext cx="3678440" cy="2758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729479105"/>
              </p:ext>
            </p:extLst>
          </p:nvPr>
        </p:nvGraphicFramePr>
        <p:xfrm>
          <a:off x="1524000" y="908720"/>
          <a:ext cx="60960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3907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608DC9A-0A2D-3E42-81BF-6B8C43078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graphicEl>
                                              <a:dgm id="{4608DC9A-0A2D-3E42-81BF-6B8C43078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F0F1CA7-AC16-DE4E-A516-EFB79D3C40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3F0F1CA7-AC16-DE4E-A516-EFB79D3C40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1EABC5-D337-4E40-B454-5288CDB27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631EABC5-D337-4E40-B454-5288CDB27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DB3392-01CA-7843-AEA4-F85530B8F9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77DB3392-01CA-7843-AEA4-F85530B8F9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96B022A-FB23-4843-8426-6DF7CD0D9F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196B022A-FB23-4843-8426-6DF7CD0D9F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643C62-341C-444E-A3E4-2DE2965CB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graphicEl>
                                              <a:dgm id="{1F643C62-341C-444E-A3E4-2DE2965CB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5DFDFD1-322B-2A4B-B094-89D22FC384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graphicEl>
                                              <a:dgm id="{F5DFDFD1-322B-2A4B-B094-89D22FC384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 rot="10800000">
            <a:off x="2123728" y="836713"/>
            <a:ext cx="4536504" cy="461665"/>
            <a:chOff x="1664464" y="0"/>
            <a:chExt cx="3304087" cy="461665"/>
          </a:xfrm>
        </p:grpSpPr>
        <p:sp>
          <p:nvSpPr>
            <p:cNvPr id="6" name="Pentagon 5"/>
            <p:cNvSpPr/>
            <p:nvPr/>
          </p:nvSpPr>
          <p:spPr>
            <a:xfrm rot="10800000">
              <a:off x="1664464" y="0"/>
              <a:ext cx="3304087" cy="461665"/>
            </a:xfrm>
            <a:prstGeom prst="homePlate">
              <a:avLst/>
            </a:prstGeom>
            <a:solidFill>
              <a:srgbClr val="0227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So what did we do?</a:t>
              </a:r>
              <a:endParaRPr lang="en-US" dirty="0"/>
            </a:p>
          </p:txBody>
        </p:sp>
        <p:sp>
          <p:nvSpPr>
            <p:cNvPr id="7" name="Pentagon 4"/>
            <p:cNvSpPr/>
            <p:nvPr/>
          </p:nvSpPr>
          <p:spPr>
            <a:xfrm rot="21600000">
              <a:off x="1779880" y="0"/>
              <a:ext cx="3188671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581" tIns="72390" rIns="135128" bIns="72390" numCol="1" spcCol="1270" anchor="ctr" anchorCtr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78871" y="1700808"/>
            <a:ext cx="87136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Evaporative cooling</a:t>
            </a:r>
          </a:p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  claims of up to 90% greater efficiency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39752" y="3284984"/>
            <a:ext cx="5140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Energy required to run the</a:t>
            </a:r>
          </a:p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evap coolers offset by</a:t>
            </a:r>
          </a:p>
          <a:p>
            <a:r>
              <a:rPr lang="en-US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photovoltaic cells</a:t>
            </a:r>
          </a:p>
        </p:txBody>
      </p:sp>
    </p:spTree>
    <p:extLst>
      <p:ext uri="{BB962C8B-B14F-4D97-AF65-F5344CB8AC3E}">
        <p14:creationId xmlns:p14="http://schemas.microsoft.com/office/powerpoint/2010/main" val="162752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1888" y="274638"/>
            <a:ext cx="3744415" cy="748477"/>
          </a:xfrm>
        </p:spPr>
        <p:txBody>
          <a:bodyPr/>
          <a:lstStyle/>
          <a:p>
            <a:r>
              <a:rPr lang="en-GB" sz="3600" b="0" dirty="0">
                <a:solidFill>
                  <a:schemeClr val="tx2"/>
                </a:solidFill>
                <a:latin typeface="+mj-lt"/>
                <a:cs typeface="+mj-cs"/>
              </a:rPr>
              <a:t>Evaporative  cooler</a:t>
            </a:r>
            <a:endParaRPr lang="en-GB" sz="3600" b="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pic>
        <p:nvPicPr>
          <p:cNvPr id="1029" name="Picture 5" descr="C:\Users\dkings\Pictures\Server Room Air Handling\For Carl\DSC008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88" y="982995"/>
            <a:ext cx="3744415" cy="28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dkings\Pictures\PV Cel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386" y="2204864"/>
            <a:ext cx="3960440" cy="2635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585385" y="4856581"/>
            <a:ext cx="3960441" cy="748477"/>
          </a:xfrm>
          <a:prstGeom prst="rect">
            <a:avLst/>
          </a:prstGeom>
        </p:spPr>
        <p:txBody>
          <a:bodyPr vert="horz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3600" dirty="0" smtClean="0"/>
              <a:t>Photovoltaic Cells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25775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>
                <a:latin typeface="+mj-lt"/>
              </a:rPr>
              <a:t>Regional PoP sideways… </a:t>
            </a:r>
            <a:endParaRPr lang="en-GB" sz="4000" dirty="0">
              <a:latin typeface="+mj-lt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980728"/>
            <a:ext cx="3456384" cy="4608512"/>
          </a:xfrm>
        </p:spPr>
      </p:pic>
      <p:sp>
        <p:nvSpPr>
          <p:cNvPr id="3" name="TextBox 2"/>
          <p:cNvSpPr txBox="1"/>
          <p:nvPr/>
        </p:nvSpPr>
        <p:spPr>
          <a:xfrm>
            <a:off x="6372200" y="4797152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Please</a:t>
            </a:r>
            <a:r>
              <a:rPr lang="en-GB" dirty="0" smtClean="0"/>
              <a:t>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25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89466"/>
            <a:ext cx="3888432" cy="5184576"/>
          </a:xfrm>
        </p:spPr>
      </p:pic>
      <p:sp>
        <p:nvSpPr>
          <p:cNvPr id="5" name="TextBox 4"/>
          <p:cNvSpPr txBox="1"/>
          <p:nvPr/>
        </p:nvSpPr>
        <p:spPr>
          <a:xfrm>
            <a:off x="6228184" y="448501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and</a:t>
            </a:r>
            <a:r>
              <a:rPr lang="en-GB" dirty="0" smtClean="0"/>
              <a:t> </a:t>
            </a:r>
            <a:r>
              <a:rPr lang="en-GB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afterwards</a:t>
            </a:r>
          </a:p>
        </p:txBody>
      </p:sp>
    </p:spTree>
    <p:extLst>
      <p:ext uri="{BB962C8B-B14F-4D97-AF65-F5344CB8AC3E}">
        <p14:creationId xmlns:p14="http://schemas.microsoft.com/office/powerpoint/2010/main" val="254275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3168351"/>
          </a:xfrm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This is where it gets interesting. Are FE Colleges at a point where they can monitor energy consumption. We are struggling…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Evaporative cooling doesn’t work well in humid conditions (surprising considering they have earned the nickname of swamp coolers) so don’t throw out your old A/C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If space is an issue before undertaking a retro fit of a system like ours, it gets worse after install!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93679" y="4941168"/>
            <a:ext cx="7101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2279C"/>
                </a:solidFill>
                <a:hlinkClick r:id="rId2"/>
              </a:rPr>
              <a:t>http://projects.wortech.ac.uk/cool-it</a:t>
            </a:r>
            <a:endParaRPr lang="en-US" sz="3200" b="1" dirty="0">
              <a:solidFill>
                <a:srgbClr val="02279C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 rot="10800000">
            <a:off x="2123728" y="807094"/>
            <a:ext cx="4536504" cy="461665"/>
            <a:chOff x="1664464" y="0"/>
            <a:chExt cx="3304087" cy="461665"/>
          </a:xfrm>
        </p:grpSpPr>
        <p:sp>
          <p:nvSpPr>
            <p:cNvPr id="7" name="Pentagon 6"/>
            <p:cNvSpPr/>
            <p:nvPr/>
          </p:nvSpPr>
          <p:spPr>
            <a:xfrm rot="10800000">
              <a:off x="1664464" y="0"/>
              <a:ext cx="3304087" cy="461665"/>
            </a:xfrm>
            <a:prstGeom prst="homePlate">
              <a:avLst/>
            </a:prstGeom>
            <a:solidFill>
              <a:srgbClr val="02279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dirty="0" smtClean="0"/>
                <a:t>Key points</a:t>
              </a:r>
              <a:endParaRPr lang="en-US" dirty="0"/>
            </a:p>
          </p:txBody>
        </p:sp>
        <p:sp>
          <p:nvSpPr>
            <p:cNvPr id="8" name="Pentagon 4"/>
            <p:cNvSpPr/>
            <p:nvPr/>
          </p:nvSpPr>
          <p:spPr>
            <a:xfrm rot="21600000">
              <a:off x="1779880" y="0"/>
              <a:ext cx="3188671" cy="4616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581" tIns="72390" rIns="135128" bIns="72390" numCol="1" spcCol="1270" anchor="ctr" anchorCtr="0">
              <a:noAutofit/>
              <a:scene3d>
                <a:camera prst="orthographicFront"/>
                <a:lightRig rig="threePt" dir="t"/>
              </a:scene3d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9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64597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80000" y="8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What's preventing you from greening your data cent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5EE246359F89C42ADD061BB83DCB34F" ma:contentTypeVersion="0" ma:contentTypeDescription="Create a new document." ma:contentTypeScope="" ma:versionID="62dbd00204bc080e696fed1eaa4e89a3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40A1D74-4E49-4F9F-9E3D-0844F2C3DC8D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915485C-849D-4894-9DD1-0290F02E77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A027FAEC-51CF-4E8F-AADE-78F02DB3E01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What's preventing you from greening your data centre</Template>
  <TotalTime>3275</TotalTime>
  <Words>353</Words>
  <Application>Microsoft Office PowerPoint</Application>
  <PresentationFormat>On-screen Show (4:3)</PresentationFormat>
  <Paragraphs>52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What's preventing you from greening your data centre</vt:lpstr>
      <vt:lpstr>What’s preventing you from greening your data centre?</vt:lpstr>
      <vt:lpstr>Introduction</vt:lpstr>
      <vt:lpstr>PowerPoint Presentation</vt:lpstr>
      <vt:lpstr>PowerPoint Presentation</vt:lpstr>
      <vt:lpstr>PowerPoint Presentation</vt:lpstr>
      <vt:lpstr>Evaporative  cooler</vt:lpstr>
      <vt:lpstr>Regional PoP sideways… </vt:lpstr>
      <vt:lpstr>PowerPoint Presentation</vt:lpstr>
      <vt:lpstr>PowerPoint Presentation</vt:lpstr>
      <vt:lpstr>The Story So Far…</vt:lpstr>
      <vt:lpstr>Final Thoughts…</vt:lpstr>
      <vt:lpstr>Your next steps – making the most of your EAUC Membership…</vt:lpstr>
    </vt:vector>
  </TitlesOfParts>
  <Company>Office 2004 Test Drive 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write course information for web and print</dc:title>
  <dc:creator>Office 2004 Test Drive User</dc:creator>
  <cp:lastModifiedBy>WCT - Alex</cp:lastModifiedBy>
  <cp:revision>79</cp:revision>
  <dcterms:created xsi:type="dcterms:W3CDTF">2009-01-20T11:20:56Z</dcterms:created>
  <dcterms:modified xsi:type="dcterms:W3CDTF">2012-03-23T00:16:18Z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0x010100E5EE246359F89C42ADD061BB83DCB34F</vt:lpwstr>
  </property>
</Properties>
</file>