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1" d="100"/>
          <a:sy n="81" d="100"/>
        </p:scale>
        <p:origin x="-84" y="-6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C90120-0469-4A45-9165-B280C3E9F7A6}"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B8F960-B11C-48CD-B9C2-F7D4F612F831}" type="slidenum">
              <a:rPr lang="en-GB" smtClean="0"/>
              <a:t>‹#›</a:t>
            </a:fld>
            <a:endParaRPr lang="en-GB"/>
          </a:p>
        </p:txBody>
      </p:sp>
    </p:spTree>
    <p:extLst>
      <p:ext uri="{BB962C8B-B14F-4D97-AF65-F5344CB8AC3E}">
        <p14:creationId xmlns:p14="http://schemas.microsoft.com/office/powerpoint/2010/main" val="132130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C90120-0469-4A45-9165-B280C3E9F7A6}"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B8F960-B11C-48CD-B9C2-F7D4F612F831}" type="slidenum">
              <a:rPr lang="en-GB" smtClean="0"/>
              <a:t>‹#›</a:t>
            </a:fld>
            <a:endParaRPr lang="en-GB"/>
          </a:p>
        </p:txBody>
      </p:sp>
    </p:spTree>
    <p:extLst>
      <p:ext uri="{BB962C8B-B14F-4D97-AF65-F5344CB8AC3E}">
        <p14:creationId xmlns:p14="http://schemas.microsoft.com/office/powerpoint/2010/main" val="76838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C90120-0469-4A45-9165-B280C3E9F7A6}"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B8F960-B11C-48CD-B9C2-F7D4F612F831}" type="slidenum">
              <a:rPr lang="en-GB" smtClean="0"/>
              <a:t>‹#›</a:t>
            </a:fld>
            <a:endParaRPr lang="en-GB"/>
          </a:p>
        </p:txBody>
      </p:sp>
    </p:spTree>
    <p:extLst>
      <p:ext uri="{BB962C8B-B14F-4D97-AF65-F5344CB8AC3E}">
        <p14:creationId xmlns:p14="http://schemas.microsoft.com/office/powerpoint/2010/main" val="376122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C90120-0469-4A45-9165-B280C3E9F7A6}"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B8F960-B11C-48CD-B9C2-F7D4F612F831}" type="slidenum">
              <a:rPr lang="en-GB" smtClean="0"/>
              <a:t>‹#›</a:t>
            </a:fld>
            <a:endParaRPr lang="en-GB"/>
          </a:p>
        </p:txBody>
      </p:sp>
    </p:spTree>
    <p:extLst>
      <p:ext uri="{BB962C8B-B14F-4D97-AF65-F5344CB8AC3E}">
        <p14:creationId xmlns:p14="http://schemas.microsoft.com/office/powerpoint/2010/main" val="179633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90120-0469-4A45-9165-B280C3E9F7A6}"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B8F960-B11C-48CD-B9C2-F7D4F612F831}" type="slidenum">
              <a:rPr lang="en-GB" smtClean="0"/>
              <a:t>‹#›</a:t>
            </a:fld>
            <a:endParaRPr lang="en-GB"/>
          </a:p>
        </p:txBody>
      </p:sp>
    </p:spTree>
    <p:extLst>
      <p:ext uri="{BB962C8B-B14F-4D97-AF65-F5344CB8AC3E}">
        <p14:creationId xmlns:p14="http://schemas.microsoft.com/office/powerpoint/2010/main" val="415611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7C90120-0469-4A45-9165-B280C3E9F7A6}" type="datetimeFigureOut">
              <a:rPr lang="en-GB" smtClean="0"/>
              <a:t>17/03/2016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B8F960-B11C-48CD-B9C2-F7D4F612F831}" type="slidenum">
              <a:rPr lang="en-GB" smtClean="0"/>
              <a:t>‹#›</a:t>
            </a:fld>
            <a:endParaRPr lang="en-GB"/>
          </a:p>
        </p:txBody>
      </p:sp>
    </p:spTree>
    <p:extLst>
      <p:ext uri="{BB962C8B-B14F-4D97-AF65-F5344CB8AC3E}">
        <p14:creationId xmlns:p14="http://schemas.microsoft.com/office/powerpoint/2010/main" val="102267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7C90120-0469-4A45-9165-B280C3E9F7A6}" type="datetimeFigureOut">
              <a:rPr lang="en-GB" smtClean="0"/>
              <a:t>17/03/2016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B8F960-B11C-48CD-B9C2-F7D4F612F831}" type="slidenum">
              <a:rPr lang="en-GB" smtClean="0"/>
              <a:t>‹#›</a:t>
            </a:fld>
            <a:endParaRPr lang="en-GB"/>
          </a:p>
        </p:txBody>
      </p:sp>
    </p:spTree>
    <p:extLst>
      <p:ext uri="{BB962C8B-B14F-4D97-AF65-F5344CB8AC3E}">
        <p14:creationId xmlns:p14="http://schemas.microsoft.com/office/powerpoint/2010/main" val="63699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C90120-0469-4A45-9165-B280C3E9F7A6}" type="datetimeFigureOut">
              <a:rPr lang="en-GB" smtClean="0"/>
              <a:t>17/03/2016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B8F960-B11C-48CD-B9C2-F7D4F612F831}" type="slidenum">
              <a:rPr lang="en-GB" smtClean="0"/>
              <a:t>‹#›</a:t>
            </a:fld>
            <a:endParaRPr lang="en-GB"/>
          </a:p>
        </p:txBody>
      </p:sp>
    </p:spTree>
    <p:extLst>
      <p:ext uri="{BB962C8B-B14F-4D97-AF65-F5344CB8AC3E}">
        <p14:creationId xmlns:p14="http://schemas.microsoft.com/office/powerpoint/2010/main" val="189963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90120-0469-4A45-9165-B280C3E9F7A6}" type="datetimeFigureOut">
              <a:rPr lang="en-GB" smtClean="0"/>
              <a:t>17/03/2016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B8F960-B11C-48CD-B9C2-F7D4F612F831}" type="slidenum">
              <a:rPr lang="en-GB" smtClean="0"/>
              <a:t>‹#›</a:t>
            </a:fld>
            <a:endParaRPr lang="en-GB"/>
          </a:p>
        </p:txBody>
      </p:sp>
    </p:spTree>
    <p:extLst>
      <p:ext uri="{BB962C8B-B14F-4D97-AF65-F5344CB8AC3E}">
        <p14:creationId xmlns:p14="http://schemas.microsoft.com/office/powerpoint/2010/main" val="285692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90120-0469-4A45-9165-B280C3E9F7A6}" type="datetimeFigureOut">
              <a:rPr lang="en-GB" smtClean="0"/>
              <a:t>17/03/2016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B8F960-B11C-48CD-B9C2-F7D4F612F831}" type="slidenum">
              <a:rPr lang="en-GB" smtClean="0"/>
              <a:t>‹#›</a:t>
            </a:fld>
            <a:endParaRPr lang="en-GB"/>
          </a:p>
        </p:txBody>
      </p:sp>
    </p:spTree>
    <p:extLst>
      <p:ext uri="{BB962C8B-B14F-4D97-AF65-F5344CB8AC3E}">
        <p14:creationId xmlns:p14="http://schemas.microsoft.com/office/powerpoint/2010/main" val="185382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90120-0469-4A45-9165-B280C3E9F7A6}" type="datetimeFigureOut">
              <a:rPr lang="en-GB" smtClean="0"/>
              <a:t>17/03/2016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B8F960-B11C-48CD-B9C2-F7D4F612F831}" type="slidenum">
              <a:rPr lang="en-GB" smtClean="0"/>
              <a:t>‹#›</a:t>
            </a:fld>
            <a:endParaRPr lang="en-GB"/>
          </a:p>
        </p:txBody>
      </p:sp>
    </p:spTree>
    <p:extLst>
      <p:ext uri="{BB962C8B-B14F-4D97-AF65-F5344CB8AC3E}">
        <p14:creationId xmlns:p14="http://schemas.microsoft.com/office/powerpoint/2010/main" val="189298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90120-0469-4A45-9165-B280C3E9F7A6}" type="datetimeFigureOut">
              <a:rPr lang="en-GB" smtClean="0"/>
              <a:t>17/03/2016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8F960-B11C-48CD-B9C2-F7D4F612F831}" type="slidenum">
              <a:rPr lang="en-GB" smtClean="0"/>
              <a:t>‹#›</a:t>
            </a:fld>
            <a:endParaRPr lang="en-GB"/>
          </a:p>
        </p:txBody>
      </p:sp>
    </p:spTree>
    <p:extLst>
      <p:ext uri="{BB962C8B-B14F-4D97-AF65-F5344CB8AC3E}">
        <p14:creationId xmlns:p14="http://schemas.microsoft.com/office/powerpoint/2010/main" val="2613199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uturelearn.com/courses/africa-sustainable-develop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3603" y="-297"/>
            <a:ext cx="9144793" cy="6858594"/>
          </a:xfrm>
          <a:prstGeom prst="rect">
            <a:avLst/>
          </a:prstGeom>
        </p:spPr>
      </p:pic>
      <p:sp>
        <p:nvSpPr>
          <p:cNvPr id="2" name="Title 1"/>
          <p:cNvSpPr>
            <a:spLocks noGrp="1"/>
          </p:cNvSpPr>
          <p:nvPr>
            <p:ph type="ctrTitle"/>
          </p:nvPr>
        </p:nvSpPr>
        <p:spPr>
          <a:solidFill>
            <a:schemeClr val="bg1">
              <a:alpha val="68000"/>
            </a:schemeClr>
          </a:solidFill>
        </p:spPr>
        <p:txBody>
          <a:bodyPr>
            <a:normAutofit/>
          </a:bodyPr>
          <a:lstStyle/>
          <a:p>
            <a:r>
              <a:rPr lang="en-GB" sz="3600" dirty="0"/>
              <a:t/>
            </a:r>
            <a:br>
              <a:rPr lang="en-GB" sz="3600" dirty="0"/>
            </a:br>
            <a:r>
              <a:rPr lang="en-GB" sz="3600" dirty="0"/>
              <a:t> </a:t>
            </a:r>
            <a:r>
              <a:rPr lang="en-GB" sz="3600" b="1" dirty="0" err="1"/>
              <a:t>Interdisciplinarity</a:t>
            </a:r>
            <a:r>
              <a:rPr lang="en-GB" sz="3600" b="1" dirty="0"/>
              <a:t> and Sustainability Teaching </a:t>
            </a:r>
            <a:r>
              <a:rPr lang="en-GB" sz="3600" dirty="0"/>
              <a:t/>
            </a:r>
            <a:br>
              <a:rPr lang="en-GB" sz="3600" dirty="0"/>
            </a:br>
            <a:r>
              <a:rPr lang="en-GB" sz="3600" b="1" dirty="0"/>
              <a:t>Education for Sustainable Development in Higher Education TSN </a:t>
            </a:r>
            <a:endParaRPr lang="en-GB" sz="3600" dirty="0"/>
          </a:p>
        </p:txBody>
      </p:sp>
      <p:sp>
        <p:nvSpPr>
          <p:cNvPr id="3" name="Subtitle 2"/>
          <p:cNvSpPr>
            <a:spLocks noGrp="1"/>
          </p:cNvSpPr>
          <p:nvPr>
            <p:ph type="subTitle" idx="1"/>
          </p:nvPr>
        </p:nvSpPr>
        <p:spPr>
          <a:solidFill>
            <a:schemeClr val="bg1">
              <a:alpha val="68000"/>
            </a:schemeClr>
          </a:solidFill>
        </p:spPr>
        <p:txBody>
          <a:bodyPr/>
          <a:lstStyle/>
          <a:p>
            <a:endParaRPr lang="en-GB" dirty="0" smtClean="0"/>
          </a:p>
          <a:p>
            <a:r>
              <a:rPr lang="en-GB" dirty="0" smtClean="0"/>
              <a:t>Dr Donald Gray</a:t>
            </a:r>
          </a:p>
          <a:p>
            <a:r>
              <a:rPr lang="en-GB" dirty="0" smtClean="0"/>
              <a:t>University of Aberdeen</a:t>
            </a:r>
            <a:endParaRPr lang="en-GB" dirty="0"/>
          </a:p>
        </p:txBody>
      </p:sp>
    </p:spTree>
    <p:extLst>
      <p:ext uri="{BB962C8B-B14F-4D97-AF65-F5344CB8AC3E}">
        <p14:creationId xmlns:p14="http://schemas.microsoft.com/office/powerpoint/2010/main" val="396558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7257"/>
          </a:xfrm>
        </p:spPr>
        <p:txBody>
          <a:bodyPr>
            <a:normAutofit fontScale="90000"/>
          </a:bodyPr>
          <a:lstStyle/>
          <a:p>
            <a:r>
              <a:rPr lang="en-GB" dirty="0" smtClean="0"/>
              <a:t>Curriculum Reform Process 2010. </a:t>
            </a:r>
            <a:br>
              <a:rPr lang="en-GB" dirty="0" smtClean="0"/>
            </a:br>
            <a:r>
              <a:rPr lang="en-GB" dirty="0" smtClean="0"/>
              <a:t>6</a:t>
            </a:r>
            <a:r>
              <a:rPr lang="en-GB" baseline="30000" dirty="0" smtClean="0"/>
              <a:t>th</a:t>
            </a:r>
            <a:r>
              <a:rPr lang="en-GB" dirty="0" smtClean="0"/>
              <a:t> Century Courses from 2011</a:t>
            </a:r>
            <a:endParaRPr lang="en-GB" dirty="0"/>
          </a:p>
        </p:txBody>
      </p:sp>
      <p:sp>
        <p:nvSpPr>
          <p:cNvPr id="3" name="Content Placeholder 2"/>
          <p:cNvSpPr>
            <a:spLocks noGrp="1"/>
          </p:cNvSpPr>
          <p:nvPr>
            <p:ph idx="1"/>
          </p:nvPr>
        </p:nvSpPr>
        <p:spPr>
          <a:xfrm>
            <a:off x="838200" y="1392382"/>
            <a:ext cx="10515600" cy="4351338"/>
          </a:xfrm>
        </p:spPr>
        <p:txBody>
          <a:bodyPr>
            <a:noAutofit/>
          </a:bodyPr>
          <a:lstStyle/>
          <a:p>
            <a:pPr marL="0" indent="0">
              <a:buNone/>
            </a:pPr>
            <a:r>
              <a:rPr lang="en-GB" sz="2000" dirty="0" smtClean="0">
                <a:effectLst/>
              </a:rPr>
              <a:t>“The introduction of a series of inter-disciplinary Sixth Century Courses (named to celebrate the University being in its sixth century) was among the most exciting innovations of the Curriculum Reform process.”</a:t>
            </a:r>
          </a:p>
          <a:p>
            <a:pPr marL="0" indent="0">
              <a:buNone/>
            </a:pPr>
            <a:r>
              <a:rPr lang="en-GB" sz="2000" dirty="0" smtClean="0">
                <a:effectLst/>
              </a:rPr>
              <a:t>“With academics from across the University working across disciplinary boundaries, these courses lend themselves to the discussion of different approaches to the challenges facing modern society. Initially focussed on levels 1 and 2, the course options include”:</a:t>
            </a:r>
          </a:p>
          <a:p>
            <a:pPr>
              <a:lnSpc>
                <a:spcPct val="120000"/>
              </a:lnSpc>
              <a:spcBef>
                <a:spcPts val="0"/>
              </a:spcBef>
            </a:pPr>
            <a:r>
              <a:rPr lang="en-GB" sz="2000" b="1" dirty="0" smtClean="0">
                <a:solidFill>
                  <a:srgbClr val="FF0000"/>
                </a:solidFill>
                <a:effectLst/>
              </a:rPr>
              <a:t>Sustainability: Challenges and Opportunities </a:t>
            </a:r>
          </a:p>
          <a:p>
            <a:pPr>
              <a:lnSpc>
                <a:spcPct val="120000"/>
              </a:lnSpc>
              <a:spcBef>
                <a:spcPts val="0"/>
              </a:spcBef>
            </a:pPr>
            <a:r>
              <a:rPr lang="en-GB" sz="2000" dirty="0" smtClean="0">
                <a:effectLst/>
              </a:rPr>
              <a:t>Oceans and Society </a:t>
            </a:r>
          </a:p>
          <a:p>
            <a:pPr>
              <a:lnSpc>
                <a:spcPct val="120000"/>
              </a:lnSpc>
              <a:spcBef>
                <a:spcPts val="0"/>
              </a:spcBef>
            </a:pPr>
            <a:r>
              <a:rPr lang="en-GB" sz="2000" b="1" dirty="0" smtClean="0">
                <a:solidFill>
                  <a:srgbClr val="FF0000"/>
                </a:solidFill>
                <a:effectLst/>
              </a:rPr>
              <a:t>Sustainable International Development </a:t>
            </a:r>
          </a:p>
          <a:p>
            <a:pPr>
              <a:lnSpc>
                <a:spcPct val="120000"/>
              </a:lnSpc>
              <a:spcBef>
                <a:spcPts val="0"/>
              </a:spcBef>
            </a:pPr>
            <a:r>
              <a:rPr lang="en-GB" sz="2000" b="1" dirty="0" smtClean="0">
                <a:solidFill>
                  <a:srgbClr val="FF0000"/>
                </a:solidFill>
                <a:effectLst/>
              </a:rPr>
              <a:t>Natural World </a:t>
            </a:r>
          </a:p>
          <a:p>
            <a:pPr>
              <a:lnSpc>
                <a:spcPct val="120000"/>
              </a:lnSpc>
              <a:spcBef>
                <a:spcPts val="0"/>
              </a:spcBef>
            </a:pPr>
            <a:r>
              <a:rPr lang="en-GB" sz="2000" dirty="0" smtClean="0">
                <a:effectLst/>
              </a:rPr>
              <a:t>Humans and Other Animals </a:t>
            </a:r>
          </a:p>
          <a:p>
            <a:pPr>
              <a:lnSpc>
                <a:spcPct val="120000"/>
              </a:lnSpc>
              <a:spcBef>
                <a:spcPts val="0"/>
              </a:spcBef>
            </a:pPr>
            <a:r>
              <a:rPr lang="en-GB" sz="2000" dirty="0" smtClean="0">
                <a:effectLst/>
              </a:rPr>
              <a:t>What Gives us Rights? </a:t>
            </a:r>
          </a:p>
          <a:p>
            <a:pPr>
              <a:lnSpc>
                <a:spcPct val="120000"/>
              </a:lnSpc>
              <a:spcBef>
                <a:spcPts val="0"/>
              </a:spcBef>
            </a:pPr>
            <a:r>
              <a:rPr lang="en-GB" sz="2000" dirty="0" smtClean="0">
                <a:effectLst/>
              </a:rPr>
              <a:t>Mankind in the Universe: The Question of Objectivity </a:t>
            </a:r>
          </a:p>
        </p:txBody>
      </p:sp>
      <p:pic>
        <p:nvPicPr>
          <p:cNvPr id="4" name="Picture 3" descr="card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5453" y="3079739"/>
            <a:ext cx="2856547" cy="3778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5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422"/>
            <a:ext cx="10515600" cy="1325563"/>
          </a:xfrm>
        </p:spPr>
        <p:txBody>
          <a:bodyPr>
            <a:normAutofit/>
          </a:bodyPr>
          <a:lstStyle/>
          <a:p>
            <a:r>
              <a:rPr lang="en-GB" sz="3600" i="1" dirty="0" smtClean="0">
                <a:effectLst/>
              </a:rPr>
              <a:t>SX1011: Sustainability: Challenges and Opportunities </a:t>
            </a:r>
            <a:endParaRPr lang="en-GB" sz="3600" i="1" dirty="0"/>
          </a:p>
        </p:txBody>
      </p:sp>
      <p:sp>
        <p:nvSpPr>
          <p:cNvPr id="3" name="Content Placeholder 2"/>
          <p:cNvSpPr>
            <a:spLocks noGrp="1"/>
          </p:cNvSpPr>
          <p:nvPr>
            <p:ph idx="1"/>
          </p:nvPr>
        </p:nvSpPr>
        <p:spPr>
          <a:xfrm>
            <a:off x="838200" y="1001375"/>
            <a:ext cx="10515600" cy="2553194"/>
          </a:xfrm>
        </p:spPr>
        <p:txBody>
          <a:bodyPr>
            <a:noAutofit/>
          </a:bodyPr>
          <a:lstStyle/>
          <a:p>
            <a:pPr marL="0" indent="0">
              <a:lnSpc>
                <a:spcPct val="100000"/>
              </a:lnSpc>
              <a:spcBef>
                <a:spcPts val="0"/>
              </a:spcBef>
              <a:buNone/>
            </a:pPr>
            <a:r>
              <a:rPr lang="en-GB" sz="1800" i="1" dirty="0"/>
              <a:t>Course themes:</a:t>
            </a:r>
          </a:p>
          <a:p>
            <a:pPr lvl="0">
              <a:lnSpc>
                <a:spcPct val="100000"/>
              </a:lnSpc>
              <a:spcBef>
                <a:spcPts val="0"/>
              </a:spcBef>
            </a:pPr>
            <a:r>
              <a:rPr lang="en-GB" sz="1800" i="1" dirty="0"/>
              <a:t>Conceptualising and understanding sustainability</a:t>
            </a:r>
          </a:p>
          <a:p>
            <a:pPr lvl="0">
              <a:lnSpc>
                <a:spcPct val="100000"/>
              </a:lnSpc>
              <a:spcBef>
                <a:spcPts val="0"/>
              </a:spcBef>
            </a:pPr>
            <a:r>
              <a:rPr lang="en-GB" sz="1800" i="1" dirty="0"/>
              <a:t>The inter-connectedness of local and global issues</a:t>
            </a:r>
          </a:p>
          <a:p>
            <a:pPr lvl="0">
              <a:lnSpc>
                <a:spcPct val="100000"/>
              </a:lnSpc>
              <a:spcBef>
                <a:spcPts val="0"/>
              </a:spcBef>
            </a:pPr>
            <a:r>
              <a:rPr lang="en-GB" sz="1800" i="1" dirty="0"/>
              <a:t>Food systems and sustainability</a:t>
            </a:r>
          </a:p>
          <a:p>
            <a:pPr lvl="0">
              <a:lnSpc>
                <a:spcPct val="100000"/>
              </a:lnSpc>
              <a:spcBef>
                <a:spcPts val="0"/>
              </a:spcBef>
            </a:pPr>
            <a:r>
              <a:rPr lang="en-GB" sz="1800" i="1" dirty="0"/>
              <a:t>Science and other ‘ways of knowing’ the world</a:t>
            </a:r>
          </a:p>
          <a:p>
            <a:pPr lvl="0">
              <a:lnSpc>
                <a:spcPct val="100000"/>
              </a:lnSpc>
              <a:spcBef>
                <a:spcPts val="0"/>
              </a:spcBef>
            </a:pPr>
            <a:r>
              <a:rPr lang="en-GB" sz="1800" i="1" dirty="0"/>
              <a:t>Sustainability science as a new paradigm</a:t>
            </a:r>
          </a:p>
          <a:p>
            <a:pPr lvl="0">
              <a:lnSpc>
                <a:spcPct val="100000"/>
              </a:lnSpc>
              <a:spcBef>
                <a:spcPts val="0"/>
              </a:spcBef>
            </a:pPr>
            <a:r>
              <a:rPr lang="en-GB" sz="1800" i="1" dirty="0"/>
              <a:t>The politics of sustainability</a:t>
            </a:r>
          </a:p>
          <a:p>
            <a:pPr lvl="0">
              <a:lnSpc>
                <a:spcPct val="100000"/>
              </a:lnSpc>
              <a:spcBef>
                <a:spcPts val="0"/>
              </a:spcBef>
            </a:pPr>
            <a:r>
              <a:rPr lang="en-GB" sz="1800" i="1" dirty="0"/>
              <a:t>Legislative challenges</a:t>
            </a:r>
          </a:p>
          <a:p>
            <a:pPr lvl="0">
              <a:lnSpc>
                <a:spcPct val="100000"/>
              </a:lnSpc>
              <a:spcBef>
                <a:spcPts val="0"/>
              </a:spcBef>
            </a:pPr>
            <a:r>
              <a:rPr lang="en-GB" sz="1800" i="1" dirty="0"/>
              <a:t>Becoming a global citizen</a:t>
            </a:r>
          </a:p>
          <a:p>
            <a:endParaRPr lang="en-GB" sz="1800" dirty="0"/>
          </a:p>
        </p:txBody>
      </p:sp>
      <p:sp>
        <p:nvSpPr>
          <p:cNvPr id="4" name="Title 1"/>
          <p:cNvSpPr txBox="1">
            <a:spLocks/>
          </p:cNvSpPr>
          <p:nvPr/>
        </p:nvSpPr>
        <p:spPr>
          <a:xfrm>
            <a:off x="838200" y="3412901"/>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700" i="1" dirty="0" smtClean="0"/>
              <a:t>SX1019 Africa: Sustainable Development for All?</a:t>
            </a:r>
            <a:r>
              <a:rPr lang="en-GB" dirty="0" smtClean="0"/>
              <a:t/>
            </a:r>
            <a:br>
              <a:rPr lang="en-GB" dirty="0" smtClean="0"/>
            </a:br>
            <a:r>
              <a:rPr lang="en-GB" sz="2700" dirty="0" smtClean="0"/>
              <a:t>(Developed from SX1012 Sustainable International Development)</a:t>
            </a:r>
            <a:endParaRPr lang="en-GB" sz="2700" dirty="0"/>
          </a:p>
        </p:txBody>
      </p:sp>
      <p:sp>
        <p:nvSpPr>
          <p:cNvPr id="5" name="Rectangle 4"/>
          <p:cNvSpPr/>
          <p:nvPr/>
        </p:nvSpPr>
        <p:spPr>
          <a:xfrm>
            <a:off x="838200" y="4531603"/>
            <a:ext cx="10045521" cy="2031325"/>
          </a:xfrm>
          <a:prstGeom prst="rect">
            <a:avLst/>
          </a:prstGeom>
        </p:spPr>
        <p:txBody>
          <a:bodyPr wrap="square">
            <a:spAutoFit/>
          </a:bodyPr>
          <a:lstStyle/>
          <a:p>
            <a:r>
              <a:rPr lang="en-GB" i="1" dirty="0"/>
              <a:t>This 6th Century course is very innovative and the first of its type at the University of Aberdeen as it is a combination of a six week on-line course (see </a:t>
            </a:r>
            <a:r>
              <a:rPr lang="en-GB" i="1" u="sng" dirty="0">
                <a:hlinkClick r:id="rId2"/>
              </a:rPr>
              <a:t>https://www.futurelearn.com/courses/africa-sustainable-development</a:t>
            </a:r>
            <a:r>
              <a:rPr lang="en-GB" i="1" dirty="0"/>
              <a:t>) together with personal tuition, self-directed learning and group work.</a:t>
            </a:r>
            <a:endParaRPr lang="en-GB" dirty="0"/>
          </a:p>
          <a:p>
            <a:r>
              <a:rPr lang="en-GB" i="1" dirty="0"/>
              <a:t>The course addresses the big question of why although Africa as a continent is rich in natural resources and has increasing rates of wealth in some countries, there are many sub-Saharan African countries which are performing poorly on development indicators for reducing poverty, hunger, unemployment and have poor maternal health, whilst some other countries are forging ahead. </a:t>
            </a:r>
            <a:endParaRPr lang="en-GB" dirty="0"/>
          </a:p>
        </p:txBody>
      </p:sp>
    </p:spTree>
    <p:extLst>
      <p:ext uri="{BB962C8B-B14F-4D97-AF65-F5344CB8AC3E}">
        <p14:creationId xmlns:p14="http://schemas.microsoft.com/office/powerpoint/2010/main" val="342184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i="1" dirty="0"/>
              <a:t>In doing this course, we hope that you will develop your appreciation of the natural world around us through your own experiences. We also hope that you will learn from others' perceptions of nature through visual art, literature, education and science.</a:t>
            </a:r>
          </a:p>
          <a:p>
            <a:r>
              <a:rPr lang="en-GB" sz="2400" i="1" dirty="0"/>
              <a:t>These issues will be covered in </a:t>
            </a:r>
            <a:r>
              <a:rPr lang="en-GB" sz="2400" b="1" i="1" dirty="0"/>
              <a:t>a set of six lectures and seminars</a:t>
            </a:r>
            <a:r>
              <a:rPr lang="en-GB" sz="2400" i="1" dirty="0"/>
              <a:t> and in the </a:t>
            </a:r>
            <a:r>
              <a:rPr lang="en-GB" sz="2400" b="1" i="1" dirty="0"/>
              <a:t>accompanying field visits</a:t>
            </a:r>
            <a:r>
              <a:rPr lang="en-GB" sz="2400" i="1" dirty="0"/>
              <a:t>. Your participation in these events should expose you to new concepts, with the exploration and synthesis of ideas your own personal values.</a:t>
            </a:r>
          </a:p>
          <a:p>
            <a:r>
              <a:rPr lang="en-GB" sz="2400" i="1" dirty="0"/>
              <a:t>There are </a:t>
            </a:r>
            <a:r>
              <a:rPr lang="en-GB" sz="2400" b="1" i="1" dirty="0"/>
              <a:t>two coursework assessments</a:t>
            </a:r>
            <a:r>
              <a:rPr lang="en-GB" sz="2400" i="1" dirty="0"/>
              <a:t>: (a) Observing nature using a choice of media, and (b) Reflecting on how your thoughts and values correspond with those of others.</a:t>
            </a:r>
          </a:p>
          <a:p>
            <a:endParaRPr lang="en-GB" dirty="0"/>
          </a:p>
        </p:txBody>
      </p:sp>
      <p:sp>
        <p:nvSpPr>
          <p:cNvPr id="4" name="Title 1"/>
          <p:cNvSpPr>
            <a:spLocks noGrp="1"/>
          </p:cNvSpPr>
          <p:nvPr>
            <p:ph type="title"/>
          </p:nvPr>
        </p:nvSpPr>
        <p:spPr/>
        <p:txBody>
          <a:bodyPr>
            <a:normAutofit/>
          </a:bodyPr>
          <a:lstStyle/>
          <a:p>
            <a:r>
              <a:rPr lang="en-GB" sz="3600" i="1" dirty="0" smtClean="0">
                <a:effectLst/>
              </a:rPr>
              <a:t>SX1504: The Natural World</a:t>
            </a:r>
            <a:endParaRPr lang="en-GB" sz="3600" i="1" dirty="0"/>
          </a:p>
        </p:txBody>
      </p:sp>
    </p:spTree>
    <p:extLst>
      <p:ext uri="{BB962C8B-B14F-4D97-AF65-F5344CB8AC3E}">
        <p14:creationId xmlns:p14="http://schemas.microsoft.com/office/powerpoint/2010/main" val="255121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Environmental Humanities Programme</a:t>
            </a:r>
            <a:endParaRPr lang="en-GB" dirty="0"/>
          </a:p>
        </p:txBody>
      </p:sp>
      <p:sp>
        <p:nvSpPr>
          <p:cNvPr id="3" name="Content Placeholder 2"/>
          <p:cNvSpPr>
            <a:spLocks noGrp="1"/>
          </p:cNvSpPr>
          <p:nvPr>
            <p:ph idx="1"/>
          </p:nvPr>
        </p:nvSpPr>
        <p:spPr>
          <a:xfrm>
            <a:off x="838200" y="1442434"/>
            <a:ext cx="10515600" cy="4984123"/>
          </a:xfrm>
        </p:spPr>
        <p:txBody>
          <a:bodyPr>
            <a:normAutofit/>
          </a:bodyPr>
          <a:lstStyle/>
          <a:p>
            <a:pPr marL="0" indent="0">
              <a:buNone/>
            </a:pPr>
            <a:r>
              <a:rPr lang="en-GB" sz="1800" b="1" dirty="0">
                <a:latin typeface="Calibri" panose="020F0502020204030204" pitchFamily="34" charset="0"/>
              </a:rPr>
              <a:t>How does it work?</a:t>
            </a:r>
            <a:endParaRPr lang="en-GB" sz="1800" dirty="0">
              <a:latin typeface="Calibri" panose="020F0502020204030204" pitchFamily="34" charset="0"/>
            </a:endParaRPr>
          </a:p>
          <a:p>
            <a:pPr marL="0" indent="0">
              <a:buNone/>
            </a:pPr>
            <a:r>
              <a:rPr lang="en-GB" sz="1800" dirty="0">
                <a:latin typeface="Calibri" panose="020F0502020204030204" pitchFamily="34" charset="0"/>
              </a:rPr>
              <a:t>The Aberdeen Environmental Humanities degree is a joint degree, because we believe you must work together across a range of disciplines to solve the environmental crisis. You can do EH together with biology, with anthropology, or with history. In each year there are two required courses:</a:t>
            </a:r>
          </a:p>
          <a:p>
            <a:pPr marL="0" indent="0">
              <a:buNone/>
            </a:pPr>
            <a:r>
              <a:rPr lang="en-GB" sz="1800" dirty="0">
                <a:latin typeface="Calibri" panose="020F0502020204030204" pitchFamily="34" charset="0"/>
              </a:rPr>
              <a:t> </a:t>
            </a:r>
          </a:p>
          <a:p>
            <a:pPr marL="0" indent="0">
              <a:buNone/>
            </a:pPr>
            <a:r>
              <a:rPr lang="en-GB" sz="1800" dirty="0">
                <a:latin typeface="Calibri" panose="020F0502020204030204" pitchFamily="34" charset="0"/>
              </a:rPr>
              <a:t>Year 1: </a:t>
            </a:r>
            <a:r>
              <a:rPr lang="en-GB" sz="1800" b="1" dirty="0">
                <a:latin typeface="Calibri" panose="020F0502020204030204" pitchFamily="34" charset="0"/>
              </a:rPr>
              <a:t>Mountains</a:t>
            </a:r>
            <a:r>
              <a:rPr lang="en-GB" sz="1800" dirty="0">
                <a:latin typeface="Calibri" panose="020F0502020204030204" pitchFamily="34" charset="0"/>
              </a:rPr>
              <a:t>	</a:t>
            </a:r>
            <a:r>
              <a:rPr lang="en-GB" sz="1800" dirty="0" smtClean="0">
                <a:latin typeface="Calibri" panose="020F0502020204030204" pitchFamily="34" charset="0"/>
              </a:rPr>
              <a:t>	</a:t>
            </a:r>
            <a:r>
              <a:rPr lang="en-GB" sz="1800" b="1" dirty="0" smtClean="0">
                <a:latin typeface="Calibri" panose="020F0502020204030204" pitchFamily="34" charset="0"/>
              </a:rPr>
              <a:t>Islands</a:t>
            </a:r>
            <a:endParaRPr lang="en-GB" sz="1800" dirty="0">
              <a:latin typeface="Calibri" panose="020F0502020204030204" pitchFamily="34" charset="0"/>
            </a:endParaRPr>
          </a:p>
          <a:p>
            <a:pPr marL="0" indent="0">
              <a:buNone/>
            </a:pPr>
            <a:r>
              <a:rPr lang="en-GB" sz="1800" dirty="0">
                <a:latin typeface="Calibri" panose="020F0502020204030204" pitchFamily="34" charset="0"/>
              </a:rPr>
              <a:t>Year 2: </a:t>
            </a:r>
            <a:r>
              <a:rPr lang="en-GB" sz="1800" b="1" dirty="0" smtClean="0">
                <a:latin typeface="Calibri" panose="020F0502020204030204" pitchFamily="34" charset="0"/>
              </a:rPr>
              <a:t>Resources	</a:t>
            </a:r>
            <a:r>
              <a:rPr lang="en-GB" sz="1800" dirty="0">
                <a:latin typeface="Calibri" panose="020F0502020204030204" pitchFamily="34" charset="0"/>
              </a:rPr>
              <a:t>	</a:t>
            </a:r>
            <a:r>
              <a:rPr lang="en-GB" sz="1800" b="1" dirty="0">
                <a:latin typeface="Calibri" panose="020F0502020204030204" pitchFamily="34" charset="0"/>
              </a:rPr>
              <a:t>Justice</a:t>
            </a:r>
            <a:endParaRPr lang="en-GB" sz="1800" dirty="0">
              <a:latin typeface="Calibri" panose="020F0502020204030204" pitchFamily="34" charset="0"/>
            </a:endParaRPr>
          </a:p>
          <a:p>
            <a:pPr marL="0" indent="0">
              <a:buNone/>
            </a:pPr>
            <a:r>
              <a:rPr lang="en-GB" sz="1800" dirty="0">
                <a:latin typeface="Calibri" panose="020F0502020204030204" pitchFamily="34" charset="0"/>
              </a:rPr>
              <a:t>Year 3: </a:t>
            </a:r>
            <a:r>
              <a:rPr lang="en-GB" sz="1800" b="1" dirty="0" err="1">
                <a:latin typeface="Calibri" panose="020F0502020204030204" pitchFamily="34" charset="0"/>
              </a:rPr>
              <a:t>Posthumanities</a:t>
            </a:r>
            <a:r>
              <a:rPr lang="en-GB" sz="1800" dirty="0">
                <a:latin typeface="Calibri" panose="020F0502020204030204" pitchFamily="34" charset="0"/>
              </a:rPr>
              <a:t> 	</a:t>
            </a:r>
            <a:r>
              <a:rPr lang="en-GB" sz="1800" b="1" dirty="0">
                <a:latin typeface="Calibri" panose="020F0502020204030204" pitchFamily="34" charset="0"/>
              </a:rPr>
              <a:t>Roots and Branches</a:t>
            </a:r>
            <a:endParaRPr lang="en-GB" sz="1800" dirty="0">
              <a:latin typeface="Calibri" panose="020F0502020204030204" pitchFamily="34" charset="0"/>
            </a:endParaRPr>
          </a:p>
          <a:p>
            <a:pPr marL="0" indent="0">
              <a:buNone/>
            </a:pPr>
            <a:r>
              <a:rPr lang="en-GB" sz="1800" dirty="0">
                <a:latin typeface="Calibri" panose="020F0502020204030204" pitchFamily="34" charset="0"/>
              </a:rPr>
              <a:t>Year 4:</a:t>
            </a:r>
            <a:r>
              <a:rPr lang="en-GB" sz="1800" b="1" dirty="0">
                <a:latin typeface="Calibri" panose="020F0502020204030204" pitchFamily="34" charset="0"/>
              </a:rPr>
              <a:t> EH Seminar I &amp; II</a:t>
            </a:r>
            <a:r>
              <a:rPr lang="en-GB" sz="1800" dirty="0">
                <a:latin typeface="Calibri" panose="020F0502020204030204" pitchFamily="34" charset="0"/>
              </a:rPr>
              <a:t> and </a:t>
            </a:r>
            <a:r>
              <a:rPr lang="en-GB" sz="1800" b="1" dirty="0">
                <a:latin typeface="Calibri" panose="020F0502020204030204" pitchFamily="34" charset="0"/>
              </a:rPr>
              <a:t>Keystone project</a:t>
            </a:r>
            <a:endParaRPr lang="en-GB" sz="1800" dirty="0">
              <a:latin typeface="Calibri" panose="020F0502020204030204" pitchFamily="34" charset="0"/>
            </a:endParaRPr>
          </a:p>
          <a:p>
            <a:pPr marL="0" indent="0">
              <a:buNone/>
            </a:pPr>
            <a:r>
              <a:rPr lang="en-GB" sz="1800" dirty="0">
                <a:latin typeface="Calibri" panose="020F0502020204030204" pitchFamily="34" charset="0"/>
              </a:rPr>
              <a:t>Through competition, some students may be selected for an internship; some students will choose to undertake a creative project; and some will undertake a research project. All students are expected to choose a specific place, such as an estuary, valley, village or island and build their keystone project both in and about that place and its social and biological communities.</a:t>
            </a:r>
          </a:p>
        </p:txBody>
      </p:sp>
    </p:spTree>
    <p:extLst>
      <p:ext uri="{BB962C8B-B14F-4D97-AF65-F5344CB8AC3E}">
        <p14:creationId xmlns:p14="http://schemas.microsoft.com/office/powerpoint/2010/main" val="1569426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376</Words>
  <Application>Microsoft Office PowerPoint</Application>
  <PresentationFormat>Custom</PresentationFormat>
  <Paragraphs>40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  Interdisciplinarity and Sustainability Teaching  Education for Sustainable Development in Higher Education TSN </vt:lpstr>
      <vt:lpstr>Curriculum Reform Process 2010.  6th Century Courses from 2011</vt:lpstr>
      <vt:lpstr>SX1011: Sustainability: Challenges and Opportunities </vt:lpstr>
      <vt:lpstr>SX1504: The Natural World</vt:lpstr>
      <vt:lpstr>Environmental Humanities Programme</vt:lpstr>
    </vt:vector>
  </TitlesOfParts>
  <Company>University of Aberdeen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Interdisciplinarity and Sustainability Teaching  Education for Sustainable Development in Higher Education TSN</dc:title>
  <dc:creator>Gray, Dr Donald S.</dc:creator>
  <cp:lastModifiedBy>rpetford</cp:lastModifiedBy>
  <cp:revision>7</cp:revision>
  <dcterms:created xsi:type="dcterms:W3CDTF">2016-03-14T11:57:58Z</dcterms:created>
  <dcterms:modified xsi:type="dcterms:W3CDTF">2016-03-17T12:20:07Z</dcterms:modified>
</cp:coreProperties>
</file>