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68" r:id="rId4"/>
    <p:sldId id="267" r:id="rId5"/>
    <p:sldId id="269" r:id="rId6"/>
    <p:sldId id="259" r:id="rId7"/>
    <p:sldId id="257" r:id="rId8"/>
    <p:sldId id="270" r:id="rId9"/>
    <p:sldId id="277" r:id="rId10"/>
    <p:sldId id="272" r:id="rId11"/>
    <p:sldId id="260" r:id="rId12"/>
    <p:sldId id="261" r:id="rId13"/>
    <p:sldId id="262" r:id="rId14"/>
    <p:sldId id="273" r:id="rId15"/>
    <p:sldId id="274" r:id="rId16"/>
    <p:sldId id="276" r:id="rId17"/>
    <p:sldId id="275" r:id="rId18"/>
    <p:sldId id="263" r:id="rId19"/>
    <p:sldId id="264" r:id="rId20"/>
    <p:sldId id="271" r:id="rId21"/>
    <p:sldId id="258" r:id="rId22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FA79D"/>
    <a:srgbClr val="562689"/>
    <a:srgbClr val="7BA22F"/>
    <a:srgbClr val="0053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2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68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880" y="0"/>
            <a:ext cx="2951905" cy="49768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B2AC0757-371D-4FF1-8369-16DE110856FA}" type="datetimeFigureOut">
              <a:rPr lang="en-GB" smtClean="0"/>
              <a:pPr/>
              <a:t>18/04/2013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2416"/>
            <a:ext cx="5448936" cy="4474369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51905" cy="49768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880" y="9443241"/>
            <a:ext cx="2951905" cy="49768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BE1C9E82-DD0F-457F-9B9B-8879762CD4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0266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Green infrastructure – multifunctional green spaces can be used to halt the decline, enhance and restore biodiversity 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Green spaces – might be small but in a landscape context they may provide valuable resources and act as stepping stones to a higher quality habitat.</a:t>
            </a:r>
          </a:p>
          <a:p>
            <a:endParaRPr lang="en-GB" smtClean="0"/>
          </a:p>
          <a:p>
            <a:r>
              <a:rPr lang="en-GB" smtClean="0"/>
              <a:t>Small patches may include gardens, waste ground, walls and crevices.</a:t>
            </a:r>
          </a:p>
          <a:p>
            <a:endParaRPr lang="en-GB" smtClean="0"/>
          </a:p>
          <a:p>
            <a:r>
              <a:rPr lang="en-GB" smtClean="0"/>
              <a:t>Student Dissertation – Badger mobility </a:t>
            </a:r>
          </a:p>
          <a:p>
            <a:endParaRPr lang="en-GB" smtClean="0"/>
          </a:p>
          <a:p>
            <a:r>
              <a:rPr lang="en-GB" smtClean="0"/>
              <a:t>Also: water shed management, flood risk and adaptation/ resilience for climate change – ECOSYSTEM SERVICES</a:t>
            </a:r>
          </a:p>
          <a:p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23C94-0BB4-4FF3-856D-23E3373FF2B6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3" y="3284984"/>
            <a:ext cx="482453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Speaker(s) 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03648" y="6199792"/>
            <a:ext cx="4608512" cy="3298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Stream: Estates and Operations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3335" cy="20162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01208"/>
            <a:ext cx="1436400" cy="143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47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BF49-16BE-4E29-89A5-91128146C5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1016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43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87008" cy="85010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4800" b="0" baseline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Your ‘aha’ action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8313" y="2348880"/>
            <a:ext cx="8207375" cy="388843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62689"/>
              </a:buClr>
              <a:buSzPct val="121000"/>
              <a:buFont typeface="+mj-lt"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[Tell the audience the one thing they should do or take from this session – insert here] 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67544" y="104402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FA79D"/>
                </a:solidFill>
                <a:latin typeface="Arial" pitchFamily="34" charset="0"/>
                <a:cs typeface="Arial" pitchFamily="34" charset="0"/>
              </a:rPr>
              <a:t>If you don’t do anything else…</a:t>
            </a:r>
            <a:endParaRPr lang="en-GB" sz="3200" dirty="0">
              <a:solidFill>
                <a:srgbClr val="0FA79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A97DA3-9A22-4CB3-AA46-7D59F0B9C710}" type="datetimeFigureOut">
              <a:rPr lang="en-GB" smtClean="0"/>
              <a:pPr/>
              <a:t>18/04/2013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24EE-35E5-491C-8DD2-BF2CE07109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92211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7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8313" y="2348880"/>
            <a:ext cx="8207375" cy="388843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62689"/>
              </a:buClr>
              <a:buSzPct val="121000"/>
              <a:buFont typeface="+mj-lt"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[Tell the audience the one thing they should do or take from this session – insert here] 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67544" y="104402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FA79D"/>
                </a:solidFill>
                <a:latin typeface="Arial" pitchFamily="34" charset="0"/>
                <a:cs typeface="Arial" pitchFamily="34" charset="0"/>
              </a:rPr>
              <a:t>If you don’t do anything else…</a:t>
            </a:r>
            <a:endParaRPr lang="en-GB" sz="3200" dirty="0">
              <a:solidFill>
                <a:srgbClr val="0FA79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273600"/>
            <a:ext cx="5986800" cy="849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rgbClr val="0FA79D"/>
                </a:solidFill>
                <a:latin typeface="Arial" pitchFamily="34" charset="0"/>
                <a:cs typeface="Arial" pitchFamily="34" charset="0"/>
              </a:rPr>
              <a:t>Your ‘aha’ moment</a:t>
            </a:r>
            <a:endParaRPr lang="en-GB" sz="4800" dirty="0">
              <a:solidFill>
                <a:srgbClr val="0FA79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56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5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18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6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99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31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2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79512" y="188640"/>
            <a:ext cx="8712968" cy="6480720"/>
          </a:xfrm>
          <a:prstGeom prst="roundRect">
            <a:avLst>
              <a:gd name="adj" fmla="val 32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0312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1877194" cy="784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4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rgbClr val="00535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rovancouver.or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Richard Moore</a:t>
            </a:r>
          </a:p>
          <a:p>
            <a:r>
              <a:rPr lang="en-GB" dirty="0" smtClean="0"/>
              <a:t>Dr Janet Jackson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Biodiversity Index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4281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778098"/>
          </a:xfrm>
        </p:spPr>
        <p:txBody>
          <a:bodyPr/>
          <a:lstStyle/>
          <a:p>
            <a:r>
              <a:rPr lang="en-GB" dirty="0" smtClean="0"/>
              <a:t>Education and Mainstreaming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11560" y="148478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 Businesses – CSR and consumer ethics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 Governments – National to Local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 Planners and urban designers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1784060" cy="94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55172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“Calling for Tools to help decision makers”</a:t>
            </a:r>
            <a:endParaRPr lang="en-GB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1138138"/>
          </a:xfrm>
        </p:spPr>
        <p:txBody>
          <a:bodyPr/>
          <a:lstStyle/>
          <a:p>
            <a:r>
              <a:rPr lang="en-GB" dirty="0" smtClean="0"/>
              <a:t>Biodiversity…increasingly part of CSR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496177" cy="47525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Many organisations are taking an increasing interest in the overall impact they and their suppliers have on the environment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 Biodiversity is part of the equation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In fact, many larger companies and public sector organisations now specifically ask suppliers to show how they are managing biodiversity on their sites.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likely to use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Sustainability managers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Environmental managers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Estates/Facilities managers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FE/School teachers - geography, biology and environmental science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University Lecturers and students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207375" cy="47525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A  numerical Biodiversity Index score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A summary with a detailed printable report</a:t>
            </a:r>
          </a:p>
          <a:p>
            <a:pPr lvl="0">
              <a:spcAft>
                <a:spcPts val="1200"/>
              </a:spcAft>
            </a:pPr>
            <a:r>
              <a:rPr lang="en-GB" dirty="0" smtClean="0"/>
              <a:t>Suggest a range of activities that will benefit biodiversity on your site</a:t>
            </a:r>
          </a:p>
          <a:p>
            <a:pPr lvl="0">
              <a:spcAft>
                <a:spcPts val="1200"/>
              </a:spcAft>
            </a:pPr>
            <a:r>
              <a:rPr lang="en-GB" dirty="0" smtClean="0"/>
              <a:t>Provide you with links to further information/organisations and websites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519487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5805264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OS Crown Copyright supplied by Edina (2012)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5" descr="DSCF00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08104" y="908720"/>
            <a:ext cx="2808288" cy="2106612"/>
          </a:xfrm>
          <a:prstGeom prst="rect">
            <a:avLst/>
          </a:prstGeom>
        </p:spPr>
      </p:pic>
      <p:pic>
        <p:nvPicPr>
          <p:cNvPr id="8" name="Picture 6" descr="DSCF0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68960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5976" y="764704"/>
            <a:ext cx="13668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u="sng" dirty="0"/>
              <a:t>Park Campus</a:t>
            </a:r>
          </a:p>
          <a:p>
            <a:r>
              <a:rPr lang="en-GB" dirty="0"/>
              <a:t>@15 hectares</a:t>
            </a:r>
          </a:p>
          <a:p>
            <a:r>
              <a:rPr lang="en-GB" dirty="0"/>
              <a:t>grassland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7984" y="5373216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latin typeface="Arial" pitchFamily="34" charset="0"/>
                <a:cs typeface="Arial" pitchFamily="34" charset="0"/>
              </a:rPr>
              <a:t>“It’s a lovely green campus”</a:t>
            </a:r>
            <a:endParaRPr lang="en-GB" sz="3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093296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OS Crown Copyright supplied by Edina (2012)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524328" cy="5013176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/>
          <a:lstStyle/>
          <a:p>
            <a:r>
              <a:rPr lang="en-GB" dirty="0" smtClean="0"/>
              <a:t>Where are the habitats, patches or ‘neglected’ areas?</a:t>
            </a:r>
          </a:p>
          <a:p>
            <a:r>
              <a:rPr lang="en-GB" dirty="0" smtClean="0"/>
              <a:t>Where are the pollinators overwintering?</a:t>
            </a:r>
          </a:p>
          <a:p>
            <a:r>
              <a:rPr lang="en-GB" dirty="0" smtClean="0"/>
              <a:t> How do wildlife move from one patch to another?</a:t>
            </a:r>
          </a:p>
          <a:p>
            <a:r>
              <a:rPr lang="en-GB" dirty="0" smtClean="0"/>
              <a:t>Can we fill in the gaps or remove barriers?</a:t>
            </a:r>
          </a:p>
          <a:p>
            <a:r>
              <a:rPr lang="en-GB" dirty="0" smtClean="0"/>
              <a:t>Think big – scale - linkages – watershed, river catchments, drainage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24EE-35E5-491C-8DD2-BF2CE07109C3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5" descr="DSC08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725144"/>
            <a:ext cx="2459765" cy="18448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r="4953"/>
          <a:stretch>
            <a:fillRect/>
          </a:stretch>
        </p:blipFill>
        <p:spPr bwMode="auto">
          <a:xfrm>
            <a:off x="-252536" y="0"/>
            <a:ext cx="95656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6876256" y="1268760"/>
            <a:ext cx="1368425" cy="1296987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788024" y="3212976"/>
            <a:ext cx="1008385" cy="1080964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635896" y="260648"/>
            <a:ext cx="1152401" cy="108012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PARK</a:t>
            </a:r>
          </a:p>
        </p:txBody>
      </p:sp>
      <p:sp>
        <p:nvSpPr>
          <p:cNvPr id="7" name="Oval 6"/>
          <p:cNvSpPr/>
          <p:nvPr/>
        </p:nvSpPr>
        <p:spPr>
          <a:xfrm>
            <a:off x="2051720" y="5157192"/>
            <a:ext cx="1440159" cy="719783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AVENUE</a:t>
            </a:r>
          </a:p>
        </p:txBody>
      </p:sp>
      <p:sp>
        <p:nvSpPr>
          <p:cNvPr id="8207" name="TextBox 21"/>
          <p:cNvSpPr txBox="1">
            <a:spLocks noChangeArrowheads="1"/>
          </p:cNvSpPr>
          <p:nvPr/>
        </p:nvSpPr>
        <p:spPr bwMode="auto">
          <a:xfrm>
            <a:off x="5004048" y="3429000"/>
            <a:ext cx="5762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208" name="TextBox 21"/>
          <p:cNvSpPr txBox="1">
            <a:spLocks noChangeArrowheads="1"/>
          </p:cNvSpPr>
          <p:nvPr/>
        </p:nvSpPr>
        <p:spPr bwMode="auto">
          <a:xfrm>
            <a:off x="7380312" y="1412776"/>
            <a:ext cx="5762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2" name="Group 34"/>
          <p:cNvGrpSpPr/>
          <p:nvPr/>
        </p:nvGrpSpPr>
        <p:grpSpPr>
          <a:xfrm>
            <a:off x="7596336" y="2276475"/>
            <a:ext cx="1007914" cy="1080517"/>
            <a:chOff x="7596336" y="2276475"/>
            <a:chExt cx="1007914" cy="1080517"/>
          </a:xfrm>
        </p:grpSpPr>
        <p:sp>
          <p:nvSpPr>
            <p:cNvPr id="32" name="Oval 31"/>
            <p:cNvSpPr/>
            <p:nvPr/>
          </p:nvSpPr>
          <p:spPr>
            <a:xfrm>
              <a:off x="7596336" y="2276475"/>
              <a:ext cx="1007914" cy="1080517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19" name="TextBox 21"/>
            <p:cNvSpPr txBox="1">
              <a:spLocks noChangeArrowheads="1"/>
            </p:cNvSpPr>
            <p:nvPr/>
          </p:nvSpPr>
          <p:spPr bwMode="auto">
            <a:xfrm>
              <a:off x="7812360" y="2420888"/>
              <a:ext cx="576262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44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23528" y="5733256"/>
            <a:ext cx="990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Green Infrastructure:  connectivity with Schools?</a:t>
            </a:r>
            <a:endParaRPr lang="en-GB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788024" y="1988840"/>
            <a:ext cx="1007914" cy="1080517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5004048" y="2132856"/>
            <a:ext cx="5762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3" name="Group 36"/>
          <p:cNvGrpSpPr/>
          <p:nvPr/>
        </p:nvGrpSpPr>
        <p:grpSpPr>
          <a:xfrm>
            <a:off x="2483768" y="4293096"/>
            <a:ext cx="1007914" cy="1080517"/>
            <a:chOff x="7596336" y="2276475"/>
            <a:chExt cx="1007914" cy="1080517"/>
          </a:xfrm>
        </p:grpSpPr>
        <p:sp>
          <p:nvSpPr>
            <p:cNvPr id="38" name="Oval 37"/>
            <p:cNvSpPr/>
            <p:nvPr/>
          </p:nvSpPr>
          <p:spPr>
            <a:xfrm>
              <a:off x="7596336" y="2276475"/>
              <a:ext cx="1007914" cy="1080517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TextBox 21"/>
            <p:cNvSpPr txBox="1">
              <a:spLocks noChangeArrowheads="1"/>
            </p:cNvSpPr>
            <p:nvPr/>
          </p:nvSpPr>
          <p:spPr bwMode="auto">
            <a:xfrm>
              <a:off x="7812360" y="2420888"/>
              <a:ext cx="576262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44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2411760" y="1628800"/>
            <a:ext cx="1007914" cy="1080517"/>
            <a:chOff x="2259360" y="1476400"/>
            <a:chExt cx="1007914" cy="1080517"/>
          </a:xfrm>
        </p:grpSpPr>
        <p:sp>
          <p:nvSpPr>
            <p:cNvPr id="41" name="Oval 40"/>
            <p:cNvSpPr/>
            <p:nvPr/>
          </p:nvSpPr>
          <p:spPr>
            <a:xfrm>
              <a:off x="2259360" y="1476400"/>
              <a:ext cx="1007914" cy="1080517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TextBox 21"/>
            <p:cNvSpPr txBox="1">
              <a:spLocks noChangeArrowheads="1"/>
            </p:cNvSpPr>
            <p:nvPr/>
          </p:nvSpPr>
          <p:spPr bwMode="auto">
            <a:xfrm>
              <a:off x="2475384" y="1620416"/>
              <a:ext cx="576262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44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2987824" y="908720"/>
            <a:ext cx="1007914" cy="1080517"/>
            <a:chOff x="7596336" y="2276475"/>
            <a:chExt cx="1007914" cy="1080517"/>
          </a:xfrm>
        </p:grpSpPr>
        <p:sp>
          <p:nvSpPr>
            <p:cNvPr id="44" name="Oval 43"/>
            <p:cNvSpPr/>
            <p:nvPr/>
          </p:nvSpPr>
          <p:spPr>
            <a:xfrm>
              <a:off x="7596336" y="2276475"/>
              <a:ext cx="1007914" cy="1080517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TextBox 21"/>
            <p:cNvSpPr txBox="1">
              <a:spLocks noChangeArrowheads="1"/>
            </p:cNvSpPr>
            <p:nvPr/>
          </p:nvSpPr>
          <p:spPr bwMode="auto">
            <a:xfrm>
              <a:off x="7812360" y="2420888"/>
              <a:ext cx="576262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44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1691680" y="3068960"/>
            <a:ext cx="1007914" cy="1080517"/>
            <a:chOff x="7596336" y="2276475"/>
            <a:chExt cx="1007914" cy="1080517"/>
          </a:xfrm>
        </p:grpSpPr>
        <p:sp>
          <p:nvSpPr>
            <p:cNvPr id="47" name="Oval 46"/>
            <p:cNvSpPr/>
            <p:nvPr/>
          </p:nvSpPr>
          <p:spPr>
            <a:xfrm>
              <a:off x="7596336" y="2276475"/>
              <a:ext cx="1007914" cy="1080517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" name="TextBox 21"/>
            <p:cNvSpPr txBox="1">
              <a:spLocks noChangeArrowheads="1"/>
            </p:cNvSpPr>
            <p:nvPr/>
          </p:nvSpPr>
          <p:spPr bwMode="auto">
            <a:xfrm>
              <a:off x="7812360" y="2420888"/>
              <a:ext cx="576262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4400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496944" cy="5256584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GB" dirty="0" smtClean="0"/>
              <a:t>helps you develop a Biodiversity Action Plan</a:t>
            </a:r>
          </a:p>
          <a:p>
            <a:pPr lvl="0">
              <a:spcAft>
                <a:spcPts val="1200"/>
              </a:spcAft>
            </a:pPr>
            <a:r>
              <a:rPr lang="en-GB" dirty="0" smtClean="0"/>
              <a:t>Identifies a range of enhancement activities that will benefit biodiversity on your site</a:t>
            </a:r>
          </a:p>
          <a:p>
            <a:pPr lvl="0">
              <a:spcAft>
                <a:spcPts val="1200"/>
              </a:spcAft>
            </a:pPr>
            <a:r>
              <a:rPr lang="en-GB" dirty="0" smtClean="0"/>
              <a:t>Set and met new Corporate Social Responsibility goals</a:t>
            </a:r>
          </a:p>
          <a:p>
            <a:pPr lvl="0">
              <a:spcAft>
                <a:spcPts val="1200"/>
              </a:spcAft>
            </a:pPr>
            <a:r>
              <a:rPr lang="en-GB" dirty="0" smtClean="0"/>
              <a:t>Fulfil Natural Environment &amp; Rural Communities Act 2006 (Public bodies)</a:t>
            </a:r>
          </a:p>
          <a:p>
            <a:pPr lvl="0">
              <a:spcAft>
                <a:spcPts val="1200"/>
              </a:spcAft>
            </a:pPr>
            <a:r>
              <a:rPr lang="en-GB" dirty="0" smtClean="0"/>
              <a:t>Bio-diverse areas create more desirable places to work, rest and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8207375" cy="4536504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GB" dirty="0" smtClean="0"/>
              <a:t>The Index calculation is a formula that is</a:t>
            </a:r>
          </a:p>
          <a:p>
            <a:pPr>
              <a:spcAft>
                <a:spcPts val="1200"/>
              </a:spcAft>
              <a:buNone/>
            </a:pPr>
            <a:r>
              <a:rPr lang="en-GB" dirty="0" smtClean="0"/>
              <a:t>based on the following variables: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The number of different habitats on a site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Number of different plant types (shapes)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A comparative score based on the Shannon Diversity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SEED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Shared Enterprise Empowering Delivery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Purpose – to research enterprising, collaborative approaches for improving sustainability at a county level across public and private sector organisations 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Funded by: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85184"/>
            <a:ext cx="2180280" cy="5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013176"/>
            <a:ext cx="23780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941168"/>
            <a:ext cx="2304255" cy="76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496944" cy="4752528"/>
          </a:xfrm>
        </p:spPr>
        <p:txBody>
          <a:bodyPr/>
          <a:lstStyle/>
          <a:p>
            <a:r>
              <a:rPr lang="en-GB" dirty="0" smtClean="0"/>
              <a:t> A higher appreciation of existing biodiversity areas </a:t>
            </a:r>
          </a:p>
          <a:p>
            <a:r>
              <a:rPr lang="en-GB" dirty="0" smtClean="0"/>
              <a:t>Stop attrition on remnant habitats</a:t>
            </a:r>
          </a:p>
          <a:p>
            <a:r>
              <a:rPr lang="en-GB" dirty="0" smtClean="0"/>
              <a:t> Promote the possibility of creating new areas of diverse habitat</a:t>
            </a:r>
          </a:p>
          <a:p>
            <a:r>
              <a:rPr lang="en-GB" dirty="0" smtClean="0"/>
              <a:t> Promotes high quality ‘stepping stones’ to facilitate movement of wildlife</a:t>
            </a:r>
          </a:p>
          <a:p>
            <a:r>
              <a:rPr lang="en-GB" dirty="0" smtClean="0"/>
              <a:t>Improving the chances of species survival</a:t>
            </a:r>
          </a:p>
          <a:p>
            <a:r>
              <a:rPr lang="en-GB" dirty="0" smtClean="0"/>
              <a:t> Higher Corporate Standards for Biodiversity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07375" cy="3888432"/>
          </a:xfrm>
        </p:spPr>
        <p:txBody>
          <a:bodyPr/>
          <a:lstStyle/>
          <a:p>
            <a:r>
              <a:rPr lang="en-GB" dirty="0" smtClean="0"/>
              <a:t>Message 1</a:t>
            </a:r>
          </a:p>
          <a:p>
            <a:r>
              <a:rPr lang="en-GB" dirty="0" smtClean="0"/>
              <a:t>Message 2</a:t>
            </a:r>
          </a:p>
          <a:p>
            <a:r>
              <a:rPr lang="en-GB" dirty="0" smtClean="0"/>
              <a:t>Message 3</a:t>
            </a:r>
            <a:endParaRPr lang="en-GB" dirty="0"/>
          </a:p>
        </p:txBody>
      </p:sp>
      <p:pic>
        <p:nvPicPr>
          <p:cNvPr id="4" name="Picture 3" descr="DSCF0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203084"/>
            <a:ext cx="2963822" cy="22228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2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Focus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Biodiversity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Energy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Water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Waste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Transport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521" t="16998" r="15294" b="3753"/>
          <a:stretch>
            <a:fillRect/>
          </a:stretch>
        </p:blipFill>
        <p:spPr bwMode="auto">
          <a:xfrm>
            <a:off x="395536" y="1196752"/>
            <a:ext cx="79928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&amp;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496944" cy="47525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Combined Waste Solution – industrial estate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Biodiversity Index – assessment tool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Sustainability Practitioners Group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County Sustainability Website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Biodiversity Index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820472" cy="47525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is a NEW interactive web-based tool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Enables an organisation to quickly and simply assess plant diversity on any UK site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Provides advice on how to improve total biodiversity with simple and cost effective  measures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Developed by The University of Northampton </a:t>
            </a:r>
          </a:p>
          <a:p>
            <a:pPr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Biodiversity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Font typeface="Arial" pitchFamily="34" charset="0"/>
              <a:buChar char="•"/>
            </a:pPr>
            <a:r>
              <a:rPr lang="en-GB" dirty="0" smtClean="0"/>
              <a:t>  Many scientists struggle with the concept</a:t>
            </a:r>
          </a:p>
          <a:p>
            <a:pPr marL="0" indent="0">
              <a:buFont typeface="Arial" pitchFamily="34" charset="0"/>
              <a:buChar char="•"/>
            </a:pPr>
            <a:r>
              <a:rPr lang="en-GB" dirty="0" smtClean="0"/>
              <a:t>  Measuring true biodiversity is complex</a:t>
            </a:r>
          </a:p>
          <a:p>
            <a:pPr marL="0" indent="0">
              <a:buFont typeface="Arial" pitchFamily="34" charset="0"/>
              <a:buChar char="•"/>
            </a:pPr>
            <a:r>
              <a:rPr lang="en-GB" dirty="0" smtClean="0"/>
              <a:t> The tool kit is designed to help you  </a:t>
            </a:r>
          </a:p>
          <a:p>
            <a:pPr marL="0" indent="0">
              <a:buNone/>
            </a:pPr>
            <a:r>
              <a:rPr lang="en-GB" dirty="0" smtClean="0"/>
              <a:t>   measure the diversity in structure and </a:t>
            </a:r>
          </a:p>
          <a:p>
            <a:pPr marL="0" indent="0">
              <a:buNone/>
            </a:pPr>
            <a:r>
              <a:rPr lang="en-GB" dirty="0" smtClean="0"/>
              <a:t>   texture of habitats</a:t>
            </a:r>
          </a:p>
          <a:p>
            <a:pPr marL="0" indent="0">
              <a:buFont typeface="Arial" pitchFamily="34" charset="0"/>
              <a:buChar char="•"/>
            </a:pPr>
            <a:r>
              <a:rPr lang="en-GB" dirty="0" smtClean="0"/>
              <a:t> These measures are indicate that more </a:t>
            </a:r>
          </a:p>
          <a:p>
            <a:pPr marL="0" indent="0">
              <a:buNone/>
            </a:pPr>
            <a:r>
              <a:rPr lang="en-GB" dirty="0" smtClean="0"/>
              <a:t>   species may be present and thus be more </a:t>
            </a:r>
          </a:p>
          <a:p>
            <a:pPr marL="0" indent="0">
              <a:buNone/>
            </a:pPr>
            <a:r>
              <a:rPr lang="en-GB" dirty="0" smtClean="0"/>
              <a:t>   </a:t>
            </a:r>
            <a:r>
              <a:rPr lang="en-GB" dirty="0" err="1" smtClean="0"/>
              <a:t>Biodiverse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Biodiversity important?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950068" cy="4752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268760"/>
            <a:ext cx="3579548" cy="2621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414908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From International to local level....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Ecosystem Services</a:t>
            </a:r>
            <a:endParaRPr lang="en-GB" dirty="0"/>
          </a:p>
        </p:txBody>
      </p:sp>
      <p:pic>
        <p:nvPicPr>
          <p:cNvPr id="4" name="Picture 2" descr="http://www.metrovancouver.org/planning/development/ecologicalhealth/PublishingImages/Ecosyste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572" y="1124744"/>
            <a:ext cx="5282077" cy="518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4869160"/>
            <a:ext cx="307777" cy="177548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http://www.metrovancouver.org</a:t>
            </a:r>
            <a:endParaRPr lang="en-GB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0C0C0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655</Words>
  <Application>Microsoft Office PowerPoint</Application>
  <PresentationFormat>On-screen Show (4:3)</PresentationFormat>
  <Paragraphs>113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Biodiversity Index</vt:lpstr>
      <vt:lpstr>SEED Project</vt:lpstr>
      <vt:lpstr>Project Focus</vt:lpstr>
      <vt:lpstr>Slide 4</vt:lpstr>
      <vt:lpstr>Results &amp; Outcomes</vt:lpstr>
      <vt:lpstr>The Biodiversity Index</vt:lpstr>
      <vt:lpstr>Biodiversity</vt:lpstr>
      <vt:lpstr>Why is Biodiversity important?</vt:lpstr>
      <vt:lpstr>Ecosystem Services</vt:lpstr>
      <vt:lpstr>Education and Mainstreaming</vt:lpstr>
      <vt:lpstr>Biodiversity…increasingly part of CSR</vt:lpstr>
      <vt:lpstr>Who is likely to use it?</vt:lpstr>
      <vt:lpstr>Features</vt:lpstr>
      <vt:lpstr>Slide 14</vt:lpstr>
      <vt:lpstr>Slide 15</vt:lpstr>
      <vt:lpstr>Slide 16</vt:lpstr>
      <vt:lpstr>Slide 17</vt:lpstr>
      <vt:lpstr>Benefits</vt:lpstr>
      <vt:lpstr>The Science</vt:lpstr>
      <vt:lpstr>Outcomes</vt:lpstr>
      <vt:lpstr>Slide 21</vt:lpstr>
    </vt:vector>
  </TitlesOfParts>
  <Company>University of Gloucestershire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WALKLEY, Lisa</dc:creator>
  <cp:lastModifiedBy> </cp:lastModifiedBy>
  <cp:revision>87</cp:revision>
  <cp:lastPrinted>2012-01-09T11:11:14Z</cp:lastPrinted>
  <dcterms:created xsi:type="dcterms:W3CDTF">2012-01-05T13:50:36Z</dcterms:created>
  <dcterms:modified xsi:type="dcterms:W3CDTF">2013-04-18T08:51:12Z</dcterms:modified>
</cp:coreProperties>
</file>