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3" r:id="rId3"/>
    <p:sldId id="283" r:id="rId4"/>
    <p:sldId id="280" r:id="rId5"/>
    <p:sldId id="274" r:id="rId6"/>
    <p:sldId id="279" r:id="rId7"/>
    <p:sldId id="278" r:id="rId8"/>
    <p:sldId id="277" r:id="rId9"/>
    <p:sldId id="285" r:id="rId10"/>
    <p:sldId id="281" r:id="rId11"/>
    <p:sldId id="282" r:id="rId12"/>
    <p:sldId id="284" r:id="rId13"/>
  </p:sldIdLst>
  <p:sldSz cx="9144000" cy="6858000" type="screen4x3"/>
  <p:notesSz cx="6797675" cy="9928225"/>
  <p:embeddedFontLst>
    <p:embeddedFont>
      <p:font typeface="Rdg Vesta" pitchFamily="50" charset="0"/>
      <p:regular r:id="rId16"/>
      <p:bold r:id="rId17"/>
      <p:italic r:id="rId18"/>
      <p:boldItalic r:id="rId19"/>
    </p:embeddedFont>
    <p:embeddedFont>
      <p:font typeface="Goudy Stout" pitchFamily="18" charset="0"/>
      <p:regular r:id="rId2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9A1"/>
    <a:srgbClr val="BF0071"/>
    <a:srgbClr val="7EAF35"/>
    <a:srgbClr val="F3F3F3"/>
    <a:srgbClr val="F0F0F0"/>
    <a:srgbClr val="EEEEEE"/>
    <a:srgbClr val="FDFDF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60676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fld id="{6C391EAE-FDA3-460A-B821-0C6593682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dg Vesta" pitchFamily="2" charset="0"/>
              </a:defRPr>
            </a:lvl1pPr>
          </a:lstStyle>
          <a:p>
            <a:pPr>
              <a:defRPr/>
            </a:pPr>
            <a:fld id="{ACD3E846-1ACB-419F-B782-12DE47D74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Rdg Vesta" pitchFamily="50" charset="0"/>
              </a:rPr>
              <a:t>Give aways</a:t>
            </a:r>
          </a:p>
          <a:p>
            <a:r>
              <a:rPr lang="en-US" smtClean="0">
                <a:latin typeface="Rdg Vesta" pitchFamily="50" charset="0"/>
              </a:rPr>
              <a:t>Dvc sign up</a:t>
            </a:r>
          </a:p>
          <a:p>
            <a:r>
              <a:rPr lang="en-US" smtClean="0">
                <a:latin typeface="Rdg Vesta" pitchFamily="50" charset="0"/>
              </a:rPr>
              <a:t>Special events</a:t>
            </a:r>
          </a:p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4D556-4E8D-442D-B769-7E1279F9A1FC}" type="slidenum">
              <a:rPr lang="en-GB" smtClean="0">
                <a:latin typeface="Rdg Vesta" pitchFamily="50" charset="0"/>
              </a:rPr>
              <a:pPr/>
              <a:t>1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B5B83-8DA6-4E1A-8679-36842049EF2B}" type="slidenum">
              <a:rPr lang="en-GB" smtClean="0">
                <a:latin typeface="Rdg Vesta" pitchFamily="50" charset="0"/>
              </a:rPr>
              <a:pPr/>
              <a:t>10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27A29-117C-4FEB-B607-00584859A307}" type="slidenum">
              <a:rPr lang="en-GB" smtClean="0">
                <a:latin typeface="Rdg Vesta" pitchFamily="50" charset="0"/>
              </a:rPr>
              <a:pPr/>
              <a:t>11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CD2FF-2635-48E5-B21F-5CAD3D08BB94}" type="slidenum">
              <a:rPr lang="en-GB" smtClean="0">
                <a:latin typeface="Rdg Vesta" pitchFamily="50" charset="0"/>
              </a:rPr>
              <a:pPr/>
              <a:t>12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1E361-CA18-40C3-B11C-4E2B1132F63B}" type="slidenum">
              <a:rPr lang="en-GB" smtClean="0">
                <a:latin typeface="Rdg Vesta" pitchFamily="50" charset="0"/>
              </a:rPr>
              <a:pPr/>
              <a:t>2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28632-D41C-40FB-B472-A2EB8B25F238}" type="slidenum">
              <a:rPr lang="en-GB" smtClean="0">
                <a:latin typeface="Rdg Vesta" pitchFamily="50" charset="0"/>
              </a:rPr>
              <a:pPr/>
              <a:t>3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Rdg Vesta" pitchFamily="50" charset="0"/>
              </a:rPr>
              <a:t>Compliance – eyes and ears</a:t>
            </a:r>
          </a:p>
          <a:p>
            <a:r>
              <a:rPr lang="en-US" smtClean="0">
                <a:latin typeface="Rdg Vesta" pitchFamily="50" charset="0"/>
              </a:rPr>
              <a:t>Green impact</a:t>
            </a:r>
          </a:p>
          <a:p>
            <a:r>
              <a:rPr lang="en-US" smtClean="0">
                <a:latin typeface="Rdg Vesta" pitchFamily="50" charset="0"/>
              </a:rPr>
              <a:t>All levels of engagement</a:t>
            </a:r>
          </a:p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341E6-334E-4329-9255-055BF5E82557}" type="slidenum">
              <a:rPr lang="en-GB" smtClean="0">
                <a:latin typeface="Rdg Vesta" pitchFamily="50" charset="0"/>
              </a:rPr>
              <a:pPr/>
              <a:t>4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Rdg Vesta" pitchFamily="50" charset="0"/>
              </a:rPr>
              <a:t>Induction</a:t>
            </a:r>
          </a:p>
          <a:p>
            <a:r>
              <a:rPr lang="en-US" smtClean="0">
                <a:latin typeface="Rdg Vesta" pitchFamily="50" charset="0"/>
              </a:rPr>
              <a:t>Team meetings</a:t>
            </a:r>
          </a:p>
          <a:p>
            <a:r>
              <a:rPr lang="en-US" smtClean="0">
                <a:latin typeface="Rdg Vesta" pitchFamily="50" charset="0"/>
              </a:rPr>
              <a:t>H&amp;s network</a:t>
            </a:r>
          </a:p>
          <a:p>
            <a:r>
              <a:rPr lang="en-US" smtClean="0">
                <a:latin typeface="Rdg Vesta" pitchFamily="50" charset="0"/>
              </a:rPr>
              <a:t>Green groups</a:t>
            </a:r>
          </a:p>
          <a:p>
            <a:r>
              <a:rPr lang="en-US" smtClean="0">
                <a:latin typeface="Rdg Vesta" pitchFamily="50" charset="0"/>
              </a:rPr>
              <a:t>RUSU</a:t>
            </a:r>
          </a:p>
          <a:p>
            <a:r>
              <a:rPr lang="en-US" smtClean="0">
                <a:latin typeface="Rdg Vesta" pitchFamily="50" charset="0"/>
              </a:rPr>
              <a:t>Go and work with people</a:t>
            </a:r>
          </a:p>
          <a:p>
            <a:r>
              <a:rPr lang="en-US" smtClean="0">
                <a:latin typeface="Rdg Vesta" pitchFamily="50" charset="0"/>
              </a:rPr>
              <a:t>training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D5A6D-6253-41B1-AD08-B3C93AAAC30C}" type="slidenum">
              <a:rPr lang="en-GB" smtClean="0">
                <a:latin typeface="Rdg Vesta" pitchFamily="50" charset="0"/>
              </a:rPr>
              <a:pPr/>
              <a:t>5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Rdg Vesta" pitchFamily="50" charset="0"/>
              </a:rPr>
              <a:t>Make it interesting and be passionate</a:t>
            </a:r>
          </a:p>
          <a:p>
            <a:r>
              <a:rPr lang="en-US" smtClean="0">
                <a:latin typeface="Rdg Vesta" pitchFamily="50" charset="0"/>
              </a:rPr>
              <a:t>What can we do for them</a:t>
            </a:r>
          </a:p>
          <a:p>
            <a:r>
              <a:rPr lang="en-US" smtClean="0">
                <a:latin typeface="Rdg Vesta" pitchFamily="50" charset="0"/>
              </a:rPr>
              <a:t>What will they get out of it?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BE003-6B2F-4F9A-A604-C92B230B6324}" type="slidenum">
              <a:rPr lang="en-GB" smtClean="0">
                <a:latin typeface="Rdg Vesta" pitchFamily="50" charset="0"/>
              </a:rPr>
              <a:pPr/>
              <a:t>6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8414A-A98A-41D5-A425-3B73933F090C}" type="slidenum">
              <a:rPr lang="en-GB" smtClean="0">
                <a:latin typeface="Rdg Vesta" pitchFamily="50" charset="0"/>
              </a:rPr>
              <a:pPr/>
              <a:t>7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CC21B-16B5-4B59-8D7D-513C91078E22}" type="slidenum">
              <a:rPr lang="en-GB" smtClean="0">
                <a:latin typeface="Rdg Vesta" pitchFamily="50" charset="0"/>
              </a:rPr>
              <a:pPr/>
              <a:t>8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 pitchFamily="50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3EBEA-1853-4398-9E5E-3377298C9785}" type="slidenum">
              <a:rPr lang="en-GB" smtClean="0">
                <a:latin typeface="Rdg Vesta" pitchFamily="50" charset="0"/>
              </a:rPr>
              <a:pPr/>
              <a:t>9</a:t>
            </a:fld>
            <a:endParaRPr lang="en-GB" smtClean="0">
              <a:latin typeface="Rdg Vesta" pitchFamily="5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6338" y="441325"/>
            <a:ext cx="11779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4"/>
          <p:cNvSpPr>
            <a:spLocks noChangeArrowheads="1"/>
          </p:cNvSpPr>
          <p:nvPr/>
        </p:nvSpPr>
        <p:spPr bwMode="hidden">
          <a:xfrm>
            <a:off x="0" y="0"/>
            <a:ext cx="9144000" cy="688498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600">
              <a:solidFill>
                <a:schemeClr val="bg1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dg Vesta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dg Vesta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dg Vesta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dg Vesta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dg Vesta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50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400" b="1" smtClean="0">
                <a:solidFill>
                  <a:srgbClr val="FFFFFF"/>
                </a:solidFill>
              </a:rPr>
              <a:t>www.reading.ac.uk/cleanandgreen</a:t>
            </a:r>
          </a:p>
        </p:txBody>
      </p:sp>
      <p:pic>
        <p:nvPicPr>
          <p:cNvPr id="7" name="Picture 53" descr="Rdg Device Rever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7524750" y="439738"/>
            <a:ext cx="1184275" cy="385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54" descr="C&amp;G-logo-REVERS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12750"/>
            <a:ext cx="25003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fld id="{53978E2B-E93B-424D-81EC-46A1C67761BD}" type="datetime4">
              <a:rPr lang="en-GB"/>
              <a:pPr>
                <a:defRPr/>
              </a:pPr>
              <a:t>22 November 2011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CD4F-E38A-4BB7-BA86-740088506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39F39-DB55-47A0-B634-3C1155E101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86B52-F70E-4DAC-B435-F8732F9B5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75A5-D31A-45B5-9E4B-9B5A80248A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3873-A842-4969-B052-8A21B12F3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144D-3551-4DBF-A63D-1160185A3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208C-7DC8-4AD1-9025-451E043CA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99B1-991A-47A0-A8EA-6E2AE1176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AF78-AB7C-43FE-B4A2-21B5FB9EF1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E76D-8C4B-4D3D-8B8C-AF108835F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3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dg Vesta" pitchFamily="2" charset="0"/>
              </a:defRPr>
            </a:lvl1pPr>
          </a:lstStyle>
          <a:p>
            <a:pPr>
              <a:defRPr/>
            </a:pPr>
            <a:fld id="{C9685F07-4751-4597-A9E2-0AA41E23B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50" descr="Device-win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55" descr="Device-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32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58" descr="C&amp;G-logo-SPO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19838" y="5949950"/>
            <a:ext cx="25019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ys901332\Desktop\EAUC%20Champion%20presentation\Hannah_20Varley-BhkvedMmRa3DFDWM-H264_Widescreen_320x180.mp4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reading.ac.uk/cleanandgreen/getinvolved/envchamps/cag-hannahvarley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ys901332\Desktop\EAUC%20Champion%20presentation\Richard_20Ellis-v0i713gro1MBf5ih-H264_Widescreen_320x180.mp4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reading.ac.uk/cleanandgreen/getinvolved/envchamps/cag-richardelli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hyperlink" Target="http://twitter.com/#!/unirdg_eest" TargetMode="External"/><Relationship Id="rId7" Type="http://schemas.openxmlformats.org/officeDocument/2006/relationships/hyperlink" Target="http://www.reading.ac.uk/cleanandgre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facebook.com/EESTatReadin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81492A-9A6F-45F1-A831-2D095F7BBC4D}" type="datetime4">
              <a:rPr lang="en-GB" smtClean="0">
                <a:latin typeface="Rdg Vesta" pitchFamily="50" charset="0"/>
              </a:rPr>
              <a:pPr/>
              <a:t>22 November 2011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92150"/>
            <a:ext cx="7920038" cy="4683125"/>
          </a:xfrm>
        </p:spPr>
        <p:txBody>
          <a:bodyPr/>
          <a:lstStyle/>
          <a:p>
            <a:pPr eaLnBrk="1" hangingPunct="1"/>
            <a:r>
              <a:rPr lang="en-US" sz="8000" smtClean="0"/>
              <a:t>Effective recruitment of environmental champions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sz="2400" smtClean="0"/>
              <a:t>Tom Yearley</a:t>
            </a:r>
          </a:p>
          <a:p>
            <a:pPr algn="ctr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sz="2400" smtClean="0"/>
              <a:t>Energy Officer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A64670-C8D7-4FEE-899B-C71D16712635}" type="slidenum">
              <a:rPr lang="en-GB" smtClean="0">
                <a:latin typeface="Rdg Vesta" pitchFamily="50" charset="0"/>
              </a:rPr>
              <a:pPr/>
              <a:t>10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811338"/>
            <a:ext cx="4572000" cy="38496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GB" sz="2200" kern="0" dirty="0">
                <a:solidFill>
                  <a:srgbClr val="000000"/>
                </a:solidFill>
                <a:latin typeface="Rdg Vesta"/>
              </a:rPr>
              <a:t>Recruit through training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endParaRPr lang="en-GB" sz="2200" kern="0" dirty="0">
              <a:solidFill>
                <a:srgbClr val="000000"/>
              </a:solidFill>
              <a:latin typeface="Rdg Vesta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GB" sz="2200" kern="0" dirty="0">
                <a:solidFill>
                  <a:srgbClr val="000000"/>
                </a:solidFill>
                <a:latin typeface="Rdg Vesta"/>
              </a:rPr>
              <a:t>Promote CV enhancement to students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endParaRPr lang="en-GB" sz="2200" kern="0" dirty="0">
              <a:solidFill>
                <a:srgbClr val="000000"/>
              </a:solidFill>
              <a:latin typeface="Rdg Vesta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Rdg Vesta"/>
              </a:rPr>
              <a:t>Don’t run all of your events during Green Week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endParaRPr lang="en-US" sz="2200" kern="0" dirty="0">
              <a:solidFill>
                <a:srgbClr val="000000"/>
              </a:solidFill>
              <a:latin typeface="Rdg Vesta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GB" sz="2200" kern="0" dirty="0">
                <a:solidFill>
                  <a:srgbClr val="000000"/>
                </a:solidFill>
                <a:latin typeface="Rdg Vesta"/>
              </a:rPr>
              <a:t>Be prepared to buy lots of coffee!</a:t>
            </a:r>
            <a:endParaRPr lang="en-US" sz="2200" kern="0" dirty="0">
              <a:solidFill>
                <a:srgbClr val="000000"/>
              </a:solidFill>
              <a:latin typeface="Rdg Ves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9144F7-E09A-45E5-BFEC-67A22267EC6D}" type="slidenum">
              <a:rPr lang="en-GB" smtClean="0">
                <a:latin typeface="Rdg Vesta" pitchFamily="50" charset="0"/>
              </a:rPr>
              <a:pPr/>
              <a:t>11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 success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150" y="3644900"/>
            <a:ext cx="390683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44675"/>
            <a:ext cx="164623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50" y="3644900"/>
            <a:ext cx="26289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947738"/>
            <a:ext cx="31496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557338"/>
            <a:ext cx="26463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BFCC8C-0BBD-48AA-A780-ED40A2453D00}" type="slidenum">
              <a:rPr lang="en-GB" smtClean="0">
                <a:latin typeface="Rdg Vesta" pitchFamily="50" charset="0"/>
              </a:rPr>
              <a:pPr/>
              <a:t>12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with these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750" y="1628775"/>
            <a:ext cx="4572000" cy="836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GB" sz="2200" kern="0" dirty="0">
                <a:solidFill>
                  <a:srgbClr val="000000"/>
                </a:solidFill>
                <a:latin typeface="Rdg Vesta"/>
              </a:rPr>
              <a:t>Hannah Varley, Design and Print Studio</a:t>
            </a:r>
            <a:r>
              <a:rPr lang="en-GB" sz="2000" kern="0" dirty="0">
                <a:solidFill>
                  <a:srgbClr val="000000"/>
                </a:solidFill>
                <a:latin typeface="Rdg Vesta"/>
              </a:rPr>
              <a:t>: </a:t>
            </a:r>
            <a:r>
              <a:rPr lang="en-GB" sz="2000" kern="0" dirty="0">
                <a:solidFill>
                  <a:srgbClr val="000000"/>
                </a:solidFill>
                <a:latin typeface="Rdg Vesta"/>
                <a:hlinkClick r:id="rId4"/>
              </a:rPr>
              <a:t>link</a:t>
            </a:r>
            <a:endParaRPr lang="en-US" sz="2200" kern="0" dirty="0">
              <a:solidFill>
                <a:srgbClr val="000000"/>
              </a:solidFill>
              <a:latin typeface="Rdg Vesta"/>
            </a:endParaRPr>
          </a:p>
        </p:txBody>
      </p:sp>
      <p:pic>
        <p:nvPicPr>
          <p:cNvPr id="4" name="Hannah_20Varley-BhkvedMmRa3DFDWM-H264_Widescreen_320x18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24320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37F47E-4200-465C-AE25-6A0C33A7BEC8}" type="slidenum">
              <a:rPr lang="en-GB" smtClean="0">
                <a:latin typeface="Rdg Vesta" pitchFamily="50" charset="0"/>
              </a:rPr>
              <a:pPr/>
              <a:t>2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Effective recruitment of Env champs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7700"/>
            <a:ext cx="4392613" cy="4679950"/>
          </a:xfrm>
        </p:spPr>
        <p:txBody>
          <a:bodyPr/>
          <a:lstStyle/>
          <a:p>
            <a:pPr eaLnBrk="1" hangingPunct="1"/>
            <a:r>
              <a:rPr lang="en-US" sz="2200" smtClean="0"/>
              <a:t>Find a consistent goal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Acknowledge not everyone’s green at heart…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…but support may grow more quickly than expected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Communications – old and new</a:t>
            </a:r>
          </a:p>
          <a:p>
            <a:pPr eaLnBrk="1" hangingPunct="1"/>
            <a:endParaRPr lang="en-US" sz="220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89138"/>
            <a:ext cx="3505200" cy="3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6C458D-DC0B-49AB-AAC2-AAC64436B174}" type="slidenum">
              <a:rPr lang="en-GB" smtClean="0">
                <a:latin typeface="Rdg Vesta" pitchFamily="50" charset="0"/>
              </a:rPr>
              <a:pPr/>
              <a:t>3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with this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5402263" cy="1008062"/>
          </a:xfrm>
        </p:spPr>
        <p:txBody>
          <a:bodyPr/>
          <a:lstStyle/>
          <a:p>
            <a:pPr eaLnBrk="1" hangingPunct="1"/>
            <a:r>
              <a:rPr lang="en-US" sz="2200" smtClean="0"/>
              <a:t>Professor Richard Ellis, </a:t>
            </a:r>
            <a:r>
              <a:rPr lang="en-GB" sz="2000" smtClean="0"/>
              <a:t>Dean of the Faculty of Life Sciences: </a:t>
            </a:r>
            <a:r>
              <a:rPr lang="en-GB" sz="2000" smtClean="0">
                <a:hlinkClick r:id="rId4"/>
              </a:rPr>
              <a:t>link</a:t>
            </a:r>
            <a:endParaRPr lang="en-US" sz="2200" smtClean="0"/>
          </a:p>
        </p:txBody>
      </p:sp>
      <p:pic>
        <p:nvPicPr>
          <p:cNvPr id="2" name="Richard_20Ellis-v0i713gro1MBf5ih-H264_Widescreen_320x18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2241550"/>
            <a:ext cx="6049963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8E064B-BFBB-41FB-80F3-9AB3EA3E98AD}" type="slidenum">
              <a:rPr lang="en-GB" smtClean="0">
                <a:latin typeface="Rdg Vesta" pitchFamily="50" charset="0"/>
              </a:rPr>
              <a:pPr/>
              <a:t>4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you want champions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4681538" cy="4679950"/>
          </a:xfrm>
        </p:spPr>
        <p:txBody>
          <a:bodyPr/>
          <a:lstStyle/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Consistency and belonging is important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Can be your eyes and your ears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Demonstrate popular agenda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Promote ‘Green’ about the campus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349500"/>
            <a:ext cx="2857500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35A4F0-F8E7-4674-95B7-86CFA371138A}" type="slidenum">
              <a:rPr lang="en-GB" smtClean="0">
                <a:latin typeface="Rdg Vesta" pitchFamily="50" charset="0"/>
              </a:rPr>
              <a:pPr/>
              <a:t>5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won’t happen by itself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3889375" cy="4679950"/>
          </a:xfrm>
        </p:spPr>
        <p:txBody>
          <a:bodyPr/>
          <a:lstStyle/>
          <a:p>
            <a:pPr eaLnBrk="1" hangingPunct="1"/>
            <a:endParaRPr lang="en-US" sz="2200" smtClean="0"/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You have senior buy in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You might even have independent groups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How do you hit the middle ground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2420938"/>
            <a:ext cx="4129087" cy="309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51F1AD-C30D-4747-B401-1E3178A416C0}" type="slidenum">
              <a:rPr lang="en-GB" smtClean="0">
                <a:latin typeface="Rdg Vesta" pitchFamily="50" charset="0"/>
              </a:rPr>
              <a:pPr/>
              <a:t>6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everyone has a heart of Green 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940425" y="1484313"/>
            <a:ext cx="2519363" cy="2160587"/>
            <a:chOff x="5652120" y="3501008"/>
            <a:chExt cx="2520280" cy="2160240"/>
          </a:xfrm>
        </p:grpSpPr>
        <p:sp>
          <p:nvSpPr>
            <p:cNvPr id="3" name="Cloud 2"/>
            <p:cNvSpPr/>
            <p:nvPr/>
          </p:nvSpPr>
          <p:spPr bwMode="auto">
            <a:xfrm>
              <a:off x="5652120" y="3501008"/>
              <a:ext cx="2520280" cy="2160240"/>
            </a:xfrm>
            <a:prstGeom prst="cloud">
              <a:avLst/>
            </a:prstGeom>
            <a:noFill/>
            <a:ln w="825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GB">
                <a:latin typeface="Rdg Vesta" pitchFamily="2" charset="0"/>
              </a:endParaRPr>
            </a:p>
          </p:txBody>
        </p:sp>
        <p:sp>
          <p:nvSpPr>
            <p:cNvPr id="8214" name="TextBox 3"/>
            <p:cNvSpPr txBox="1">
              <a:spLocks noChangeArrowheads="1"/>
            </p:cNvSpPr>
            <p:nvPr/>
          </p:nvSpPr>
          <p:spPr bwMode="auto">
            <a:xfrm>
              <a:off x="6084168" y="4221088"/>
              <a:ext cx="151216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Career motivation</a:t>
              </a:r>
            </a:p>
          </p:txBody>
        </p:sp>
      </p:grpSp>
      <p:grpSp>
        <p:nvGrpSpPr>
          <p:cNvPr id="8197" name="Group 8"/>
          <p:cNvGrpSpPr>
            <a:grpSpLocks/>
          </p:cNvGrpSpPr>
          <p:nvPr/>
        </p:nvGrpSpPr>
        <p:grpSpPr bwMode="auto">
          <a:xfrm>
            <a:off x="560388" y="4141788"/>
            <a:ext cx="2519362" cy="2160587"/>
            <a:chOff x="5652120" y="3501008"/>
            <a:chExt cx="2520280" cy="2160240"/>
          </a:xfrm>
        </p:grpSpPr>
        <p:sp>
          <p:nvSpPr>
            <p:cNvPr id="10" name="Cloud 9"/>
            <p:cNvSpPr/>
            <p:nvPr/>
          </p:nvSpPr>
          <p:spPr bwMode="auto">
            <a:xfrm>
              <a:off x="5652120" y="3501008"/>
              <a:ext cx="2520280" cy="2160240"/>
            </a:xfrm>
            <a:prstGeom prst="cloud">
              <a:avLst/>
            </a:prstGeom>
            <a:noFill/>
            <a:ln w="825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GB">
                <a:latin typeface="Rdg Vesta" pitchFamily="2" charset="0"/>
              </a:endParaRPr>
            </a:p>
          </p:txBody>
        </p:sp>
        <p:sp>
          <p:nvSpPr>
            <p:cNvPr id="8212" name="TextBox 10"/>
            <p:cNvSpPr txBox="1">
              <a:spLocks noChangeArrowheads="1"/>
            </p:cNvSpPr>
            <p:nvPr/>
          </p:nvSpPr>
          <p:spPr bwMode="auto">
            <a:xfrm>
              <a:off x="6084168" y="4221088"/>
              <a:ext cx="151216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Proud of their University</a:t>
              </a:r>
            </a:p>
          </p:txBody>
        </p:sp>
      </p:grpSp>
      <p:grpSp>
        <p:nvGrpSpPr>
          <p:cNvPr id="8198" name="Group 11"/>
          <p:cNvGrpSpPr>
            <a:grpSpLocks/>
          </p:cNvGrpSpPr>
          <p:nvPr/>
        </p:nvGrpSpPr>
        <p:grpSpPr bwMode="auto">
          <a:xfrm>
            <a:off x="503238" y="1646238"/>
            <a:ext cx="2520950" cy="2159000"/>
            <a:chOff x="5652120" y="3501008"/>
            <a:chExt cx="2520280" cy="2160240"/>
          </a:xfrm>
        </p:grpSpPr>
        <p:sp>
          <p:nvSpPr>
            <p:cNvPr id="13" name="Cloud 12"/>
            <p:cNvSpPr/>
            <p:nvPr/>
          </p:nvSpPr>
          <p:spPr bwMode="auto">
            <a:xfrm>
              <a:off x="5652120" y="3501008"/>
              <a:ext cx="2520280" cy="2160240"/>
            </a:xfrm>
            <a:prstGeom prst="cloud">
              <a:avLst/>
            </a:prstGeom>
            <a:noFill/>
            <a:ln w="825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GB">
                <a:latin typeface="Rdg Vesta" pitchFamily="2" charset="0"/>
              </a:endParaRPr>
            </a:p>
          </p:txBody>
        </p:sp>
        <p:sp>
          <p:nvSpPr>
            <p:cNvPr id="8210" name="TextBox 13"/>
            <p:cNvSpPr txBox="1">
              <a:spLocks noChangeArrowheads="1"/>
            </p:cNvSpPr>
            <p:nvPr/>
          </p:nvSpPr>
          <p:spPr bwMode="auto">
            <a:xfrm>
              <a:off x="6084168" y="4221088"/>
              <a:ext cx="15121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Feeling of importance</a:t>
              </a:r>
            </a:p>
          </p:txBody>
        </p:sp>
      </p:grpSp>
      <p:grpSp>
        <p:nvGrpSpPr>
          <p:cNvPr id="8199" name="Group 14"/>
          <p:cNvGrpSpPr>
            <a:grpSpLocks/>
          </p:cNvGrpSpPr>
          <p:nvPr/>
        </p:nvGrpSpPr>
        <p:grpSpPr bwMode="auto">
          <a:xfrm>
            <a:off x="3097213" y="2298700"/>
            <a:ext cx="2520950" cy="2160588"/>
            <a:chOff x="5652120" y="3501008"/>
            <a:chExt cx="2520280" cy="2160240"/>
          </a:xfrm>
        </p:grpSpPr>
        <p:sp>
          <p:nvSpPr>
            <p:cNvPr id="16" name="Cloud 15"/>
            <p:cNvSpPr/>
            <p:nvPr/>
          </p:nvSpPr>
          <p:spPr bwMode="auto">
            <a:xfrm>
              <a:off x="5652120" y="3501008"/>
              <a:ext cx="2520280" cy="2160240"/>
            </a:xfrm>
            <a:prstGeom prst="cloud">
              <a:avLst/>
            </a:prstGeom>
            <a:noFill/>
            <a:ln w="825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GB">
                <a:latin typeface="Rdg Vesta" pitchFamily="2" charset="0"/>
              </a:endParaRPr>
            </a:p>
          </p:txBody>
        </p:sp>
        <p:sp>
          <p:nvSpPr>
            <p:cNvPr id="8208" name="TextBox 16"/>
            <p:cNvSpPr txBox="1">
              <a:spLocks noChangeArrowheads="1"/>
            </p:cNvSpPr>
            <p:nvPr/>
          </p:nvSpPr>
          <p:spPr bwMode="auto">
            <a:xfrm>
              <a:off x="6084168" y="4221088"/>
              <a:ext cx="15121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Understand the finance</a:t>
              </a:r>
            </a:p>
          </p:txBody>
        </p:sp>
      </p:grpSp>
      <p:grpSp>
        <p:nvGrpSpPr>
          <p:cNvPr id="8200" name="Group 18"/>
          <p:cNvGrpSpPr>
            <a:grpSpLocks/>
          </p:cNvGrpSpPr>
          <p:nvPr/>
        </p:nvGrpSpPr>
        <p:grpSpPr bwMode="auto">
          <a:xfrm>
            <a:off x="6588125" y="3789363"/>
            <a:ext cx="2520950" cy="2160587"/>
            <a:chOff x="5652120" y="3501008"/>
            <a:chExt cx="2520280" cy="2160240"/>
          </a:xfrm>
        </p:grpSpPr>
        <p:sp>
          <p:nvSpPr>
            <p:cNvPr id="20" name="Cloud 19"/>
            <p:cNvSpPr/>
            <p:nvPr/>
          </p:nvSpPr>
          <p:spPr bwMode="auto">
            <a:xfrm>
              <a:off x="5652120" y="3501008"/>
              <a:ext cx="2520280" cy="2160240"/>
            </a:xfrm>
            <a:prstGeom prst="cloud">
              <a:avLst/>
            </a:prstGeom>
            <a:noFill/>
            <a:ln w="825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GB">
                <a:latin typeface="Rdg Vesta" pitchFamily="2" charset="0"/>
              </a:endParaRPr>
            </a:p>
          </p:txBody>
        </p:sp>
        <p:sp>
          <p:nvSpPr>
            <p:cNvPr id="8206" name="TextBox 20"/>
            <p:cNvSpPr txBox="1">
              <a:spLocks noChangeArrowheads="1"/>
            </p:cNvSpPr>
            <p:nvPr/>
          </p:nvSpPr>
          <p:spPr bwMode="auto">
            <a:xfrm>
              <a:off x="6084168" y="4221088"/>
              <a:ext cx="151216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en-US" sz="2000" b="1"/>
                <a:t>Altruistic green-ness</a:t>
              </a:r>
            </a:p>
          </p:txBody>
        </p:sp>
      </p:grpSp>
      <p:grpSp>
        <p:nvGrpSpPr>
          <p:cNvPr id="8201" name="Group 21"/>
          <p:cNvGrpSpPr>
            <a:grpSpLocks/>
          </p:cNvGrpSpPr>
          <p:nvPr/>
        </p:nvGrpSpPr>
        <p:grpSpPr bwMode="auto">
          <a:xfrm>
            <a:off x="3779838" y="4513263"/>
            <a:ext cx="2520950" cy="2160587"/>
            <a:chOff x="5652120" y="3501008"/>
            <a:chExt cx="2520280" cy="2160240"/>
          </a:xfrm>
        </p:grpSpPr>
        <p:sp>
          <p:nvSpPr>
            <p:cNvPr id="23" name="Cloud 22"/>
            <p:cNvSpPr/>
            <p:nvPr/>
          </p:nvSpPr>
          <p:spPr bwMode="auto">
            <a:xfrm>
              <a:off x="5652120" y="3501008"/>
              <a:ext cx="2520280" cy="2160240"/>
            </a:xfrm>
            <a:prstGeom prst="cloud">
              <a:avLst/>
            </a:prstGeom>
            <a:noFill/>
            <a:ln w="825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GB">
                <a:latin typeface="Rdg Vesta" pitchFamily="2" charset="0"/>
              </a:endParaRPr>
            </a:p>
          </p:txBody>
        </p:sp>
        <p:sp>
          <p:nvSpPr>
            <p:cNvPr id="8204" name="TextBox 23"/>
            <p:cNvSpPr txBox="1">
              <a:spLocks noChangeArrowheads="1"/>
            </p:cNvSpPr>
            <p:nvPr/>
          </p:nvSpPr>
          <p:spPr bwMode="auto">
            <a:xfrm>
              <a:off x="6164188" y="4421143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Intellectual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19721306">
            <a:off x="2005013" y="2274888"/>
            <a:ext cx="5133975" cy="2308225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schemeClr val="bg1"/>
                </a:solidFill>
                <a:latin typeface="Goudy Stout" pitchFamily="18" charset="0"/>
              </a:rPr>
              <a:t>Don’t forget their boss!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D6CCCC-4EA4-4080-B87E-B86722AAB48D}" type="slidenum">
              <a:rPr lang="en-GB" smtClean="0">
                <a:latin typeface="Rdg Vesta" pitchFamily="50" charset="0"/>
              </a:rPr>
              <a:pPr/>
              <a:t>7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it sound to you?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5832475" cy="4464050"/>
          </a:xfrm>
        </p:spPr>
        <p:txBody>
          <a:bodyPr/>
          <a:lstStyle/>
          <a:p>
            <a:pPr eaLnBrk="1" hangingPunct="1"/>
            <a:r>
              <a:rPr lang="en-US" sz="2200" smtClean="0"/>
              <a:t>Stand in two equal lines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Approach you’re partner with the idea of being a Uni environmental champion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Listen to their feedback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Swap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As a table, identify top 5 pointers!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1B3A45-6370-4074-8E12-26551AF0C675}" type="slidenum">
              <a:rPr lang="en-GB" smtClean="0">
                <a:latin typeface="Rdg Vesta" pitchFamily="50" charset="0"/>
              </a:rPr>
              <a:pPr/>
              <a:t>8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Media</a:t>
            </a:r>
          </a:p>
        </p:txBody>
      </p:sp>
      <p:pic>
        <p:nvPicPr>
          <p:cNvPr id="10244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813" y="981075"/>
            <a:ext cx="1944687" cy="189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5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2205038"/>
            <a:ext cx="1841500" cy="184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6" name="Picture 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4987925"/>
            <a:ext cx="3517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40500" y="3125788"/>
            <a:ext cx="2324100" cy="233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D2C1B8-1AA6-497A-807F-3A3E0408592E}" type="slidenum">
              <a:rPr lang="en-GB" smtClean="0">
                <a:latin typeface="Rdg Vesta" pitchFamily="50" charset="0"/>
              </a:rPr>
              <a:pPr/>
              <a:t>9</a:t>
            </a:fld>
            <a:endParaRPr lang="en-GB" smtClean="0">
              <a:latin typeface="Rdg Vesta" pitchFamily="50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2288" y="1557338"/>
            <a:ext cx="4572000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GB" sz="2200" kern="0" dirty="0">
                <a:solidFill>
                  <a:srgbClr val="000000"/>
                </a:solidFill>
                <a:latin typeface="Rdg Vesta"/>
              </a:rPr>
              <a:t>Green Week</a:t>
            </a:r>
            <a:endParaRPr lang="en-US" sz="2200" kern="0" dirty="0">
              <a:solidFill>
                <a:srgbClr val="000000"/>
              </a:solidFill>
              <a:latin typeface="Rdg Vesta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95488"/>
            <a:ext cx="5716587" cy="451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372225" y="2143125"/>
            <a:ext cx="2484438" cy="2225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GB" sz="2200" kern="0" dirty="0">
                <a:solidFill>
                  <a:srgbClr val="000000"/>
                </a:solidFill>
                <a:latin typeface="Rdg Vesta"/>
              </a:rPr>
              <a:t>Promote ‘Green’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endParaRPr lang="en-US" sz="2200" kern="0" dirty="0">
              <a:solidFill>
                <a:srgbClr val="000000"/>
              </a:solidFill>
              <a:latin typeface="Rdg Vesta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Rdg Vesta"/>
              </a:rPr>
              <a:t>Raise awareness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endParaRPr lang="en-GB" sz="2200" kern="0" dirty="0">
              <a:solidFill>
                <a:srgbClr val="000000"/>
              </a:solidFill>
              <a:latin typeface="Rdg Vesta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12AD2B"/>
              </a:buClr>
              <a:buFontTx/>
              <a:buChar char="•"/>
              <a:defRPr/>
            </a:pPr>
            <a:r>
              <a:rPr lang="en-GB" sz="2200" kern="0" dirty="0">
                <a:solidFill>
                  <a:srgbClr val="000000"/>
                </a:solidFill>
                <a:latin typeface="Rdg Vesta"/>
              </a:rPr>
              <a:t>Show Support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&amp;G_PP">
  <a:themeElements>
    <a:clrScheme name="Bright colours jl 7">
      <a:dk1>
        <a:srgbClr val="000000"/>
      </a:dk1>
      <a:lt1>
        <a:srgbClr val="F8F8F8"/>
      </a:lt1>
      <a:dk2>
        <a:srgbClr val="12AD2B"/>
      </a:dk2>
      <a:lt2>
        <a:srgbClr val="12AD2B"/>
      </a:lt2>
      <a:accent1>
        <a:srgbClr val="12AD2B"/>
      </a:accent1>
      <a:accent2>
        <a:srgbClr val="808080"/>
      </a:accent2>
      <a:accent3>
        <a:srgbClr val="FBFBFB"/>
      </a:accent3>
      <a:accent4>
        <a:srgbClr val="000000"/>
      </a:accent4>
      <a:accent5>
        <a:srgbClr val="AAD3AC"/>
      </a:accent5>
      <a:accent6>
        <a:srgbClr val="737373"/>
      </a:accent6>
      <a:hlink>
        <a:srgbClr val="12AD2B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BF0071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0F5C9D"/>
        </a:dk2>
        <a:lt2>
          <a:srgbClr val="0F5C9D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642864"/>
        </a:dk2>
        <a:lt2>
          <a:srgbClr val="642864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0D2647"/>
        </a:dk2>
        <a:lt2>
          <a:srgbClr val="0D2647"/>
        </a:lt2>
        <a:accent1>
          <a:srgbClr val="0C244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ACB0"/>
        </a:accent5>
        <a:accent6>
          <a:srgbClr val="737373"/>
        </a:accent6>
        <a:hlink>
          <a:srgbClr val="0C244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60003B"/>
        </a:dk2>
        <a:lt2>
          <a:srgbClr val="60003B"/>
        </a:lt2>
        <a:accent1>
          <a:srgbClr val="60003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6AAAF"/>
        </a:accent5>
        <a:accent6>
          <a:srgbClr val="737373"/>
        </a:accent6>
        <a:hlink>
          <a:srgbClr val="60003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6">
        <a:dk1>
          <a:srgbClr val="000000"/>
        </a:dk1>
        <a:lt1>
          <a:srgbClr val="F8F8F8"/>
        </a:lt1>
        <a:dk2>
          <a:srgbClr val="FF6600"/>
        </a:dk2>
        <a:lt2>
          <a:srgbClr val="FF66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7">
        <a:dk1>
          <a:srgbClr val="000000"/>
        </a:dk1>
        <a:lt1>
          <a:srgbClr val="F8F8F8"/>
        </a:lt1>
        <a:dk2>
          <a:srgbClr val="12AD2B"/>
        </a:dk2>
        <a:lt2>
          <a:srgbClr val="12AD2B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C&amp;G_PP</Template>
  <TotalTime>917</TotalTime>
  <Words>301</Words>
  <Application>Microsoft Office PowerPoint</Application>
  <PresentationFormat>On-screen Show (4:3)</PresentationFormat>
  <Paragraphs>107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Rdg Vesta</vt:lpstr>
      <vt:lpstr>Arial</vt:lpstr>
      <vt:lpstr>Goudy Stout</vt:lpstr>
      <vt:lpstr>C&amp;G_PP</vt:lpstr>
      <vt:lpstr>Effective recruitment of environmental champions</vt:lpstr>
      <vt:lpstr>Effective recruitment of Env champs</vt:lpstr>
      <vt:lpstr>Start with this</vt:lpstr>
      <vt:lpstr>Why do you want champions</vt:lpstr>
      <vt:lpstr>It won’t happen by itself</vt:lpstr>
      <vt:lpstr>Not everyone has a heart of Green </vt:lpstr>
      <vt:lpstr>How does it sound to you?</vt:lpstr>
      <vt:lpstr>New Media</vt:lpstr>
      <vt:lpstr>Traditional methods</vt:lpstr>
      <vt:lpstr>Traditional methods</vt:lpstr>
      <vt:lpstr>Share success</vt:lpstr>
      <vt:lpstr>End with these</vt:lpstr>
    </vt:vector>
  </TitlesOfParts>
  <Company>University of Reading - FMD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bh900915</dc:creator>
  <cp:lastModifiedBy>ALYASIRI, Sama</cp:lastModifiedBy>
  <cp:revision>81</cp:revision>
  <cp:lastPrinted>2011-10-28T12:53:44Z</cp:lastPrinted>
  <dcterms:created xsi:type="dcterms:W3CDTF">2010-08-11T13:09:00Z</dcterms:created>
  <dcterms:modified xsi:type="dcterms:W3CDTF">2011-11-22T11:43:48Z</dcterms:modified>
</cp:coreProperties>
</file>