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09" r:id="rId6"/>
    <p:sldId id="310" r:id="rId7"/>
    <p:sldId id="322" r:id="rId8"/>
    <p:sldId id="324" r:id="rId9"/>
    <p:sldId id="323" r:id="rId10"/>
    <p:sldId id="319" r:id="rId11"/>
    <p:sldId id="325" r:id="rId12"/>
    <p:sldId id="327" r:id="rId13"/>
    <p:sldId id="318" r:id="rId14"/>
    <p:sldId id="320" r:id="rId15"/>
    <p:sldId id="326" r:id="rId16"/>
    <p:sldId id="303" r:id="rId17"/>
    <p:sldId id="313" r:id="rId18"/>
    <p:sldId id="328" r:id="rId19"/>
    <p:sldId id="321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THORPE, Matthew" initials="WM" lastIdx="1" clrIdx="0">
    <p:extLst>
      <p:ext uri="{19B8F6BF-5375-455C-9EA6-DF929625EA0E}">
        <p15:presenceInfo xmlns:p15="http://schemas.microsoft.com/office/powerpoint/2012/main" userId="WOODTHORPE, Matth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FAA"/>
    <a:srgbClr val="FAB51D"/>
    <a:srgbClr val="36C7C8"/>
    <a:srgbClr val="A6C83D"/>
    <a:srgbClr val="5CC4E4"/>
    <a:srgbClr val="FFFFFF"/>
    <a:srgbClr val="804F9B"/>
    <a:srgbClr val="808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70"/>
    <p:restoredTop sz="70902" autoAdjust="0"/>
  </p:normalViewPr>
  <p:slideViewPr>
    <p:cSldViewPr snapToGrid="0">
      <p:cViewPr varScale="1">
        <p:scale>
          <a:sx n="81" d="100"/>
          <a:sy n="81" d="100"/>
        </p:scale>
        <p:origin x="20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EF26D-55FD-854C-8E3B-D82491E27DA7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A7F1B6-B992-A64C-99EB-CC17D265F0DD}">
      <dgm:prSet phldrT="[Text]"/>
      <dgm:spPr>
        <a:solidFill>
          <a:srgbClr val="1C5FAA"/>
        </a:solidFill>
      </dgm:spPr>
      <dgm:t>
        <a:bodyPr/>
        <a:lstStyle/>
        <a:p>
          <a:r>
            <a:rPr lang="en-GB" dirty="0"/>
            <a:t>Institutional leadership</a:t>
          </a:r>
        </a:p>
      </dgm:t>
    </dgm:pt>
    <dgm:pt modelId="{3D0A9C2B-5B1F-504D-B2D5-BE95FEC21DED}" type="parTrans" cxnId="{0D4703F0-78AF-084F-A18B-F456C5725F12}">
      <dgm:prSet/>
      <dgm:spPr/>
      <dgm:t>
        <a:bodyPr/>
        <a:lstStyle/>
        <a:p>
          <a:endParaRPr lang="en-GB"/>
        </a:p>
      </dgm:t>
    </dgm:pt>
    <dgm:pt modelId="{B4E3A45C-5A39-3943-A8CD-70E8B214A385}" type="sibTrans" cxnId="{0D4703F0-78AF-084F-A18B-F456C5725F12}">
      <dgm:prSet/>
      <dgm:spPr/>
      <dgm:t>
        <a:bodyPr/>
        <a:lstStyle/>
        <a:p>
          <a:endParaRPr lang="en-GB"/>
        </a:p>
      </dgm:t>
    </dgm:pt>
    <dgm:pt modelId="{99342147-2D9E-A44C-9D37-16B741F2A910}">
      <dgm:prSet phldrT="[Text]"/>
      <dgm:spPr>
        <a:solidFill>
          <a:srgbClr val="1C5FAA"/>
        </a:solidFill>
      </dgm:spPr>
      <dgm:t>
        <a:bodyPr/>
        <a:lstStyle/>
        <a:p>
          <a:r>
            <a:rPr lang="en-GB" dirty="0"/>
            <a:t>Skills, Data and Knowledge</a:t>
          </a:r>
        </a:p>
      </dgm:t>
    </dgm:pt>
    <dgm:pt modelId="{598278DE-C1F2-5743-84F2-CBF55BADCEDE}" type="parTrans" cxnId="{AC9664A8-6445-F040-923B-3B01208A6A92}">
      <dgm:prSet/>
      <dgm:spPr/>
      <dgm:t>
        <a:bodyPr/>
        <a:lstStyle/>
        <a:p>
          <a:endParaRPr lang="en-GB"/>
        </a:p>
      </dgm:t>
    </dgm:pt>
    <dgm:pt modelId="{04E87F14-FECB-8C4B-8BC9-2CDCC289BB7B}" type="sibTrans" cxnId="{AC9664A8-6445-F040-923B-3B01208A6A92}">
      <dgm:prSet/>
      <dgm:spPr/>
      <dgm:t>
        <a:bodyPr/>
        <a:lstStyle/>
        <a:p>
          <a:endParaRPr lang="en-GB"/>
        </a:p>
      </dgm:t>
    </dgm:pt>
    <dgm:pt modelId="{87A95B85-8701-4348-91D6-BB93C4B8363E}">
      <dgm:prSet phldrT="[Text]"/>
      <dgm:spPr>
        <a:solidFill>
          <a:srgbClr val="1C5FAA"/>
        </a:solidFill>
      </dgm:spPr>
      <dgm:t>
        <a:bodyPr/>
        <a:lstStyle/>
        <a:p>
          <a:r>
            <a:rPr lang="en-GB" dirty="0"/>
            <a:t>Sector collaboration</a:t>
          </a:r>
        </a:p>
      </dgm:t>
    </dgm:pt>
    <dgm:pt modelId="{9E380DA4-33CD-9D4C-96EB-F58F0307BA6A}" type="parTrans" cxnId="{1A5ADEA1-2E26-3F4F-B9E8-83C2018FDB62}">
      <dgm:prSet/>
      <dgm:spPr/>
      <dgm:t>
        <a:bodyPr/>
        <a:lstStyle/>
        <a:p>
          <a:endParaRPr lang="en-GB"/>
        </a:p>
      </dgm:t>
    </dgm:pt>
    <dgm:pt modelId="{74E834D2-A109-CD44-969B-69E491D4A20A}" type="sibTrans" cxnId="{1A5ADEA1-2E26-3F4F-B9E8-83C2018FDB62}">
      <dgm:prSet/>
      <dgm:spPr/>
      <dgm:t>
        <a:bodyPr/>
        <a:lstStyle/>
        <a:p>
          <a:endParaRPr lang="en-GB"/>
        </a:p>
      </dgm:t>
    </dgm:pt>
    <dgm:pt modelId="{D2BCF0FB-FEA4-5E4D-A87F-FDA20D1512AE}">
      <dgm:prSet phldrT="[Text]"/>
      <dgm:spPr>
        <a:solidFill>
          <a:srgbClr val="1C5FAA"/>
        </a:solidFill>
      </dgm:spPr>
      <dgm:t>
        <a:bodyPr/>
        <a:lstStyle/>
        <a:p>
          <a:r>
            <a:rPr lang="en-GB" dirty="0"/>
            <a:t>Education for Sustainability </a:t>
          </a:r>
        </a:p>
      </dgm:t>
    </dgm:pt>
    <dgm:pt modelId="{37B14E59-8DB9-9C45-A2BB-2D19AEB1C6C3}" type="parTrans" cxnId="{11FFDD07-E1C2-2D44-8AD0-54AC03DCBBC9}">
      <dgm:prSet/>
      <dgm:spPr/>
      <dgm:t>
        <a:bodyPr/>
        <a:lstStyle/>
        <a:p>
          <a:endParaRPr lang="en-GB"/>
        </a:p>
      </dgm:t>
    </dgm:pt>
    <dgm:pt modelId="{02D2DC58-3B92-6047-896B-B34EC6EDC68A}" type="sibTrans" cxnId="{11FFDD07-E1C2-2D44-8AD0-54AC03DCBBC9}">
      <dgm:prSet/>
      <dgm:spPr/>
      <dgm:t>
        <a:bodyPr/>
        <a:lstStyle/>
        <a:p>
          <a:endParaRPr lang="en-GB"/>
        </a:p>
      </dgm:t>
    </dgm:pt>
    <dgm:pt modelId="{2EA5EDE1-6E51-194E-9C44-8E51F3B65257}">
      <dgm:prSet phldrT="[Text]"/>
      <dgm:spPr>
        <a:solidFill>
          <a:srgbClr val="1C5FAA"/>
        </a:solidFill>
      </dgm:spPr>
      <dgm:t>
        <a:bodyPr/>
        <a:lstStyle/>
        <a:p>
          <a:r>
            <a:rPr lang="en-GB" dirty="0"/>
            <a:t>Partnerships</a:t>
          </a:r>
        </a:p>
      </dgm:t>
    </dgm:pt>
    <dgm:pt modelId="{A21651AD-47B3-954A-8B1A-688434CF730A}" type="parTrans" cxnId="{27B2362F-244A-2848-89E7-3B176227651C}">
      <dgm:prSet/>
      <dgm:spPr/>
      <dgm:t>
        <a:bodyPr/>
        <a:lstStyle/>
        <a:p>
          <a:endParaRPr lang="en-GB"/>
        </a:p>
      </dgm:t>
    </dgm:pt>
    <dgm:pt modelId="{6B1D325A-D819-5E41-83E6-0B837B4D3F12}" type="sibTrans" cxnId="{27B2362F-244A-2848-89E7-3B176227651C}">
      <dgm:prSet/>
      <dgm:spPr/>
      <dgm:t>
        <a:bodyPr/>
        <a:lstStyle/>
        <a:p>
          <a:endParaRPr lang="en-GB"/>
        </a:p>
      </dgm:t>
    </dgm:pt>
    <dgm:pt modelId="{9AF53FC0-CDBC-0D4C-92B3-606046781389}" type="pres">
      <dgm:prSet presAssocID="{8B3EF26D-55FD-854C-8E3B-D82491E27DA7}" presName="diagram" presStyleCnt="0">
        <dgm:presLayoutVars>
          <dgm:dir/>
          <dgm:resizeHandles val="exact"/>
        </dgm:presLayoutVars>
      </dgm:prSet>
      <dgm:spPr/>
    </dgm:pt>
    <dgm:pt modelId="{E8642CA9-AE55-0B43-9E48-70163655C62D}" type="pres">
      <dgm:prSet presAssocID="{7FA7F1B6-B992-A64C-99EB-CC17D265F0DD}" presName="node" presStyleLbl="node1" presStyleIdx="0" presStyleCnt="5">
        <dgm:presLayoutVars>
          <dgm:bulletEnabled val="1"/>
        </dgm:presLayoutVars>
      </dgm:prSet>
      <dgm:spPr/>
    </dgm:pt>
    <dgm:pt modelId="{3C1F7266-5CD6-E542-A1D3-9ED77A66C88F}" type="pres">
      <dgm:prSet presAssocID="{B4E3A45C-5A39-3943-A8CD-70E8B214A385}" presName="sibTrans" presStyleCnt="0"/>
      <dgm:spPr/>
    </dgm:pt>
    <dgm:pt modelId="{7EF5E6B3-D0C0-4246-9F6E-C58AF16B5F82}" type="pres">
      <dgm:prSet presAssocID="{99342147-2D9E-A44C-9D37-16B741F2A910}" presName="node" presStyleLbl="node1" presStyleIdx="1" presStyleCnt="5">
        <dgm:presLayoutVars>
          <dgm:bulletEnabled val="1"/>
        </dgm:presLayoutVars>
      </dgm:prSet>
      <dgm:spPr/>
    </dgm:pt>
    <dgm:pt modelId="{E6934447-4D72-5343-B16A-5BE5F7D6053D}" type="pres">
      <dgm:prSet presAssocID="{04E87F14-FECB-8C4B-8BC9-2CDCC289BB7B}" presName="sibTrans" presStyleCnt="0"/>
      <dgm:spPr/>
    </dgm:pt>
    <dgm:pt modelId="{AA171AE6-6262-EF4F-9A5D-40FFF765D13D}" type="pres">
      <dgm:prSet presAssocID="{87A95B85-8701-4348-91D6-BB93C4B8363E}" presName="node" presStyleLbl="node1" presStyleIdx="2" presStyleCnt="5">
        <dgm:presLayoutVars>
          <dgm:bulletEnabled val="1"/>
        </dgm:presLayoutVars>
      </dgm:prSet>
      <dgm:spPr/>
    </dgm:pt>
    <dgm:pt modelId="{957B1423-7399-144B-ADA9-0185293BA09C}" type="pres">
      <dgm:prSet presAssocID="{74E834D2-A109-CD44-969B-69E491D4A20A}" presName="sibTrans" presStyleCnt="0"/>
      <dgm:spPr/>
    </dgm:pt>
    <dgm:pt modelId="{05C3CA51-35E1-224E-A3EE-052C74C7EBD7}" type="pres">
      <dgm:prSet presAssocID="{D2BCF0FB-FEA4-5E4D-A87F-FDA20D1512AE}" presName="node" presStyleLbl="node1" presStyleIdx="3" presStyleCnt="5">
        <dgm:presLayoutVars>
          <dgm:bulletEnabled val="1"/>
        </dgm:presLayoutVars>
      </dgm:prSet>
      <dgm:spPr/>
    </dgm:pt>
    <dgm:pt modelId="{E20ED43A-6ED5-4D40-A66B-43E6C81AA23D}" type="pres">
      <dgm:prSet presAssocID="{02D2DC58-3B92-6047-896B-B34EC6EDC68A}" presName="sibTrans" presStyleCnt="0"/>
      <dgm:spPr/>
    </dgm:pt>
    <dgm:pt modelId="{43C67D35-9B57-E341-B0A6-43DC18AC2183}" type="pres">
      <dgm:prSet presAssocID="{2EA5EDE1-6E51-194E-9C44-8E51F3B65257}" presName="node" presStyleLbl="node1" presStyleIdx="4" presStyleCnt="5" custScaleX="156369" custLinFactNeighborX="673" custLinFactNeighborY="-1621">
        <dgm:presLayoutVars>
          <dgm:bulletEnabled val="1"/>
        </dgm:presLayoutVars>
      </dgm:prSet>
      <dgm:spPr/>
    </dgm:pt>
  </dgm:ptLst>
  <dgm:cxnLst>
    <dgm:cxn modelId="{11FFDD07-E1C2-2D44-8AD0-54AC03DCBBC9}" srcId="{8B3EF26D-55FD-854C-8E3B-D82491E27DA7}" destId="{D2BCF0FB-FEA4-5E4D-A87F-FDA20D1512AE}" srcOrd="3" destOrd="0" parTransId="{37B14E59-8DB9-9C45-A2BB-2D19AEB1C6C3}" sibTransId="{02D2DC58-3B92-6047-896B-B34EC6EDC68A}"/>
    <dgm:cxn modelId="{2A92240C-72D1-074B-B75F-D1B2AF246BCF}" type="presOf" srcId="{D2BCF0FB-FEA4-5E4D-A87F-FDA20D1512AE}" destId="{05C3CA51-35E1-224E-A3EE-052C74C7EBD7}" srcOrd="0" destOrd="0" presId="urn:microsoft.com/office/officeart/2005/8/layout/default"/>
    <dgm:cxn modelId="{86CD0D16-B443-3340-A626-44EAAE81361A}" type="presOf" srcId="{8B3EF26D-55FD-854C-8E3B-D82491E27DA7}" destId="{9AF53FC0-CDBC-0D4C-92B3-606046781389}" srcOrd="0" destOrd="0" presId="urn:microsoft.com/office/officeart/2005/8/layout/default"/>
    <dgm:cxn modelId="{2FF9471D-8A21-EB40-AB34-4500C8A7ADBD}" type="presOf" srcId="{2EA5EDE1-6E51-194E-9C44-8E51F3B65257}" destId="{43C67D35-9B57-E341-B0A6-43DC18AC2183}" srcOrd="0" destOrd="0" presId="urn:microsoft.com/office/officeart/2005/8/layout/default"/>
    <dgm:cxn modelId="{27B2362F-244A-2848-89E7-3B176227651C}" srcId="{8B3EF26D-55FD-854C-8E3B-D82491E27DA7}" destId="{2EA5EDE1-6E51-194E-9C44-8E51F3B65257}" srcOrd="4" destOrd="0" parTransId="{A21651AD-47B3-954A-8B1A-688434CF730A}" sibTransId="{6B1D325A-D819-5E41-83E6-0B837B4D3F12}"/>
    <dgm:cxn modelId="{2F39F48B-E3D8-5746-83F1-C9E90E13EE4F}" type="presOf" srcId="{7FA7F1B6-B992-A64C-99EB-CC17D265F0DD}" destId="{E8642CA9-AE55-0B43-9E48-70163655C62D}" srcOrd="0" destOrd="0" presId="urn:microsoft.com/office/officeart/2005/8/layout/default"/>
    <dgm:cxn modelId="{5640DA8D-1156-A243-A638-A018FAE5B815}" type="presOf" srcId="{99342147-2D9E-A44C-9D37-16B741F2A910}" destId="{7EF5E6B3-D0C0-4246-9F6E-C58AF16B5F82}" srcOrd="0" destOrd="0" presId="urn:microsoft.com/office/officeart/2005/8/layout/default"/>
    <dgm:cxn modelId="{1A5ADEA1-2E26-3F4F-B9E8-83C2018FDB62}" srcId="{8B3EF26D-55FD-854C-8E3B-D82491E27DA7}" destId="{87A95B85-8701-4348-91D6-BB93C4B8363E}" srcOrd="2" destOrd="0" parTransId="{9E380DA4-33CD-9D4C-96EB-F58F0307BA6A}" sibTransId="{74E834D2-A109-CD44-969B-69E491D4A20A}"/>
    <dgm:cxn modelId="{AC9664A8-6445-F040-923B-3B01208A6A92}" srcId="{8B3EF26D-55FD-854C-8E3B-D82491E27DA7}" destId="{99342147-2D9E-A44C-9D37-16B741F2A910}" srcOrd="1" destOrd="0" parTransId="{598278DE-C1F2-5743-84F2-CBF55BADCEDE}" sibTransId="{04E87F14-FECB-8C4B-8BC9-2CDCC289BB7B}"/>
    <dgm:cxn modelId="{0D4703F0-78AF-084F-A18B-F456C5725F12}" srcId="{8B3EF26D-55FD-854C-8E3B-D82491E27DA7}" destId="{7FA7F1B6-B992-A64C-99EB-CC17D265F0DD}" srcOrd="0" destOrd="0" parTransId="{3D0A9C2B-5B1F-504D-B2D5-BE95FEC21DED}" sibTransId="{B4E3A45C-5A39-3943-A8CD-70E8B214A385}"/>
    <dgm:cxn modelId="{9C2D37F4-9A81-9D49-8517-9969EC9E7F74}" type="presOf" srcId="{87A95B85-8701-4348-91D6-BB93C4B8363E}" destId="{AA171AE6-6262-EF4F-9A5D-40FFF765D13D}" srcOrd="0" destOrd="0" presId="urn:microsoft.com/office/officeart/2005/8/layout/default"/>
    <dgm:cxn modelId="{BEB735F6-F1CD-3F40-B385-21F915AE4658}" type="presParOf" srcId="{9AF53FC0-CDBC-0D4C-92B3-606046781389}" destId="{E8642CA9-AE55-0B43-9E48-70163655C62D}" srcOrd="0" destOrd="0" presId="urn:microsoft.com/office/officeart/2005/8/layout/default"/>
    <dgm:cxn modelId="{31A1F987-BCB8-C84C-9BE3-D91BCE9D4C31}" type="presParOf" srcId="{9AF53FC0-CDBC-0D4C-92B3-606046781389}" destId="{3C1F7266-5CD6-E542-A1D3-9ED77A66C88F}" srcOrd="1" destOrd="0" presId="urn:microsoft.com/office/officeart/2005/8/layout/default"/>
    <dgm:cxn modelId="{CAA383FF-4814-7649-AD6D-465D982A84CF}" type="presParOf" srcId="{9AF53FC0-CDBC-0D4C-92B3-606046781389}" destId="{7EF5E6B3-D0C0-4246-9F6E-C58AF16B5F82}" srcOrd="2" destOrd="0" presId="urn:microsoft.com/office/officeart/2005/8/layout/default"/>
    <dgm:cxn modelId="{2E21DDC8-66D6-D347-B029-6615ADE2B61F}" type="presParOf" srcId="{9AF53FC0-CDBC-0D4C-92B3-606046781389}" destId="{E6934447-4D72-5343-B16A-5BE5F7D6053D}" srcOrd="3" destOrd="0" presId="urn:microsoft.com/office/officeart/2005/8/layout/default"/>
    <dgm:cxn modelId="{1A655F6D-0B30-064C-9E47-90396FF5E88B}" type="presParOf" srcId="{9AF53FC0-CDBC-0D4C-92B3-606046781389}" destId="{AA171AE6-6262-EF4F-9A5D-40FFF765D13D}" srcOrd="4" destOrd="0" presId="urn:microsoft.com/office/officeart/2005/8/layout/default"/>
    <dgm:cxn modelId="{02CBEA84-DA91-5A45-B3D5-6B85030E617D}" type="presParOf" srcId="{9AF53FC0-CDBC-0D4C-92B3-606046781389}" destId="{957B1423-7399-144B-ADA9-0185293BA09C}" srcOrd="5" destOrd="0" presId="urn:microsoft.com/office/officeart/2005/8/layout/default"/>
    <dgm:cxn modelId="{9E898FE1-CB5E-024C-B469-8E949929BF18}" type="presParOf" srcId="{9AF53FC0-CDBC-0D4C-92B3-606046781389}" destId="{05C3CA51-35E1-224E-A3EE-052C74C7EBD7}" srcOrd="6" destOrd="0" presId="urn:microsoft.com/office/officeart/2005/8/layout/default"/>
    <dgm:cxn modelId="{1A94D870-CE50-2043-A3CE-E01D8465B746}" type="presParOf" srcId="{9AF53FC0-CDBC-0D4C-92B3-606046781389}" destId="{E20ED43A-6ED5-4D40-A66B-43E6C81AA23D}" srcOrd="7" destOrd="0" presId="urn:microsoft.com/office/officeart/2005/8/layout/default"/>
    <dgm:cxn modelId="{DCECDAC2-E80A-E144-B0EE-7FA5955F05B0}" type="presParOf" srcId="{9AF53FC0-CDBC-0D4C-92B3-606046781389}" destId="{43C67D35-9B57-E341-B0A6-43DC18AC218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42CA9-AE55-0B43-9E48-70163655C62D}">
      <dsp:nvSpPr>
        <dsp:cNvPr id="0" name=""/>
        <dsp:cNvSpPr/>
      </dsp:nvSpPr>
      <dsp:spPr>
        <a:xfrm>
          <a:off x="0" y="304265"/>
          <a:ext cx="1998615" cy="1199169"/>
        </a:xfrm>
        <a:prstGeom prst="rect">
          <a:avLst/>
        </a:prstGeom>
        <a:solidFill>
          <a:srgbClr val="1C5F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Institutional leadership</a:t>
          </a:r>
        </a:p>
      </dsp:txBody>
      <dsp:txXfrm>
        <a:off x="0" y="304265"/>
        <a:ext cx="1998615" cy="1199169"/>
      </dsp:txXfrm>
    </dsp:sp>
    <dsp:sp modelId="{7EF5E6B3-D0C0-4246-9F6E-C58AF16B5F82}">
      <dsp:nvSpPr>
        <dsp:cNvPr id="0" name=""/>
        <dsp:cNvSpPr/>
      </dsp:nvSpPr>
      <dsp:spPr>
        <a:xfrm>
          <a:off x="2198477" y="304265"/>
          <a:ext cx="1998615" cy="1199169"/>
        </a:xfrm>
        <a:prstGeom prst="rect">
          <a:avLst/>
        </a:prstGeom>
        <a:solidFill>
          <a:srgbClr val="1C5F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Skills, Data and Knowledge</a:t>
          </a:r>
        </a:p>
      </dsp:txBody>
      <dsp:txXfrm>
        <a:off x="2198477" y="304265"/>
        <a:ext cx="1998615" cy="1199169"/>
      </dsp:txXfrm>
    </dsp:sp>
    <dsp:sp modelId="{AA171AE6-6262-EF4F-9A5D-40FFF765D13D}">
      <dsp:nvSpPr>
        <dsp:cNvPr id="0" name=""/>
        <dsp:cNvSpPr/>
      </dsp:nvSpPr>
      <dsp:spPr>
        <a:xfrm>
          <a:off x="4396954" y="304265"/>
          <a:ext cx="1998615" cy="1199169"/>
        </a:xfrm>
        <a:prstGeom prst="rect">
          <a:avLst/>
        </a:prstGeom>
        <a:solidFill>
          <a:srgbClr val="1C5F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Sector collaboration</a:t>
          </a:r>
        </a:p>
      </dsp:txBody>
      <dsp:txXfrm>
        <a:off x="4396954" y="304265"/>
        <a:ext cx="1998615" cy="1199169"/>
      </dsp:txXfrm>
    </dsp:sp>
    <dsp:sp modelId="{05C3CA51-35E1-224E-A3EE-052C74C7EBD7}">
      <dsp:nvSpPr>
        <dsp:cNvPr id="0" name=""/>
        <dsp:cNvSpPr/>
      </dsp:nvSpPr>
      <dsp:spPr>
        <a:xfrm>
          <a:off x="535938" y="1703296"/>
          <a:ext cx="1998615" cy="1199169"/>
        </a:xfrm>
        <a:prstGeom prst="rect">
          <a:avLst/>
        </a:prstGeom>
        <a:solidFill>
          <a:srgbClr val="1C5F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Education for Sustainability </a:t>
          </a:r>
        </a:p>
      </dsp:txBody>
      <dsp:txXfrm>
        <a:off x="535938" y="1703296"/>
        <a:ext cx="1998615" cy="1199169"/>
      </dsp:txXfrm>
    </dsp:sp>
    <dsp:sp modelId="{43C67D35-9B57-E341-B0A6-43DC18AC2183}">
      <dsp:nvSpPr>
        <dsp:cNvPr id="0" name=""/>
        <dsp:cNvSpPr/>
      </dsp:nvSpPr>
      <dsp:spPr>
        <a:xfrm>
          <a:off x="2747866" y="1683858"/>
          <a:ext cx="3125215" cy="1199169"/>
        </a:xfrm>
        <a:prstGeom prst="rect">
          <a:avLst/>
        </a:prstGeom>
        <a:solidFill>
          <a:srgbClr val="1C5F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Partnerships</a:t>
          </a:r>
        </a:p>
      </dsp:txBody>
      <dsp:txXfrm>
        <a:off x="2747866" y="1683858"/>
        <a:ext cx="3125215" cy="1199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B93061-4F5B-41E8-827E-F5076D956F60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266A4-735D-4D73-9519-25C57D9FC8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74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0289F-75E5-450D-82E8-E15921926CB0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C0F13-79AF-4B0E-BFEF-7D935FAD7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80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5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91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64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28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0567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76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2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028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38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endParaRPr lang="en-GB" dirty="0">
              <a:cs typeface="Calibri" panose="020F0502020204030204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876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08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50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822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71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771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GB" dirty="0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05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Font typeface="Arial" panose="020B0604020202020204" pitchFamily="34" charset="0"/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C0F13-79AF-4B0E-BFEF-7D935FAD721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15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25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54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38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10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49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8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1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1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537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323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FE747-9F70-446C-8C59-B9217CDBDE6B}" type="datetimeFigureOut">
              <a:rPr lang="en-GB" smtClean="0"/>
              <a:t>30/03/2023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291F-CCC9-4B16-802D-C05C3CAE62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27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4.png"/><Relationship Id="rId5" Type="http://schemas.openxmlformats.org/officeDocument/2006/relationships/image" Target="../media/image8.png"/><Relationship Id="rId10" Type="http://schemas.openxmlformats.org/officeDocument/2006/relationships/image" Target="../media/image23.png"/><Relationship Id="rId4" Type="http://schemas.openxmlformats.org/officeDocument/2006/relationships/image" Target="../media/image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7728" y="4926460"/>
            <a:ext cx="9621643" cy="103267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000" dirty="0">
                <a:solidFill>
                  <a:srgbClr val="808285"/>
                </a:solidFill>
                <a:latin typeface="Tahoma"/>
                <a:ea typeface="Tahoma"/>
                <a:cs typeface="Tahoma"/>
              </a:rPr>
              <a:t>EAUC Scotland AGM &amp; Forum</a:t>
            </a:r>
            <a:endParaRPr lang="en-GB" sz="2000" dirty="0">
              <a:solidFill>
                <a:srgbClr val="80828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GB" sz="2000" dirty="0">
                <a:solidFill>
                  <a:srgbClr val="808285"/>
                </a:solidFill>
                <a:latin typeface="Tahoma"/>
                <a:ea typeface="Tahoma"/>
                <a:cs typeface="Tahoma"/>
              </a:rPr>
              <a:t>30</a:t>
            </a:r>
            <a:r>
              <a:rPr lang="en-GB" sz="2000" baseline="30000" dirty="0">
                <a:solidFill>
                  <a:srgbClr val="808285"/>
                </a:solidFill>
                <a:latin typeface="Tahoma"/>
                <a:ea typeface="Tahoma"/>
                <a:cs typeface="Tahoma"/>
              </a:rPr>
              <a:t>th</a:t>
            </a:r>
            <a:r>
              <a:rPr lang="en-GB" sz="2000" dirty="0">
                <a:solidFill>
                  <a:srgbClr val="808285"/>
                </a:solidFill>
                <a:latin typeface="Tahoma"/>
                <a:ea typeface="Tahoma"/>
                <a:cs typeface="Tahoma"/>
              </a:rPr>
              <a:t> March 2023</a:t>
            </a:r>
            <a:br>
              <a:rPr lang="en-GB" sz="2000" dirty="0">
                <a:latin typeface="Tahoma"/>
                <a:ea typeface="Tahoma"/>
                <a:cs typeface="Tahoma"/>
              </a:rPr>
            </a:br>
            <a:endParaRPr lang="en-GB" sz="1800" dirty="0">
              <a:solidFill>
                <a:srgbClr val="808285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5870" y="204231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27728" y="3655289"/>
            <a:ext cx="10236679" cy="8391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4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EAUC Scotland: 2020-23 Review</a:t>
            </a:r>
            <a:endParaRPr lang="en-GB" sz="4400" dirty="0">
              <a:solidFill>
                <a:srgbClr val="1C5FAA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6BD293-A494-3844-B150-E460ACA7CF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45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8153403" cy="73496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Partnerships &amp; Collaboration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Universities Scotland - Wikipedia">
            <a:extLst>
              <a:ext uri="{FF2B5EF4-FFF2-40B4-BE49-F238E27FC236}">
                <a16:creationId xmlns:a16="http://schemas.microsoft.com/office/drawing/2014/main" id="{C809210F-8E64-1643-8250-AD7D60984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58" y="2943270"/>
            <a:ext cx="1674279" cy="200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llege Development Network – Cyber Scotland">
            <a:extLst>
              <a:ext uri="{FF2B5EF4-FFF2-40B4-BE49-F238E27FC236}">
                <a16:creationId xmlns:a16="http://schemas.microsoft.com/office/drawing/2014/main" id="{A5394EFF-3AC2-F742-90B2-8432E1DAC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602" y="1707164"/>
            <a:ext cx="2855389" cy="11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63872DA-360E-7445-B923-5660EF119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37" y="3152710"/>
            <a:ext cx="2928471" cy="16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Quality Assurance Agency for Higher Education - Wikipedia">
            <a:extLst>
              <a:ext uri="{FF2B5EF4-FFF2-40B4-BE49-F238E27FC236}">
                <a16:creationId xmlns:a16="http://schemas.microsoft.com/office/drawing/2014/main" id="{7174EAAD-0A4C-3948-AB1B-40E7CAB76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97" y="5089242"/>
            <a:ext cx="3076385" cy="112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earning for Sustainability Scotland">
            <a:extLst>
              <a:ext uri="{FF2B5EF4-FFF2-40B4-BE49-F238E27FC236}">
                <a16:creationId xmlns:a16="http://schemas.microsoft.com/office/drawing/2014/main" id="{7D2A3ACA-48C8-4C41-B381-74D9B9CBC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804" y="5120683"/>
            <a:ext cx="4148127" cy="1051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daptation Scotland :: Sustainable Scotland Network Climate Change Portal">
            <a:extLst>
              <a:ext uri="{FF2B5EF4-FFF2-40B4-BE49-F238E27FC236}">
                <a16:creationId xmlns:a16="http://schemas.microsoft.com/office/drawing/2014/main" id="{3AF5A1E6-D393-9849-829B-D6714DB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73" y="3283800"/>
            <a:ext cx="2855388" cy="143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uppliers' Guide - a guide to working with APUC">
            <a:extLst>
              <a:ext uri="{FF2B5EF4-FFF2-40B4-BE49-F238E27FC236}">
                <a16:creationId xmlns:a16="http://schemas.microsoft.com/office/drawing/2014/main" id="{F7499934-DFB1-6F46-A376-F9F7E5F90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997" y="1509951"/>
            <a:ext cx="1829174" cy="18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FC Logo_SFC Logo - Colour">
            <a:extLst>
              <a:ext uri="{FF2B5EF4-FFF2-40B4-BE49-F238E27FC236}">
                <a16:creationId xmlns:a16="http://schemas.microsoft.com/office/drawing/2014/main" id="{ABF5935A-4B06-4C6C-A309-801F7110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9" y="1269410"/>
            <a:ext cx="4554143" cy="1537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65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8153403" cy="73496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Partnerships &amp; Collaboration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 descr="page1image4202292000">
            <a:extLst>
              <a:ext uri="{FF2B5EF4-FFF2-40B4-BE49-F238E27FC236}">
                <a16:creationId xmlns:a16="http://schemas.microsoft.com/office/drawing/2014/main" id="{718CD9BD-AE13-9347-927A-C8641FB76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6" y="1599999"/>
            <a:ext cx="2912168" cy="4187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3446C4-D00F-444F-97CC-D2932C12B2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070" y="4107765"/>
            <a:ext cx="3659216" cy="20387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0701F8-762F-0347-8839-7759BE659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894" y="1737099"/>
            <a:ext cx="3627595" cy="21519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EDE3CC-0D27-4C0F-BF7C-9FD02D945B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7112" r="1526" b="15852"/>
          <a:stretch/>
        </p:blipFill>
        <p:spPr>
          <a:xfrm>
            <a:off x="3822894" y="4327347"/>
            <a:ext cx="3659216" cy="13233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C575C4-724E-4A4D-9F03-1AA81D59D51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05" y="1611698"/>
            <a:ext cx="2291256" cy="28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6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8153403" cy="73496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Partnerships &amp; Collaboration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B3293FE-CC41-4F9E-84C7-F3222A2B1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2929297"/>
            <a:ext cx="70294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CC8263-48C1-42F5-8D56-B969295A2B97}"/>
              </a:ext>
            </a:extLst>
          </p:cNvPr>
          <p:cNvSpPr txBox="1">
            <a:spLocks/>
          </p:cNvSpPr>
          <p:nvPr/>
        </p:nvSpPr>
        <p:spPr>
          <a:xfrm>
            <a:off x="847636" y="1902841"/>
            <a:ext cx="7095116" cy="64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 and South Scotland College Partnership: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23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613792" y="3061520"/>
            <a:ext cx="2487651" cy="73496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Thank you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6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Coming 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697FD0-C044-6843-98FB-284B97F411F1}"/>
              </a:ext>
            </a:extLst>
          </p:cNvPr>
          <p:cNvSpPr txBox="1">
            <a:spLocks/>
          </p:cNvSpPr>
          <p:nvPr/>
        </p:nvSpPr>
        <p:spPr>
          <a:xfrm>
            <a:off x="493056" y="1562260"/>
            <a:ext cx="10910050" cy="409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Launching new SFC-funded 12-month 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programme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marL="114300" indent="0">
              <a:buNone/>
            </a:pP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 algn="ctr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“Supporting a step-change towards environmental sustainability at </a:t>
            </a:r>
          </a:p>
          <a:p>
            <a:pPr marL="114300" indent="0" algn="ctr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Scotland’s Universities and Colleges”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SFC Logo_SFC Logo - Colour">
            <a:extLst>
              <a:ext uri="{FF2B5EF4-FFF2-40B4-BE49-F238E27FC236}">
                <a16:creationId xmlns:a16="http://schemas.microsoft.com/office/drawing/2014/main" id="{96D3B51C-8238-49B5-BC8A-FABCFEFF1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926" y="4292360"/>
            <a:ext cx="4045527" cy="13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7404EF-7CF9-4C16-8F24-6A37BE7232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7" y="4397792"/>
            <a:ext cx="2855387" cy="11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09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Coming up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697FD0-C044-6843-98FB-284B97F411F1}"/>
              </a:ext>
            </a:extLst>
          </p:cNvPr>
          <p:cNvSpPr txBox="1">
            <a:spLocks/>
          </p:cNvSpPr>
          <p:nvPr/>
        </p:nvSpPr>
        <p:spPr>
          <a:xfrm>
            <a:off x="493056" y="1562260"/>
            <a:ext cx="10910050" cy="409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l">
              <a:buNone/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the next 6 months EAUC-Scotland will focus on: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Launching a Network Communications Pack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Launching a Sustainability Champions toolkit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Facilitating aviation in FHE workshops 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Publication of sector Public Bodies Climate Change Duties Report overview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Launching a new sustainability careers guide</a:t>
            </a:r>
          </a:p>
          <a:p>
            <a:pPr algn="l"/>
            <a:r>
              <a:rPr lang="en-US" sz="24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 of Spring and Autumn Topic Support Network series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Institutional engagement calls / visits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F8021-D3E6-4D82-A81B-F5034BFDF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9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Upcoming activities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697FD0-C044-6843-98FB-284B97F411F1}"/>
              </a:ext>
            </a:extLst>
          </p:cNvPr>
          <p:cNvSpPr txBox="1">
            <a:spLocks/>
          </p:cNvSpPr>
          <p:nvPr/>
        </p:nvSpPr>
        <p:spPr>
          <a:xfrm>
            <a:off x="493056" y="1298814"/>
            <a:ext cx="11233199" cy="484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 – ESD TSN (Student-led ESD Initiatives)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April – Travel and Transport TSN (EV Salary Sacrifice; Travel Surveys)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– Waste Management TSN (Deposit Return Scheme)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– Edinburgh Regional Meet-Up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– SSN Conference (virtual)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– Glasgow Regional Meet-Up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June – Roundtable meeting for EAUC Key Contacts and Fellows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June – EAUC AGM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28</a:t>
            </a:r>
            <a:r>
              <a:rPr lang="en-US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June – EAUC Annual Conference: Conversations on Climate Solutions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TBC – Community Engagement TSN; Health and Wellbeing TSN; SISM; 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Open CLT training; Aviation and FHE Workshops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6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870" y="3725970"/>
            <a:ext cx="9144000" cy="32943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sz="2800" dirty="0" err="1">
                <a:solidFill>
                  <a:srgbClr val="808285"/>
                </a:solidFill>
                <a:latin typeface="Tahoma"/>
                <a:ea typeface="Tahoma"/>
                <a:cs typeface="Tahoma"/>
              </a:rPr>
              <a:t>scotland@eauc.org.uk</a:t>
            </a:r>
            <a:endParaRPr lang="en-US" dirty="0"/>
          </a:p>
          <a:p>
            <a:pPr algn="l"/>
            <a:r>
              <a:rPr lang="en-GB" sz="2800" dirty="0">
                <a:solidFill>
                  <a:srgbClr val="80828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5870" y="204231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54" y="297817"/>
            <a:ext cx="3962101" cy="160196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167740" y="3419857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90403" y="1058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dirty="0">
              <a:solidFill>
                <a:srgbClr val="1C5FAA"/>
              </a:solidFill>
              <a:latin typeface="Proxima Nova" panose="02000506030000020004" pitchFamily="50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01337" y="2255425"/>
            <a:ext cx="9144000" cy="11697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srgbClr val="1C5F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1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Review: 2020 – 2023 Programme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FD2B1046-9312-CC4D-BA7F-B371E29C2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586485"/>
              </p:ext>
            </p:extLst>
          </p:nvPr>
        </p:nvGraphicFramePr>
        <p:xfrm>
          <a:off x="3964340" y="3006086"/>
          <a:ext cx="6395570" cy="3206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AABBDF8-0759-9D4F-A5A2-D1ACD7925773}"/>
              </a:ext>
            </a:extLst>
          </p:cNvPr>
          <p:cNvSpPr txBox="1">
            <a:spLocks/>
          </p:cNvSpPr>
          <p:nvPr/>
        </p:nvSpPr>
        <p:spPr>
          <a:xfrm>
            <a:off x="379398" y="3150488"/>
            <a:ext cx="4186520" cy="83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Key Outcome Areas: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B2F927-C261-4D64-89F0-CD9FCF3105A7}"/>
              </a:ext>
            </a:extLst>
          </p:cNvPr>
          <p:cNvSpPr txBox="1">
            <a:spLocks/>
          </p:cNvSpPr>
          <p:nvPr/>
        </p:nvSpPr>
        <p:spPr>
          <a:xfrm>
            <a:off x="379397" y="1789281"/>
            <a:ext cx="5059501" cy="833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the Scottish Funding Council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SFC Logo_SFC Logo - Colour">
            <a:extLst>
              <a:ext uri="{FF2B5EF4-FFF2-40B4-BE49-F238E27FC236}">
                <a16:creationId xmlns:a16="http://schemas.microsoft.com/office/drawing/2014/main" id="{37F7EC3A-FA14-4153-82B3-7525DFA26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361" y="1681968"/>
            <a:ext cx="4045527" cy="136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28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Sector Leadership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 descr="Resources for Race to Zero for Universities and Colleges">
            <a:extLst>
              <a:ext uri="{FF2B5EF4-FFF2-40B4-BE49-F238E27FC236}">
                <a16:creationId xmlns:a16="http://schemas.microsoft.com/office/drawing/2014/main" id="{777E661F-C59C-544C-93ED-96CECB3688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83" y="1763162"/>
            <a:ext cx="4146252" cy="1381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he Green Gown Awards UK &amp;amp; Ireland 2021 Open for Applications – Apply by  03/06/2021 | Sustainability West Midlands">
            <a:extLst>
              <a:ext uri="{FF2B5EF4-FFF2-40B4-BE49-F238E27FC236}">
                <a16:creationId xmlns:a16="http://schemas.microsoft.com/office/drawing/2014/main" id="{94683981-D438-9440-B3DC-10DCB550BE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05" y="4929999"/>
            <a:ext cx="3635094" cy="118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SDG Accord">
            <a:extLst>
              <a:ext uri="{FF2B5EF4-FFF2-40B4-BE49-F238E27FC236}">
                <a16:creationId xmlns:a16="http://schemas.microsoft.com/office/drawing/2014/main" id="{3BFB5652-93DC-3C49-8244-B12F9F92D1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825" y="3510297"/>
            <a:ext cx="3974510" cy="117615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D77E51-A06D-5A46-9334-0CE8DEA63C16}"/>
              </a:ext>
            </a:extLst>
          </p:cNvPr>
          <p:cNvSpPr txBox="1">
            <a:spLocks/>
          </p:cNvSpPr>
          <p:nvPr/>
        </p:nvSpPr>
        <p:spPr>
          <a:xfrm>
            <a:off x="493056" y="2108518"/>
            <a:ext cx="6849039" cy="285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new Race to Zero for Universities and Colleges signatories (33 total)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new SDG Accord signatories (18 total)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Scottish Green Gown Award Finalists and 8 Winners / Highly Commended (2022)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CC8BA0-91F4-6B46-B937-642AE606324E}"/>
              </a:ext>
            </a:extLst>
          </p:cNvPr>
          <p:cNvSpPr txBox="1">
            <a:spLocks/>
          </p:cNvSpPr>
          <p:nvPr/>
        </p:nvSpPr>
        <p:spPr>
          <a:xfrm>
            <a:off x="1264020" y="5167019"/>
            <a:ext cx="6849039" cy="73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GGA 2023 open Monday</a:t>
            </a: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83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Sector Leadership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663FD6-A9F0-4AE8-A8A6-4113FE708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858" t="12553" r="26232" b="2587"/>
          <a:stretch/>
        </p:blipFill>
        <p:spPr>
          <a:xfrm>
            <a:off x="8502049" y="1762009"/>
            <a:ext cx="2964117" cy="4139970"/>
          </a:xfrm>
          <a:prstGeom prst="rect">
            <a:avLst/>
          </a:prstGeom>
        </p:spPr>
      </p:pic>
      <p:pic>
        <p:nvPicPr>
          <p:cNvPr id="15" name="Picture 2" descr="Universities Scotland - Wikipedia">
            <a:extLst>
              <a:ext uri="{FF2B5EF4-FFF2-40B4-BE49-F238E27FC236}">
                <a16:creationId xmlns:a16="http://schemas.microsoft.com/office/drawing/2014/main" id="{A92FA75B-E935-4002-AF25-61EFEA63C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24" y="4433230"/>
            <a:ext cx="1321044" cy="158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ollege Development Network – Cyber Scotland">
            <a:extLst>
              <a:ext uri="{FF2B5EF4-FFF2-40B4-BE49-F238E27FC236}">
                <a16:creationId xmlns:a16="http://schemas.microsoft.com/office/drawing/2014/main" id="{FEF73450-2B0C-4704-B571-97E23B78E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34" y="5024746"/>
            <a:ext cx="1978718" cy="816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2F3B2CC7-D2AB-4194-9867-6556C9F59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438" y="4666867"/>
            <a:ext cx="2619122" cy="146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6A353E7-0701-459B-A087-675DF88341FA}"/>
              </a:ext>
            </a:extLst>
          </p:cNvPr>
          <p:cNvSpPr txBox="1">
            <a:spLocks/>
          </p:cNvSpPr>
          <p:nvPr/>
        </p:nvSpPr>
        <p:spPr>
          <a:xfrm>
            <a:off x="493056" y="1645505"/>
            <a:ext cx="6849039" cy="2855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 with Senior Leadership through: </a:t>
            </a:r>
          </a:p>
          <a:p>
            <a:pPr>
              <a:buFontTx/>
              <a:buChar char="-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Board invitations</a:t>
            </a:r>
          </a:p>
          <a:p>
            <a:pPr>
              <a:buFontTx/>
              <a:buChar char="-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Climate Emergency Expert Working Group</a:t>
            </a:r>
          </a:p>
          <a:p>
            <a:pPr>
              <a:buFontTx/>
              <a:buChar char="-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Secretaries Group</a:t>
            </a:r>
          </a:p>
          <a:p>
            <a:pPr>
              <a:buFontTx/>
              <a:buChar char="-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of Scottish Chairs</a:t>
            </a:r>
          </a:p>
          <a:p>
            <a:pPr>
              <a:buFontTx/>
              <a:buChar char="-"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SAUDE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6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Carbon Literacy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697FD0-C044-6843-98FB-284B97F411F1}"/>
              </a:ext>
            </a:extLst>
          </p:cNvPr>
          <p:cNvSpPr txBox="1">
            <a:spLocks/>
          </p:cNvSpPr>
          <p:nvPr/>
        </p:nvSpPr>
        <p:spPr>
          <a:xfrm>
            <a:off x="847636" y="2157437"/>
            <a:ext cx="7095116" cy="2543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Delivered CLT to 210 participants over 14 cohorts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 institutions and partners represented</a:t>
            </a: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EAUC and EAUC Scotland certified as Platinum Carbon Literate Organisation by the Carbon Literacy Project 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D570B8-AB94-C842-8FC9-FC4EBEF74A9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t="13323" r="13223" b="13411"/>
          <a:stretch/>
        </p:blipFill>
        <p:spPr bwMode="auto">
          <a:xfrm>
            <a:off x="8761714" y="2262529"/>
            <a:ext cx="2350272" cy="23329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970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Carbon Literacy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D227B60-6E67-4E5F-A41C-42BC5FBE849E}"/>
              </a:ext>
            </a:extLst>
          </p:cNvPr>
          <p:cNvSpPr/>
          <p:nvPr/>
        </p:nvSpPr>
        <p:spPr>
          <a:xfrm>
            <a:off x="7985117" y="2048366"/>
            <a:ext cx="3466533" cy="1582752"/>
          </a:xfrm>
          <a:prstGeom prst="wedgeRoundRectCallout">
            <a:avLst>
              <a:gd name="adj1" fmla="val -64927"/>
              <a:gd name="adj2" fmla="val -42902"/>
              <a:gd name="adj3" fmla="val 16667"/>
            </a:avLst>
          </a:prstGeom>
          <a:noFill/>
          <a:ln>
            <a:solidFill>
              <a:srgbClr val="1C5F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Thanks for the training- it was excellent, and also really good to get all of the extra resources afterwards too.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0413372F-FB3C-4C6F-A247-1E7F7F8D39D1}"/>
              </a:ext>
            </a:extLst>
          </p:cNvPr>
          <p:cNvSpPr/>
          <p:nvPr/>
        </p:nvSpPr>
        <p:spPr>
          <a:xfrm>
            <a:off x="7438030" y="4075105"/>
            <a:ext cx="4165395" cy="1658944"/>
          </a:xfrm>
          <a:prstGeom prst="wedgeRoundRectCallout">
            <a:avLst>
              <a:gd name="adj1" fmla="val -38550"/>
              <a:gd name="adj2" fmla="val 60492"/>
              <a:gd name="adj3" fmla="val 16667"/>
            </a:avLst>
          </a:prstGeom>
          <a:noFill/>
          <a:ln>
            <a:solidFill>
              <a:srgbClr val="1C5FA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Thanks very much for the training provided over the last few weeks. I think it has been very effective in provoking discussion and further inspiration.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C99A76-85FF-47B0-9C95-07F0986EC625}"/>
              </a:ext>
            </a:extLst>
          </p:cNvPr>
          <p:cNvSpPr txBox="1">
            <a:spLocks/>
          </p:cNvSpPr>
          <p:nvPr/>
        </p:nvSpPr>
        <p:spPr>
          <a:xfrm>
            <a:off x="659326" y="2131743"/>
            <a:ext cx="7095116" cy="2998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Knowledge about climate change: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Confidence to identify work actions: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Motivation to take action: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EE6FD6F-C4D3-48A2-8C88-3BAB4512C8E6}"/>
              </a:ext>
            </a:extLst>
          </p:cNvPr>
          <p:cNvCxnSpPr/>
          <p:nvPr/>
        </p:nvCxnSpPr>
        <p:spPr>
          <a:xfrm flipV="1">
            <a:off x="5525869" y="2255784"/>
            <a:ext cx="409433" cy="486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1893009-DFEC-405D-B159-B4FD80733A37}"/>
              </a:ext>
            </a:extLst>
          </p:cNvPr>
          <p:cNvCxnSpPr>
            <a:cxnSpLocks/>
          </p:cNvCxnSpPr>
          <p:nvPr/>
        </p:nvCxnSpPr>
        <p:spPr>
          <a:xfrm flipV="1">
            <a:off x="5525868" y="4699210"/>
            <a:ext cx="574187" cy="1795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BBB4AB-AA2A-4F2F-BD0D-614F06389C3C}"/>
              </a:ext>
            </a:extLst>
          </p:cNvPr>
          <p:cNvCxnSpPr/>
          <p:nvPr/>
        </p:nvCxnSpPr>
        <p:spPr>
          <a:xfrm flipV="1">
            <a:off x="5525868" y="3318719"/>
            <a:ext cx="409433" cy="48602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312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Knowledge, Data and Skills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D77E51-A06D-5A46-9334-0CE8DEA63C16}"/>
              </a:ext>
            </a:extLst>
          </p:cNvPr>
          <p:cNvSpPr txBox="1">
            <a:spLocks/>
          </p:cNvSpPr>
          <p:nvPr/>
        </p:nvSpPr>
        <p:spPr>
          <a:xfrm>
            <a:off x="493056" y="1784261"/>
            <a:ext cx="8018931" cy="409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97 EAUC Scotland events (including 16 training sessions) </a:t>
            </a: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1800+ participants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91% Scottish FHE institutional engagement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356 sector enquiries 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PBCCD Peer Review expanded to 20 institutions </a:t>
            </a: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Health and Wellbeing TSN and Student Leaders Network</a:t>
            </a:r>
          </a:p>
          <a:p>
            <a:pPr marL="114300" indent="0">
              <a:buNone/>
            </a:pP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E9D71A-0BCF-AF42-812E-6B998D0C5A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896" y="1946669"/>
            <a:ext cx="1398490" cy="20835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5BE34D-3DAD-9941-8FF1-FF20E1FEC4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166" y="1734218"/>
            <a:ext cx="1799089" cy="25043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81349D-4715-A04A-AA0B-64DE9055B2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95" y="4481249"/>
            <a:ext cx="3080531" cy="172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3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 fontScale="90000"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Knowledge, Data and Skills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BDD56BF-5528-47FC-8D9A-C38F99750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449" t="12750" r="26231" b="2586"/>
          <a:stretch/>
        </p:blipFill>
        <p:spPr>
          <a:xfrm>
            <a:off x="6096000" y="1641432"/>
            <a:ext cx="2855388" cy="4051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6065500-94F0-40A5-93D7-1B3D684C23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515" t="12749" r="24888" b="866"/>
          <a:stretch/>
        </p:blipFill>
        <p:spPr>
          <a:xfrm>
            <a:off x="3006715" y="1795790"/>
            <a:ext cx="2922738" cy="38418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94AEB3-3A15-4CF1-9B0B-60D79FB6E5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071" t="19482" r="24408" b="1656"/>
          <a:stretch/>
        </p:blipFill>
        <p:spPr>
          <a:xfrm>
            <a:off x="124706" y="1789852"/>
            <a:ext cx="2715462" cy="38537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108146-A635-4588-9638-AB931FA17A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5682" t="19482" r="24407" b="4531"/>
          <a:stretch/>
        </p:blipFill>
        <p:spPr>
          <a:xfrm>
            <a:off x="9117935" y="1740379"/>
            <a:ext cx="2855388" cy="395266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1923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868" y="297817"/>
            <a:ext cx="2855387" cy="115449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93056" y="563854"/>
            <a:ext cx="7804277" cy="73496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1C5FAA"/>
                </a:solidFill>
                <a:latin typeface="Tahoma"/>
                <a:ea typeface="Tahoma"/>
                <a:cs typeface="Tahoma"/>
              </a:rPr>
              <a:t>Spotlight: Learning and Teaching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B1190F-51B5-734B-8DA1-2EAFA5D41BF3}"/>
              </a:ext>
            </a:extLst>
          </p:cNvPr>
          <p:cNvSpPr/>
          <p:nvPr/>
        </p:nvSpPr>
        <p:spPr>
          <a:xfrm>
            <a:off x="0" y="6365174"/>
            <a:ext cx="12192000" cy="492826"/>
          </a:xfrm>
          <a:prstGeom prst="rect">
            <a:avLst/>
          </a:prstGeom>
          <a:solidFill>
            <a:srgbClr val="1C5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www.eauc.org.uk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DD77E51-A06D-5A46-9334-0CE8DEA63C16}"/>
              </a:ext>
            </a:extLst>
          </p:cNvPr>
          <p:cNvSpPr txBox="1">
            <a:spLocks/>
          </p:cNvSpPr>
          <p:nvPr/>
        </p:nvSpPr>
        <p:spPr>
          <a:xfrm>
            <a:off x="493057" y="1784261"/>
            <a:ext cx="7542978" cy="4095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 for Sustainable Development TSN</a:t>
            </a: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Launched ESD Realigning Curricula for the Future Series</a:t>
            </a: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QAA </a:t>
            </a:r>
            <a:r>
              <a:rPr lang="en-GB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Collaborative Enhancement Research Project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Advocacy:</a:t>
            </a:r>
          </a:p>
          <a:p>
            <a:pPr>
              <a:buFontTx/>
              <a:buChar char="-"/>
            </a:pPr>
            <a:r>
              <a:rPr lang="en-US" sz="20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Advance HE professional standards framework consultation </a:t>
            </a:r>
          </a:p>
          <a:p>
            <a:pPr>
              <a:buFontTx/>
              <a:buChar char="-"/>
            </a:pPr>
            <a:r>
              <a:rPr lang="en-US" sz="20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GTCS Proposed Draft Standard for Provisional Registration</a:t>
            </a:r>
          </a:p>
          <a:p>
            <a:pPr>
              <a:buFontTx/>
              <a:buChar char="-"/>
            </a:pPr>
            <a:r>
              <a:rPr lang="en-US" sz="20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Office of National Statistics consultation on a definition of Green Jobs </a:t>
            </a:r>
          </a:p>
          <a:p>
            <a:pPr>
              <a:buFontTx/>
              <a:buChar char="-"/>
            </a:pPr>
            <a:r>
              <a:rPr lang="en-US" sz="20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Learning for Sustainability Action Plan refresh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>
              <a:buFontTx/>
              <a:buChar char="-"/>
            </a:pPr>
            <a:r>
              <a:rPr lang="en-US" sz="200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Climate Emergency Skills Action Plan education subgroup</a:t>
            </a:r>
          </a:p>
          <a:p>
            <a:pPr>
              <a:buFontTx/>
              <a:buChar char="-"/>
            </a:pPr>
            <a:endParaRPr lang="en-US" sz="2000" i="0" dirty="0">
              <a:solidFill>
                <a:srgbClr val="000000"/>
              </a:solidFill>
              <a:effectLst/>
              <a:latin typeface="Tahoma" panose="020B0604030504040204" pitchFamily="34" charset="0"/>
            </a:endParaRPr>
          </a:p>
          <a:p>
            <a:pPr>
              <a:buFontTx/>
              <a:buChar char="-"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0">
              <a:buNone/>
            </a:pPr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2000" dirty="0">
              <a:highlight>
                <a:srgbClr val="FFFF0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59F464-A1DA-4B9B-831E-D6C446840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034" y="3962053"/>
            <a:ext cx="3662910" cy="2060387"/>
          </a:xfrm>
          <a:prstGeom prst="rect">
            <a:avLst/>
          </a:prstGeom>
        </p:spPr>
      </p:pic>
      <p:pic>
        <p:nvPicPr>
          <p:cNvPr id="1026" name="Picture 2" descr="Realigning Curricula for the Future ">
            <a:extLst>
              <a:ext uri="{FF2B5EF4-FFF2-40B4-BE49-F238E27FC236}">
                <a16:creationId xmlns:a16="http://schemas.microsoft.com/office/drawing/2014/main" id="{629CA81B-9B82-4A5C-A6BA-481E3E337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561" y="2317059"/>
            <a:ext cx="1351066" cy="135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Quality Assurance Agency for Higher Education - Wikipedia">
            <a:extLst>
              <a:ext uri="{FF2B5EF4-FFF2-40B4-BE49-F238E27FC236}">
                <a16:creationId xmlns:a16="http://schemas.microsoft.com/office/drawing/2014/main" id="{5890C485-8610-48D1-99E0-4CD799FF4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27" y="2462345"/>
            <a:ext cx="2364533" cy="86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25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A82F691CC26A45BB748004A54C0C63" ma:contentTypeVersion="16" ma:contentTypeDescription="Create a new document." ma:contentTypeScope="" ma:versionID="c6058e2e138805aefea65fee7c4127ff">
  <xsd:schema xmlns:xsd="http://www.w3.org/2001/XMLSchema" xmlns:xs="http://www.w3.org/2001/XMLSchema" xmlns:p="http://schemas.microsoft.com/office/2006/metadata/properties" xmlns:ns2="bac58e29-0c23-4090-b611-ed602008453e" xmlns:ns3="2213ecb7-d87a-4aba-b21b-ec7ca04e5a58" targetNamespace="http://schemas.microsoft.com/office/2006/metadata/properties" ma:root="true" ma:fieldsID="d6c1969c7c375b91b16eee6c6b3ed5da" ns2:_="" ns3:_="">
    <xsd:import namespace="bac58e29-0c23-4090-b611-ed602008453e"/>
    <xsd:import namespace="2213ecb7-d87a-4aba-b21b-ec7ca04e5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58e29-0c23-4090-b611-ed60200845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c6c170-7366-48ed-88e6-2840e02129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13ecb7-d87a-4aba-b21b-ec7ca04e5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a8d26b-852d-45c4-8141-779065016c1b}" ma:internalName="TaxCatchAll" ma:showField="CatchAllData" ma:web="2213ecb7-d87a-4aba-b21b-ec7ca04e5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13ecb7-d87a-4aba-b21b-ec7ca04e5a58" xsi:nil="true"/>
    <lcf76f155ced4ddcb4097134ff3c332f xmlns="bac58e29-0c23-4090-b611-ed602008453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50BEF44-7200-4CB4-AB89-816B01F1AB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BDE8C5-A068-4088-9826-DB1C9092BE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c58e29-0c23-4090-b611-ed602008453e"/>
    <ds:schemaRef ds:uri="2213ecb7-d87a-4aba-b21b-ec7ca04e5a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C8C561-8664-4222-8911-3FF7F581E403}">
  <ds:schemaRefs>
    <ds:schemaRef ds:uri="http://purl.org/dc/terms/"/>
    <ds:schemaRef ds:uri="http://schemas.microsoft.com/office/2006/documentManagement/types"/>
    <ds:schemaRef ds:uri="http://purl.org/dc/elements/1.1/"/>
    <ds:schemaRef ds:uri="bac58e29-0c23-4090-b611-ed602008453e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2213ecb7-d87a-4aba-b21b-ec7ca04e5a5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15293</TotalTime>
  <Words>693</Words>
  <Application>Microsoft Office PowerPoint</Application>
  <PresentationFormat>Widescreen</PresentationFormat>
  <Paragraphs>145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Proxima Nova</vt:lpstr>
      <vt:lpstr>Tahoma</vt:lpstr>
      <vt:lpstr>Times New Roman</vt:lpstr>
      <vt:lpstr>Office Theme</vt:lpstr>
      <vt:lpstr>PowerPoint Presentation</vt:lpstr>
      <vt:lpstr>Review: 2020 – 2023 Programme</vt:lpstr>
      <vt:lpstr>Spotlight: Sector Leadership</vt:lpstr>
      <vt:lpstr>Spotlight: Sector Leadership</vt:lpstr>
      <vt:lpstr>Spotlight: Carbon Literacy</vt:lpstr>
      <vt:lpstr>Spotlight: Carbon Literacy</vt:lpstr>
      <vt:lpstr>Spotlight: Knowledge, Data and Skills</vt:lpstr>
      <vt:lpstr>Spotlight: Knowledge, Data and Skills</vt:lpstr>
      <vt:lpstr>Spotlight: Learning and Teaching</vt:lpstr>
      <vt:lpstr>Spotlight: Partnerships &amp; Collaboration</vt:lpstr>
      <vt:lpstr>Spotlight: Partnerships &amp; Collaboration</vt:lpstr>
      <vt:lpstr>Spotlight: Partnerships &amp; Collaboration</vt:lpstr>
      <vt:lpstr>Thank you</vt:lpstr>
      <vt:lpstr>Coming up</vt:lpstr>
      <vt:lpstr>Coming up</vt:lpstr>
      <vt:lpstr>Upcoming activities</vt:lpstr>
      <vt:lpstr>PowerPoint Presentation</vt:lpstr>
    </vt:vector>
  </TitlesOfParts>
  <Company>University of Gloucestershire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slide</dc:title>
  <dc:creator>AXENTE, Teodora</dc:creator>
  <cp:lastModifiedBy>WOODTHORPE, Matthew</cp:lastModifiedBy>
  <cp:revision>993</cp:revision>
  <cp:lastPrinted>2020-02-20T16:22:37Z</cp:lastPrinted>
  <dcterms:created xsi:type="dcterms:W3CDTF">2019-01-14T12:52:18Z</dcterms:created>
  <dcterms:modified xsi:type="dcterms:W3CDTF">2023-04-04T12:38:32Z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0x01010040A82F691CC26A45BB748004A54C0C63</vt:lpwstr>
  </property>
</Properties>
</file>