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9" r:id="rId5"/>
    <p:sldId id="341" r:id="rId6"/>
    <p:sldId id="329" r:id="rId7"/>
    <p:sldId id="345" r:id="rId8"/>
    <p:sldId id="347" r:id="rId9"/>
    <p:sldId id="349" r:id="rId10"/>
    <p:sldId id="348" r:id="rId11"/>
    <p:sldId id="325" r:id="rId12"/>
    <p:sldId id="327" r:id="rId13"/>
    <p:sldId id="331" r:id="rId14"/>
    <p:sldId id="326" r:id="rId15"/>
    <p:sldId id="332" r:id="rId16"/>
    <p:sldId id="3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eneral Introduction" id="{F9039BB2-0C3E-4BE2-AA8A-F4E1BE769B16}">
          <p14:sldIdLst>
            <p14:sldId id="259"/>
          </p14:sldIdLst>
        </p14:section>
        <p14:section name="Project overview" id="{F65034B2-AC3F-48A6-A8A5-188D16B74BCC}">
          <p14:sldIdLst>
            <p14:sldId id="341"/>
          </p14:sldIdLst>
        </p14:section>
        <p14:section name="Policy" id="{1A4EDA6A-F8E3-479B-B4F1-2683FDD06C51}">
          <p14:sldIdLst>
            <p14:sldId id="329"/>
            <p14:sldId id="345"/>
            <p14:sldId id="347"/>
            <p14:sldId id="349"/>
            <p14:sldId id="348"/>
            <p14:sldId id="325"/>
            <p14:sldId id="327"/>
            <p14:sldId id="331"/>
            <p14:sldId id="326"/>
            <p14:sldId id="332"/>
          </p14:sldIdLst>
        </p14:section>
        <p14:section name="Close" id="{BDC31336-43EF-454A-B18C-6E8F5F8114E1}">
          <p14:sldIdLst>
            <p14:sldId id="31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F88"/>
    <a:srgbClr val="6495AB"/>
    <a:srgbClr val="9AAEB8"/>
    <a:srgbClr val="6D99AD"/>
    <a:srgbClr val="B56867"/>
    <a:srgbClr val="5590A9"/>
    <a:srgbClr val="46839C"/>
    <a:srgbClr val="39768D"/>
    <a:srgbClr val="2C687D"/>
    <a:srgbClr val="092D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71176" autoAdjust="0"/>
  </p:normalViewPr>
  <p:slideViewPr>
    <p:cSldViewPr snapToGrid="0">
      <p:cViewPr varScale="1">
        <p:scale>
          <a:sx n="49" d="100"/>
          <a:sy n="49" d="100"/>
        </p:scale>
        <p:origin x="12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7B9424-82AD-40E6-A36D-46DA339F7013}" type="doc">
      <dgm:prSet loTypeId="urn:microsoft.com/office/officeart/2005/8/layout/process1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FECFD5F6-46FA-4E5F-BF58-D58E3B2D0C31}">
      <dgm:prSet phldrT="[Text]" custT="1"/>
      <dgm:spPr/>
      <dgm:t>
        <a:bodyPr anchor="t"/>
        <a:lstStyle/>
        <a:p>
          <a:r>
            <a:rPr lang="en-US" sz="1100" dirty="0">
              <a:latin typeface="Roboto light" panose="02000000000000000000"/>
            </a:rPr>
            <a:t>Understanding our travel</a:t>
          </a:r>
        </a:p>
      </dgm:t>
    </dgm:pt>
    <dgm:pt modelId="{000F4D7B-E056-4241-8DF3-31F4C5054CCC}" type="parTrans" cxnId="{0F9C6E1C-A750-4105-BD30-3A88EA21D970}">
      <dgm:prSet/>
      <dgm:spPr/>
      <dgm:t>
        <a:bodyPr/>
        <a:lstStyle/>
        <a:p>
          <a:endParaRPr lang="en-US"/>
        </a:p>
      </dgm:t>
    </dgm:pt>
    <dgm:pt modelId="{75857C4D-33A3-454E-945A-9C2617932C7B}" type="sibTrans" cxnId="{0F9C6E1C-A750-4105-BD30-3A88EA21D970}">
      <dgm:prSet/>
      <dgm:spPr/>
      <dgm:t>
        <a:bodyPr/>
        <a:lstStyle/>
        <a:p>
          <a:endParaRPr lang="en-US"/>
        </a:p>
      </dgm:t>
    </dgm:pt>
    <dgm:pt modelId="{00B97499-2C51-4359-979D-28816E0CF6C8}">
      <dgm:prSet phldrT="[Text]" custT="1"/>
      <dgm:spPr/>
      <dgm:t>
        <a:bodyPr anchor="t"/>
        <a:lstStyle/>
        <a:p>
          <a:r>
            <a:rPr lang="en-US" sz="1100" dirty="0">
              <a:latin typeface="Roboto light" panose="02000000000000000000"/>
            </a:rPr>
            <a:t>Understanding traveler </a:t>
          </a:r>
          <a:r>
            <a:rPr lang="en-US" sz="1100" dirty="0" err="1">
              <a:latin typeface="Roboto light" panose="02000000000000000000"/>
            </a:rPr>
            <a:t>behaviours</a:t>
          </a:r>
          <a:endParaRPr lang="en-US" sz="1100" dirty="0">
            <a:latin typeface="Roboto light" panose="02000000000000000000"/>
          </a:endParaRPr>
        </a:p>
      </dgm:t>
    </dgm:pt>
    <dgm:pt modelId="{70F1DFAC-43B4-40EC-B60A-9489BB33E14F}" type="parTrans" cxnId="{9826A5D4-C074-404B-AC9E-62BDC6B49C0B}">
      <dgm:prSet/>
      <dgm:spPr/>
      <dgm:t>
        <a:bodyPr/>
        <a:lstStyle/>
        <a:p>
          <a:endParaRPr lang="en-US"/>
        </a:p>
      </dgm:t>
    </dgm:pt>
    <dgm:pt modelId="{9D7E2E88-79C2-46C4-A675-81C9FF3BFC41}" type="sibTrans" cxnId="{9826A5D4-C074-404B-AC9E-62BDC6B49C0B}">
      <dgm:prSet/>
      <dgm:spPr/>
      <dgm:t>
        <a:bodyPr/>
        <a:lstStyle/>
        <a:p>
          <a:endParaRPr lang="en-US"/>
        </a:p>
      </dgm:t>
    </dgm:pt>
    <dgm:pt modelId="{41255099-023B-4820-AE6D-B2993DD773B3}">
      <dgm:prSet phldrT="[Text]" custT="1"/>
      <dgm:spPr/>
      <dgm:t>
        <a:bodyPr anchor="t"/>
        <a:lstStyle/>
        <a:p>
          <a:r>
            <a:rPr lang="en-US" sz="1100" dirty="0">
              <a:latin typeface="Roboto light" panose="02000000000000000000"/>
            </a:rPr>
            <a:t>Attempting behavior change</a:t>
          </a:r>
        </a:p>
      </dgm:t>
    </dgm:pt>
    <dgm:pt modelId="{E4A0086A-C52F-42B6-9356-82F261731172}" type="parTrans" cxnId="{EB8E8801-3EAB-4209-BBFF-5DB9F566B458}">
      <dgm:prSet/>
      <dgm:spPr/>
      <dgm:t>
        <a:bodyPr/>
        <a:lstStyle/>
        <a:p>
          <a:endParaRPr lang="en-US"/>
        </a:p>
      </dgm:t>
    </dgm:pt>
    <dgm:pt modelId="{5A8871A4-089E-4DD5-8C43-A92D4D28695B}" type="sibTrans" cxnId="{EB8E8801-3EAB-4209-BBFF-5DB9F566B458}">
      <dgm:prSet/>
      <dgm:spPr/>
      <dgm:t>
        <a:bodyPr/>
        <a:lstStyle/>
        <a:p>
          <a:endParaRPr lang="en-US"/>
        </a:p>
      </dgm:t>
    </dgm:pt>
    <dgm:pt modelId="{3BACCF56-ACB5-47DC-A0C2-FC3D1D3DE52A}">
      <dgm:prSet phldrT="[Text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>
              <a:latin typeface="Roboto light" panose="02000000000000000000"/>
            </a:rPr>
            <a:t>TAWG develop recommendations</a:t>
          </a:r>
        </a:p>
      </dgm:t>
    </dgm:pt>
    <dgm:pt modelId="{86D846FD-B892-44F5-AD14-AB17347F6674}" type="parTrans" cxnId="{416C12A0-072F-4E79-8E4A-BF8A9BA2DC9D}">
      <dgm:prSet/>
      <dgm:spPr/>
      <dgm:t>
        <a:bodyPr/>
        <a:lstStyle/>
        <a:p>
          <a:endParaRPr lang="en-US"/>
        </a:p>
      </dgm:t>
    </dgm:pt>
    <dgm:pt modelId="{B652F017-8824-43CC-9EC3-DFAE0D020033}" type="sibTrans" cxnId="{416C12A0-072F-4E79-8E4A-BF8A9BA2DC9D}">
      <dgm:prSet/>
      <dgm:spPr/>
      <dgm:t>
        <a:bodyPr/>
        <a:lstStyle/>
        <a:p>
          <a:endParaRPr lang="en-US"/>
        </a:p>
      </dgm:t>
    </dgm:pt>
    <dgm:pt modelId="{8E5FD375-0192-4D9B-A111-65A867292202}">
      <dgm:prSet phldrT="[Text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>
              <a:latin typeface="Roboto light" panose="02000000000000000000"/>
            </a:rPr>
            <a:t>Evaluation &amp; next steps</a:t>
          </a:r>
        </a:p>
      </dgm:t>
    </dgm:pt>
    <dgm:pt modelId="{1D83E53D-49C0-4862-BC59-EC232450C119}" type="parTrans" cxnId="{D480C2F2-763E-4F78-8D0A-3518FA20B9FD}">
      <dgm:prSet/>
      <dgm:spPr/>
      <dgm:t>
        <a:bodyPr/>
        <a:lstStyle/>
        <a:p>
          <a:endParaRPr lang="en-US"/>
        </a:p>
      </dgm:t>
    </dgm:pt>
    <dgm:pt modelId="{96B1032B-A547-42DB-9524-87093345D666}" type="sibTrans" cxnId="{D480C2F2-763E-4F78-8D0A-3518FA20B9FD}">
      <dgm:prSet/>
      <dgm:spPr/>
      <dgm:t>
        <a:bodyPr/>
        <a:lstStyle/>
        <a:p>
          <a:endParaRPr lang="en-US"/>
        </a:p>
      </dgm:t>
    </dgm:pt>
    <dgm:pt modelId="{8EE89589-540A-49CA-B920-69D81B5E9EAA}">
      <dgm:prSet phldrT="[Text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>
              <a:latin typeface="Roboto light" panose="02000000000000000000"/>
            </a:rPr>
            <a:t>Recommendations put into practice</a:t>
          </a:r>
        </a:p>
      </dgm:t>
    </dgm:pt>
    <dgm:pt modelId="{79E7E122-79E8-4E11-8B5D-02145C3DA4BF}" type="parTrans" cxnId="{504A58C0-2894-420C-A211-8F3B50802AC6}">
      <dgm:prSet/>
      <dgm:spPr/>
      <dgm:t>
        <a:bodyPr/>
        <a:lstStyle/>
        <a:p>
          <a:endParaRPr lang="en-US"/>
        </a:p>
      </dgm:t>
    </dgm:pt>
    <dgm:pt modelId="{2B6BEE63-F462-44F9-AE8B-645A4C287B3A}" type="sibTrans" cxnId="{504A58C0-2894-420C-A211-8F3B50802AC6}">
      <dgm:prSet/>
      <dgm:spPr/>
      <dgm:t>
        <a:bodyPr/>
        <a:lstStyle/>
        <a:p>
          <a:endParaRPr lang="en-US"/>
        </a:p>
      </dgm:t>
    </dgm:pt>
    <dgm:pt modelId="{8F21A887-5C1A-401D-824F-2DEE84E66F8F}">
      <dgm:prSet phldrT="[Text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 smtClean="0">
              <a:latin typeface="Roboto light" panose="02000000000000000000"/>
            </a:rPr>
            <a:t>Embedding Change</a:t>
          </a:r>
          <a:endParaRPr lang="en-US" sz="1100" dirty="0">
            <a:latin typeface="Roboto light" panose="02000000000000000000"/>
          </a:endParaRPr>
        </a:p>
      </dgm:t>
    </dgm:pt>
    <dgm:pt modelId="{0AC6AC0C-0FA1-4998-993B-D966C1164F4E}" type="parTrans" cxnId="{B5C49C21-5C0E-4819-929A-068A4F7E57C1}">
      <dgm:prSet/>
      <dgm:spPr/>
      <dgm:t>
        <a:bodyPr/>
        <a:lstStyle/>
        <a:p>
          <a:endParaRPr lang="en-US"/>
        </a:p>
      </dgm:t>
    </dgm:pt>
    <dgm:pt modelId="{4C970B54-2809-4DFD-A697-A28BE3BA2E06}" type="sibTrans" cxnId="{B5C49C21-5C0E-4819-929A-068A4F7E57C1}">
      <dgm:prSet/>
      <dgm:spPr/>
      <dgm:t>
        <a:bodyPr/>
        <a:lstStyle/>
        <a:p>
          <a:endParaRPr lang="en-US"/>
        </a:p>
      </dgm:t>
    </dgm:pt>
    <dgm:pt modelId="{167B9443-8415-4D7B-B0C0-9441BFB6F156}" type="pres">
      <dgm:prSet presAssocID="{FD7B9424-82AD-40E6-A36D-46DA339F70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483B90-72A2-4162-92EF-7E2437A3749D}" type="pres">
      <dgm:prSet presAssocID="{FECFD5F6-46FA-4E5F-BF58-D58E3B2D0C31}" presName="node" presStyleLbl="node1" presStyleIdx="0" presStyleCnt="7" custScaleY="190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137B7-1C8F-42FF-A045-C6D75047980A}" type="pres">
      <dgm:prSet presAssocID="{75857C4D-33A3-454E-945A-9C2617932C7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D4E40443-2593-4A10-8AC8-07993723DB51}" type="pres">
      <dgm:prSet presAssocID="{75857C4D-33A3-454E-945A-9C2617932C7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78E4032A-E2B1-4A04-835B-FFB1C159D177}" type="pres">
      <dgm:prSet presAssocID="{00B97499-2C51-4359-979D-28816E0CF6C8}" presName="node" presStyleLbl="node1" presStyleIdx="1" presStyleCnt="7" custScaleY="190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93797-2590-49B7-8C0F-C0E4720C6209}" type="pres">
      <dgm:prSet presAssocID="{9D7E2E88-79C2-46C4-A675-81C9FF3BFC41}" presName="sibTrans" presStyleLbl="sibTrans2D1" presStyleIdx="1" presStyleCnt="6"/>
      <dgm:spPr/>
      <dgm:t>
        <a:bodyPr/>
        <a:lstStyle/>
        <a:p>
          <a:endParaRPr lang="en-US"/>
        </a:p>
      </dgm:t>
    </dgm:pt>
    <dgm:pt modelId="{2419E538-2720-41AA-BEB6-77E2AF8FD23D}" type="pres">
      <dgm:prSet presAssocID="{9D7E2E88-79C2-46C4-A675-81C9FF3BFC41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90C720B7-F128-4963-9C3D-7BB279C4EB2C}" type="pres">
      <dgm:prSet presAssocID="{41255099-023B-4820-AE6D-B2993DD773B3}" presName="node" presStyleLbl="node1" presStyleIdx="2" presStyleCnt="7" custScaleY="190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0F4EF-2BE0-4A2B-9EFD-63EAF4C325A3}" type="pres">
      <dgm:prSet presAssocID="{5A8871A4-089E-4DD5-8C43-A92D4D28695B}" presName="sibTrans" presStyleLbl="sibTrans2D1" presStyleIdx="2" presStyleCnt="6"/>
      <dgm:spPr/>
      <dgm:t>
        <a:bodyPr/>
        <a:lstStyle/>
        <a:p>
          <a:endParaRPr lang="en-US"/>
        </a:p>
      </dgm:t>
    </dgm:pt>
    <dgm:pt modelId="{69921CA3-E0CC-4569-B942-88057ADB087A}" type="pres">
      <dgm:prSet presAssocID="{5A8871A4-089E-4DD5-8C43-A92D4D28695B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2622119-6EE9-41FD-AE8C-A2F85250AF09}" type="pres">
      <dgm:prSet presAssocID="{8E5FD375-0192-4D9B-A111-65A867292202}" presName="node" presStyleLbl="node1" presStyleIdx="3" presStyleCnt="7" custScaleY="184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1A42ED-4889-4CAC-B3A4-B2DB961B2F83}" type="pres">
      <dgm:prSet presAssocID="{96B1032B-A547-42DB-9524-87093345D666}" presName="sibTrans" presStyleLbl="sibTrans2D1" presStyleIdx="3" presStyleCnt="6"/>
      <dgm:spPr/>
      <dgm:t>
        <a:bodyPr/>
        <a:lstStyle/>
        <a:p>
          <a:endParaRPr lang="en-US"/>
        </a:p>
      </dgm:t>
    </dgm:pt>
    <dgm:pt modelId="{2AACFB38-9934-4EF7-8640-00F2C3E03166}" type="pres">
      <dgm:prSet presAssocID="{96B1032B-A547-42DB-9524-87093345D666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179BC8E9-AF71-4BF0-A02B-5807B4570FA3}" type="pres">
      <dgm:prSet presAssocID="{3BACCF56-ACB5-47DC-A0C2-FC3D1D3DE52A}" presName="node" presStyleLbl="node1" presStyleIdx="4" presStyleCnt="7" custScaleX="114719" custScaleY="184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4C51F-E08A-410E-8ACC-35E481CF30A0}" type="pres">
      <dgm:prSet presAssocID="{B652F017-8824-43CC-9EC3-DFAE0D02003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8E0520DE-A609-467F-846D-3AE867070ED0}" type="pres">
      <dgm:prSet presAssocID="{B652F017-8824-43CC-9EC3-DFAE0D02003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DA2F9ECF-0CAF-4888-BE10-F61396EE57F2}" type="pres">
      <dgm:prSet presAssocID="{8EE89589-540A-49CA-B920-69D81B5E9EAA}" presName="node" presStyleLbl="node1" presStyleIdx="5" presStyleCnt="7" custScaleX="117399" custScaleY="189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C9317-FA00-473F-A859-5D740397455C}" type="pres">
      <dgm:prSet presAssocID="{2B6BEE63-F462-44F9-AE8B-645A4C287B3A}" presName="sibTrans" presStyleLbl="sibTrans2D1" presStyleIdx="5" presStyleCnt="6"/>
      <dgm:spPr/>
      <dgm:t>
        <a:bodyPr/>
        <a:lstStyle/>
        <a:p>
          <a:endParaRPr lang="en-US"/>
        </a:p>
      </dgm:t>
    </dgm:pt>
    <dgm:pt modelId="{CB03F2A7-EEEF-458D-A3A4-F3770F5293CE}" type="pres">
      <dgm:prSet presAssocID="{2B6BEE63-F462-44F9-AE8B-645A4C287B3A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1675049E-3211-43B1-9706-5FB9591BAA94}" type="pres">
      <dgm:prSet presAssocID="{8F21A887-5C1A-401D-824F-2DEE84E66F8F}" presName="node" presStyleLbl="node1" presStyleIdx="6" presStyleCnt="7" custScaleY="176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924567-BDE2-485B-94FF-78171E9CD7C1}" type="presOf" srcId="{9D7E2E88-79C2-46C4-A675-81C9FF3BFC41}" destId="{7DB93797-2590-49B7-8C0F-C0E4720C6209}" srcOrd="0" destOrd="0" presId="urn:microsoft.com/office/officeart/2005/8/layout/process1"/>
    <dgm:cxn modelId="{B5C49C21-5C0E-4819-929A-068A4F7E57C1}" srcId="{FD7B9424-82AD-40E6-A36D-46DA339F7013}" destId="{8F21A887-5C1A-401D-824F-2DEE84E66F8F}" srcOrd="6" destOrd="0" parTransId="{0AC6AC0C-0FA1-4998-993B-D966C1164F4E}" sibTransId="{4C970B54-2809-4DFD-A697-A28BE3BA2E06}"/>
    <dgm:cxn modelId="{E5ED0958-5CD4-473C-9DBD-B6F3788A7883}" type="presOf" srcId="{B652F017-8824-43CC-9EC3-DFAE0D020033}" destId="{CBF4C51F-E08A-410E-8ACC-35E481CF30A0}" srcOrd="0" destOrd="0" presId="urn:microsoft.com/office/officeart/2005/8/layout/process1"/>
    <dgm:cxn modelId="{D480C2F2-763E-4F78-8D0A-3518FA20B9FD}" srcId="{FD7B9424-82AD-40E6-A36D-46DA339F7013}" destId="{8E5FD375-0192-4D9B-A111-65A867292202}" srcOrd="3" destOrd="0" parTransId="{1D83E53D-49C0-4862-BC59-EC232450C119}" sibTransId="{96B1032B-A547-42DB-9524-87093345D666}"/>
    <dgm:cxn modelId="{CC3A103D-AB59-4E01-A19B-94F682786A15}" type="presOf" srcId="{2B6BEE63-F462-44F9-AE8B-645A4C287B3A}" destId="{CB03F2A7-EEEF-458D-A3A4-F3770F5293CE}" srcOrd="1" destOrd="0" presId="urn:microsoft.com/office/officeart/2005/8/layout/process1"/>
    <dgm:cxn modelId="{699491F3-7B79-4E61-8E09-A1A9F59CBD5D}" type="presOf" srcId="{96B1032B-A547-42DB-9524-87093345D666}" destId="{2AACFB38-9934-4EF7-8640-00F2C3E03166}" srcOrd="1" destOrd="0" presId="urn:microsoft.com/office/officeart/2005/8/layout/process1"/>
    <dgm:cxn modelId="{EB8E8801-3EAB-4209-BBFF-5DB9F566B458}" srcId="{FD7B9424-82AD-40E6-A36D-46DA339F7013}" destId="{41255099-023B-4820-AE6D-B2993DD773B3}" srcOrd="2" destOrd="0" parTransId="{E4A0086A-C52F-42B6-9356-82F261731172}" sibTransId="{5A8871A4-089E-4DD5-8C43-A92D4D28695B}"/>
    <dgm:cxn modelId="{0F9C6E1C-A750-4105-BD30-3A88EA21D970}" srcId="{FD7B9424-82AD-40E6-A36D-46DA339F7013}" destId="{FECFD5F6-46FA-4E5F-BF58-D58E3B2D0C31}" srcOrd="0" destOrd="0" parTransId="{000F4D7B-E056-4241-8DF3-31F4C5054CCC}" sibTransId="{75857C4D-33A3-454E-945A-9C2617932C7B}"/>
    <dgm:cxn modelId="{710CD2A9-F80E-4CB3-A5B1-0935AF65DEB9}" type="presOf" srcId="{9D7E2E88-79C2-46C4-A675-81C9FF3BFC41}" destId="{2419E538-2720-41AA-BEB6-77E2AF8FD23D}" srcOrd="1" destOrd="0" presId="urn:microsoft.com/office/officeart/2005/8/layout/process1"/>
    <dgm:cxn modelId="{504A58C0-2894-420C-A211-8F3B50802AC6}" srcId="{FD7B9424-82AD-40E6-A36D-46DA339F7013}" destId="{8EE89589-540A-49CA-B920-69D81B5E9EAA}" srcOrd="5" destOrd="0" parTransId="{79E7E122-79E8-4E11-8B5D-02145C3DA4BF}" sibTransId="{2B6BEE63-F462-44F9-AE8B-645A4C287B3A}"/>
    <dgm:cxn modelId="{D871DCE4-804B-4727-B768-4BAEC17832F1}" type="presOf" srcId="{96B1032B-A547-42DB-9524-87093345D666}" destId="{0C1A42ED-4889-4CAC-B3A4-B2DB961B2F83}" srcOrd="0" destOrd="0" presId="urn:microsoft.com/office/officeart/2005/8/layout/process1"/>
    <dgm:cxn modelId="{506B871B-2EE5-4F15-AEC8-89F52C45D274}" type="presOf" srcId="{B652F017-8824-43CC-9EC3-DFAE0D020033}" destId="{8E0520DE-A609-467F-846D-3AE867070ED0}" srcOrd="1" destOrd="0" presId="urn:microsoft.com/office/officeart/2005/8/layout/process1"/>
    <dgm:cxn modelId="{5C4457E2-DD2B-44B4-B7EC-5CDE11836781}" type="presOf" srcId="{8E5FD375-0192-4D9B-A111-65A867292202}" destId="{F2622119-6EE9-41FD-AE8C-A2F85250AF09}" srcOrd="0" destOrd="0" presId="urn:microsoft.com/office/officeart/2005/8/layout/process1"/>
    <dgm:cxn modelId="{AC30D1CA-0FFB-46DD-ACAA-52408D2DA824}" type="presOf" srcId="{5A8871A4-089E-4DD5-8C43-A92D4D28695B}" destId="{69921CA3-E0CC-4569-B942-88057ADB087A}" srcOrd="1" destOrd="0" presId="urn:microsoft.com/office/officeart/2005/8/layout/process1"/>
    <dgm:cxn modelId="{9718FD30-93D3-4E5D-9F93-E3D012BAE87A}" type="presOf" srcId="{41255099-023B-4820-AE6D-B2993DD773B3}" destId="{90C720B7-F128-4963-9C3D-7BB279C4EB2C}" srcOrd="0" destOrd="0" presId="urn:microsoft.com/office/officeart/2005/8/layout/process1"/>
    <dgm:cxn modelId="{9826A5D4-C074-404B-AC9E-62BDC6B49C0B}" srcId="{FD7B9424-82AD-40E6-A36D-46DA339F7013}" destId="{00B97499-2C51-4359-979D-28816E0CF6C8}" srcOrd="1" destOrd="0" parTransId="{70F1DFAC-43B4-40EC-B60A-9489BB33E14F}" sibTransId="{9D7E2E88-79C2-46C4-A675-81C9FF3BFC41}"/>
    <dgm:cxn modelId="{4A75F172-121C-4EC9-8BFD-D0581841E57E}" type="presOf" srcId="{75857C4D-33A3-454E-945A-9C2617932C7B}" destId="{D4E40443-2593-4A10-8AC8-07993723DB51}" srcOrd="1" destOrd="0" presId="urn:microsoft.com/office/officeart/2005/8/layout/process1"/>
    <dgm:cxn modelId="{2FDF8F34-315E-4778-A165-09CDCAF74CA5}" type="presOf" srcId="{00B97499-2C51-4359-979D-28816E0CF6C8}" destId="{78E4032A-E2B1-4A04-835B-FFB1C159D177}" srcOrd="0" destOrd="0" presId="urn:microsoft.com/office/officeart/2005/8/layout/process1"/>
    <dgm:cxn modelId="{49534548-AA24-435F-BF0E-0A9D1A4E6F5E}" type="presOf" srcId="{5A8871A4-089E-4DD5-8C43-A92D4D28695B}" destId="{C640F4EF-2BE0-4A2B-9EFD-63EAF4C325A3}" srcOrd="0" destOrd="0" presId="urn:microsoft.com/office/officeart/2005/8/layout/process1"/>
    <dgm:cxn modelId="{610CEC44-FC16-4631-8F0B-A4CB5DF19E08}" type="presOf" srcId="{8F21A887-5C1A-401D-824F-2DEE84E66F8F}" destId="{1675049E-3211-43B1-9706-5FB9591BAA94}" srcOrd="0" destOrd="0" presId="urn:microsoft.com/office/officeart/2005/8/layout/process1"/>
    <dgm:cxn modelId="{F6BEC24F-2F71-4BB6-AAB2-E01413BFEF07}" type="presOf" srcId="{3BACCF56-ACB5-47DC-A0C2-FC3D1D3DE52A}" destId="{179BC8E9-AF71-4BF0-A02B-5807B4570FA3}" srcOrd="0" destOrd="0" presId="urn:microsoft.com/office/officeart/2005/8/layout/process1"/>
    <dgm:cxn modelId="{2C79141A-9D83-4E17-A895-55E5E28534BD}" type="presOf" srcId="{FD7B9424-82AD-40E6-A36D-46DA339F7013}" destId="{167B9443-8415-4D7B-B0C0-9441BFB6F156}" srcOrd="0" destOrd="0" presId="urn:microsoft.com/office/officeart/2005/8/layout/process1"/>
    <dgm:cxn modelId="{416C12A0-072F-4E79-8E4A-BF8A9BA2DC9D}" srcId="{FD7B9424-82AD-40E6-A36D-46DA339F7013}" destId="{3BACCF56-ACB5-47DC-A0C2-FC3D1D3DE52A}" srcOrd="4" destOrd="0" parTransId="{86D846FD-B892-44F5-AD14-AB17347F6674}" sibTransId="{B652F017-8824-43CC-9EC3-DFAE0D020033}"/>
    <dgm:cxn modelId="{BBFC1B6C-7F5D-4E5B-B293-EEE64D495D5E}" type="presOf" srcId="{8EE89589-540A-49CA-B920-69D81B5E9EAA}" destId="{DA2F9ECF-0CAF-4888-BE10-F61396EE57F2}" srcOrd="0" destOrd="0" presId="urn:microsoft.com/office/officeart/2005/8/layout/process1"/>
    <dgm:cxn modelId="{01575656-363A-4A71-A1F5-3F528D2972E4}" type="presOf" srcId="{2B6BEE63-F462-44F9-AE8B-645A4C287B3A}" destId="{CE0C9317-FA00-473F-A859-5D740397455C}" srcOrd="0" destOrd="0" presId="urn:microsoft.com/office/officeart/2005/8/layout/process1"/>
    <dgm:cxn modelId="{8D437AF0-8D5C-4ECE-8D75-AA6E31A34873}" type="presOf" srcId="{FECFD5F6-46FA-4E5F-BF58-D58E3B2D0C31}" destId="{35483B90-72A2-4162-92EF-7E2437A3749D}" srcOrd="0" destOrd="0" presId="urn:microsoft.com/office/officeart/2005/8/layout/process1"/>
    <dgm:cxn modelId="{D7F4B674-7B58-4F1C-BF7D-ECCC5D304146}" type="presOf" srcId="{75857C4D-33A3-454E-945A-9C2617932C7B}" destId="{1F6137B7-1C8F-42FF-A045-C6D75047980A}" srcOrd="0" destOrd="0" presId="urn:microsoft.com/office/officeart/2005/8/layout/process1"/>
    <dgm:cxn modelId="{D04B79EF-CF25-4CC1-BD64-1522A47E7BC3}" type="presParOf" srcId="{167B9443-8415-4D7B-B0C0-9441BFB6F156}" destId="{35483B90-72A2-4162-92EF-7E2437A3749D}" srcOrd="0" destOrd="0" presId="urn:microsoft.com/office/officeart/2005/8/layout/process1"/>
    <dgm:cxn modelId="{B9D89F7D-F7CA-4E4C-9BEB-5C86E139505F}" type="presParOf" srcId="{167B9443-8415-4D7B-B0C0-9441BFB6F156}" destId="{1F6137B7-1C8F-42FF-A045-C6D75047980A}" srcOrd="1" destOrd="0" presId="urn:microsoft.com/office/officeart/2005/8/layout/process1"/>
    <dgm:cxn modelId="{62335A9E-A7DC-49B4-AC17-ACC9395D1B45}" type="presParOf" srcId="{1F6137B7-1C8F-42FF-A045-C6D75047980A}" destId="{D4E40443-2593-4A10-8AC8-07993723DB51}" srcOrd="0" destOrd="0" presId="urn:microsoft.com/office/officeart/2005/8/layout/process1"/>
    <dgm:cxn modelId="{4EF4DF00-0A7D-4D43-8E42-7CDA8527E153}" type="presParOf" srcId="{167B9443-8415-4D7B-B0C0-9441BFB6F156}" destId="{78E4032A-E2B1-4A04-835B-FFB1C159D177}" srcOrd="2" destOrd="0" presId="urn:microsoft.com/office/officeart/2005/8/layout/process1"/>
    <dgm:cxn modelId="{E5AB97E7-68A2-45FD-8838-22AC03BB90F3}" type="presParOf" srcId="{167B9443-8415-4D7B-B0C0-9441BFB6F156}" destId="{7DB93797-2590-49B7-8C0F-C0E4720C6209}" srcOrd="3" destOrd="0" presId="urn:microsoft.com/office/officeart/2005/8/layout/process1"/>
    <dgm:cxn modelId="{0C62F0FE-F3DB-407A-8A26-CD4275D2F33E}" type="presParOf" srcId="{7DB93797-2590-49B7-8C0F-C0E4720C6209}" destId="{2419E538-2720-41AA-BEB6-77E2AF8FD23D}" srcOrd="0" destOrd="0" presId="urn:microsoft.com/office/officeart/2005/8/layout/process1"/>
    <dgm:cxn modelId="{E63AB817-433C-4F1D-9A7E-B581B0427FF9}" type="presParOf" srcId="{167B9443-8415-4D7B-B0C0-9441BFB6F156}" destId="{90C720B7-F128-4963-9C3D-7BB279C4EB2C}" srcOrd="4" destOrd="0" presId="urn:microsoft.com/office/officeart/2005/8/layout/process1"/>
    <dgm:cxn modelId="{E58F511D-ED06-4A46-A107-BF418B70C549}" type="presParOf" srcId="{167B9443-8415-4D7B-B0C0-9441BFB6F156}" destId="{C640F4EF-2BE0-4A2B-9EFD-63EAF4C325A3}" srcOrd="5" destOrd="0" presId="urn:microsoft.com/office/officeart/2005/8/layout/process1"/>
    <dgm:cxn modelId="{8492CB96-56C4-4296-9B22-FDC3EFF0C98B}" type="presParOf" srcId="{C640F4EF-2BE0-4A2B-9EFD-63EAF4C325A3}" destId="{69921CA3-E0CC-4569-B942-88057ADB087A}" srcOrd="0" destOrd="0" presId="urn:microsoft.com/office/officeart/2005/8/layout/process1"/>
    <dgm:cxn modelId="{A495A2F3-21BF-4801-9013-9B1823BC7E1B}" type="presParOf" srcId="{167B9443-8415-4D7B-B0C0-9441BFB6F156}" destId="{F2622119-6EE9-41FD-AE8C-A2F85250AF09}" srcOrd="6" destOrd="0" presId="urn:microsoft.com/office/officeart/2005/8/layout/process1"/>
    <dgm:cxn modelId="{262A95AE-7C6E-40D4-9EB9-AEEDF40CE319}" type="presParOf" srcId="{167B9443-8415-4D7B-B0C0-9441BFB6F156}" destId="{0C1A42ED-4889-4CAC-B3A4-B2DB961B2F83}" srcOrd="7" destOrd="0" presId="urn:microsoft.com/office/officeart/2005/8/layout/process1"/>
    <dgm:cxn modelId="{9C5D830E-F43B-49FA-9E36-FF7E6781FBDD}" type="presParOf" srcId="{0C1A42ED-4889-4CAC-B3A4-B2DB961B2F83}" destId="{2AACFB38-9934-4EF7-8640-00F2C3E03166}" srcOrd="0" destOrd="0" presId="urn:microsoft.com/office/officeart/2005/8/layout/process1"/>
    <dgm:cxn modelId="{82F8CB93-CA0B-42CA-9A5A-8BB761A436E7}" type="presParOf" srcId="{167B9443-8415-4D7B-B0C0-9441BFB6F156}" destId="{179BC8E9-AF71-4BF0-A02B-5807B4570FA3}" srcOrd="8" destOrd="0" presId="urn:microsoft.com/office/officeart/2005/8/layout/process1"/>
    <dgm:cxn modelId="{F9B68F89-748F-4F1E-81C5-5EA4428F1EAF}" type="presParOf" srcId="{167B9443-8415-4D7B-B0C0-9441BFB6F156}" destId="{CBF4C51F-E08A-410E-8ACC-35E481CF30A0}" srcOrd="9" destOrd="0" presId="urn:microsoft.com/office/officeart/2005/8/layout/process1"/>
    <dgm:cxn modelId="{9DC6C484-9A0F-4FEA-B53E-432910F52EBC}" type="presParOf" srcId="{CBF4C51F-E08A-410E-8ACC-35E481CF30A0}" destId="{8E0520DE-A609-467F-846D-3AE867070ED0}" srcOrd="0" destOrd="0" presId="urn:microsoft.com/office/officeart/2005/8/layout/process1"/>
    <dgm:cxn modelId="{D9937485-8433-40CC-9CF0-2136DFFC2984}" type="presParOf" srcId="{167B9443-8415-4D7B-B0C0-9441BFB6F156}" destId="{DA2F9ECF-0CAF-4888-BE10-F61396EE57F2}" srcOrd="10" destOrd="0" presId="urn:microsoft.com/office/officeart/2005/8/layout/process1"/>
    <dgm:cxn modelId="{B6D437A5-630F-4823-9A7E-17F6BAA5F87D}" type="presParOf" srcId="{167B9443-8415-4D7B-B0C0-9441BFB6F156}" destId="{CE0C9317-FA00-473F-A859-5D740397455C}" srcOrd="11" destOrd="0" presId="urn:microsoft.com/office/officeart/2005/8/layout/process1"/>
    <dgm:cxn modelId="{83B917FF-DA01-4CA3-B2F1-963F082DC3A2}" type="presParOf" srcId="{CE0C9317-FA00-473F-A859-5D740397455C}" destId="{CB03F2A7-EEEF-458D-A3A4-F3770F5293CE}" srcOrd="0" destOrd="0" presId="urn:microsoft.com/office/officeart/2005/8/layout/process1"/>
    <dgm:cxn modelId="{C4ED3CAA-BF09-41A0-9D17-7B6470EDC3FE}" type="presParOf" srcId="{167B9443-8415-4D7B-B0C0-9441BFB6F156}" destId="{1675049E-3211-43B1-9706-5FB9591BAA94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E07687-95F5-4C3A-8CA6-94786BFE3B0B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D8B6EEA-62B7-4ED5-B8DE-9ED101E95A59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Oct 2019- June 2020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0CB731D9-136B-45E5-A7D8-DCF5CE621E4E}" type="parTrans" cxnId="{15AB7467-4368-4B0F-B0FE-CE27D14FB8BE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D9ED2967-5B5F-4004-B0CB-9F9CB3EE1F57}" type="sibTrans" cxnId="{15AB7467-4368-4B0F-B0FE-CE27D14FB8BE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D44BCE32-8B1F-41AD-BA7B-3F4BD07727CA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August 2020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704F03FC-6AEC-445F-B06A-75AE8AA484E2}" type="parTrans" cxnId="{37BDB86F-9A99-42A9-A23B-A36541C38125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41FB6F8D-A51A-49BC-AA13-3ABCDB3DE244}" type="sibTrans" cxnId="{37BDB86F-9A99-42A9-A23B-A36541C38125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4CA4BB11-67FD-4E4F-8D49-F62BF0F7A964}">
      <dgm:prSet phldrT="[Text]"/>
      <dgm:spPr/>
      <dgm:t>
        <a:bodyPr/>
        <a:lstStyle/>
        <a:p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Travel Policy requested by Adaptation and Renewal Team (as mechanism for managing financial costs)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938F1011-60B9-4C5C-9B01-217341289ED1}" type="parTrans" cxnId="{3EE2E6C7-D777-4B6B-A296-5DA51FD47A42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CF476F03-B193-4D3D-A0FD-564F4F848C08}" type="sibTrans" cxnId="{3EE2E6C7-D777-4B6B-A296-5DA51FD47A42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6E93772F-D339-4EC3-B5FE-532ED55FA72A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Aug 2020 – Feb 2021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17BAD750-225A-4DED-BB13-12AAF88C8762}" type="parTrans" cxnId="{C5DB353D-CD2B-49CE-BD8B-F41251BF8722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3AFBA870-E6F1-4355-863C-C570740F3C55}" type="sibTrans" cxnId="{C5DB353D-CD2B-49CE-BD8B-F41251BF8722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E1C12EF1-1155-44F6-9743-478826EB3B42}">
      <dgm:prSet phldrT="[Text]"/>
      <dgm:spPr/>
      <dgm:t>
        <a:bodyPr/>
        <a:lstStyle/>
        <a:p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Joint project: Finance (including procurement) and SRS 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B12CDE50-4BA1-49A9-B2DC-56B2C43F579C}" type="parTrans" cxnId="{2EC3DAEE-4FDB-4FD2-8086-8FA4BB188E8F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2A3F8B2F-1AD7-47DB-945D-D16B226BF29D}" type="sibTrans" cxnId="{2EC3DAEE-4FDB-4FD2-8086-8FA4BB188E8F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C555B212-CEF0-4516-8F24-641A90CF5429}">
      <dgm:prSet phldrT="[Text]"/>
      <dgm:spPr/>
      <dgm:t>
        <a:bodyPr/>
        <a:lstStyle/>
        <a:p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Created “gold standard </a:t>
          </a:r>
          <a:r>
            <a:rPr lang="en-GB" b="1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Sustainable Travel Policy</a:t>
          </a:r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” and worked back from there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8C585448-68F8-45AE-B6C9-BE8EA0D4E103}" type="parTrans" cxnId="{C93AF32C-4FA1-4995-949C-043D5F348369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7C57B348-43D4-4D2C-B5EB-E2F4C367F21E}" type="sibTrans" cxnId="{C93AF32C-4FA1-4995-949C-043D5F348369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B6FBCEED-AA91-4A12-850B-522B21A4A577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March 2021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316409E0-AFB9-4321-B582-C0BCC0AEF912}" type="parTrans" cxnId="{78871713-8D46-4C9C-868F-D58C107599DB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2C05589B-78CB-4694-A123-39C7B86E3E81}" type="sibTrans" cxnId="{78871713-8D46-4C9C-868F-D58C107599DB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202C74CE-12A5-4089-96C6-982899B7DFD9}">
      <dgm:prSet/>
      <dgm:spPr/>
      <dgm:t>
        <a:bodyPr/>
        <a:lstStyle/>
        <a:p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Consulted with colleagues across the University (academic, professional, unions &amp; student representatives) to get buy in</a:t>
          </a:r>
        </a:p>
      </dgm:t>
    </dgm:pt>
    <dgm:pt modelId="{BA212356-5C7C-4DDD-A4A3-0DDD4C1A758D}" type="parTrans" cxnId="{59EC4EFA-DEBB-4389-AB22-D7330D478D2F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32796DAC-4284-410E-BF27-88D59CE4B97A}" type="sibTrans" cxnId="{59EC4EFA-DEBB-4389-AB22-D7330D478D2F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DA2F7B71-93D0-4A8E-AB64-0C1830E96FAC}">
      <dgm:prSet phldrT="[Text]"/>
      <dgm:spPr/>
      <dgm:t>
        <a:bodyPr/>
        <a:lstStyle/>
        <a:p>
          <a:r>
            <a:rPr lang="en-GB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Taken to University Executive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6263693C-3A3A-4484-BC8B-C1E1AC546308}" type="parTrans" cxnId="{438BFE3A-C31E-4CCD-9F92-AC854CDA4FC7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4B5DD86C-3104-43A4-AC00-3945737061D4}" type="sibTrans" cxnId="{438BFE3A-C31E-4CCD-9F92-AC854CDA4FC7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C77A3164-1F6E-4453-8832-1885D0841A25}">
      <dgm:prSet phldrT="[Text]"/>
      <dgm:spPr/>
      <dgm:t>
        <a:bodyPr/>
        <a:lstStyle/>
        <a:p>
          <a:r>
            <a:rPr lang="en-US" b="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Need for a policy is recommended by the Travel and Aviation Working Group (TAWG)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DEFD1825-DF97-43EC-B8C9-368C4434727D}" type="parTrans" cxnId="{C8EEBB13-B9FE-4791-8002-569DD25493B5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A3FAB9F4-C0C4-41C9-A742-5BD60C9EFE2B}" type="sibTrans" cxnId="{C8EEBB13-B9FE-4791-8002-569DD25493B5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5F3E2B23-D81F-42B7-A8A5-CA9E7FF14C9F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Based on data, internal research (focus groups &amp; surveys 2017-19) &amp; consultation (March 2020) - roughly 1000 responses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18785671-F2AB-4D0C-B041-48787ADFB9FE}" type="parTrans" cxnId="{D1227A02-DEE5-4B97-8C26-F5DE6C556831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C8B45C5E-C74F-498D-9338-E510C1932F9A}" type="sibTrans" cxnId="{D1227A02-DEE5-4B97-8C26-F5DE6C556831}">
      <dgm:prSet/>
      <dgm:spPr/>
      <dgm:t>
        <a:bodyPr/>
        <a:lstStyle/>
        <a:p>
          <a:endParaRPr lang="en-US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3C524BF1-FF51-4D29-ADBB-06F3E5B857AF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June 2020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752FD2A6-27AD-4B6F-BBE5-E61AADEA7BA8}" type="parTrans" cxnId="{A3452BB6-41D9-44A0-BCE3-05B37A6D810C}">
      <dgm:prSet/>
      <dgm:spPr/>
      <dgm:t>
        <a:bodyPr/>
        <a:lstStyle/>
        <a:p>
          <a:endParaRPr lang="en-US"/>
        </a:p>
      </dgm:t>
    </dgm:pt>
    <dgm:pt modelId="{03500570-11ED-4E5B-BBFC-562109F3FFCC}" type="sibTrans" cxnId="{A3452BB6-41D9-44A0-BCE3-05B37A6D810C}">
      <dgm:prSet/>
      <dgm:spPr/>
      <dgm:t>
        <a:bodyPr/>
        <a:lstStyle/>
        <a:p>
          <a:endParaRPr lang="en-US"/>
        </a:p>
      </dgm:t>
    </dgm:pt>
    <dgm:pt modelId="{4E6033C1-679F-4CE9-9A4D-95954945C5E3}">
      <dgm:prSet phldrT="[Text]"/>
      <dgm:spPr/>
      <dgm:t>
        <a:bodyPr/>
        <a:lstStyle/>
        <a:p>
          <a:r>
            <a:rPr lang="en-US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Travel and Aviation Working Group convened to develop recommendations for reducing carbon emissions from University business travel</a:t>
          </a:r>
          <a:endParaRPr lang="en-US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gm:t>
    </dgm:pt>
    <dgm:pt modelId="{366548E5-9785-4594-B36D-85F97BFCD488}" type="parTrans" cxnId="{6AAC0F33-2B73-4309-833F-98B6427FC4E7}">
      <dgm:prSet/>
      <dgm:spPr/>
      <dgm:t>
        <a:bodyPr/>
        <a:lstStyle/>
        <a:p>
          <a:endParaRPr lang="en-US"/>
        </a:p>
      </dgm:t>
    </dgm:pt>
    <dgm:pt modelId="{FD24199D-F930-4358-9AB2-1B29E0476FA1}" type="sibTrans" cxnId="{6AAC0F33-2B73-4309-833F-98B6427FC4E7}">
      <dgm:prSet/>
      <dgm:spPr/>
      <dgm:t>
        <a:bodyPr/>
        <a:lstStyle/>
        <a:p>
          <a:endParaRPr lang="en-US"/>
        </a:p>
      </dgm:t>
    </dgm:pt>
    <dgm:pt modelId="{7109185B-B0EB-445A-A22D-CFB05B19D161}" type="pres">
      <dgm:prSet presAssocID="{06E07687-95F5-4C3A-8CA6-94786BFE3B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B00150-DB6A-47A2-AD52-F21C246D6349}" type="pres">
      <dgm:prSet presAssocID="{5D8B6EEA-62B7-4ED5-B8DE-9ED101E95A59}" presName="composite" presStyleCnt="0"/>
      <dgm:spPr/>
    </dgm:pt>
    <dgm:pt modelId="{9F175D12-C571-45E4-82E2-120695BEA249}" type="pres">
      <dgm:prSet presAssocID="{5D8B6EEA-62B7-4ED5-B8DE-9ED101E95A5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532FC0-946B-40AD-92E8-8AE22C28B76B}" type="pres">
      <dgm:prSet presAssocID="{5D8B6EEA-62B7-4ED5-B8DE-9ED101E95A5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68E65-B076-4282-8ADA-54BA966CB4D2}" type="pres">
      <dgm:prSet presAssocID="{D9ED2967-5B5F-4004-B0CB-9F9CB3EE1F57}" presName="sp" presStyleCnt="0"/>
      <dgm:spPr/>
    </dgm:pt>
    <dgm:pt modelId="{512EEF4D-DF5D-4984-A777-26848EBD8348}" type="pres">
      <dgm:prSet presAssocID="{3C524BF1-FF51-4D29-ADBB-06F3E5B857AF}" presName="composite" presStyleCnt="0"/>
      <dgm:spPr/>
    </dgm:pt>
    <dgm:pt modelId="{FCB55B4C-1A8F-4770-941F-254A1ABE9F60}" type="pres">
      <dgm:prSet presAssocID="{3C524BF1-FF51-4D29-ADBB-06F3E5B857AF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16E64-5716-44F8-9672-7941DEBBBC4A}" type="pres">
      <dgm:prSet presAssocID="{3C524BF1-FF51-4D29-ADBB-06F3E5B857AF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5E2DC-04AF-42DF-B0C0-0BB57DA3A54C}" type="pres">
      <dgm:prSet presAssocID="{03500570-11ED-4E5B-BBFC-562109F3FFCC}" presName="sp" presStyleCnt="0"/>
      <dgm:spPr/>
    </dgm:pt>
    <dgm:pt modelId="{2E8CBD2C-74E0-40D8-9FCB-55112C84C032}" type="pres">
      <dgm:prSet presAssocID="{D44BCE32-8B1F-41AD-BA7B-3F4BD07727CA}" presName="composite" presStyleCnt="0"/>
      <dgm:spPr/>
    </dgm:pt>
    <dgm:pt modelId="{F6AA206D-DD41-47EF-ACEF-C00C770718EA}" type="pres">
      <dgm:prSet presAssocID="{D44BCE32-8B1F-41AD-BA7B-3F4BD07727C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1DDEC-4A52-4A8D-97DE-A62D92B7D64B}" type="pres">
      <dgm:prSet presAssocID="{D44BCE32-8B1F-41AD-BA7B-3F4BD07727C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6288D-DCB2-4F75-B658-302CEB3B3801}" type="pres">
      <dgm:prSet presAssocID="{41FB6F8D-A51A-49BC-AA13-3ABCDB3DE244}" presName="sp" presStyleCnt="0"/>
      <dgm:spPr/>
    </dgm:pt>
    <dgm:pt modelId="{FB2EE73B-7026-447C-BA9B-8D20208FDB4A}" type="pres">
      <dgm:prSet presAssocID="{6E93772F-D339-4EC3-B5FE-532ED55FA72A}" presName="composite" presStyleCnt="0"/>
      <dgm:spPr/>
    </dgm:pt>
    <dgm:pt modelId="{6DCC6D29-1267-48D2-9A8F-5A98725F5586}" type="pres">
      <dgm:prSet presAssocID="{6E93772F-D339-4EC3-B5FE-532ED55FA72A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EEA78-9C7B-447E-8BB7-568F70B8EBD7}" type="pres">
      <dgm:prSet presAssocID="{6E93772F-D339-4EC3-B5FE-532ED55FA72A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D1AA8-3844-4EBB-9B02-AB921179BD31}" type="pres">
      <dgm:prSet presAssocID="{3AFBA870-E6F1-4355-863C-C570740F3C55}" presName="sp" presStyleCnt="0"/>
      <dgm:spPr/>
    </dgm:pt>
    <dgm:pt modelId="{635D79A2-6E15-4DBB-AA45-8694839F9081}" type="pres">
      <dgm:prSet presAssocID="{B6FBCEED-AA91-4A12-850B-522B21A4A577}" presName="composite" presStyleCnt="0"/>
      <dgm:spPr/>
    </dgm:pt>
    <dgm:pt modelId="{31CC07E9-F44A-45D4-B016-54B5E6BA3E8D}" type="pres">
      <dgm:prSet presAssocID="{B6FBCEED-AA91-4A12-850B-522B21A4A57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4329F-D947-417A-A52F-BBC0E8A418C6}" type="pres">
      <dgm:prSet presAssocID="{B6FBCEED-AA91-4A12-850B-522B21A4A57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AB7467-4368-4B0F-B0FE-CE27D14FB8BE}" srcId="{06E07687-95F5-4C3A-8CA6-94786BFE3B0B}" destId="{5D8B6EEA-62B7-4ED5-B8DE-9ED101E95A59}" srcOrd="0" destOrd="0" parTransId="{0CB731D9-136B-45E5-A7D8-DCF5CE621E4E}" sibTransId="{D9ED2967-5B5F-4004-B0CB-9F9CB3EE1F57}"/>
    <dgm:cxn modelId="{D1227A02-DEE5-4B97-8C26-F5DE6C556831}" srcId="{3C524BF1-FF51-4D29-ADBB-06F3E5B857AF}" destId="{5F3E2B23-D81F-42B7-A8A5-CA9E7FF14C9F}" srcOrd="1" destOrd="0" parTransId="{18785671-F2AB-4D0C-B041-48787ADFB9FE}" sibTransId="{C8B45C5E-C74F-498D-9338-E510C1932F9A}"/>
    <dgm:cxn modelId="{099ED3EA-3711-4BD9-BDDA-AC315BB087E7}" type="presOf" srcId="{5F3E2B23-D81F-42B7-A8A5-CA9E7FF14C9F}" destId="{23616E64-5716-44F8-9672-7941DEBBBC4A}" srcOrd="0" destOrd="1" presId="urn:microsoft.com/office/officeart/2005/8/layout/chevron2"/>
    <dgm:cxn modelId="{C5DB353D-CD2B-49CE-BD8B-F41251BF8722}" srcId="{06E07687-95F5-4C3A-8CA6-94786BFE3B0B}" destId="{6E93772F-D339-4EC3-B5FE-532ED55FA72A}" srcOrd="3" destOrd="0" parTransId="{17BAD750-225A-4DED-BB13-12AAF88C8762}" sibTransId="{3AFBA870-E6F1-4355-863C-C570740F3C55}"/>
    <dgm:cxn modelId="{0595E785-0263-47BD-8118-F8C8AF4ED611}" type="presOf" srcId="{C555B212-CEF0-4516-8F24-641A90CF5429}" destId="{B58EEA78-9C7B-447E-8BB7-568F70B8EBD7}" srcOrd="0" destOrd="1" presId="urn:microsoft.com/office/officeart/2005/8/layout/chevron2"/>
    <dgm:cxn modelId="{2EC3DAEE-4FDB-4FD2-8086-8FA4BB188E8F}" srcId="{6E93772F-D339-4EC3-B5FE-532ED55FA72A}" destId="{E1C12EF1-1155-44F6-9743-478826EB3B42}" srcOrd="0" destOrd="0" parTransId="{B12CDE50-4BA1-49A9-B2DC-56B2C43F579C}" sibTransId="{2A3F8B2F-1AD7-47DB-945D-D16B226BF29D}"/>
    <dgm:cxn modelId="{775F9B4F-623E-4B6A-AC96-87B543BC6EF2}" type="presOf" srcId="{5D8B6EEA-62B7-4ED5-B8DE-9ED101E95A59}" destId="{9F175D12-C571-45E4-82E2-120695BEA249}" srcOrd="0" destOrd="0" presId="urn:microsoft.com/office/officeart/2005/8/layout/chevron2"/>
    <dgm:cxn modelId="{438BFE3A-C31E-4CCD-9F92-AC854CDA4FC7}" srcId="{B6FBCEED-AA91-4A12-850B-522B21A4A577}" destId="{DA2F7B71-93D0-4A8E-AB64-0C1830E96FAC}" srcOrd="0" destOrd="0" parTransId="{6263693C-3A3A-4484-BC8B-C1E1AC546308}" sibTransId="{4B5DD86C-3104-43A4-AC00-3945737061D4}"/>
    <dgm:cxn modelId="{3EE2E6C7-D777-4B6B-A296-5DA51FD47A42}" srcId="{D44BCE32-8B1F-41AD-BA7B-3F4BD07727CA}" destId="{4CA4BB11-67FD-4E4F-8D49-F62BF0F7A964}" srcOrd="0" destOrd="0" parTransId="{938F1011-60B9-4C5C-9B01-217341289ED1}" sibTransId="{CF476F03-B193-4D3D-A0FD-564F4F848C08}"/>
    <dgm:cxn modelId="{B97F1175-C7E7-4E01-8922-33421ACE3B02}" type="presOf" srcId="{06E07687-95F5-4C3A-8CA6-94786BFE3B0B}" destId="{7109185B-B0EB-445A-A22D-CFB05B19D161}" srcOrd="0" destOrd="0" presId="urn:microsoft.com/office/officeart/2005/8/layout/chevron2"/>
    <dgm:cxn modelId="{C93AF32C-4FA1-4995-949C-043D5F348369}" srcId="{6E93772F-D339-4EC3-B5FE-532ED55FA72A}" destId="{C555B212-CEF0-4516-8F24-641A90CF5429}" srcOrd="1" destOrd="0" parTransId="{8C585448-68F8-45AE-B6C9-BE8EA0D4E103}" sibTransId="{7C57B348-43D4-4D2C-B5EB-E2F4C367F21E}"/>
    <dgm:cxn modelId="{59EC4EFA-DEBB-4389-AB22-D7330D478D2F}" srcId="{6E93772F-D339-4EC3-B5FE-532ED55FA72A}" destId="{202C74CE-12A5-4089-96C6-982899B7DFD9}" srcOrd="2" destOrd="0" parTransId="{BA212356-5C7C-4DDD-A4A3-0DDD4C1A758D}" sibTransId="{32796DAC-4284-410E-BF27-88D59CE4B97A}"/>
    <dgm:cxn modelId="{ADA24C12-F122-4E96-9C23-7C298C2ED0EB}" type="presOf" srcId="{202C74CE-12A5-4089-96C6-982899B7DFD9}" destId="{B58EEA78-9C7B-447E-8BB7-568F70B8EBD7}" srcOrd="0" destOrd="2" presId="urn:microsoft.com/office/officeart/2005/8/layout/chevron2"/>
    <dgm:cxn modelId="{1D50F5DC-C170-4006-B0C5-A70499760521}" type="presOf" srcId="{6E93772F-D339-4EC3-B5FE-532ED55FA72A}" destId="{6DCC6D29-1267-48D2-9A8F-5A98725F5586}" srcOrd="0" destOrd="0" presId="urn:microsoft.com/office/officeart/2005/8/layout/chevron2"/>
    <dgm:cxn modelId="{1714DCC3-37BF-4029-ACAD-743C22FD20A4}" type="presOf" srcId="{C77A3164-1F6E-4453-8832-1885D0841A25}" destId="{23616E64-5716-44F8-9672-7941DEBBBC4A}" srcOrd="0" destOrd="0" presId="urn:microsoft.com/office/officeart/2005/8/layout/chevron2"/>
    <dgm:cxn modelId="{6AAC0F33-2B73-4309-833F-98B6427FC4E7}" srcId="{5D8B6EEA-62B7-4ED5-B8DE-9ED101E95A59}" destId="{4E6033C1-679F-4CE9-9A4D-95954945C5E3}" srcOrd="0" destOrd="0" parTransId="{366548E5-9785-4594-B36D-85F97BFCD488}" sibTransId="{FD24199D-F930-4358-9AB2-1B29E0476FA1}"/>
    <dgm:cxn modelId="{4193AC0D-7A67-4F1A-820E-59580E4F86CE}" type="presOf" srcId="{4E6033C1-679F-4CE9-9A4D-95954945C5E3}" destId="{E2532FC0-946B-40AD-92E8-8AE22C28B76B}" srcOrd="0" destOrd="0" presId="urn:microsoft.com/office/officeart/2005/8/layout/chevron2"/>
    <dgm:cxn modelId="{A3452BB6-41D9-44A0-BCE3-05B37A6D810C}" srcId="{06E07687-95F5-4C3A-8CA6-94786BFE3B0B}" destId="{3C524BF1-FF51-4D29-ADBB-06F3E5B857AF}" srcOrd="1" destOrd="0" parTransId="{752FD2A6-27AD-4B6F-BBE5-E61AADEA7BA8}" sibTransId="{03500570-11ED-4E5B-BBFC-562109F3FFCC}"/>
    <dgm:cxn modelId="{9FB81681-93D0-41F2-BFAF-EA8C20F6BE1D}" type="presOf" srcId="{3C524BF1-FF51-4D29-ADBB-06F3E5B857AF}" destId="{FCB55B4C-1A8F-4770-941F-254A1ABE9F60}" srcOrd="0" destOrd="0" presId="urn:microsoft.com/office/officeart/2005/8/layout/chevron2"/>
    <dgm:cxn modelId="{412C95BC-C75F-428C-B01A-096F49E57BA1}" type="presOf" srcId="{4CA4BB11-67FD-4E4F-8D49-F62BF0F7A964}" destId="{CA21DDEC-4A52-4A8D-97DE-A62D92B7D64B}" srcOrd="0" destOrd="0" presId="urn:microsoft.com/office/officeart/2005/8/layout/chevron2"/>
    <dgm:cxn modelId="{37BDB86F-9A99-42A9-A23B-A36541C38125}" srcId="{06E07687-95F5-4C3A-8CA6-94786BFE3B0B}" destId="{D44BCE32-8B1F-41AD-BA7B-3F4BD07727CA}" srcOrd="2" destOrd="0" parTransId="{704F03FC-6AEC-445F-B06A-75AE8AA484E2}" sibTransId="{41FB6F8D-A51A-49BC-AA13-3ABCDB3DE244}"/>
    <dgm:cxn modelId="{0B66C55E-EDDD-4F59-8433-E3F2E9CCBDD8}" type="presOf" srcId="{B6FBCEED-AA91-4A12-850B-522B21A4A577}" destId="{31CC07E9-F44A-45D4-B016-54B5E6BA3E8D}" srcOrd="0" destOrd="0" presId="urn:microsoft.com/office/officeart/2005/8/layout/chevron2"/>
    <dgm:cxn modelId="{78871713-8D46-4C9C-868F-D58C107599DB}" srcId="{06E07687-95F5-4C3A-8CA6-94786BFE3B0B}" destId="{B6FBCEED-AA91-4A12-850B-522B21A4A577}" srcOrd="4" destOrd="0" parTransId="{316409E0-AFB9-4321-B582-C0BCC0AEF912}" sibTransId="{2C05589B-78CB-4694-A123-39C7B86E3E81}"/>
    <dgm:cxn modelId="{890CCFE0-022F-46B4-91D3-290C8E394274}" type="presOf" srcId="{E1C12EF1-1155-44F6-9743-478826EB3B42}" destId="{B58EEA78-9C7B-447E-8BB7-568F70B8EBD7}" srcOrd="0" destOrd="0" presId="urn:microsoft.com/office/officeart/2005/8/layout/chevron2"/>
    <dgm:cxn modelId="{0F01A389-5829-467C-967F-A276A33B9862}" type="presOf" srcId="{DA2F7B71-93D0-4A8E-AB64-0C1830E96FAC}" destId="{0544329F-D947-417A-A52F-BBC0E8A418C6}" srcOrd="0" destOrd="0" presId="urn:microsoft.com/office/officeart/2005/8/layout/chevron2"/>
    <dgm:cxn modelId="{C8EEBB13-B9FE-4791-8002-569DD25493B5}" srcId="{3C524BF1-FF51-4D29-ADBB-06F3E5B857AF}" destId="{C77A3164-1F6E-4453-8832-1885D0841A25}" srcOrd="0" destOrd="0" parTransId="{DEFD1825-DF97-43EC-B8C9-368C4434727D}" sibTransId="{A3FAB9F4-C0C4-41C9-A742-5BD60C9EFE2B}"/>
    <dgm:cxn modelId="{B7D81E9B-4D84-4840-A5C9-E3135CB7C0E4}" type="presOf" srcId="{D44BCE32-8B1F-41AD-BA7B-3F4BD07727CA}" destId="{F6AA206D-DD41-47EF-ACEF-C00C770718EA}" srcOrd="0" destOrd="0" presId="urn:microsoft.com/office/officeart/2005/8/layout/chevron2"/>
    <dgm:cxn modelId="{B5AE5A5C-5D81-469A-A961-850AE68CAC2E}" type="presParOf" srcId="{7109185B-B0EB-445A-A22D-CFB05B19D161}" destId="{B7B00150-DB6A-47A2-AD52-F21C246D6349}" srcOrd="0" destOrd="0" presId="urn:microsoft.com/office/officeart/2005/8/layout/chevron2"/>
    <dgm:cxn modelId="{9541769C-703F-4B67-A41F-84388325EB8C}" type="presParOf" srcId="{B7B00150-DB6A-47A2-AD52-F21C246D6349}" destId="{9F175D12-C571-45E4-82E2-120695BEA249}" srcOrd="0" destOrd="0" presId="urn:microsoft.com/office/officeart/2005/8/layout/chevron2"/>
    <dgm:cxn modelId="{7C69D592-C643-4235-8E1F-9C252A873C42}" type="presParOf" srcId="{B7B00150-DB6A-47A2-AD52-F21C246D6349}" destId="{E2532FC0-946B-40AD-92E8-8AE22C28B76B}" srcOrd="1" destOrd="0" presId="urn:microsoft.com/office/officeart/2005/8/layout/chevron2"/>
    <dgm:cxn modelId="{3BDA140F-32DE-4812-9758-5D6D522C0751}" type="presParOf" srcId="{7109185B-B0EB-445A-A22D-CFB05B19D161}" destId="{97068E65-B076-4282-8ADA-54BA966CB4D2}" srcOrd="1" destOrd="0" presId="urn:microsoft.com/office/officeart/2005/8/layout/chevron2"/>
    <dgm:cxn modelId="{3C71F713-4470-49B1-81F2-EEF3E26B0072}" type="presParOf" srcId="{7109185B-B0EB-445A-A22D-CFB05B19D161}" destId="{512EEF4D-DF5D-4984-A777-26848EBD8348}" srcOrd="2" destOrd="0" presId="urn:microsoft.com/office/officeart/2005/8/layout/chevron2"/>
    <dgm:cxn modelId="{51136B69-CABC-4D1F-BDEA-CB9B0A905071}" type="presParOf" srcId="{512EEF4D-DF5D-4984-A777-26848EBD8348}" destId="{FCB55B4C-1A8F-4770-941F-254A1ABE9F60}" srcOrd="0" destOrd="0" presId="urn:microsoft.com/office/officeart/2005/8/layout/chevron2"/>
    <dgm:cxn modelId="{9E57E38E-1E1B-4C88-87F3-7C309E270A4A}" type="presParOf" srcId="{512EEF4D-DF5D-4984-A777-26848EBD8348}" destId="{23616E64-5716-44F8-9672-7941DEBBBC4A}" srcOrd="1" destOrd="0" presId="urn:microsoft.com/office/officeart/2005/8/layout/chevron2"/>
    <dgm:cxn modelId="{2AD80289-8811-41AB-B5C8-8BD15E603F3A}" type="presParOf" srcId="{7109185B-B0EB-445A-A22D-CFB05B19D161}" destId="{7885E2DC-04AF-42DF-B0C0-0BB57DA3A54C}" srcOrd="3" destOrd="0" presId="urn:microsoft.com/office/officeart/2005/8/layout/chevron2"/>
    <dgm:cxn modelId="{37EC19F9-D1A0-45B1-9F3A-F2D5147F45D3}" type="presParOf" srcId="{7109185B-B0EB-445A-A22D-CFB05B19D161}" destId="{2E8CBD2C-74E0-40D8-9FCB-55112C84C032}" srcOrd="4" destOrd="0" presId="urn:microsoft.com/office/officeart/2005/8/layout/chevron2"/>
    <dgm:cxn modelId="{370C81ED-C2A8-4E02-AD30-E70F1FD638A7}" type="presParOf" srcId="{2E8CBD2C-74E0-40D8-9FCB-55112C84C032}" destId="{F6AA206D-DD41-47EF-ACEF-C00C770718EA}" srcOrd="0" destOrd="0" presId="urn:microsoft.com/office/officeart/2005/8/layout/chevron2"/>
    <dgm:cxn modelId="{082D5E9B-85D1-408F-A8D9-5EBDAD30CD81}" type="presParOf" srcId="{2E8CBD2C-74E0-40D8-9FCB-55112C84C032}" destId="{CA21DDEC-4A52-4A8D-97DE-A62D92B7D64B}" srcOrd="1" destOrd="0" presId="urn:microsoft.com/office/officeart/2005/8/layout/chevron2"/>
    <dgm:cxn modelId="{2AC222C4-AE1B-4865-9FBD-367AF2ACF3F8}" type="presParOf" srcId="{7109185B-B0EB-445A-A22D-CFB05B19D161}" destId="{34E6288D-DCB2-4F75-B658-302CEB3B3801}" srcOrd="5" destOrd="0" presId="urn:microsoft.com/office/officeart/2005/8/layout/chevron2"/>
    <dgm:cxn modelId="{DA2C6467-FB48-4BCD-AB57-CA6BB405D998}" type="presParOf" srcId="{7109185B-B0EB-445A-A22D-CFB05B19D161}" destId="{FB2EE73B-7026-447C-BA9B-8D20208FDB4A}" srcOrd="6" destOrd="0" presId="urn:microsoft.com/office/officeart/2005/8/layout/chevron2"/>
    <dgm:cxn modelId="{94F7151D-F0CE-4D2C-BBF0-E8F001D5C898}" type="presParOf" srcId="{FB2EE73B-7026-447C-BA9B-8D20208FDB4A}" destId="{6DCC6D29-1267-48D2-9A8F-5A98725F5586}" srcOrd="0" destOrd="0" presId="urn:microsoft.com/office/officeart/2005/8/layout/chevron2"/>
    <dgm:cxn modelId="{05B31C22-4A52-4817-AD29-1AE3D003BE72}" type="presParOf" srcId="{FB2EE73B-7026-447C-BA9B-8D20208FDB4A}" destId="{B58EEA78-9C7B-447E-8BB7-568F70B8EBD7}" srcOrd="1" destOrd="0" presId="urn:microsoft.com/office/officeart/2005/8/layout/chevron2"/>
    <dgm:cxn modelId="{B4880B41-0746-4707-BDC5-AF9D64465082}" type="presParOf" srcId="{7109185B-B0EB-445A-A22D-CFB05B19D161}" destId="{AB2D1AA8-3844-4EBB-9B02-AB921179BD31}" srcOrd="7" destOrd="0" presId="urn:microsoft.com/office/officeart/2005/8/layout/chevron2"/>
    <dgm:cxn modelId="{1860A56E-3283-4E56-8713-107A78351422}" type="presParOf" srcId="{7109185B-B0EB-445A-A22D-CFB05B19D161}" destId="{635D79A2-6E15-4DBB-AA45-8694839F9081}" srcOrd="8" destOrd="0" presId="urn:microsoft.com/office/officeart/2005/8/layout/chevron2"/>
    <dgm:cxn modelId="{ADFF0686-F625-4C98-8DEC-92CFABCAF84D}" type="presParOf" srcId="{635D79A2-6E15-4DBB-AA45-8694839F9081}" destId="{31CC07E9-F44A-45D4-B016-54B5E6BA3E8D}" srcOrd="0" destOrd="0" presId="urn:microsoft.com/office/officeart/2005/8/layout/chevron2"/>
    <dgm:cxn modelId="{6F3FD8AD-1BF9-4E36-8DD6-F5FDB1E0FB77}" type="presParOf" srcId="{635D79A2-6E15-4DBB-AA45-8694839F9081}" destId="{0544329F-D947-417A-A52F-BBC0E8A418C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79B49-9C88-45AB-97BA-9854E2CCA053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62CE8BAA-3A2F-4FBD-9726-700E11F6618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Roboto light"/>
            </a:rPr>
            <a:t>Social</a:t>
          </a:r>
          <a:endParaRPr lang="en-US" dirty="0">
            <a:solidFill>
              <a:schemeClr val="bg1"/>
            </a:solidFill>
            <a:latin typeface="Roboto light"/>
          </a:endParaRPr>
        </a:p>
      </dgm:t>
    </dgm:pt>
    <dgm:pt modelId="{0B81F3A1-D14A-4DAC-A469-856152B89008}" type="parTrans" cxnId="{72A4FEBA-0DF4-46BB-B04F-A7A7987BFD7C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0E730327-C35F-45CD-BB0B-8CA8EE84A8ED}" type="sibTrans" cxnId="{72A4FEBA-0DF4-46BB-B04F-A7A7987BFD7C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AEF03114-A49E-4A9A-AF33-54C90CF63FB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Roboto light"/>
            </a:rPr>
            <a:t>Environmental</a:t>
          </a:r>
          <a:endParaRPr lang="en-US" dirty="0">
            <a:solidFill>
              <a:schemeClr val="bg1"/>
            </a:solidFill>
            <a:latin typeface="Roboto light"/>
          </a:endParaRPr>
        </a:p>
      </dgm:t>
    </dgm:pt>
    <dgm:pt modelId="{DC29E442-44A1-44B6-B89E-A795E4F074C7}" type="parTrans" cxnId="{C23DC01A-3B64-4F3E-8B41-DB81B6E862C1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7318152B-85A0-44ED-91A9-1E7D6609F9FB}" type="sibTrans" cxnId="{C23DC01A-3B64-4F3E-8B41-DB81B6E862C1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B3C4A465-EF28-430C-8CD3-62D3F38E407D}">
      <dgm:prSet phldrT="[Text]"/>
      <dgm:spPr/>
      <dgm:t>
        <a:bodyPr/>
        <a:lstStyle/>
        <a:p>
          <a:pPr algn="ctr"/>
          <a:r>
            <a:rPr lang="en-US" dirty="0" smtClean="0">
              <a:solidFill>
                <a:schemeClr val="bg1"/>
              </a:solidFill>
              <a:latin typeface="Roboto light"/>
            </a:rPr>
            <a:t>Economic</a:t>
          </a:r>
          <a:endParaRPr lang="en-US" dirty="0">
            <a:solidFill>
              <a:schemeClr val="bg1"/>
            </a:solidFill>
            <a:latin typeface="Roboto light"/>
          </a:endParaRPr>
        </a:p>
      </dgm:t>
    </dgm:pt>
    <dgm:pt modelId="{6FB6A174-EA05-4F5D-A788-D75C8BEF669B}" type="parTrans" cxnId="{5897625C-BDD3-42FF-A5FE-3C391E70F933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563E60E9-7531-4B0B-98F1-B5F22E03DD42}" type="sibTrans" cxnId="{5897625C-BDD3-42FF-A5FE-3C391E70F933}">
      <dgm:prSet/>
      <dgm:spPr/>
      <dgm:t>
        <a:bodyPr/>
        <a:lstStyle/>
        <a:p>
          <a:endParaRPr lang="en-US">
            <a:solidFill>
              <a:schemeClr val="bg1"/>
            </a:solidFill>
            <a:latin typeface="Roboto light"/>
          </a:endParaRPr>
        </a:p>
      </dgm:t>
    </dgm:pt>
    <dgm:pt modelId="{9D2905E4-4FF5-41F2-AC61-678E06393733}" type="pres">
      <dgm:prSet presAssocID="{AB779B49-9C88-45AB-97BA-9854E2CCA053}" presName="compositeShape" presStyleCnt="0">
        <dgm:presLayoutVars>
          <dgm:chMax val="7"/>
          <dgm:dir/>
          <dgm:resizeHandles val="exact"/>
        </dgm:presLayoutVars>
      </dgm:prSet>
      <dgm:spPr/>
    </dgm:pt>
    <dgm:pt modelId="{00965B74-8997-483C-801B-BF2372A0CD90}" type="pres">
      <dgm:prSet presAssocID="{62CE8BAA-3A2F-4FBD-9726-700E11F6618D}" presName="circ1" presStyleLbl="vennNode1" presStyleIdx="0" presStyleCnt="3"/>
      <dgm:spPr/>
      <dgm:t>
        <a:bodyPr/>
        <a:lstStyle/>
        <a:p>
          <a:endParaRPr lang="en-US"/>
        </a:p>
      </dgm:t>
    </dgm:pt>
    <dgm:pt modelId="{2F273946-B00E-40F5-BE51-5383E60102D3}" type="pres">
      <dgm:prSet presAssocID="{62CE8BAA-3A2F-4FBD-9726-700E11F661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BBAF3-2630-4413-9356-CDA561A5364B}" type="pres">
      <dgm:prSet presAssocID="{AEF03114-A49E-4A9A-AF33-54C90CF63FB2}" presName="circ2" presStyleLbl="vennNode1" presStyleIdx="1" presStyleCnt="3"/>
      <dgm:spPr/>
      <dgm:t>
        <a:bodyPr/>
        <a:lstStyle/>
        <a:p>
          <a:endParaRPr lang="en-US"/>
        </a:p>
      </dgm:t>
    </dgm:pt>
    <dgm:pt modelId="{CF89F1A6-E816-4728-A22F-7787317BA564}" type="pres">
      <dgm:prSet presAssocID="{AEF03114-A49E-4A9A-AF33-54C90CF63FB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B6997-5905-484C-99DA-FC5CA9E2B242}" type="pres">
      <dgm:prSet presAssocID="{B3C4A465-EF28-430C-8CD3-62D3F38E407D}" presName="circ3" presStyleLbl="vennNode1" presStyleIdx="2" presStyleCnt="3"/>
      <dgm:spPr/>
      <dgm:t>
        <a:bodyPr/>
        <a:lstStyle/>
        <a:p>
          <a:endParaRPr lang="en-US"/>
        </a:p>
      </dgm:t>
    </dgm:pt>
    <dgm:pt modelId="{A0D0D560-5510-48BA-A6AA-B1D14DD48095}" type="pres">
      <dgm:prSet presAssocID="{B3C4A465-EF28-430C-8CD3-62D3F38E407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97625C-BDD3-42FF-A5FE-3C391E70F933}" srcId="{AB779B49-9C88-45AB-97BA-9854E2CCA053}" destId="{B3C4A465-EF28-430C-8CD3-62D3F38E407D}" srcOrd="2" destOrd="0" parTransId="{6FB6A174-EA05-4F5D-A788-D75C8BEF669B}" sibTransId="{563E60E9-7531-4B0B-98F1-B5F22E03DD42}"/>
    <dgm:cxn modelId="{C23DC01A-3B64-4F3E-8B41-DB81B6E862C1}" srcId="{AB779B49-9C88-45AB-97BA-9854E2CCA053}" destId="{AEF03114-A49E-4A9A-AF33-54C90CF63FB2}" srcOrd="1" destOrd="0" parTransId="{DC29E442-44A1-44B6-B89E-A795E4F074C7}" sibTransId="{7318152B-85A0-44ED-91A9-1E7D6609F9FB}"/>
    <dgm:cxn modelId="{D2BD6A6B-2AA1-4E2C-BA0A-3E3DAF421D25}" type="presOf" srcId="{AB779B49-9C88-45AB-97BA-9854E2CCA053}" destId="{9D2905E4-4FF5-41F2-AC61-678E06393733}" srcOrd="0" destOrd="0" presId="urn:microsoft.com/office/officeart/2005/8/layout/venn1"/>
    <dgm:cxn modelId="{4DAC9924-3571-4156-AC5E-B51C9EA641A8}" type="presOf" srcId="{AEF03114-A49E-4A9A-AF33-54C90CF63FB2}" destId="{CF89F1A6-E816-4728-A22F-7787317BA564}" srcOrd="1" destOrd="0" presId="urn:microsoft.com/office/officeart/2005/8/layout/venn1"/>
    <dgm:cxn modelId="{21E68475-CBD3-4879-976E-A30467F7F089}" type="presOf" srcId="{B3C4A465-EF28-430C-8CD3-62D3F38E407D}" destId="{E4DB6997-5905-484C-99DA-FC5CA9E2B242}" srcOrd="0" destOrd="0" presId="urn:microsoft.com/office/officeart/2005/8/layout/venn1"/>
    <dgm:cxn modelId="{245639D2-EAAB-4648-8FDF-5772B548D23C}" type="presOf" srcId="{AEF03114-A49E-4A9A-AF33-54C90CF63FB2}" destId="{EC9BBAF3-2630-4413-9356-CDA561A5364B}" srcOrd="0" destOrd="0" presId="urn:microsoft.com/office/officeart/2005/8/layout/venn1"/>
    <dgm:cxn modelId="{2B132602-71D6-4331-8300-E8D200772608}" type="presOf" srcId="{62CE8BAA-3A2F-4FBD-9726-700E11F6618D}" destId="{2F273946-B00E-40F5-BE51-5383E60102D3}" srcOrd="1" destOrd="0" presId="urn:microsoft.com/office/officeart/2005/8/layout/venn1"/>
    <dgm:cxn modelId="{72A4FEBA-0DF4-46BB-B04F-A7A7987BFD7C}" srcId="{AB779B49-9C88-45AB-97BA-9854E2CCA053}" destId="{62CE8BAA-3A2F-4FBD-9726-700E11F6618D}" srcOrd="0" destOrd="0" parTransId="{0B81F3A1-D14A-4DAC-A469-856152B89008}" sibTransId="{0E730327-C35F-45CD-BB0B-8CA8EE84A8ED}"/>
    <dgm:cxn modelId="{30BC6EFA-975D-4C89-A6D6-41A94910684B}" type="presOf" srcId="{B3C4A465-EF28-430C-8CD3-62D3F38E407D}" destId="{A0D0D560-5510-48BA-A6AA-B1D14DD48095}" srcOrd="1" destOrd="0" presId="urn:microsoft.com/office/officeart/2005/8/layout/venn1"/>
    <dgm:cxn modelId="{79108584-38DF-46AF-8B55-5CABF55A001B}" type="presOf" srcId="{62CE8BAA-3A2F-4FBD-9726-700E11F6618D}" destId="{00965B74-8997-483C-801B-BF2372A0CD90}" srcOrd="0" destOrd="0" presId="urn:microsoft.com/office/officeart/2005/8/layout/venn1"/>
    <dgm:cxn modelId="{55A14D53-9BC2-424A-9FB8-E7FAAA5F3D73}" type="presParOf" srcId="{9D2905E4-4FF5-41F2-AC61-678E06393733}" destId="{00965B74-8997-483C-801B-BF2372A0CD90}" srcOrd="0" destOrd="0" presId="urn:microsoft.com/office/officeart/2005/8/layout/venn1"/>
    <dgm:cxn modelId="{81D4DEB8-C529-4BE8-8D3F-C6C621ADFCDA}" type="presParOf" srcId="{9D2905E4-4FF5-41F2-AC61-678E06393733}" destId="{2F273946-B00E-40F5-BE51-5383E60102D3}" srcOrd="1" destOrd="0" presId="urn:microsoft.com/office/officeart/2005/8/layout/venn1"/>
    <dgm:cxn modelId="{E7B5B654-FE91-4A72-A947-43B1BD7D9416}" type="presParOf" srcId="{9D2905E4-4FF5-41F2-AC61-678E06393733}" destId="{EC9BBAF3-2630-4413-9356-CDA561A5364B}" srcOrd="2" destOrd="0" presId="urn:microsoft.com/office/officeart/2005/8/layout/venn1"/>
    <dgm:cxn modelId="{2397EBC5-5C5E-4F16-970D-EEA53FD4655A}" type="presParOf" srcId="{9D2905E4-4FF5-41F2-AC61-678E06393733}" destId="{CF89F1A6-E816-4728-A22F-7787317BA564}" srcOrd="3" destOrd="0" presId="urn:microsoft.com/office/officeart/2005/8/layout/venn1"/>
    <dgm:cxn modelId="{EFEC784D-33E5-4D37-8BEF-D5A691F5660F}" type="presParOf" srcId="{9D2905E4-4FF5-41F2-AC61-678E06393733}" destId="{E4DB6997-5905-484C-99DA-FC5CA9E2B242}" srcOrd="4" destOrd="0" presId="urn:microsoft.com/office/officeart/2005/8/layout/venn1"/>
    <dgm:cxn modelId="{8917A652-B2FC-4530-9042-D19DED21CA69}" type="presParOf" srcId="{9D2905E4-4FF5-41F2-AC61-678E06393733}" destId="{A0D0D560-5510-48BA-A6AA-B1D14DD4809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83B90-72A2-4162-92EF-7E2437A3749D}">
      <dsp:nvSpPr>
        <dsp:cNvPr id="0" name=""/>
        <dsp:cNvSpPr/>
      </dsp:nvSpPr>
      <dsp:spPr>
        <a:xfrm>
          <a:off x="4942" y="1819733"/>
          <a:ext cx="1230058" cy="1408643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Roboto light" panose="02000000000000000000"/>
            </a:rPr>
            <a:t>Understanding our travel</a:t>
          </a:r>
        </a:p>
      </dsp:txBody>
      <dsp:txXfrm>
        <a:off x="40969" y="1855760"/>
        <a:ext cx="1158004" cy="1336589"/>
      </dsp:txXfrm>
    </dsp:sp>
    <dsp:sp modelId="{1F6137B7-1C8F-42FF-A045-C6D75047980A}">
      <dsp:nvSpPr>
        <dsp:cNvPr id="0" name=""/>
        <dsp:cNvSpPr/>
      </dsp:nvSpPr>
      <dsp:spPr>
        <a:xfrm>
          <a:off x="1358007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358007" y="2432538"/>
        <a:ext cx="182540" cy="183032"/>
      </dsp:txXfrm>
    </dsp:sp>
    <dsp:sp modelId="{78E4032A-E2B1-4A04-835B-FFB1C159D177}">
      <dsp:nvSpPr>
        <dsp:cNvPr id="0" name=""/>
        <dsp:cNvSpPr/>
      </dsp:nvSpPr>
      <dsp:spPr>
        <a:xfrm>
          <a:off x="1727024" y="1819733"/>
          <a:ext cx="1230058" cy="1408643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50664"/>
            <a:satOff val="-5014"/>
            <a:lumOff val="55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Roboto light" panose="02000000000000000000"/>
            </a:rPr>
            <a:t>Understanding traveler </a:t>
          </a:r>
          <a:r>
            <a:rPr lang="en-US" sz="1100" kern="1200" dirty="0" err="1">
              <a:latin typeface="Roboto light" panose="02000000000000000000"/>
            </a:rPr>
            <a:t>behaviours</a:t>
          </a:r>
          <a:endParaRPr lang="en-US" sz="1100" kern="1200" dirty="0">
            <a:latin typeface="Roboto light" panose="02000000000000000000"/>
          </a:endParaRPr>
        </a:p>
      </dsp:txBody>
      <dsp:txXfrm>
        <a:off x="1763051" y="1855760"/>
        <a:ext cx="1158004" cy="1336589"/>
      </dsp:txXfrm>
    </dsp:sp>
    <dsp:sp modelId="{7DB93797-2590-49B7-8C0F-C0E4720C6209}">
      <dsp:nvSpPr>
        <dsp:cNvPr id="0" name=""/>
        <dsp:cNvSpPr/>
      </dsp:nvSpPr>
      <dsp:spPr>
        <a:xfrm>
          <a:off x="3080089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60779"/>
            <a:satOff val="-5942"/>
            <a:lumOff val="62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080089" y="2432538"/>
        <a:ext cx="182540" cy="183032"/>
      </dsp:txXfrm>
    </dsp:sp>
    <dsp:sp modelId="{90C720B7-F128-4963-9C3D-7BB279C4EB2C}">
      <dsp:nvSpPr>
        <dsp:cNvPr id="0" name=""/>
        <dsp:cNvSpPr/>
      </dsp:nvSpPr>
      <dsp:spPr>
        <a:xfrm>
          <a:off x="3449107" y="1819733"/>
          <a:ext cx="1230058" cy="1408643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101328"/>
            <a:satOff val="-10029"/>
            <a:lumOff val="110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Roboto light" panose="02000000000000000000"/>
            </a:rPr>
            <a:t>Attempting behavior change</a:t>
          </a:r>
        </a:p>
      </dsp:txBody>
      <dsp:txXfrm>
        <a:off x="3485134" y="1855760"/>
        <a:ext cx="1158004" cy="1336589"/>
      </dsp:txXfrm>
    </dsp:sp>
    <dsp:sp modelId="{C640F4EF-2BE0-4A2B-9EFD-63EAF4C325A3}">
      <dsp:nvSpPr>
        <dsp:cNvPr id="0" name=""/>
        <dsp:cNvSpPr/>
      </dsp:nvSpPr>
      <dsp:spPr>
        <a:xfrm>
          <a:off x="4802172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121557"/>
            <a:satOff val="-11884"/>
            <a:lumOff val="124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802172" y="2432538"/>
        <a:ext cx="182540" cy="183032"/>
      </dsp:txXfrm>
    </dsp:sp>
    <dsp:sp modelId="{F2622119-6EE9-41FD-AE8C-A2F85250AF09}">
      <dsp:nvSpPr>
        <dsp:cNvPr id="0" name=""/>
        <dsp:cNvSpPr/>
      </dsp:nvSpPr>
      <dsp:spPr>
        <a:xfrm>
          <a:off x="5171189" y="1843479"/>
          <a:ext cx="1230058" cy="1361151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151992"/>
            <a:satOff val="-15043"/>
            <a:lumOff val="1650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>
              <a:latin typeface="Roboto light" panose="02000000000000000000"/>
            </a:rPr>
            <a:t>Evaluation &amp; next steps</a:t>
          </a:r>
        </a:p>
      </dsp:txBody>
      <dsp:txXfrm>
        <a:off x="5207216" y="1879506"/>
        <a:ext cx="1158004" cy="1289097"/>
      </dsp:txXfrm>
    </dsp:sp>
    <dsp:sp modelId="{0C1A42ED-4889-4CAC-B3A4-B2DB961B2F83}">
      <dsp:nvSpPr>
        <dsp:cNvPr id="0" name=""/>
        <dsp:cNvSpPr/>
      </dsp:nvSpPr>
      <dsp:spPr>
        <a:xfrm>
          <a:off x="6524254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182336"/>
            <a:satOff val="-17827"/>
            <a:lumOff val="186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524254" y="2432538"/>
        <a:ext cx="182540" cy="183032"/>
      </dsp:txXfrm>
    </dsp:sp>
    <dsp:sp modelId="{179BC8E9-AF71-4BF0-A02B-5807B4570FA3}">
      <dsp:nvSpPr>
        <dsp:cNvPr id="0" name=""/>
        <dsp:cNvSpPr/>
      </dsp:nvSpPr>
      <dsp:spPr>
        <a:xfrm>
          <a:off x="6893272" y="1843479"/>
          <a:ext cx="1411111" cy="1361151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202656"/>
            <a:satOff val="-20057"/>
            <a:lumOff val="220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>
              <a:latin typeface="Roboto light" panose="02000000000000000000"/>
            </a:rPr>
            <a:t>TAWG develop recommendations</a:t>
          </a:r>
        </a:p>
      </dsp:txBody>
      <dsp:txXfrm>
        <a:off x="6933139" y="1883346"/>
        <a:ext cx="1331377" cy="1281417"/>
      </dsp:txXfrm>
    </dsp:sp>
    <dsp:sp modelId="{CBF4C51F-E08A-410E-8ACC-35E481CF30A0}">
      <dsp:nvSpPr>
        <dsp:cNvPr id="0" name=""/>
        <dsp:cNvSpPr/>
      </dsp:nvSpPr>
      <dsp:spPr>
        <a:xfrm>
          <a:off x="8427389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243115"/>
            <a:satOff val="-23769"/>
            <a:lumOff val="248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8427389" y="2432538"/>
        <a:ext cx="182540" cy="183032"/>
      </dsp:txXfrm>
    </dsp:sp>
    <dsp:sp modelId="{DA2F9ECF-0CAF-4888-BE10-F61396EE57F2}">
      <dsp:nvSpPr>
        <dsp:cNvPr id="0" name=""/>
        <dsp:cNvSpPr/>
      </dsp:nvSpPr>
      <dsp:spPr>
        <a:xfrm>
          <a:off x="8796407" y="1825379"/>
          <a:ext cx="1444076" cy="1397351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253320"/>
            <a:satOff val="-25072"/>
            <a:lumOff val="275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>
              <a:latin typeface="Roboto light" panose="02000000000000000000"/>
            </a:rPr>
            <a:t>Recommendations put into practice</a:t>
          </a:r>
        </a:p>
      </dsp:txBody>
      <dsp:txXfrm>
        <a:off x="8837334" y="1866306"/>
        <a:ext cx="1362222" cy="1315497"/>
      </dsp:txXfrm>
    </dsp:sp>
    <dsp:sp modelId="{CE0C9317-FA00-473F-A859-5D740397455C}">
      <dsp:nvSpPr>
        <dsp:cNvPr id="0" name=""/>
        <dsp:cNvSpPr/>
      </dsp:nvSpPr>
      <dsp:spPr>
        <a:xfrm>
          <a:off x="10363489" y="2371527"/>
          <a:ext cx="260772" cy="305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03894"/>
            <a:satOff val="-29711"/>
            <a:lumOff val="310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0363489" y="2432538"/>
        <a:ext cx="182540" cy="183032"/>
      </dsp:txXfrm>
    </dsp:sp>
    <dsp:sp modelId="{1675049E-3211-43B1-9706-5FB9591BAA94}">
      <dsp:nvSpPr>
        <dsp:cNvPr id="0" name=""/>
        <dsp:cNvSpPr/>
      </dsp:nvSpPr>
      <dsp:spPr>
        <a:xfrm>
          <a:off x="10732507" y="1873129"/>
          <a:ext cx="1230058" cy="1301850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303984"/>
            <a:satOff val="-30086"/>
            <a:lumOff val="330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>
              <a:latin typeface="Roboto light" panose="02000000000000000000"/>
            </a:rPr>
            <a:t>Embedding Change</a:t>
          </a:r>
          <a:endParaRPr lang="en-US" sz="1100" kern="1200" dirty="0">
            <a:latin typeface="Roboto light" panose="02000000000000000000"/>
          </a:endParaRPr>
        </a:p>
      </dsp:txBody>
      <dsp:txXfrm>
        <a:off x="10768534" y="1909156"/>
        <a:ext cx="1158004" cy="1229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75D12-C571-45E4-82E2-120695BEA249}">
      <dsp:nvSpPr>
        <dsp:cNvPr id="0" name=""/>
        <dsp:cNvSpPr/>
      </dsp:nvSpPr>
      <dsp:spPr>
        <a:xfrm rot="5400000">
          <a:off x="-153102" y="154795"/>
          <a:ext cx="1020683" cy="71447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Oct 2019- June 2020</a:t>
          </a:r>
          <a:endParaRPr lang="en-US" sz="10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1" y="358931"/>
        <a:ext cx="714478" cy="306205"/>
      </dsp:txXfrm>
    </dsp:sp>
    <dsp:sp modelId="{E2532FC0-946B-40AD-92E8-8AE22C28B76B}">
      <dsp:nvSpPr>
        <dsp:cNvPr id="0" name=""/>
        <dsp:cNvSpPr/>
      </dsp:nvSpPr>
      <dsp:spPr>
        <a:xfrm rot="5400000">
          <a:off x="4664904" y="-3948733"/>
          <a:ext cx="663444" cy="8564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Travel and Aviation Working Group convened to develop recommendations for reducing carbon emissions from University business travel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714479" y="34079"/>
        <a:ext cx="8531909" cy="598670"/>
      </dsp:txXfrm>
    </dsp:sp>
    <dsp:sp modelId="{FCB55B4C-1A8F-4770-941F-254A1ABE9F60}">
      <dsp:nvSpPr>
        <dsp:cNvPr id="0" name=""/>
        <dsp:cNvSpPr/>
      </dsp:nvSpPr>
      <dsp:spPr>
        <a:xfrm rot="5400000">
          <a:off x="-153102" y="1057514"/>
          <a:ext cx="1020683" cy="714478"/>
        </a:xfrm>
        <a:prstGeom prst="chevron">
          <a:avLst/>
        </a:prstGeom>
        <a:solidFill>
          <a:schemeClr val="accent5">
            <a:hueOff val="-10661"/>
            <a:satOff val="257"/>
            <a:lumOff val="-2549"/>
            <a:alphaOff val="0"/>
          </a:schemeClr>
        </a:solidFill>
        <a:ln w="12700" cap="flat" cmpd="sng" algn="ctr">
          <a:solidFill>
            <a:schemeClr val="accent5">
              <a:hueOff val="-10661"/>
              <a:satOff val="257"/>
              <a:lumOff val="-2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June 2020</a:t>
          </a:r>
          <a:endParaRPr lang="en-US" sz="10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1" y="1261650"/>
        <a:ext cx="714478" cy="306205"/>
      </dsp:txXfrm>
    </dsp:sp>
    <dsp:sp modelId="{23616E64-5716-44F8-9672-7941DEBBBC4A}">
      <dsp:nvSpPr>
        <dsp:cNvPr id="0" name=""/>
        <dsp:cNvSpPr/>
      </dsp:nvSpPr>
      <dsp:spPr>
        <a:xfrm rot="5400000">
          <a:off x="4664904" y="-3046014"/>
          <a:ext cx="663444" cy="8564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0661"/>
              <a:satOff val="257"/>
              <a:lumOff val="-2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Need for a policy is recommended by the Travel and Aviation Working Group (TAWG)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Based on data, internal research (focus groups &amp; surveys 2017-19) &amp; consultation (March 2020) - roughly 1000 responses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714479" y="936798"/>
        <a:ext cx="8531909" cy="598670"/>
      </dsp:txXfrm>
    </dsp:sp>
    <dsp:sp modelId="{F6AA206D-DD41-47EF-ACEF-C00C770718EA}">
      <dsp:nvSpPr>
        <dsp:cNvPr id="0" name=""/>
        <dsp:cNvSpPr/>
      </dsp:nvSpPr>
      <dsp:spPr>
        <a:xfrm rot="5400000">
          <a:off x="-153102" y="1960233"/>
          <a:ext cx="1020683" cy="714478"/>
        </a:xfrm>
        <a:prstGeom prst="chevron">
          <a:avLst/>
        </a:prstGeom>
        <a:solidFill>
          <a:schemeClr val="accent5">
            <a:hueOff val="-21321"/>
            <a:satOff val="514"/>
            <a:lumOff val="-5098"/>
            <a:alphaOff val="0"/>
          </a:schemeClr>
        </a:solidFill>
        <a:ln w="12700" cap="flat" cmpd="sng" algn="ctr">
          <a:solidFill>
            <a:schemeClr val="accent5">
              <a:hueOff val="-21321"/>
              <a:satOff val="514"/>
              <a:lumOff val="-5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August 2020</a:t>
          </a:r>
          <a:endParaRPr lang="en-US" sz="10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1" y="2164369"/>
        <a:ext cx="714478" cy="306205"/>
      </dsp:txXfrm>
    </dsp:sp>
    <dsp:sp modelId="{CA21DDEC-4A52-4A8D-97DE-A62D92B7D64B}">
      <dsp:nvSpPr>
        <dsp:cNvPr id="0" name=""/>
        <dsp:cNvSpPr/>
      </dsp:nvSpPr>
      <dsp:spPr>
        <a:xfrm rot="5400000">
          <a:off x="4664904" y="-2143295"/>
          <a:ext cx="663444" cy="8564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1"/>
              <a:satOff val="514"/>
              <a:lumOff val="-5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Travel Policy requested by Adaptation and Renewal Team (as mechanism for managing financial costs)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714479" y="1839517"/>
        <a:ext cx="8531909" cy="598670"/>
      </dsp:txXfrm>
    </dsp:sp>
    <dsp:sp modelId="{6DCC6D29-1267-48D2-9A8F-5A98725F5586}">
      <dsp:nvSpPr>
        <dsp:cNvPr id="0" name=""/>
        <dsp:cNvSpPr/>
      </dsp:nvSpPr>
      <dsp:spPr>
        <a:xfrm rot="5400000">
          <a:off x="-153102" y="2862952"/>
          <a:ext cx="1020683" cy="714478"/>
        </a:xfrm>
        <a:prstGeom prst="chevron">
          <a:avLst/>
        </a:prstGeom>
        <a:solidFill>
          <a:schemeClr val="accent5">
            <a:hueOff val="-31982"/>
            <a:satOff val="772"/>
            <a:lumOff val="-7647"/>
            <a:alphaOff val="0"/>
          </a:schemeClr>
        </a:solidFill>
        <a:ln w="12700" cap="flat" cmpd="sng" algn="ctr">
          <a:solidFill>
            <a:schemeClr val="accent5">
              <a:hueOff val="-31982"/>
              <a:satOff val="772"/>
              <a:lumOff val="-7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Aug 2020 – Feb 2021</a:t>
          </a:r>
          <a:endParaRPr lang="en-US" sz="10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1" y="3067088"/>
        <a:ext cx="714478" cy="306205"/>
      </dsp:txXfrm>
    </dsp:sp>
    <dsp:sp modelId="{B58EEA78-9C7B-447E-8BB7-568F70B8EBD7}">
      <dsp:nvSpPr>
        <dsp:cNvPr id="0" name=""/>
        <dsp:cNvSpPr/>
      </dsp:nvSpPr>
      <dsp:spPr>
        <a:xfrm rot="5400000">
          <a:off x="4664904" y="-1240576"/>
          <a:ext cx="663444" cy="8564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1982"/>
              <a:satOff val="772"/>
              <a:lumOff val="-7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Joint project: Finance (including procurement) and SRS 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Created “gold standard </a:t>
          </a:r>
          <a:r>
            <a:rPr lang="en-GB" sz="1200" b="1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Sustainable Travel Policy</a:t>
          </a: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” and worked back from there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Consulted with colleagues across the University (academic, professional, unions &amp; student representatives) to get buy in</a:t>
          </a:r>
        </a:p>
      </dsp:txBody>
      <dsp:txXfrm rot="-5400000">
        <a:off x="714479" y="2742236"/>
        <a:ext cx="8531909" cy="598670"/>
      </dsp:txXfrm>
    </dsp:sp>
    <dsp:sp modelId="{31CC07E9-F44A-45D4-B016-54B5E6BA3E8D}">
      <dsp:nvSpPr>
        <dsp:cNvPr id="0" name=""/>
        <dsp:cNvSpPr/>
      </dsp:nvSpPr>
      <dsp:spPr>
        <a:xfrm rot="5400000">
          <a:off x="-153102" y="3765671"/>
          <a:ext cx="1020683" cy="714478"/>
        </a:xfrm>
        <a:prstGeom prst="chevron">
          <a:avLst/>
        </a:prstGeom>
        <a:solidFill>
          <a:schemeClr val="accent5">
            <a:hueOff val="-42643"/>
            <a:satOff val="1029"/>
            <a:lumOff val="-10196"/>
            <a:alphaOff val="0"/>
          </a:schemeClr>
        </a:solidFill>
        <a:ln w="12700" cap="flat" cmpd="sng" algn="ctr">
          <a:solidFill>
            <a:schemeClr val="accent5">
              <a:hueOff val="-42643"/>
              <a:satOff val="1029"/>
              <a:lumOff val="-1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March 2021</a:t>
          </a:r>
          <a:endParaRPr lang="en-US" sz="10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1" y="3969807"/>
        <a:ext cx="714478" cy="306205"/>
      </dsp:txXfrm>
    </dsp:sp>
    <dsp:sp modelId="{0544329F-D947-417A-A52F-BBC0E8A418C6}">
      <dsp:nvSpPr>
        <dsp:cNvPr id="0" name=""/>
        <dsp:cNvSpPr/>
      </dsp:nvSpPr>
      <dsp:spPr>
        <a:xfrm rot="5400000">
          <a:off x="4664904" y="-337857"/>
          <a:ext cx="663444" cy="8564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2643"/>
              <a:satOff val="1029"/>
              <a:lumOff val="-1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Helvetica Neue Light" panose="02000403000000020004" pitchFamily="2" charset="0"/>
              <a:ea typeface="Helvetica Neue Light" panose="02000403000000020004" pitchFamily="2" charset="0"/>
            </a:rPr>
            <a:t>Taken to University Executive</a:t>
          </a:r>
          <a:endParaRPr lang="en-US" sz="1200" kern="1200" dirty="0">
            <a:latin typeface="Helvetica Neue Light" panose="02000403000000020004" pitchFamily="2" charset="0"/>
            <a:ea typeface="Helvetica Neue Light" panose="02000403000000020004" pitchFamily="2" charset="0"/>
          </a:endParaRPr>
        </a:p>
      </dsp:txBody>
      <dsp:txXfrm rot="-5400000">
        <a:off x="714479" y="3644955"/>
        <a:ext cx="8531909" cy="5986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65B74-8997-483C-801B-BF2372A0CD90}">
      <dsp:nvSpPr>
        <dsp:cNvPr id="0" name=""/>
        <dsp:cNvSpPr/>
      </dsp:nvSpPr>
      <dsp:spPr>
        <a:xfrm>
          <a:off x="899799" y="39545"/>
          <a:ext cx="1898168" cy="189816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  <a:latin typeface="Roboto light"/>
            </a:rPr>
            <a:t>Social</a:t>
          </a:r>
          <a:endParaRPr lang="en-US" sz="1500" kern="1200" dirty="0">
            <a:solidFill>
              <a:schemeClr val="bg1"/>
            </a:solidFill>
            <a:latin typeface="Roboto light"/>
          </a:endParaRPr>
        </a:p>
      </dsp:txBody>
      <dsp:txXfrm>
        <a:off x="1152888" y="371724"/>
        <a:ext cx="1391990" cy="854175"/>
      </dsp:txXfrm>
    </dsp:sp>
    <dsp:sp modelId="{EC9BBAF3-2630-4413-9356-CDA561A5364B}">
      <dsp:nvSpPr>
        <dsp:cNvPr id="0" name=""/>
        <dsp:cNvSpPr/>
      </dsp:nvSpPr>
      <dsp:spPr>
        <a:xfrm>
          <a:off x="1584721" y="1225900"/>
          <a:ext cx="1898168" cy="1898168"/>
        </a:xfrm>
        <a:prstGeom prst="ellipse">
          <a:avLst/>
        </a:prstGeom>
        <a:solidFill>
          <a:schemeClr val="accent2">
            <a:alpha val="50000"/>
            <a:hueOff val="-4477756"/>
            <a:satOff val="-20704"/>
            <a:lumOff val="22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  <a:latin typeface="Roboto light"/>
            </a:rPr>
            <a:t>Environmental</a:t>
          </a:r>
          <a:endParaRPr lang="en-US" sz="1500" kern="1200" dirty="0">
            <a:solidFill>
              <a:schemeClr val="bg1"/>
            </a:solidFill>
            <a:latin typeface="Roboto light"/>
          </a:endParaRPr>
        </a:p>
      </dsp:txBody>
      <dsp:txXfrm>
        <a:off x="2165244" y="1716260"/>
        <a:ext cx="1138901" cy="1043992"/>
      </dsp:txXfrm>
    </dsp:sp>
    <dsp:sp modelId="{E4DB6997-5905-484C-99DA-FC5CA9E2B242}">
      <dsp:nvSpPr>
        <dsp:cNvPr id="0" name=""/>
        <dsp:cNvSpPr/>
      </dsp:nvSpPr>
      <dsp:spPr>
        <a:xfrm>
          <a:off x="214876" y="1225900"/>
          <a:ext cx="1898168" cy="1898168"/>
        </a:xfrm>
        <a:prstGeom prst="ellipse">
          <a:avLst/>
        </a:prstGeom>
        <a:solidFill>
          <a:schemeClr val="accent2">
            <a:alpha val="50000"/>
            <a:hueOff val="-8955513"/>
            <a:satOff val="-41408"/>
            <a:lumOff val="45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bg1"/>
              </a:solidFill>
              <a:latin typeface="Roboto light"/>
            </a:rPr>
            <a:t>Economic</a:t>
          </a:r>
          <a:endParaRPr lang="en-US" sz="1500" kern="1200" dirty="0">
            <a:solidFill>
              <a:schemeClr val="bg1"/>
            </a:solidFill>
            <a:latin typeface="Roboto light"/>
          </a:endParaRPr>
        </a:p>
      </dsp:txBody>
      <dsp:txXfrm>
        <a:off x="393621" y="1716260"/>
        <a:ext cx="1138901" cy="1043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9D208-B324-40D7-8328-D38C9E0F6532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DA3B-F327-41D7-9F91-D4A2BA05E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5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… so</a:t>
            </a:r>
            <a:r>
              <a:rPr lang="en-GB" baseline="0" dirty="0"/>
              <a:t>, stage 1 looked to build a better understanding of our travel behaviours.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41743-05EC-479F-B057-C8422EB32A5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430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41743-05EC-479F-B057-C8422EB32A50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34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649" y="1122363"/>
            <a:ext cx="11277600" cy="2387600"/>
          </a:xfrm>
        </p:spPr>
        <p:txBody>
          <a:bodyPr anchor="b"/>
          <a:lstStyle>
            <a:lvl1pPr algn="l">
              <a:defRPr sz="6000" b="0" i="0">
                <a:latin typeface="Helvetica Neue Thin" panose="020B0403020202020204" pitchFamily="34" charset="0"/>
                <a:ea typeface="Helvetica Neue Thin" panose="020B0403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649" y="3602038"/>
            <a:ext cx="112776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98850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823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7232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43038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23" y="365126"/>
            <a:ext cx="11467323" cy="965654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3" y="2612571"/>
            <a:ext cx="11467323" cy="3564392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73223" y="1363437"/>
            <a:ext cx="10515600" cy="873538"/>
          </a:xfrm>
        </p:spPr>
        <p:txBody>
          <a:bodyPr>
            <a:normAutofit/>
          </a:bodyPr>
          <a:lstStyle>
            <a:lvl1pPr marL="0" indent="0">
              <a:buNone/>
              <a:defRPr sz="28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616672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3223" y="1951264"/>
            <a:ext cx="11467323" cy="4225699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>
                <a:latin typeface="Roboto light" panose="02000000000000000000" pitchFamily="2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>
                <a:latin typeface="Roboto light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>
                <a:latin typeface="Roboto light" panose="02000000000000000000" pitchFamily="2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>
                <a:latin typeface="Roboto light" panose="02000000000000000000" pitchFamily="2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>
                <a:latin typeface="Roboto light" panose="02000000000000000000" pitchFamily="2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73169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1712016"/>
            <a:ext cx="11402008" cy="285045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555" y="4590661"/>
            <a:ext cx="11402008" cy="1498989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38326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223" y="1825625"/>
            <a:ext cx="5646577" cy="43513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68346" cy="43513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293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893" y="365125"/>
            <a:ext cx="11411339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94" y="1681163"/>
            <a:ext cx="563368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3894" y="2505075"/>
            <a:ext cx="5633681" cy="3684588"/>
          </a:xfrm>
        </p:spPr>
        <p:txBody>
          <a:bodyPr/>
          <a:lstStyle>
            <a:lvl1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6683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68347" cy="3684588"/>
          </a:xfrm>
        </p:spPr>
        <p:txBody>
          <a:bodyPr/>
          <a:lstStyle>
            <a:lvl1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  <a:lvl2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  <a:lvl4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4pPr>
            <a:lvl5pPr>
              <a:lnSpc>
                <a:spcPct val="150000"/>
              </a:lnSpc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91303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78427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94119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8CAA-1BC9-43F3-B875-4388F760B7F9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6D500-38D2-48BA-BCB6-74FB99E38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6061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3223" y="365125"/>
            <a:ext cx="114673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223" y="1825625"/>
            <a:ext cx="114673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77529" y="6299466"/>
            <a:ext cx="1079518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fld id="{A61A8CAA-1BC9-43F3-B875-4388F760B7F9}" type="datetimeFigureOut">
              <a:rPr lang="en-GB" smtClean="0"/>
              <a:pPr/>
              <a:t>30/04/2021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35028" y="6299466"/>
            <a:ext cx="750289" cy="431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16247" y="6295836"/>
            <a:ext cx="521651" cy="4355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fld id="{E2D6D500-38D2-48BA-BCB6-74FB99E3824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 title="University of Edinburgh Social Responsibility and Sustainability logo">
            <a:extLst>
              <a:ext uri="{FF2B5EF4-FFF2-40B4-BE49-F238E27FC236}">
                <a16:creationId xmlns:a16="http://schemas.microsoft.com/office/drawing/2014/main" id="{428C27FD-2861-3948-8A61-4BA338D630C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83" y="6191388"/>
            <a:ext cx="3048511" cy="540000"/>
          </a:xfrm>
          <a:prstGeom prst="rect">
            <a:avLst/>
          </a:prstGeom>
        </p:spPr>
      </p:pic>
      <p:pic>
        <p:nvPicPr>
          <p:cNvPr id="13" name="Picture 12" title="Facebook logo">
            <a:extLst>
              <a:ext uri="{FF2B5EF4-FFF2-40B4-BE49-F238E27FC236}">
                <a16:creationId xmlns:a16="http://schemas.microsoft.com/office/drawing/2014/main" id="{3CEBA51D-74F5-9242-9C30-15CBA39F45E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760" y="6361689"/>
            <a:ext cx="217935" cy="210523"/>
          </a:xfrm>
          <a:prstGeom prst="rect">
            <a:avLst/>
          </a:prstGeom>
        </p:spPr>
      </p:pic>
      <p:pic>
        <p:nvPicPr>
          <p:cNvPr id="14" name="Picture 13" title="Instagram logo">
            <a:extLst>
              <a:ext uri="{FF2B5EF4-FFF2-40B4-BE49-F238E27FC236}">
                <a16:creationId xmlns:a16="http://schemas.microsoft.com/office/drawing/2014/main" id="{EEC2A2B5-983E-224D-9EC8-D998DAD0AA7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094" y="6358724"/>
            <a:ext cx="216452" cy="216452"/>
          </a:xfrm>
          <a:prstGeom prst="rect">
            <a:avLst/>
          </a:prstGeom>
        </p:spPr>
      </p:pic>
      <p:pic>
        <p:nvPicPr>
          <p:cNvPr id="15" name="Picture 14" title="Twitter logo">
            <a:extLst>
              <a:ext uri="{FF2B5EF4-FFF2-40B4-BE49-F238E27FC236}">
                <a16:creationId xmlns:a16="http://schemas.microsoft.com/office/drawing/2014/main" id="{7126F7A8-FAF9-2B40-95BA-0470E4D14D7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3160" y="6366137"/>
            <a:ext cx="247586" cy="201626"/>
          </a:xfrm>
          <a:prstGeom prst="rect">
            <a:avLst/>
          </a:prstGeom>
        </p:spPr>
      </p:pic>
      <p:pic>
        <p:nvPicPr>
          <p:cNvPr id="16" name="Picture 15" title="Youtube logo">
            <a:extLst>
              <a:ext uri="{FF2B5EF4-FFF2-40B4-BE49-F238E27FC236}">
                <a16:creationId xmlns:a16="http://schemas.microsoft.com/office/drawing/2014/main" id="{004B8CFE-B973-5744-B046-604F89AEC159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228" y="6373549"/>
            <a:ext cx="263895" cy="1868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554FBA2-F572-0A49-95BE-9BDD152AAD74}"/>
              </a:ext>
            </a:extLst>
          </p:cNvPr>
          <p:cNvSpPr txBox="1"/>
          <p:nvPr userDrawn="1"/>
        </p:nvSpPr>
        <p:spPr>
          <a:xfrm>
            <a:off x="6776847" y="6334720"/>
            <a:ext cx="18210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chemeClr val="bg1"/>
                </a:solidFill>
              </a:rPr>
              <a:t>edinburghsustainability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7B4814-28C2-7B45-89A4-4EC9C6B9DC4C}"/>
              </a:ext>
            </a:extLst>
          </p:cNvPr>
          <p:cNvSpPr txBox="1"/>
          <p:nvPr userDrawn="1"/>
        </p:nvSpPr>
        <p:spPr>
          <a:xfrm>
            <a:off x="9018773" y="6321115"/>
            <a:ext cx="1499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chemeClr val="bg1"/>
                </a:solidFill>
              </a:rPr>
              <a:t>uoe_sustainability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C590DF-90DA-8C45-A116-33C4A9210BB5}"/>
              </a:ext>
            </a:extLst>
          </p:cNvPr>
          <p:cNvSpPr txBox="1"/>
          <p:nvPr userDrawn="1"/>
        </p:nvSpPr>
        <p:spPr>
          <a:xfrm>
            <a:off x="11296873" y="6321115"/>
            <a:ext cx="749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chemeClr val="bg1"/>
                </a:solidFill>
              </a:rPr>
              <a:t>edsust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Helvetica Neue Thin" panose="020B0403020202020204" pitchFamily="34" charset="0"/>
          <a:ea typeface="Helvetica Neue Thin" panose="020B0403020202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Helvetica Neue Light" panose="02000403000000020004" pitchFamily="2" charset="0"/>
          <a:ea typeface="Helvetica Neue Light" panose="02000403000000020004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Helvetica Neue Light" panose="02000403000000020004" pitchFamily="2" charset="0"/>
          <a:ea typeface="Helvetica Neue Light" panose="02000403000000020004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Helvetica Neue Light" panose="02000403000000020004" pitchFamily="2" charset="0"/>
          <a:ea typeface="Helvetica Neue Light" panose="02000403000000020004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Helvetica Neue Light" panose="02000403000000020004" pitchFamily="2" charset="0"/>
          <a:ea typeface="Helvetica Neue Light" panose="02000403000000020004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Helvetica Neue Light" panose="02000403000000020004" pitchFamily="2" charset="0"/>
          <a:ea typeface="Helvetica Neue Light" panose="020004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hyperlink" Target="https://www.tandfonline.com/doi/full/10.1080/14693062.2021.1881426" TargetMode="External"/><Relationship Id="rId7" Type="http://schemas.openxmlformats.org/officeDocument/2006/relationships/image" Target="../media/image16.png"/><Relationship Id="rId2" Type="http://schemas.openxmlformats.org/officeDocument/2006/relationships/hyperlink" Target="https://drive.google.com/file/d/1VXeY4uPQ0xvgkfuMUX1OI62zNNt84pWF/view?usp=sharin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businesstravelroundtable.ac/" TargetMode="External"/><Relationship Id="rId5" Type="http://schemas.openxmlformats.org/officeDocument/2006/relationships/hyperlink" Target="https://www.google.com/maps/d/viewer?mid=1v49WXCeLrpWkeQFvl2xIak8qrTvV7jGe&amp;ll=16.413882702375496%2C-101.66163065&amp;z=2" TargetMode="External"/><Relationship Id="rId4" Type="http://schemas.openxmlformats.org/officeDocument/2006/relationships/hyperlink" Target="https://www.gla.ac.uk/myglasgow/sustainability/travel/business/" TargetMode="External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hdphoto" Target="../media/hdphoto1.wdp"/><Relationship Id="rId5" Type="http://schemas.openxmlformats.org/officeDocument/2006/relationships/diagramColors" Target="../diagrams/colors1.xml"/><Relationship Id="rId15" Type="http://schemas.microsoft.com/office/2007/relationships/hdphoto" Target="../media/hdphoto2.wdp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649" y="1122363"/>
            <a:ext cx="11277600" cy="2387600"/>
          </a:xfrm>
        </p:spPr>
        <p:txBody>
          <a:bodyPr/>
          <a:lstStyle/>
          <a:p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Climate Conscious Travel: </a:t>
            </a:r>
            <a:b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en-GB" sz="4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place of policy 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649" y="4037467"/>
            <a:ext cx="11277600" cy="1655762"/>
          </a:xfrm>
        </p:spPr>
        <p:txBody>
          <a:bodyPr/>
          <a:lstStyle/>
          <a:p>
            <a:r>
              <a:rPr lang="en-US" dirty="0"/>
              <a:t>Siôn Pickering</a:t>
            </a:r>
          </a:p>
          <a:p>
            <a:r>
              <a:rPr lang="en-US" sz="2400" dirty="0"/>
              <a:t>Project Coordinator, Department of Social Responsibility and Sustainability</a:t>
            </a:r>
          </a:p>
          <a:p>
            <a:r>
              <a:rPr lang="en-US" sz="2400" dirty="0"/>
              <a:t>University of </a:t>
            </a:r>
            <a:r>
              <a:rPr lang="en-US" sz="2400" dirty="0" smtClean="0"/>
              <a:t>Edinburgh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9221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Work within the sector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3" y="1690688"/>
            <a:ext cx="9075577" cy="42256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Other institutions</a:t>
            </a:r>
            <a:r>
              <a:rPr lang="en-GB" sz="2000" dirty="0">
                <a:latin typeface="Helvetica Neue Light" panose="02000403000000020004" pitchFamily="2" charset="0"/>
              </a:rPr>
              <a:t> </a:t>
            </a:r>
            <a:r>
              <a:rPr lang="en-GB" sz="2000" dirty="0" smtClean="0">
                <a:latin typeface="Helvetica Neue Light" panose="02000403000000020004" pitchFamily="2" charset="0"/>
              </a:rPr>
              <a:t>(</a:t>
            </a:r>
            <a:r>
              <a:rPr lang="en-GB" sz="2000" dirty="0" smtClean="0">
                <a:latin typeface="Helvetica Neue Light" panose="02000403000000020004" pitchFamily="2" charset="0"/>
                <a:hlinkClick r:id="rId2"/>
              </a:rPr>
              <a:t>Google Doc</a:t>
            </a:r>
            <a:r>
              <a:rPr lang="en-GB" sz="2000" dirty="0" smtClean="0">
                <a:latin typeface="Helvetica Neue Light" panose="02000403000000020004" pitchFamily="2" charset="0"/>
              </a:rPr>
              <a:t>) (</a:t>
            </a:r>
            <a:r>
              <a:rPr lang="en-GB" sz="2000" dirty="0" smtClean="0">
                <a:latin typeface="Helvetica Neue Light" panose="02000403000000020004" pitchFamily="2" charset="0"/>
                <a:hlinkClick r:id="rId3"/>
              </a:rPr>
              <a:t>Hoolohan et al, 2021</a:t>
            </a:r>
            <a:r>
              <a:rPr lang="en-GB" sz="2000" dirty="0" smtClean="0">
                <a:latin typeface="Helvetica Neue Light" panose="02000403000000020004" pitchFamily="2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Domestic flights | Flight reduction where alternatives exist | Offsetting</a:t>
            </a:r>
          </a:p>
          <a:p>
            <a:pPr lvl="1">
              <a:lnSpc>
                <a:spcPct val="110000"/>
              </a:lnSpc>
            </a:pPr>
            <a:r>
              <a:rPr lang="en-GB" dirty="0">
                <a:latin typeface="Helvetica Neue Light" panose="02000403000000020004" pitchFamily="2" charset="0"/>
              </a:rPr>
              <a:t>Guidance Vs Policy (</a:t>
            </a:r>
            <a:r>
              <a:rPr lang="en-GB" dirty="0">
                <a:latin typeface="Helvetica Neue Light" panose="02000403000000020004" pitchFamily="2" charset="0"/>
                <a:hlinkClick r:id="rId4"/>
              </a:rPr>
              <a:t>University of Glasgow</a:t>
            </a:r>
            <a:r>
              <a:rPr lang="en-GB" dirty="0">
                <a:latin typeface="Helvetica Neue Light" panose="02000403000000020004" pitchFamily="2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Advanced </a:t>
            </a:r>
            <a:r>
              <a:rPr lang="en-GB" dirty="0">
                <a:latin typeface="Helvetica Neue Light" panose="02000403000000020004" pitchFamily="2" charset="0"/>
              </a:rPr>
              <a:t>Procurement for Universities and </a:t>
            </a:r>
            <a:r>
              <a:rPr lang="en-GB" dirty="0" smtClean="0">
                <a:latin typeface="Helvetica Neue Light" panose="02000403000000020004" pitchFamily="2" charset="0"/>
              </a:rPr>
              <a:t>Colleges (APUC)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Funding bodies</a:t>
            </a:r>
          </a:p>
          <a:p>
            <a:pPr>
              <a:lnSpc>
                <a:spcPct val="11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Partner Institutions (national / international) </a:t>
            </a:r>
            <a:r>
              <a:rPr lang="en-GB" sz="2000" dirty="0" smtClean="0">
                <a:latin typeface="Helvetica Neue Light" panose="02000403000000020004" pitchFamily="2" charset="0"/>
              </a:rPr>
              <a:t>(</a:t>
            </a:r>
            <a:r>
              <a:rPr lang="en-GB" sz="2000" dirty="0" smtClean="0">
                <a:latin typeface="Helvetica Neue Light" panose="02000403000000020004" pitchFamily="2" charset="0"/>
                <a:hlinkClick r:id="rId5"/>
              </a:rPr>
              <a:t>Google Map</a:t>
            </a:r>
            <a:r>
              <a:rPr lang="en-GB" sz="2000" dirty="0" smtClean="0">
                <a:latin typeface="Helvetica Neue Light" panose="02000403000000020004" pitchFamily="2" charset="0"/>
              </a:rPr>
              <a:t>) (</a:t>
            </a:r>
            <a:r>
              <a:rPr lang="en-GB" sz="2000" dirty="0" smtClean="0">
                <a:latin typeface="Helvetica Neue Light" panose="02000403000000020004" pitchFamily="2" charset="0"/>
                <a:hlinkClick r:id="rId6"/>
              </a:rPr>
              <a:t>roundtable network</a:t>
            </a:r>
            <a:r>
              <a:rPr lang="en-GB" sz="2000" dirty="0" smtClean="0">
                <a:latin typeface="Helvetica Neue Light" panose="02000403000000020004" pitchFamily="2" charset="0"/>
              </a:rPr>
              <a:t>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699382" y="3857087"/>
            <a:ext cx="2247934" cy="1973487"/>
            <a:chOff x="5740400" y="1156475"/>
            <a:chExt cx="4902200" cy="405415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0400" y="1156475"/>
              <a:ext cx="4902200" cy="4054154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5907456" y="1387192"/>
              <a:ext cx="4552922" cy="2833722"/>
              <a:chOff x="5907456" y="1387192"/>
              <a:chExt cx="4552922" cy="2833722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07456" y="1387192"/>
                <a:ext cx="4519903" cy="2833722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9"/>
              <a:srcRect l="93242"/>
              <a:stretch/>
            </p:blipFill>
            <p:spPr>
              <a:xfrm>
                <a:off x="10414659" y="1387192"/>
                <a:ext cx="45719" cy="283372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17122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pc="300" dirty="0" smtClean="0"/>
              <a:t>Top </a:t>
            </a:r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tips</a:t>
            </a:r>
            <a:r>
              <a:rPr lang="en-GB" spc="300" dirty="0" smtClean="0"/>
              <a:t> for building a strong policy</a:t>
            </a:r>
            <a:endParaRPr lang="en-GB" spc="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3" y="1711553"/>
            <a:ext cx="8571080" cy="43699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Focus on social (EDI) &gt; environment &gt; finances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Get senior leadership buy in early (but don’t ask for too much initially)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Maintain relationships with finance teams - especially procurement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Consider the role of travel management suppliers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Build on what others are doing in this space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Link to the bigger picture (COP26, Covid-19, PBCCD changes, institutional strategies….)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Helvetica Neue Light" panose="02000403000000020004" pitchFamily="2" charset="0"/>
              </a:rPr>
              <a:t>Thing big. You can always scale it back.</a:t>
            </a:r>
            <a:endParaRPr lang="en-GB" dirty="0">
              <a:latin typeface="Helvetica Neue Light" panose="02000403000000020004" pitchFamily="2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6851451"/>
              </p:ext>
            </p:extLst>
          </p:nvPr>
        </p:nvGraphicFramePr>
        <p:xfrm>
          <a:off x="8392633" y="1951264"/>
          <a:ext cx="3697767" cy="3163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195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And remember….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2" y="2308617"/>
            <a:ext cx="11467323" cy="362972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n-GB" sz="3600" dirty="0" smtClean="0">
                <a:latin typeface="Helvetica Neue Light" panose="02000403000000020004" pitchFamily="2" charset="0"/>
              </a:rPr>
              <a:t>You may not need a policy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3600" dirty="0" smtClean="0">
                <a:latin typeface="Helvetica Neue Light" panose="02000403000000020004" pitchFamily="2" charset="0"/>
              </a:rPr>
              <a:t>(but, if you get it right, I </a:t>
            </a:r>
            <a:r>
              <a:rPr lang="en-GB" sz="3600" dirty="0">
                <a:latin typeface="Helvetica Neue Light" panose="02000403000000020004" pitchFamily="2" charset="0"/>
              </a:rPr>
              <a:t>think </a:t>
            </a:r>
            <a:r>
              <a:rPr lang="en-GB" sz="3600" dirty="0" smtClean="0">
                <a:latin typeface="Helvetica Neue Light" panose="02000403000000020004" pitchFamily="2" charset="0"/>
              </a:rPr>
              <a:t>it can help)</a:t>
            </a:r>
            <a:endParaRPr lang="en-GB" sz="3600" dirty="0">
              <a:latin typeface="Helvetica Neue Light" panose="02000403000000020004" pitchFamily="2" charset="0"/>
            </a:endParaRPr>
          </a:p>
          <a:p>
            <a:pPr marL="0" indent="0" algn="ctr">
              <a:buNone/>
            </a:pPr>
            <a:r>
              <a:rPr lang="en-GB" sz="3600" dirty="0" smtClean="0">
                <a:latin typeface="Helvetica Neue Light" panose="02000403000000020004" pitchFamily="2" charset="0"/>
              </a:rPr>
              <a:t>AND</a:t>
            </a:r>
          </a:p>
          <a:p>
            <a:pPr marL="0" indent="0" algn="ctr">
              <a:buNone/>
            </a:pPr>
            <a:r>
              <a:rPr lang="en-GB" sz="3600" dirty="0" smtClean="0">
                <a:latin typeface="Helvetica Neue Light" panose="02000403000000020004" pitchFamily="2" charset="0"/>
              </a:rPr>
              <a:t>If you do put a policy in place, that’s not going to fix it all!</a:t>
            </a:r>
          </a:p>
        </p:txBody>
      </p:sp>
    </p:spTree>
    <p:extLst>
      <p:ext uri="{BB962C8B-B14F-4D97-AF65-F5344CB8AC3E}">
        <p14:creationId xmlns:p14="http://schemas.microsoft.com/office/powerpoint/2010/main" val="301698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2389" y="1997839"/>
            <a:ext cx="109182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Questions?</a:t>
            </a:r>
            <a:endParaRPr lang="en-GB" sz="32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endParaRPr lang="en-GB" sz="700" dirty="0" smtClean="0">
              <a:solidFill>
                <a:schemeClr val="bg1"/>
              </a:solidFill>
              <a:latin typeface="Roboto light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sion.pickering@ed.ac.uk</a:t>
            </a:r>
            <a:endParaRPr lang="en-GB" sz="3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9622" y="3884190"/>
            <a:ext cx="4691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www.ed.ac.uk/sustainability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307" y="1542385"/>
            <a:ext cx="1592771" cy="225240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370" y="1542384"/>
            <a:ext cx="1592348" cy="224860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32" y="2191419"/>
            <a:ext cx="1131469" cy="159956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650" y="2191420"/>
            <a:ext cx="1137064" cy="159956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754170" y="3275523"/>
            <a:ext cx="4756024" cy="1480742"/>
            <a:chOff x="754170" y="3275523"/>
            <a:chExt cx="4756024" cy="148074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4449"/>
            <a:stretch/>
          </p:blipFill>
          <p:spPr>
            <a:xfrm>
              <a:off x="754170" y="3907139"/>
              <a:ext cx="486051" cy="84912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70" y="3275523"/>
              <a:ext cx="432266" cy="431107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257525" y="3306410"/>
              <a:ext cx="197298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dirty="0" smtClean="0">
                  <a:solidFill>
                    <a:schemeClr val="bg1"/>
                  </a:solidFill>
                  <a:latin typeface="Helvetica Neue Light" panose="02000403000000020004" pitchFamily="2" charset="0"/>
                  <a:ea typeface="Helvetica Neue Light" panose="02000403000000020004" pitchFamily="2" charset="0"/>
                  <a:cs typeface="Arial" panose="020B0604020202020204" pitchFamily="34" charset="0"/>
                </a:rPr>
                <a:t>@Sion Pickering</a:t>
              </a:r>
              <a:endParaRPr lang="en-GB" sz="2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57525" y="3649509"/>
              <a:ext cx="4252669" cy="6095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GB" sz="2000" dirty="0" smtClean="0">
                  <a:solidFill>
                    <a:schemeClr val="bg1"/>
                  </a:solidFill>
                  <a:latin typeface="Helvetica Neue Light" panose="02000403000000020004" pitchFamily="2" charset="0"/>
                  <a:ea typeface="Helvetica Neue Light" panose="02000403000000020004" pitchFamily="2" charset="0"/>
                  <a:cs typeface="Arial" panose="020B0604020202020204" pitchFamily="34" charset="0"/>
                </a:rPr>
                <a:t>@</a:t>
              </a:r>
              <a:r>
                <a:rPr lang="en-GB" sz="2000" dirty="0" err="1" smtClean="0">
                  <a:solidFill>
                    <a:schemeClr val="bg1"/>
                  </a:solidFill>
                  <a:latin typeface="Helvetica Neue Light" panose="02000403000000020004" pitchFamily="2" charset="0"/>
                  <a:ea typeface="Helvetica Neue Light" panose="02000403000000020004" pitchFamily="2" charset="0"/>
                  <a:cs typeface="Arial" panose="020B0604020202020204" pitchFamily="34" charset="0"/>
                </a:rPr>
                <a:t>EdSust</a:t>
              </a:r>
              <a:endParaRPr lang="en-GB" dirty="0" smtClean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57525" y="4331702"/>
              <a:ext cx="425266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dirty="0" smtClean="0">
                  <a:solidFill>
                    <a:schemeClr val="bg1"/>
                  </a:solidFill>
                  <a:latin typeface="Helvetica Neue Light" panose="02000403000000020004" pitchFamily="2" charset="0"/>
                  <a:ea typeface="Helvetica Neue Light" panose="02000403000000020004" pitchFamily="2" charset="0"/>
                  <a:cs typeface="Arial" panose="020B0604020202020204" pitchFamily="34" charset="0"/>
                </a:rPr>
                <a:t>/Edinburgh Sustainability</a:t>
              </a:r>
              <a:endParaRPr lang="en-GB" sz="2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34892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6965651" y="1277257"/>
            <a:ext cx="5182807" cy="4804229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28333" y="747656"/>
            <a:ext cx="11967509" cy="5048110"/>
            <a:chOff x="768466" y="1139330"/>
            <a:chExt cx="10676835" cy="5048110"/>
          </a:xfrm>
        </p:grpSpPr>
        <p:graphicFrame>
          <p:nvGraphicFramePr>
            <p:cNvPr id="48" name="Diagram 47"/>
            <p:cNvGraphicFramePr/>
            <p:nvPr>
              <p:extLst>
                <p:ext uri="{D42A27DB-BD31-4B8C-83A1-F6EECF244321}">
                  <p14:modId xmlns:p14="http://schemas.microsoft.com/office/powerpoint/2010/main" val="3447245611"/>
                </p:ext>
              </p:extLst>
            </p:nvPr>
          </p:nvGraphicFramePr>
          <p:xfrm>
            <a:off x="768466" y="1139330"/>
            <a:ext cx="10676835" cy="504811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234" y="3609531"/>
              <a:ext cx="612577" cy="612577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8"/>
            <a:srcRect b="26698"/>
            <a:stretch/>
          </p:blipFill>
          <p:spPr>
            <a:xfrm>
              <a:off x="895962" y="3632203"/>
              <a:ext cx="857005" cy="5397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51" name="Group 50"/>
            <p:cNvGrpSpPr/>
            <p:nvPr/>
          </p:nvGrpSpPr>
          <p:grpSpPr>
            <a:xfrm>
              <a:off x="4059161" y="3448753"/>
              <a:ext cx="729299" cy="840617"/>
              <a:chOff x="6050636" y="3370039"/>
              <a:chExt cx="866065" cy="998258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873000">
                <a:off x="6471819" y="3370038"/>
                <a:ext cx="444882" cy="444883"/>
              </a:xfrm>
              <a:prstGeom prst="rect">
                <a:avLst/>
              </a:prstGeom>
            </p:spPr>
          </p:pic>
          <p:grpSp>
            <p:nvGrpSpPr>
              <p:cNvPr id="54" name="Group 53"/>
              <p:cNvGrpSpPr/>
              <p:nvPr/>
            </p:nvGrpSpPr>
            <p:grpSpPr>
              <a:xfrm>
                <a:off x="6050636" y="3820339"/>
                <a:ext cx="492556" cy="547958"/>
                <a:chOff x="-3079711" y="28039651"/>
                <a:chExt cx="1705837" cy="1897698"/>
              </a:xfrm>
            </p:grpSpPr>
            <p:pic>
              <p:nvPicPr>
                <p:cNvPr id="55" name="Picture 54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3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1804768" y="28039651"/>
                  <a:ext cx="430894" cy="574525"/>
                </a:xfrm>
                <a:prstGeom prst="rect">
                  <a:avLst/>
                </a:prstGeom>
              </p:spPr>
            </p:pic>
            <p:pic>
              <p:nvPicPr>
                <p:cNvPr id="56" name="Picture 55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4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420401" y="28686019"/>
                  <a:ext cx="430895" cy="574524"/>
                </a:xfrm>
                <a:prstGeom prst="rect">
                  <a:avLst/>
                </a:prstGeom>
              </p:spPr>
            </p:pic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saturation sat="4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3079711" y="29362825"/>
                  <a:ext cx="430894" cy="574524"/>
                </a:xfrm>
                <a:prstGeom prst="rect">
                  <a:avLst/>
                </a:prstGeom>
              </p:spPr>
            </p:pic>
          </p:grpSp>
        </p:grpSp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0358" y="3649387"/>
              <a:ext cx="983362" cy="529087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Todays focus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34" name="Straight Arrow Connector 33"/>
          <p:cNvCxnSpPr>
            <a:endCxn id="59" idx="0"/>
          </p:cNvCxnSpPr>
          <p:nvPr/>
        </p:nvCxnSpPr>
        <p:spPr>
          <a:xfrm>
            <a:off x="9659815" y="3997569"/>
            <a:ext cx="20089" cy="1568133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216877" y="4615205"/>
            <a:ext cx="1139669" cy="415456"/>
          </a:xfrm>
          <a:prstGeom prst="roundRect">
            <a:avLst/>
          </a:prstGeom>
          <a:solidFill>
            <a:srgbClr val="2C687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2016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902780" y="4617056"/>
            <a:ext cx="1152225" cy="415715"/>
          </a:xfrm>
          <a:prstGeom prst="roundRect">
            <a:avLst/>
          </a:prstGeom>
          <a:solidFill>
            <a:srgbClr val="39768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2017 - 19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579479" y="4617058"/>
            <a:ext cx="1164093" cy="415715"/>
          </a:xfrm>
          <a:prstGeom prst="roundRect">
            <a:avLst/>
          </a:prstGeom>
          <a:solidFill>
            <a:srgbClr val="46839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2018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318913" y="4617057"/>
            <a:ext cx="1142090" cy="415715"/>
          </a:xfrm>
          <a:prstGeom prst="roundRect">
            <a:avLst/>
          </a:prstGeom>
          <a:solidFill>
            <a:srgbClr val="5590A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2019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109903" y="4617056"/>
            <a:ext cx="1262057" cy="415715"/>
          </a:xfrm>
          <a:prstGeom prst="roundRect">
            <a:avLst/>
          </a:prstGeom>
          <a:solidFill>
            <a:srgbClr val="6D99A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2019 - 20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8921261" y="4638392"/>
            <a:ext cx="3149023" cy="415715"/>
          </a:xfrm>
          <a:prstGeom prst="roundRect">
            <a:avLst/>
          </a:prstGeom>
          <a:solidFill>
            <a:srgbClr val="9AAE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2020 - 24</a:t>
            </a:r>
            <a:endParaRPr lang="en-GB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2000" l="8375" r="90000">
                        <a14:foregroundMark x1="52125" y1="21750" x2="52125" y2="21750"/>
                        <a14:foregroundMark x1="40000" y1="34500" x2="40000" y2="34500"/>
                        <a14:foregroundMark x1="58625" y1="37750" x2="58625" y2="37750"/>
                        <a14:foregroundMark x1="73625" y1="37000" x2="73625" y2="37000"/>
                        <a14:foregroundMark x1="34500" y1="92000" x2="34500" y2="92000"/>
                        <a14:foregroundMark x1="8375" y1="62625" x2="8375" y2="62625"/>
                        <a14:backgroundMark x1="55875" y1="26250" x2="55875" y2="26250"/>
                        <a14:backgroundMark x1="49875" y1="27000" x2="49875" y2="27000"/>
                        <a14:backgroundMark x1="53125" y1="22000" x2="53125" y2="22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080" y="3097046"/>
            <a:ext cx="788746" cy="77608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111" y="3240529"/>
            <a:ext cx="665094" cy="654415"/>
          </a:xfrm>
          <a:prstGeom prst="rect">
            <a:avLst/>
          </a:prstGeom>
        </p:spPr>
      </p:pic>
      <p:sp>
        <p:nvSpPr>
          <p:cNvPr id="59" name="Rounded Rectangle 58"/>
          <p:cNvSpPr/>
          <p:nvPr/>
        </p:nvSpPr>
        <p:spPr>
          <a:xfrm>
            <a:off x="8883980" y="5565702"/>
            <a:ext cx="1591848" cy="415715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6495A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Current</a:t>
            </a:r>
            <a:r>
              <a:rPr lang="en-GB" b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State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78719" y="1787176"/>
            <a:ext cx="1215986" cy="415715"/>
          </a:xfrm>
          <a:prstGeom prst="roundRect">
            <a:avLst/>
          </a:prstGeom>
          <a:solidFill>
            <a:srgbClr val="2C687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915336" y="1781838"/>
            <a:ext cx="1215986" cy="415715"/>
          </a:xfrm>
          <a:prstGeom prst="roundRect">
            <a:avLst/>
          </a:prstGeom>
          <a:solidFill>
            <a:srgbClr val="39768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2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3616784" y="1796333"/>
            <a:ext cx="1215986" cy="415715"/>
          </a:xfrm>
          <a:prstGeom prst="roundRect">
            <a:avLst/>
          </a:prstGeom>
          <a:solidFill>
            <a:srgbClr val="46839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3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353401" y="1781840"/>
            <a:ext cx="1215986" cy="415715"/>
          </a:xfrm>
          <a:prstGeom prst="roundRect">
            <a:avLst/>
          </a:prstGeom>
          <a:solidFill>
            <a:srgbClr val="5590A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4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125187" y="1781838"/>
            <a:ext cx="1166387" cy="415715"/>
          </a:xfrm>
          <a:prstGeom prst="roundRect">
            <a:avLst/>
          </a:prstGeom>
          <a:solidFill>
            <a:srgbClr val="6D99A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5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9011496" y="1781838"/>
            <a:ext cx="1188861" cy="415715"/>
          </a:xfrm>
          <a:prstGeom prst="roundRect">
            <a:avLst/>
          </a:prstGeom>
          <a:solidFill>
            <a:srgbClr val="9AAE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</a:t>
            </a:r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6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0873389" y="1765641"/>
            <a:ext cx="1188861" cy="415715"/>
          </a:xfrm>
          <a:prstGeom prst="roundRect">
            <a:avLst/>
          </a:prstGeom>
          <a:solidFill>
            <a:srgbClr val="9AAE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Stage </a:t>
            </a:r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7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802" y="3118968"/>
            <a:ext cx="711014" cy="7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604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Why policy?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429765" y="1875660"/>
            <a:ext cx="7776829" cy="4263883"/>
            <a:chOff x="1702677" y="2115703"/>
            <a:chExt cx="7776829" cy="4263883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2073013" y="2899356"/>
              <a:ext cx="2894668" cy="332602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Shows commitment</a:t>
              </a:r>
            </a:p>
            <a:p>
              <a:r>
                <a:rPr lang="en-GB" sz="16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Clarifies expectations for </a:t>
              </a: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stakeholders</a:t>
              </a:r>
            </a:p>
            <a:p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Can be used to support other changes</a:t>
              </a:r>
              <a:endParaRPr lang="en-GB" sz="16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  <a:p>
              <a:endParaRPr lang="en-GB" sz="16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  <a:p>
              <a:endParaRPr lang="en-GB" sz="16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  <p:sp>
          <p:nvSpPr>
            <p:cNvPr id="7" name="Text Placeholder 3"/>
            <p:cNvSpPr txBox="1">
              <a:spLocks/>
            </p:cNvSpPr>
            <p:nvPr/>
          </p:nvSpPr>
          <p:spPr>
            <a:xfrm>
              <a:off x="1868917" y="2120808"/>
              <a:ext cx="3490160" cy="53937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bg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Positives</a:t>
              </a:r>
              <a:endParaRPr lang="en-GB" sz="24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  <p:sp>
          <p:nvSpPr>
            <p:cNvPr id="8" name="Text Placeholder 3"/>
            <p:cNvSpPr txBox="1">
              <a:spLocks/>
            </p:cNvSpPr>
            <p:nvPr/>
          </p:nvSpPr>
          <p:spPr>
            <a:xfrm>
              <a:off x="5823106" y="2138705"/>
              <a:ext cx="3032989" cy="76065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bg1"/>
                  </a:solidFill>
                  <a:latin typeface="+mj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20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Negatives</a:t>
              </a:r>
              <a:endParaRPr lang="en-GB" sz="20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591091" y="2115703"/>
              <a:ext cx="0" cy="395747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02677" y="2696488"/>
              <a:ext cx="7354237" cy="17683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5823106" y="2958294"/>
              <a:ext cx="3656400" cy="342129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Top down (disempowering)</a:t>
              </a:r>
            </a:p>
            <a:p>
              <a:pPr>
                <a:lnSpc>
                  <a:spcPct val="120000"/>
                </a:lnSpc>
              </a:pP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Too rigid- Can restrict future changes</a:t>
              </a:r>
            </a:p>
            <a:p>
              <a:pPr>
                <a:lnSpc>
                  <a:spcPct val="120000"/>
                </a:lnSpc>
              </a:pP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Doesn’t incentivise behaviour change - Stick </a:t>
              </a:r>
              <a:r>
                <a:rPr lang="en-GB" sz="1600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rather than the </a:t>
              </a: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carrot</a:t>
              </a:r>
            </a:p>
            <a:p>
              <a:pPr>
                <a:lnSpc>
                  <a:spcPct val="120000"/>
                </a:lnSpc>
              </a:pP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Unlikely to be enough on it’s own (but may be perceived as “job done”)</a:t>
              </a:r>
              <a:endParaRPr lang="en-GB" sz="16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843839" y="4791532"/>
            <a:ext cx="1869189" cy="1206849"/>
            <a:chOff x="9695586" y="4703800"/>
            <a:chExt cx="1869189" cy="1206849"/>
          </a:xfrm>
        </p:grpSpPr>
        <p:sp>
          <p:nvSpPr>
            <p:cNvPr id="3" name="Freeform 2"/>
            <p:cNvSpPr/>
            <p:nvPr/>
          </p:nvSpPr>
          <p:spPr>
            <a:xfrm rot="19287285">
              <a:off x="9695586" y="5196141"/>
              <a:ext cx="1282262" cy="714508"/>
            </a:xfrm>
            <a:custGeom>
              <a:avLst/>
              <a:gdLst>
                <a:gd name="connsiteX0" fmla="*/ 1282262 w 1282262"/>
                <a:gd name="connsiteY0" fmla="*/ 536027 h 714508"/>
                <a:gd name="connsiteX1" fmla="*/ 609600 w 1282262"/>
                <a:gd name="connsiteY1" fmla="*/ 683172 h 714508"/>
                <a:gd name="connsiteX2" fmla="*/ 0 w 1282262"/>
                <a:gd name="connsiteY2" fmla="*/ 0 h 714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2262" h="714508">
                  <a:moveTo>
                    <a:pt x="1282262" y="536027"/>
                  </a:moveTo>
                  <a:cubicBezTo>
                    <a:pt x="1052786" y="654268"/>
                    <a:pt x="823310" y="772510"/>
                    <a:pt x="609600" y="683172"/>
                  </a:cubicBezTo>
                  <a:cubicBezTo>
                    <a:pt x="395890" y="593834"/>
                    <a:pt x="197945" y="296917"/>
                    <a:pt x="0" y="0"/>
                  </a:cubicBezTo>
                </a:path>
              </a:pathLst>
            </a:custGeom>
            <a:ln w="28575">
              <a:solidFill>
                <a:srgbClr val="255F88"/>
              </a:solidFill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10520135" y="4703800"/>
              <a:ext cx="1044640" cy="593298"/>
            </a:xfrm>
            <a:prstGeom prst="roundRect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  <a:defRPr sz="1800" kern="1200">
                  <a:solidFill>
                    <a:schemeClr val="bg1"/>
                  </a:solidFill>
                  <a:latin typeface="Roboto light" panose="02000000000000000000" pitchFamily="2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20000"/>
                </a:lnSpc>
                <a:buNone/>
              </a:pPr>
              <a:r>
                <a:rPr lang="en-GB" sz="1600" dirty="0" smtClean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More on this later</a:t>
              </a:r>
              <a:endParaRPr lang="en-GB" sz="1600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0724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Is it (ever) a good time?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81" y="2612571"/>
            <a:ext cx="6279824" cy="3564392"/>
          </a:xfrm>
        </p:spPr>
        <p:txBody>
          <a:bodyPr>
            <a:noAutofit/>
          </a:bodyPr>
          <a:lstStyle/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…has fundamentally changed </a:t>
            </a:r>
            <a:r>
              <a:rPr lang="en-GB" sz="1600" dirty="0"/>
              <a:t>how we see travel</a:t>
            </a:r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…led to near </a:t>
            </a:r>
            <a:r>
              <a:rPr lang="en-GB" sz="1600" dirty="0"/>
              <a:t>100% drop in </a:t>
            </a:r>
            <a:r>
              <a:rPr lang="en-GB" sz="1600" dirty="0" smtClean="0"/>
              <a:t>air journeys since March 2020</a:t>
            </a:r>
            <a:endParaRPr lang="en-GB" sz="1600" dirty="0"/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….led to significant </a:t>
            </a:r>
            <a:r>
              <a:rPr lang="en-GB" sz="1600" dirty="0"/>
              <a:t>increase in </a:t>
            </a:r>
            <a:r>
              <a:rPr lang="en-GB" sz="1600" dirty="0" smtClean="0"/>
              <a:t>use of virtual collaboration</a:t>
            </a:r>
            <a:endParaRPr lang="en-GB" sz="1600" dirty="0"/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 </a:t>
            </a:r>
            <a:r>
              <a:rPr lang="en-GB" sz="1600" dirty="0"/>
              <a:t>i</a:t>
            </a:r>
            <a:r>
              <a:rPr lang="en-GB" sz="1600" dirty="0" smtClean="0"/>
              <a:t>s likely </a:t>
            </a:r>
            <a:r>
              <a:rPr lang="en-GB" sz="1600" dirty="0"/>
              <a:t>to have significant impacts on </a:t>
            </a:r>
            <a:r>
              <a:rPr lang="en-GB" sz="1600" dirty="0" smtClean="0"/>
              <a:t>University travel </a:t>
            </a:r>
            <a:r>
              <a:rPr lang="en-GB" sz="1600" dirty="0"/>
              <a:t>into the </a:t>
            </a:r>
            <a:r>
              <a:rPr lang="en-GB" sz="1600" dirty="0" smtClean="0"/>
              <a:t>future: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/>
              <a:t>Environmental impact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/>
              <a:t>Duty </a:t>
            </a:r>
            <a:r>
              <a:rPr lang="en-GB" sz="1600" dirty="0"/>
              <a:t>of </a:t>
            </a:r>
            <a:r>
              <a:rPr lang="en-GB" sz="1600" dirty="0" smtClean="0"/>
              <a:t>care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/>
              <a:t>Financial costs</a:t>
            </a:r>
            <a:endParaRPr lang="en-GB" sz="1600" dirty="0"/>
          </a:p>
          <a:p>
            <a:endParaRPr lang="en-GB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Covid-19…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11265" y="2612571"/>
            <a:ext cx="5680735" cy="2295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 shown the inequalities that exist in our sector</a:t>
            </a:r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 reduced funding and ability to undertake key research</a:t>
            </a:r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 focused efforts on saving costs</a:t>
            </a:r>
          </a:p>
          <a:p>
            <a:pPr marL="457200" indent="-457200">
              <a:lnSpc>
                <a:spcPct val="110000"/>
              </a:lnSpc>
            </a:pPr>
            <a:r>
              <a:rPr lang="en-GB" sz="1600" dirty="0" smtClean="0"/>
              <a:t>… shown how unsustainable the sector was prior to the pandemic</a:t>
            </a:r>
          </a:p>
          <a:p>
            <a:pPr marL="457200" indent="-457200">
              <a:lnSpc>
                <a:spcPct val="110000"/>
              </a:lnSpc>
            </a:pPr>
            <a:endParaRPr lang="en-GB" sz="1600" dirty="0" smtClean="0"/>
          </a:p>
          <a:p>
            <a:endParaRPr lang="en-GB" sz="1600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6816064" y="1396094"/>
            <a:ext cx="3721307" cy="8735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0" i="0" kern="120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mtClean="0"/>
          </a:p>
          <a:p>
            <a:r>
              <a:rPr lang="en-GB" smtClean="0"/>
              <a:t>But it has also…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318179" y="1875660"/>
            <a:ext cx="39078" cy="316079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756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BA62-C16E-DF4F-AD56-CD9939C41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pc="300" dirty="0" smtClean="0"/>
              <a:t>A bit about our policy</a:t>
            </a:r>
            <a:endParaRPr lang="en-US" spc="300" dirty="0"/>
          </a:p>
        </p:txBody>
      </p:sp>
    </p:spTree>
    <p:extLst>
      <p:ext uri="{BB962C8B-B14F-4D97-AF65-F5344CB8AC3E}">
        <p14:creationId xmlns:p14="http://schemas.microsoft.com/office/powerpoint/2010/main" val="770375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How our policy was developed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8845964"/>
              </p:ext>
            </p:extLst>
          </p:nvPr>
        </p:nvGraphicFramePr>
        <p:xfrm>
          <a:off x="1467496" y="1576670"/>
          <a:ext cx="9278775" cy="463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6395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What’s in the policy?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3" y="1951264"/>
            <a:ext cx="4135715" cy="4225699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Focus on the three pillars of sustainability: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Across all types of travel: </a:t>
            </a:r>
            <a:endParaRPr lang="en-GB" sz="1400" dirty="0">
              <a:latin typeface="Helvetica Neue Light" panose="02000403000000020004" pitchFamily="2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Applicable to all travellers: </a:t>
            </a:r>
            <a:endParaRPr lang="en-GB" sz="1400" dirty="0">
              <a:latin typeface="Helvetica Neue Light" panose="02000403000000020004" pitchFamily="2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Centred on: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Standardises processes: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55780" y="1968625"/>
            <a:ext cx="7336219" cy="4225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Social  |  Environmental  |  Financial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Local  | National  |  International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Students  |  Early career academics  |  Senior leaders  |  Visitors  |  Guests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Reducing travel  &gt;  Replacing high carbon travel  &gt; Sequestering remaining emissions</a:t>
            </a:r>
          </a:p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en-GB" sz="1400" dirty="0" smtClean="0">
                <a:latin typeface="Helvetica Neue Light" panose="02000403000000020004" pitchFamily="2" charset="0"/>
              </a:rPr>
              <a:t>Set objectives  |  Pre-authorisation  |  Risk Assessments &amp; Insurance  |  use of TMC</a:t>
            </a:r>
            <a:endParaRPr lang="en-GB" sz="1400" dirty="0">
              <a:latin typeface="Helvetica Neue Light" panose="02000403000000020004" pitchFamily="2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73223" y="1900266"/>
            <a:ext cx="11272240" cy="4154003"/>
            <a:chOff x="373223" y="1900266"/>
            <a:chExt cx="11272240" cy="4154003"/>
          </a:xfrm>
        </p:grpSpPr>
        <p:grpSp>
          <p:nvGrpSpPr>
            <p:cNvPr id="15" name="Group 14"/>
            <p:cNvGrpSpPr/>
            <p:nvPr/>
          </p:nvGrpSpPr>
          <p:grpSpPr>
            <a:xfrm>
              <a:off x="373223" y="1900266"/>
              <a:ext cx="11272240" cy="3367462"/>
              <a:chOff x="373223" y="1900266"/>
              <a:chExt cx="10946418" cy="336746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73223" y="2761245"/>
                <a:ext cx="10946418" cy="2632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373223" y="3597546"/>
                <a:ext cx="10946418" cy="2632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373223" y="4433847"/>
                <a:ext cx="10946418" cy="2632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73223" y="1900266"/>
                <a:ext cx="10946418" cy="2632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73223" y="5241408"/>
                <a:ext cx="10946418" cy="2632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>
              <a:off x="373223" y="6027949"/>
              <a:ext cx="11272240" cy="2632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5896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 we’ve solved it, right?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Helvetica Neue Light" panose="02000403000000020004" pitchFamily="2" charset="0"/>
              </a:rPr>
              <a:t>Now time to </a:t>
            </a:r>
            <a:r>
              <a:rPr lang="en-GB" b="1" dirty="0" smtClean="0">
                <a:latin typeface="Helvetica Neue Light" panose="02000403000000020004" pitchFamily="2" charset="0"/>
              </a:rPr>
              <a:t>embed the changes </a:t>
            </a:r>
            <a:r>
              <a:rPr lang="en-GB" dirty="0" smtClean="0">
                <a:latin typeface="Helvetica Neue Light" panose="02000403000000020004" pitchFamily="2" charset="0"/>
              </a:rPr>
              <a:t>enshrined in the policy</a:t>
            </a:r>
          </a:p>
          <a:p>
            <a:pPr lvl="1"/>
            <a:r>
              <a:rPr lang="en-GB" dirty="0" smtClean="0">
                <a:latin typeface="Helvetica Neue Light" panose="02000403000000020004" pitchFamily="2" charset="0"/>
              </a:rPr>
              <a:t>Some principles will be less popular than others</a:t>
            </a:r>
          </a:p>
          <a:p>
            <a:pPr lvl="1"/>
            <a:r>
              <a:rPr lang="en-GB" dirty="0" smtClean="0">
                <a:latin typeface="Helvetica Neue Light" panose="02000403000000020004" pitchFamily="2" charset="0"/>
              </a:rPr>
              <a:t>Need to finalise and align new processes</a:t>
            </a:r>
          </a:p>
          <a:p>
            <a:r>
              <a:rPr lang="en-GB" dirty="0" smtClean="0">
                <a:latin typeface="Helvetica Neue Light" panose="02000403000000020004" pitchFamily="2" charset="0"/>
              </a:rPr>
              <a:t>Requires </a:t>
            </a:r>
            <a:r>
              <a:rPr lang="en-GB" b="1" dirty="0" smtClean="0">
                <a:latin typeface="Helvetica Neue Light" panose="02000403000000020004" pitchFamily="2" charset="0"/>
              </a:rPr>
              <a:t>supporting documentation, resources, training</a:t>
            </a:r>
          </a:p>
          <a:p>
            <a:r>
              <a:rPr lang="en-GB" dirty="0" smtClean="0">
                <a:latin typeface="Helvetica Neue Light" panose="02000403000000020004" pitchFamily="2" charset="0"/>
              </a:rPr>
              <a:t>Still more to do around supporting </a:t>
            </a:r>
            <a:r>
              <a:rPr lang="en-GB" b="1" dirty="0" smtClean="0">
                <a:latin typeface="Helvetica Neue Light" panose="02000403000000020004" pitchFamily="2" charset="0"/>
              </a:rPr>
              <a:t>individual behaviour change</a:t>
            </a:r>
          </a:p>
          <a:p>
            <a:pPr lvl="1"/>
            <a:r>
              <a:rPr lang="en-GB" dirty="0" smtClean="0">
                <a:latin typeface="Helvetica Neue Light" panose="02000403000000020004" pitchFamily="2" charset="0"/>
              </a:rPr>
              <a:t>“Lock-in” new behaviours rather than “snap back” to old ways</a:t>
            </a:r>
          </a:p>
          <a:p>
            <a:r>
              <a:rPr lang="en-GB" b="1" dirty="0" smtClean="0">
                <a:latin typeface="Helvetica Neue Light" panose="02000403000000020004" pitchFamily="2" charset="0"/>
              </a:rPr>
              <a:t>Communicating best practice </a:t>
            </a:r>
            <a:r>
              <a:rPr lang="en-GB" dirty="0" smtClean="0">
                <a:latin typeface="Helvetica Neue Light" panose="02000403000000020004" pitchFamily="2" charset="0"/>
              </a:rPr>
              <a:t>and positive stories from sustainable travel advocates</a:t>
            </a:r>
          </a:p>
          <a:p>
            <a:endParaRPr lang="en-GB" dirty="0">
              <a:latin typeface="Helvetica Neue Light" panose="02000403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566" y="1515319"/>
            <a:ext cx="2945979" cy="294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58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23" y="365125"/>
            <a:ext cx="6767806" cy="1999703"/>
          </a:xfrm>
        </p:spPr>
        <p:txBody>
          <a:bodyPr/>
          <a:lstStyle/>
          <a:p>
            <a:r>
              <a:rPr lang="en-GB" dirty="0" smtClean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And then there’s always …</a:t>
            </a:r>
            <a:endParaRPr lang="en-GB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340" y="2885090"/>
            <a:ext cx="6117020" cy="1040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 smtClean="0">
                <a:latin typeface="Helvetica Neue Light" panose="02000403000000020004" pitchFamily="2" charset="0"/>
              </a:rPr>
              <a:t>…Student mobility</a:t>
            </a:r>
            <a:endParaRPr lang="en-GB" sz="5400" dirty="0">
              <a:latin typeface="Helvetica Neue Light" panose="02000403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7347" y="3915104"/>
            <a:ext cx="6117020" cy="104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5400" dirty="0" smtClean="0">
                <a:latin typeface="Helvetica Neue Light" panose="02000403000000020004" pitchFamily="2" charset="0"/>
              </a:rPr>
              <a:t>…Offsetting</a:t>
            </a:r>
            <a:endParaRPr lang="en-GB" sz="5400" dirty="0">
              <a:latin typeface="Helvetica Neue Light" panose="02000403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75016" y="4945118"/>
            <a:ext cx="6117020" cy="104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Roboto light" panose="02000000000000000000" pitchFamily="2" charset="0"/>
                <a:ea typeface="Helvetica Neue Light" panose="02000403000000020004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5400" dirty="0" smtClean="0">
                <a:latin typeface="+mj-lt"/>
              </a:rPr>
              <a:t>…</a:t>
            </a:r>
            <a:endParaRPr lang="en-GB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8950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d blue">
  <a:themeElements>
    <a:clrScheme name="SRS colours 20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92D61"/>
      </a:accent1>
      <a:accent2>
        <a:srgbClr val="1D4631"/>
      </a:accent2>
      <a:accent3>
        <a:srgbClr val="A5A5A5"/>
      </a:accent3>
      <a:accent4>
        <a:srgbClr val="65BA45"/>
      </a:accent4>
      <a:accent5>
        <a:srgbClr val="4192B0"/>
      </a:accent5>
      <a:accent6>
        <a:srgbClr val="32748B"/>
      </a:accent6>
      <a:hlink>
        <a:srgbClr val="32748B"/>
      </a:hlink>
      <a:folHlink>
        <a:srgbClr val="32748B"/>
      </a:folHlink>
    </a:clrScheme>
    <a:fontScheme name="Custom 1">
      <a:majorFont>
        <a:latin typeface="Helvetica Neue"/>
        <a:ea typeface=""/>
        <a:cs typeface=""/>
      </a:majorFont>
      <a:minorFont>
        <a:latin typeface="Helvetica Ne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 template" id="{813332A9-B966-6E48-AC12-DCF2A75F01F5}" vid="{409E9629-244C-C446-9430-EAC354EA81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0A95534E3A949BBC2645D1C4A1F33" ma:contentTypeVersion="12" ma:contentTypeDescription="Create a new document." ma:contentTypeScope="" ma:versionID="7252fa17ca99d35bd969e15ab4aed288">
  <xsd:schema xmlns:xsd="http://www.w3.org/2001/XMLSchema" xmlns:xs="http://www.w3.org/2001/XMLSchema" xmlns:p="http://schemas.microsoft.com/office/2006/metadata/properties" xmlns:ns2="e73cb9bb-a03f-4ef9-8a36-37e68a4c49dd" xmlns:ns3="bc7749e3-e07d-4cdf-9e26-a35dcb409b9b" targetNamespace="http://schemas.microsoft.com/office/2006/metadata/properties" ma:root="true" ma:fieldsID="baa62cb01c92433a22f57d090993880d" ns2:_="" ns3:_="">
    <xsd:import namespace="e73cb9bb-a03f-4ef9-8a36-37e68a4c49dd"/>
    <xsd:import namespace="bc7749e3-e07d-4cdf-9e26-a35dcb409b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cb9bb-a03f-4ef9-8a36-37e68a4c49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7749e3-e07d-4cdf-9e26-a35dcb409b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128C2A-A789-4850-87E2-C1F0AFB107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3cb9bb-a03f-4ef9-8a36-37e68a4c49dd"/>
    <ds:schemaRef ds:uri="bc7749e3-e07d-4cdf-9e26-a35dcb409b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466F10-FF70-4AB7-8613-41C838BE4F70}">
  <ds:schemaRefs>
    <ds:schemaRef ds:uri="http://schemas.microsoft.com/office/2006/metadata/properties"/>
    <ds:schemaRef ds:uri="e73cb9bb-a03f-4ef9-8a36-37e68a4c49dd"/>
    <ds:schemaRef ds:uri="http://purl.org/dc/terms/"/>
    <ds:schemaRef ds:uri="http://schemas.microsoft.com/office/2006/documentManagement/types"/>
    <ds:schemaRef ds:uri="bc7749e3-e07d-4cdf-9e26-a35dcb409b9b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31049A-0BDE-4C2D-A2D3-939B6A8C9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5175</TotalTime>
  <Words>759</Words>
  <Application>Microsoft Office PowerPoint</Application>
  <PresentationFormat>Widescreen</PresentationFormat>
  <Paragraphs>124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 Neue</vt:lpstr>
      <vt:lpstr>Helvetica Neue Light</vt:lpstr>
      <vt:lpstr>Helvetica Neue Thin</vt:lpstr>
      <vt:lpstr>Roboto light</vt:lpstr>
      <vt:lpstr>Old blue</vt:lpstr>
      <vt:lpstr>Climate Conscious Travel:  The place of policy </vt:lpstr>
      <vt:lpstr>Todays focus</vt:lpstr>
      <vt:lpstr>Why policy?</vt:lpstr>
      <vt:lpstr>Is it (ever) a good time?</vt:lpstr>
      <vt:lpstr>A bit about our policy</vt:lpstr>
      <vt:lpstr>How our policy was developed</vt:lpstr>
      <vt:lpstr>What’s in the policy?</vt:lpstr>
      <vt:lpstr>So we’ve solved it, right?</vt:lpstr>
      <vt:lpstr>And then there’s always …</vt:lpstr>
      <vt:lpstr>Work within the sector</vt:lpstr>
      <vt:lpstr>Top tips for building a strong policy</vt:lpstr>
      <vt:lpstr>And remember….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enable the University to understand, explain and deliver on its vision to make the world a better place by offering the most successful social responsibility and sustainability service in higher education.</dc:title>
  <dc:creator>PICKERING Sion</dc:creator>
  <cp:lastModifiedBy>PICKERING Sion</cp:lastModifiedBy>
  <cp:revision>214</cp:revision>
  <dcterms:created xsi:type="dcterms:W3CDTF">2021-04-07T12:20:04Z</dcterms:created>
  <dcterms:modified xsi:type="dcterms:W3CDTF">2021-04-30T14:05:35Z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0x0101000BC0A95534E3A949BBC2645D1C4A1F33</vt:lpwstr>
  </property>
</Properties>
</file>