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1" r:id="rId2"/>
    <p:sldId id="493" r:id="rId3"/>
    <p:sldId id="494" r:id="rId4"/>
    <p:sldId id="495" r:id="rId5"/>
    <p:sldId id="479" r:id="rId6"/>
    <p:sldId id="496" r:id="rId7"/>
    <p:sldId id="497" r:id="rId8"/>
    <p:sldId id="498" r:id="rId9"/>
    <p:sldId id="502" r:id="rId10"/>
    <p:sldId id="503" r:id="rId11"/>
    <p:sldId id="504" r:id="rId12"/>
    <p:sldId id="505" r:id="rId13"/>
    <p:sldId id="514" r:id="rId14"/>
    <p:sldId id="515" r:id="rId15"/>
    <p:sldId id="516" r:id="rId16"/>
    <p:sldId id="519" r:id="rId17"/>
    <p:sldId id="517" r:id="rId18"/>
    <p:sldId id="511" r:id="rId19"/>
    <p:sldId id="518" r:id="rId20"/>
    <p:sldId id="490" r:id="rId21"/>
    <p:sldId id="513" r:id="rId22"/>
  </p:sldIdLst>
  <p:sldSz cx="9144000" cy="6858000" type="screen4x3"/>
  <p:notesSz cx="6858000" cy="10013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4258"/>
  </p:normalViewPr>
  <p:slideViewPr>
    <p:cSldViewPr>
      <p:cViewPr varScale="1">
        <p:scale>
          <a:sx n="75" d="100"/>
          <a:sy n="75" d="100"/>
        </p:scale>
        <p:origin x="184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FEE61-4B05-4761-8095-3518594DF2A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990FA2-21F1-4AEC-A947-8B85DDEA0F58}">
      <dgm:prSet custT="1"/>
      <dgm:spPr/>
      <dgm:t>
        <a:bodyPr/>
        <a:lstStyle/>
        <a:p>
          <a:r>
            <a:rPr lang="en-US" sz="1800" dirty="0"/>
            <a:t>All educators</a:t>
          </a:r>
        </a:p>
      </dgm:t>
    </dgm:pt>
    <dgm:pt modelId="{1D6BC3EB-9E85-4A3F-ADEB-CF2B3ED84A33}" type="parTrans" cxnId="{337CFD92-A730-47F4-9875-14961D9E5C8C}">
      <dgm:prSet/>
      <dgm:spPr/>
      <dgm:t>
        <a:bodyPr/>
        <a:lstStyle/>
        <a:p>
          <a:endParaRPr lang="en-US" sz="1800"/>
        </a:p>
      </dgm:t>
    </dgm:pt>
    <dgm:pt modelId="{FA706E41-AA76-47A7-A521-D93810E9738B}" type="sibTrans" cxnId="{337CFD92-A730-47F4-9875-14961D9E5C8C}">
      <dgm:prSet/>
      <dgm:spPr/>
      <dgm:t>
        <a:bodyPr/>
        <a:lstStyle/>
        <a:p>
          <a:endParaRPr lang="en-US" sz="1800"/>
        </a:p>
      </dgm:t>
    </dgm:pt>
    <dgm:pt modelId="{C0657F48-F6D5-4BDD-A5A1-07C7C2D5BEB8}">
      <dgm:prSet custT="1"/>
      <dgm:spPr/>
      <dgm:t>
        <a:bodyPr/>
        <a:lstStyle/>
        <a:p>
          <a:r>
            <a:rPr lang="en-US" sz="1800" dirty="0"/>
            <a:t>All learners</a:t>
          </a:r>
        </a:p>
      </dgm:t>
    </dgm:pt>
    <dgm:pt modelId="{B90CA445-7D26-419D-BB3D-A3257E9BA98C}" type="parTrans" cxnId="{8B90DA6C-FC92-429E-BB59-B1281AE05766}">
      <dgm:prSet/>
      <dgm:spPr/>
      <dgm:t>
        <a:bodyPr/>
        <a:lstStyle/>
        <a:p>
          <a:endParaRPr lang="en-US" sz="1800"/>
        </a:p>
      </dgm:t>
    </dgm:pt>
    <dgm:pt modelId="{700751AC-1B08-4F31-8119-D36A078E38D3}" type="sibTrans" cxnId="{8B90DA6C-FC92-429E-BB59-B1281AE05766}">
      <dgm:prSet/>
      <dgm:spPr/>
      <dgm:t>
        <a:bodyPr/>
        <a:lstStyle/>
        <a:p>
          <a:endParaRPr lang="en-US" sz="1800"/>
        </a:p>
      </dgm:t>
    </dgm:pt>
    <dgm:pt modelId="{08224D19-2BE7-4890-A1E1-B9877AD483B7}">
      <dgm:prSet custT="1"/>
      <dgm:spPr/>
      <dgm:t>
        <a:bodyPr/>
        <a:lstStyle/>
        <a:p>
          <a:r>
            <a:rPr lang="en-US" sz="1800" dirty="0"/>
            <a:t>Schools, colleges, universities</a:t>
          </a:r>
        </a:p>
      </dgm:t>
    </dgm:pt>
    <dgm:pt modelId="{DB8BC089-1FD7-474F-8296-DC3DB7BE7785}" type="parTrans" cxnId="{493817A6-7ECD-4238-8BE4-55E5B7032731}">
      <dgm:prSet/>
      <dgm:spPr/>
      <dgm:t>
        <a:bodyPr/>
        <a:lstStyle/>
        <a:p>
          <a:endParaRPr lang="en-US" sz="1800"/>
        </a:p>
      </dgm:t>
    </dgm:pt>
    <dgm:pt modelId="{ECA07D2F-9489-4F95-B7B8-6BA50A87E307}" type="sibTrans" cxnId="{493817A6-7ECD-4238-8BE4-55E5B7032731}">
      <dgm:prSet/>
      <dgm:spPr/>
      <dgm:t>
        <a:bodyPr/>
        <a:lstStyle/>
        <a:p>
          <a:endParaRPr lang="en-US" sz="1800"/>
        </a:p>
      </dgm:t>
    </dgm:pt>
    <dgm:pt modelId="{9F3FF002-7A1B-4BA1-9DB3-F0C30DEB3296}">
      <dgm:prSet custT="1"/>
      <dgm:spPr/>
      <dgm:t>
        <a:bodyPr/>
        <a:lstStyle/>
        <a:p>
          <a:r>
            <a:rPr lang="en-US" sz="1800"/>
            <a:t>Communities </a:t>
          </a:r>
        </a:p>
      </dgm:t>
    </dgm:pt>
    <dgm:pt modelId="{4042B897-492D-41AA-A20C-2E17BE20CC27}" type="parTrans" cxnId="{4108346B-2B20-4674-9687-40A055133685}">
      <dgm:prSet/>
      <dgm:spPr/>
      <dgm:t>
        <a:bodyPr/>
        <a:lstStyle/>
        <a:p>
          <a:endParaRPr lang="en-US" sz="1800"/>
        </a:p>
      </dgm:t>
    </dgm:pt>
    <dgm:pt modelId="{4BC17D58-1B09-487B-A815-BB6B4ECAA55C}" type="sibTrans" cxnId="{4108346B-2B20-4674-9687-40A055133685}">
      <dgm:prSet/>
      <dgm:spPr/>
      <dgm:t>
        <a:bodyPr/>
        <a:lstStyle/>
        <a:p>
          <a:endParaRPr lang="en-US" sz="1800"/>
        </a:p>
      </dgm:t>
    </dgm:pt>
    <dgm:pt modelId="{944FE596-E01F-4D2F-B120-05689BBE2D24}">
      <dgm:prSet custT="1"/>
      <dgm:spPr/>
      <dgm:t>
        <a:bodyPr/>
        <a:lstStyle/>
        <a:p>
          <a:r>
            <a:rPr lang="en-US" sz="1800" dirty="0" err="1"/>
            <a:t>Organisations</a:t>
          </a:r>
          <a:r>
            <a:rPr lang="en-US" sz="1800" dirty="0"/>
            <a:t> and institutions</a:t>
          </a:r>
        </a:p>
      </dgm:t>
    </dgm:pt>
    <dgm:pt modelId="{F081DA7C-65F0-4CD3-95C0-1B2F9F5C2044}" type="parTrans" cxnId="{CAECEC37-8858-4D26-93C8-A03EF8B95493}">
      <dgm:prSet/>
      <dgm:spPr/>
      <dgm:t>
        <a:bodyPr/>
        <a:lstStyle/>
        <a:p>
          <a:endParaRPr lang="en-US" sz="1800"/>
        </a:p>
      </dgm:t>
    </dgm:pt>
    <dgm:pt modelId="{38738BAF-5F3A-453A-A065-ED780F789216}" type="sibTrans" cxnId="{CAECEC37-8858-4D26-93C8-A03EF8B95493}">
      <dgm:prSet/>
      <dgm:spPr/>
      <dgm:t>
        <a:bodyPr/>
        <a:lstStyle/>
        <a:p>
          <a:endParaRPr lang="en-US" sz="1800"/>
        </a:p>
      </dgm:t>
    </dgm:pt>
    <dgm:pt modelId="{822D8EE9-A9BE-4923-B8AD-CE478D8D3E7D}">
      <dgm:prSet custT="1"/>
      <dgm:spPr/>
      <dgm:t>
        <a:bodyPr/>
        <a:lstStyle/>
        <a:p>
          <a:r>
            <a:rPr lang="en-US" sz="1800"/>
            <a:t>Policy makers and leaders</a:t>
          </a:r>
        </a:p>
      </dgm:t>
    </dgm:pt>
    <dgm:pt modelId="{5E4E86E3-8376-4906-9439-2B7D3720AA66}" type="parTrans" cxnId="{61160BE1-B6A8-4A92-A738-AFB4F4269EFD}">
      <dgm:prSet/>
      <dgm:spPr/>
      <dgm:t>
        <a:bodyPr/>
        <a:lstStyle/>
        <a:p>
          <a:endParaRPr lang="en-US" sz="1800"/>
        </a:p>
      </dgm:t>
    </dgm:pt>
    <dgm:pt modelId="{00294867-592C-493A-AFC7-EBCE36A6881E}" type="sibTrans" cxnId="{61160BE1-B6A8-4A92-A738-AFB4F4269EFD}">
      <dgm:prSet/>
      <dgm:spPr/>
      <dgm:t>
        <a:bodyPr/>
        <a:lstStyle/>
        <a:p>
          <a:endParaRPr lang="en-US" sz="1800"/>
        </a:p>
      </dgm:t>
    </dgm:pt>
    <dgm:pt modelId="{D171212A-839C-4A93-8AA4-3F61ADC223F1}">
      <dgm:prSet custT="1"/>
      <dgm:spPr/>
      <dgm:t>
        <a:bodyPr/>
        <a:lstStyle/>
        <a:p>
          <a:r>
            <a:rPr lang="en-US" sz="1800"/>
            <a:t>Businesses</a:t>
          </a:r>
        </a:p>
      </dgm:t>
    </dgm:pt>
    <dgm:pt modelId="{5344E74B-1BAD-4814-9CA6-ECCC67165B78}" type="parTrans" cxnId="{DDE51173-8344-440C-8D2A-D6B87C1D96DE}">
      <dgm:prSet/>
      <dgm:spPr/>
      <dgm:t>
        <a:bodyPr/>
        <a:lstStyle/>
        <a:p>
          <a:endParaRPr lang="en-US" sz="1800"/>
        </a:p>
      </dgm:t>
    </dgm:pt>
    <dgm:pt modelId="{90BE7988-537A-439D-9A4B-32336EBBA081}" type="sibTrans" cxnId="{DDE51173-8344-440C-8D2A-D6B87C1D96DE}">
      <dgm:prSet/>
      <dgm:spPr/>
      <dgm:t>
        <a:bodyPr/>
        <a:lstStyle/>
        <a:p>
          <a:endParaRPr lang="en-US" sz="1800"/>
        </a:p>
      </dgm:t>
    </dgm:pt>
    <dgm:pt modelId="{4087F302-0098-4590-B7B6-895F3231221E}">
      <dgm:prSet custT="1"/>
      <dgm:spPr/>
      <dgm:t>
        <a:bodyPr/>
        <a:lstStyle/>
        <a:p>
          <a:r>
            <a:rPr lang="en-US" sz="1800"/>
            <a:t>Media</a:t>
          </a:r>
        </a:p>
      </dgm:t>
    </dgm:pt>
    <dgm:pt modelId="{62391D0D-B94C-4B4C-91AC-E8853E014B73}" type="parTrans" cxnId="{15C1D143-B63C-4636-B367-172B8C6F0E7C}">
      <dgm:prSet/>
      <dgm:spPr/>
      <dgm:t>
        <a:bodyPr/>
        <a:lstStyle/>
        <a:p>
          <a:endParaRPr lang="en-US" sz="1800"/>
        </a:p>
      </dgm:t>
    </dgm:pt>
    <dgm:pt modelId="{C5EBA452-A5BE-4C15-97D6-2CA15C84610A}" type="sibTrans" cxnId="{15C1D143-B63C-4636-B367-172B8C6F0E7C}">
      <dgm:prSet/>
      <dgm:spPr/>
      <dgm:t>
        <a:bodyPr/>
        <a:lstStyle/>
        <a:p>
          <a:endParaRPr lang="en-US" sz="1800"/>
        </a:p>
      </dgm:t>
    </dgm:pt>
    <dgm:pt modelId="{5C6231A1-3ADB-4042-AA40-19AB792A254F}" type="pres">
      <dgm:prSet presAssocID="{779FEE61-4B05-4761-8095-3518594DF2A3}" presName="root" presStyleCnt="0">
        <dgm:presLayoutVars>
          <dgm:dir/>
          <dgm:resizeHandles val="exact"/>
        </dgm:presLayoutVars>
      </dgm:prSet>
      <dgm:spPr/>
    </dgm:pt>
    <dgm:pt modelId="{9D479CE4-DA2F-497F-9E98-61D5C5F2A8E7}" type="pres">
      <dgm:prSet presAssocID="{A1990FA2-21F1-4AEC-A947-8B85DDEA0F58}" presName="compNode" presStyleCnt="0"/>
      <dgm:spPr/>
    </dgm:pt>
    <dgm:pt modelId="{88A11890-7348-4CAC-B107-A981AA4B1103}" type="pres">
      <dgm:prSet presAssocID="{A1990FA2-21F1-4AEC-A947-8B85DDEA0F5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EA08521-4ABC-4339-916D-60B6CF385D8A}" type="pres">
      <dgm:prSet presAssocID="{A1990FA2-21F1-4AEC-A947-8B85DDEA0F58}" presName="spaceRect" presStyleCnt="0"/>
      <dgm:spPr/>
    </dgm:pt>
    <dgm:pt modelId="{21217EBF-D725-4A3D-B832-37F03AB831F0}" type="pres">
      <dgm:prSet presAssocID="{A1990FA2-21F1-4AEC-A947-8B85DDEA0F58}" presName="textRect" presStyleLbl="revTx" presStyleIdx="0" presStyleCnt="8">
        <dgm:presLayoutVars>
          <dgm:chMax val="1"/>
          <dgm:chPref val="1"/>
        </dgm:presLayoutVars>
      </dgm:prSet>
      <dgm:spPr/>
    </dgm:pt>
    <dgm:pt modelId="{1E6E05D3-408D-4391-88EA-C59E02296F81}" type="pres">
      <dgm:prSet presAssocID="{FA706E41-AA76-47A7-A521-D93810E9738B}" presName="sibTrans" presStyleCnt="0"/>
      <dgm:spPr/>
    </dgm:pt>
    <dgm:pt modelId="{8A6ED5EF-AFFA-4E77-ADF8-7A53FCA451AC}" type="pres">
      <dgm:prSet presAssocID="{C0657F48-F6D5-4BDD-A5A1-07C7C2D5BEB8}" presName="compNode" presStyleCnt="0"/>
      <dgm:spPr/>
    </dgm:pt>
    <dgm:pt modelId="{5E47D05A-1630-42A6-9A82-B0C4DFDD546A}" type="pres">
      <dgm:prSet presAssocID="{C0657F48-F6D5-4BDD-A5A1-07C7C2D5BEB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WithLightningAndRain"/>
        </a:ext>
      </dgm:extLst>
    </dgm:pt>
    <dgm:pt modelId="{6F5424DB-36CB-48E1-A233-AE718C9F3AD4}" type="pres">
      <dgm:prSet presAssocID="{C0657F48-F6D5-4BDD-A5A1-07C7C2D5BEB8}" presName="spaceRect" presStyleCnt="0"/>
      <dgm:spPr/>
    </dgm:pt>
    <dgm:pt modelId="{B73DC1F1-EAEC-4B18-AD76-4766DE417E6E}" type="pres">
      <dgm:prSet presAssocID="{C0657F48-F6D5-4BDD-A5A1-07C7C2D5BEB8}" presName="textRect" presStyleLbl="revTx" presStyleIdx="1" presStyleCnt="8">
        <dgm:presLayoutVars>
          <dgm:chMax val="1"/>
          <dgm:chPref val="1"/>
        </dgm:presLayoutVars>
      </dgm:prSet>
      <dgm:spPr/>
    </dgm:pt>
    <dgm:pt modelId="{8D08B875-A039-487E-9631-B8A9F1357D54}" type="pres">
      <dgm:prSet presAssocID="{700751AC-1B08-4F31-8119-D36A078E38D3}" presName="sibTrans" presStyleCnt="0"/>
      <dgm:spPr/>
    </dgm:pt>
    <dgm:pt modelId="{4C4602D8-E154-427A-8665-7D6C9E94871E}" type="pres">
      <dgm:prSet presAssocID="{08224D19-2BE7-4890-A1E1-B9877AD483B7}" presName="compNode" presStyleCnt="0"/>
      <dgm:spPr/>
    </dgm:pt>
    <dgm:pt modelId="{4C818E10-3637-4BB6-9390-8DEC4D7A5643}" type="pres">
      <dgm:prSet presAssocID="{08224D19-2BE7-4890-A1E1-B9877AD483B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952F68B-7326-4F3A-AA67-C2021929CB71}" type="pres">
      <dgm:prSet presAssocID="{08224D19-2BE7-4890-A1E1-B9877AD483B7}" presName="spaceRect" presStyleCnt="0"/>
      <dgm:spPr/>
    </dgm:pt>
    <dgm:pt modelId="{192179F6-4881-48E3-B4F6-5EDAF561CA56}" type="pres">
      <dgm:prSet presAssocID="{08224D19-2BE7-4890-A1E1-B9877AD483B7}" presName="textRect" presStyleLbl="revTx" presStyleIdx="2" presStyleCnt="8">
        <dgm:presLayoutVars>
          <dgm:chMax val="1"/>
          <dgm:chPref val="1"/>
        </dgm:presLayoutVars>
      </dgm:prSet>
      <dgm:spPr/>
    </dgm:pt>
    <dgm:pt modelId="{E5DCD140-8A15-4AEA-823A-4C7761AABEC2}" type="pres">
      <dgm:prSet presAssocID="{ECA07D2F-9489-4F95-B7B8-6BA50A87E307}" presName="sibTrans" presStyleCnt="0"/>
      <dgm:spPr/>
    </dgm:pt>
    <dgm:pt modelId="{C54FBCE9-E4E7-4E06-9AD3-4678FE6C991E}" type="pres">
      <dgm:prSet presAssocID="{9F3FF002-7A1B-4BA1-9DB3-F0C30DEB3296}" presName="compNode" presStyleCnt="0"/>
      <dgm:spPr/>
    </dgm:pt>
    <dgm:pt modelId="{A81A1387-EAC9-448C-B8DC-D690711DC720}" type="pres">
      <dgm:prSet presAssocID="{9F3FF002-7A1B-4BA1-9DB3-F0C30DEB329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B3B0C59-8349-49B9-A72E-60E2C0D09BA6}" type="pres">
      <dgm:prSet presAssocID="{9F3FF002-7A1B-4BA1-9DB3-F0C30DEB3296}" presName="spaceRect" presStyleCnt="0"/>
      <dgm:spPr/>
    </dgm:pt>
    <dgm:pt modelId="{3DBF988B-738A-4192-BE6F-E52D6E489C87}" type="pres">
      <dgm:prSet presAssocID="{9F3FF002-7A1B-4BA1-9DB3-F0C30DEB3296}" presName="textRect" presStyleLbl="revTx" presStyleIdx="3" presStyleCnt="8">
        <dgm:presLayoutVars>
          <dgm:chMax val="1"/>
          <dgm:chPref val="1"/>
        </dgm:presLayoutVars>
      </dgm:prSet>
      <dgm:spPr/>
    </dgm:pt>
    <dgm:pt modelId="{C7CBFE92-82E1-466B-83B8-E374F6AE054D}" type="pres">
      <dgm:prSet presAssocID="{4BC17D58-1B09-487B-A815-BB6B4ECAA55C}" presName="sibTrans" presStyleCnt="0"/>
      <dgm:spPr/>
    </dgm:pt>
    <dgm:pt modelId="{06E1140C-F7C9-407C-A0EF-D654DDB2027A}" type="pres">
      <dgm:prSet presAssocID="{944FE596-E01F-4D2F-B120-05689BBE2D24}" presName="compNode" presStyleCnt="0"/>
      <dgm:spPr/>
    </dgm:pt>
    <dgm:pt modelId="{26EC15F6-C21D-4704-8A64-5666BBC8333E}" type="pres">
      <dgm:prSet presAssocID="{944FE596-E01F-4D2F-B120-05689BBE2D2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403052C-2790-4764-8931-9B21498BF580}" type="pres">
      <dgm:prSet presAssocID="{944FE596-E01F-4D2F-B120-05689BBE2D24}" presName="spaceRect" presStyleCnt="0"/>
      <dgm:spPr/>
    </dgm:pt>
    <dgm:pt modelId="{3FE30126-5FAD-4522-B892-967EBED90062}" type="pres">
      <dgm:prSet presAssocID="{944FE596-E01F-4D2F-B120-05689BBE2D24}" presName="textRect" presStyleLbl="revTx" presStyleIdx="4" presStyleCnt="8">
        <dgm:presLayoutVars>
          <dgm:chMax val="1"/>
          <dgm:chPref val="1"/>
        </dgm:presLayoutVars>
      </dgm:prSet>
      <dgm:spPr/>
    </dgm:pt>
    <dgm:pt modelId="{8A56B724-4AF9-46CC-B974-97CEAE1AFAE1}" type="pres">
      <dgm:prSet presAssocID="{38738BAF-5F3A-453A-A065-ED780F789216}" presName="sibTrans" presStyleCnt="0"/>
      <dgm:spPr/>
    </dgm:pt>
    <dgm:pt modelId="{C8751594-95EE-445F-990D-E2207EE651F3}" type="pres">
      <dgm:prSet presAssocID="{822D8EE9-A9BE-4923-B8AD-CE478D8D3E7D}" presName="compNode" presStyleCnt="0"/>
      <dgm:spPr/>
    </dgm:pt>
    <dgm:pt modelId="{6A227E44-86E6-4F48-A4BC-B28338DB563B}" type="pres">
      <dgm:prSet presAssocID="{822D8EE9-A9BE-4923-B8AD-CE478D8D3E7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E0DF44E-195D-4E54-B771-76A9AA3514DC}" type="pres">
      <dgm:prSet presAssocID="{822D8EE9-A9BE-4923-B8AD-CE478D8D3E7D}" presName="spaceRect" presStyleCnt="0"/>
      <dgm:spPr/>
    </dgm:pt>
    <dgm:pt modelId="{C692A136-B9D4-4F6D-80A7-85D3CDE0FE86}" type="pres">
      <dgm:prSet presAssocID="{822D8EE9-A9BE-4923-B8AD-CE478D8D3E7D}" presName="textRect" presStyleLbl="revTx" presStyleIdx="5" presStyleCnt="8">
        <dgm:presLayoutVars>
          <dgm:chMax val="1"/>
          <dgm:chPref val="1"/>
        </dgm:presLayoutVars>
      </dgm:prSet>
      <dgm:spPr/>
    </dgm:pt>
    <dgm:pt modelId="{0128CFD1-0E42-4494-9411-A8FB6E8A93DA}" type="pres">
      <dgm:prSet presAssocID="{00294867-592C-493A-AFC7-EBCE36A6881E}" presName="sibTrans" presStyleCnt="0"/>
      <dgm:spPr/>
    </dgm:pt>
    <dgm:pt modelId="{BFA2D129-FD20-4D37-9F71-2E7B24A130E5}" type="pres">
      <dgm:prSet presAssocID="{D171212A-839C-4A93-8AA4-3F61ADC223F1}" presName="compNode" presStyleCnt="0"/>
      <dgm:spPr/>
    </dgm:pt>
    <dgm:pt modelId="{2F512E10-D802-4980-BE94-D60E5CB1CDFC}" type="pres">
      <dgm:prSet presAssocID="{D171212A-839C-4A93-8AA4-3F61ADC223F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31ABD23F-7E9B-4199-83A8-FFC6CDF70E99}" type="pres">
      <dgm:prSet presAssocID="{D171212A-839C-4A93-8AA4-3F61ADC223F1}" presName="spaceRect" presStyleCnt="0"/>
      <dgm:spPr/>
    </dgm:pt>
    <dgm:pt modelId="{A932073C-9A99-4739-8319-433CEC23047C}" type="pres">
      <dgm:prSet presAssocID="{D171212A-839C-4A93-8AA4-3F61ADC223F1}" presName="textRect" presStyleLbl="revTx" presStyleIdx="6" presStyleCnt="8">
        <dgm:presLayoutVars>
          <dgm:chMax val="1"/>
          <dgm:chPref val="1"/>
        </dgm:presLayoutVars>
      </dgm:prSet>
      <dgm:spPr/>
    </dgm:pt>
    <dgm:pt modelId="{35F705FC-0263-4CD9-9DA9-164FB587640D}" type="pres">
      <dgm:prSet presAssocID="{90BE7988-537A-439D-9A4B-32336EBBA081}" presName="sibTrans" presStyleCnt="0"/>
      <dgm:spPr/>
    </dgm:pt>
    <dgm:pt modelId="{57159077-827A-4612-9551-366515A6D949}" type="pres">
      <dgm:prSet presAssocID="{4087F302-0098-4590-B7B6-895F3231221E}" presName="compNode" presStyleCnt="0"/>
      <dgm:spPr/>
    </dgm:pt>
    <dgm:pt modelId="{3917E22C-ACCC-4D06-A518-EEA3ACFAF6AE}" type="pres">
      <dgm:prSet presAssocID="{4087F302-0098-4590-B7B6-895F3231221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d"/>
        </a:ext>
      </dgm:extLst>
    </dgm:pt>
    <dgm:pt modelId="{C1B68B23-422E-4A55-8BE3-569CC1DB7138}" type="pres">
      <dgm:prSet presAssocID="{4087F302-0098-4590-B7B6-895F3231221E}" presName="spaceRect" presStyleCnt="0"/>
      <dgm:spPr/>
    </dgm:pt>
    <dgm:pt modelId="{407B823D-3E31-469F-982B-9411ED43BD3A}" type="pres">
      <dgm:prSet presAssocID="{4087F302-0098-4590-B7B6-895F3231221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C69D7C0A-CD54-41E6-9C2A-FAA3D4B7F564}" type="presOf" srcId="{08224D19-2BE7-4890-A1E1-B9877AD483B7}" destId="{192179F6-4881-48E3-B4F6-5EDAF561CA56}" srcOrd="0" destOrd="0" presId="urn:microsoft.com/office/officeart/2018/2/layout/IconLabelList"/>
    <dgm:cxn modelId="{CAECEC37-8858-4D26-93C8-A03EF8B95493}" srcId="{779FEE61-4B05-4761-8095-3518594DF2A3}" destId="{944FE596-E01F-4D2F-B120-05689BBE2D24}" srcOrd="4" destOrd="0" parTransId="{F081DA7C-65F0-4CD3-95C0-1B2F9F5C2044}" sibTransId="{38738BAF-5F3A-453A-A065-ED780F789216}"/>
    <dgm:cxn modelId="{15C1D143-B63C-4636-B367-172B8C6F0E7C}" srcId="{779FEE61-4B05-4761-8095-3518594DF2A3}" destId="{4087F302-0098-4590-B7B6-895F3231221E}" srcOrd="7" destOrd="0" parTransId="{62391D0D-B94C-4B4C-91AC-E8853E014B73}" sibTransId="{C5EBA452-A5BE-4C15-97D6-2CA15C84610A}"/>
    <dgm:cxn modelId="{4108346B-2B20-4674-9687-40A055133685}" srcId="{779FEE61-4B05-4761-8095-3518594DF2A3}" destId="{9F3FF002-7A1B-4BA1-9DB3-F0C30DEB3296}" srcOrd="3" destOrd="0" parTransId="{4042B897-492D-41AA-A20C-2E17BE20CC27}" sibTransId="{4BC17D58-1B09-487B-A815-BB6B4ECAA55C}"/>
    <dgm:cxn modelId="{8B90DA6C-FC92-429E-BB59-B1281AE05766}" srcId="{779FEE61-4B05-4761-8095-3518594DF2A3}" destId="{C0657F48-F6D5-4BDD-A5A1-07C7C2D5BEB8}" srcOrd="1" destOrd="0" parTransId="{B90CA445-7D26-419D-BB3D-A3257E9BA98C}" sibTransId="{700751AC-1B08-4F31-8119-D36A078E38D3}"/>
    <dgm:cxn modelId="{6E580B6E-5AC8-46D2-9DC4-947F32B58FEE}" type="presOf" srcId="{A1990FA2-21F1-4AEC-A947-8B85DDEA0F58}" destId="{21217EBF-D725-4A3D-B832-37F03AB831F0}" srcOrd="0" destOrd="0" presId="urn:microsoft.com/office/officeart/2018/2/layout/IconLabelList"/>
    <dgm:cxn modelId="{DDE51173-8344-440C-8D2A-D6B87C1D96DE}" srcId="{779FEE61-4B05-4761-8095-3518594DF2A3}" destId="{D171212A-839C-4A93-8AA4-3F61ADC223F1}" srcOrd="6" destOrd="0" parTransId="{5344E74B-1BAD-4814-9CA6-ECCC67165B78}" sibTransId="{90BE7988-537A-439D-9A4B-32336EBBA081}"/>
    <dgm:cxn modelId="{B45B2683-EB30-42CF-B9A0-6F3E846E83D4}" type="presOf" srcId="{944FE596-E01F-4D2F-B120-05689BBE2D24}" destId="{3FE30126-5FAD-4522-B892-967EBED90062}" srcOrd="0" destOrd="0" presId="urn:microsoft.com/office/officeart/2018/2/layout/IconLabelList"/>
    <dgm:cxn modelId="{337CFD92-A730-47F4-9875-14961D9E5C8C}" srcId="{779FEE61-4B05-4761-8095-3518594DF2A3}" destId="{A1990FA2-21F1-4AEC-A947-8B85DDEA0F58}" srcOrd="0" destOrd="0" parTransId="{1D6BC3EB-9E85-4A3F-ADEB-CF2B3ED84A33}" sibTransId="{FA706E41-AA76-47A7-A521-D93810E9738B}"/>
    <dgm:cxn modelId="{9BE408A4-C4A9-414C-A550-54E5B118CC10}" type="presOf" srcId="{D171212A-839C-4A93-8AA4-3F61ADC223F1}" destId="{A932073C-9A99-4739-8319-433CEC23047C}" srcOrd="0" destOrd="0" presId="urn:microsoft.com/office/officeart/2018/2/layout/IconLabelList"/>
    <dgm:cxn modelId="{493817A6-7ECD-4238-8BE4-55E5B7032731}" srcId="{779FEE61-4B05-4761-8095-3518594DF2A3}" destId="{08224D19-2BE7-4890-A1E1-B9877AD483B7}" srcOrd="2" destOrd="0" parTransId="{DB8BC089-1FD7-474F-8296-DC3DB7BE7785}" sibTransId="{ECA07D2F-9489-4F95-B7B8-6BA50A87E307}"/>
    <dgm:cxn modelId="{8C4BB8B1-7091-4C77-AB0B-CCE5326E8A5B}" type="presOf" srcId="{9F3FF002-7A1B-4BA1-9DB3-F0C30DEB3296}" destId="{3DBF988B-738A-4192-BE6F-E52D6E489C87}" srcOrd="0" destOrd="0" presId="urn:microsoft.com/office/officeart/2018/2/layout/IconLabelList"/>
    <dgm:cxn modelId="{5E765BB2-4307-4770-AB38-E5D26D6C29FE}" type="presOf" srcId="{822D8EE9-A9BE-4923-B8AD-CE478D8D3E7D}" destId="{C692A136-B9D4-4F6D-80A7-85D3CDE0FE86}" srcOrd="0" destOrd="0" presId="urn:microsoft.com/office/officeart/2018/2/layout/IconLabelList"/>
    <dgm:cxn modelId="{354035BE-C4A5-4E9F-918F-0D0A4588E56E}" type="presOf" srcId="{C0657F48-F6D5-4BDD-A5A1-07C7C2D5BEB8}" destId="{B73DC1F1-EAEC-4B18-AD76-4766DE417E6E}" srcOrd="0" destOrd="0" presId="urn:microsoft.com/office/officeart/2018/2/layout/IconLabelList"/>
    <dgm:cxn modelId="{61160BE1-B6A8-4A92-A738-AFB4F4269EFD}" srcId="{779FEE61-4B05-4761-8095-3518594DF2A3}" destId="{822D8EE9-A9BE-4923-B8AD-CE478D8D3E7D}" srcOrd="5" destOrd="0" parTransId="{5E4E86E3-8376-4906-9439-2B7D3720AA66}" sibTransId="{00294867-592C-493A-AFC7-EBCE36A6881E}"/>
    <dgm:cxn modelId="{EA7A72E1-BDC2-4C49-8BDE-EB9624077643}" type="presOf" srcId="{779FEE61-4B05-4761-8095-3518594DF2A3}" destId="{5C6231A1-3ADB-4042-AA40-19AB792A254F}" srcOrd="0" destOrd="0" presId="urn:microsoft.com/office/officeart/2018/2/layout/IconLabelList"/>
    <dgm:cxn modelId="{9DE065F0-832B-41FE-BDD6-46FA106072F7}" type="presOf" srcId="{4087F302-0098-4590-B7B6-895F3231221E}" destId="{407B823D-3E31-469F-982B-9411ED43BD3A}" srcOrd="0" destOrd="0" presId="urn:microsoft.com/office/officeart/2018/2/layout/IconLabelList"/>
    <dgm:cxn modelId="{F0116437-6AF3-498E-B702-A054366204B3}" type="presParOf" srcId="{5C6231A1-3ADB-4042-AA40-19AB792A254F}" destId="{9D479CE4-DA2F-497F-9E98-61D5C5F2A8E7}" srcOrd="0" destOrd="0" presId="urn:microsoft.com/office/officeart/2018/2/layout/IconLabelList"/>
    <dgm:cxn modelId="{E4EC2FED-14E8-4C48-ADC4-3F5DA1EF49ED}" type="presParOf" srcId="{9D479CE4-DA2F-497F-9E98-61D5C5F2A8E7}" destId="{88A11890-7348-4CAC-B107-A981AA4B1103}" srcOrd="0" destOrd="0" presId="urn:microsoft.com/office/officeart/2018/2/layout/IconLabelList"/>
    <dgm:cxn modelId="{02ECFD5F-9E67-4BE5-9E83-71EC50253CAE}" type="presParOf" srcId="{9D479CE4-DA2F-497F-9E98-61D5C5F2A8E7}" destId="{EEA08521-4ABC-4339-916D-60B6CF385D8A}" srcOrd="1" destOrd="0" presId="urn:microsoft.com/office/officeart/2018/2/layout/IconLabelList"/>
    <dgm:cxn modelId="{4F42BB55-4DE3-4D6D-9FF2-34EA3B3F4509}" type="presParOf" srcId="{9D479CE4-DA2F-497F-9E98-61D5C5F2A8E7}" destId="{21217EBF-D725-4A3D-B832-37F03AB831F0}" srcOrd="2" destOrd="0" presId="urn:microsoft.com/office/officeart/2018/2/layout/IconLabelList"/>
    <dgm:cxn modelId="{4E3A1B20-5429-43BC-BA53-5D5A1948122A}" type="presParOf" srcId="{5C6231A1-3ADB-4042-AA40-19AB792A254F}" destId="{1E6E05D3-408D-4391-88EA-C59E02296F81}" srcOrd="1" destOrd="0" presId="urn:microsoft.com/office/officeart/2018/2/layout/IconLabelList"/>
    <dgm:cxn modelId="{43113F43-35E7-49C6-9934-FE188C393669}" type="presParOf" srcId="{5C6231A1-3ADB-4042-AA40-19AB792A254F}" destId="{8A6ED5EF-AFFA-4E77-ADF8-7A53FCA451AC}" srcOrd="2" destOrd="0" presId="urn:microsoft.com/office/officeart/2018/2/layout/IconLabelList"/>
    <dgm:cxn modelId="{B44C9732-AABA-4E95-B45A-67ED01066A42}" type="presParOf" srcId="{8A6ED5EF-AFFA-4E77-ADF8-7A53FCA451AC}" destId="{5E47D05A-1630-42A6-9A82-B0C4DFDD546A}" srcOrd="0" destOrd="0" presId="urn:microsoft.com/office/officeart/2018/2/layout/IconLabelList"/>
    <dgm:cxn modelId="{623BF943-CF7D-4157-95F9-183888787753}" type="presParOf" srcId="{8A6ED5EF-AFFA-4E77-ADF8-7A53FCA451AC}" destId="{6F5424DB-36CB-48E1-A233-AE718C9F3AD4}" srcOrd="1" destOrd="0" presId="urn:microsoft.com/office/officeart/2018/2/layout/IconLabelList"/>
    <dgm:cxn modelId="{D07C4244-E570-467B-ABF0-0EF7A38D499F}" type="presParOf" srcId="{8A6ED5EF-AFFA-4E77-ADF8-7A53FCA451AC}" destId="{B73DC1F1-EAEC-4B18-AD76-4766DE417E6E}" srcOrd="2" destOrd="0" presId="urn:microsoft.com/office/officeart/2018/2/layout/IconLabelList"/>
    <dgm:cxn modelId="{E8A57BF4-03A4-4005-81A8-CD8D7EB2999B}" type="presParOf" srcId="{5C6231A1-3ADB-4042-AA40-19AB792A254F}" destId="{8D08B875-A039-487E-9631-B8A9F1357D54}" srcOrd="3" destOrd="0" presId="urn:microsoft.com/office/officeart/2018/2/layout/IconLabelList"/>
    <dgm:cxn modelId="{595CDBB9-966D-4DEA-9A4E-161E9DF332C7}" type="presParOf" srcId="{5C6231A1-3ADB-4042-AA40-19AB792A254F}" destId="{4C4602D8-E154-427A-8665-7D6C9E94871E}" srcOrd="4" destOrd="0" presId="urn:microsoft.com/office/officeart/2018/2/layout/IconLabelList"/>
    <dgm:cxn modelId="{8DD62D77-4097-4FBB-976E-59C972D77C28}" type="presParOf" srcId="{4C4602D8-E154-427A-8665-7D6C9E94871E}" destId="{4C818E10-3637-4BB6-9390-8DEC4D7A5643}" srcOrd="0" destOrd="0" presId="urn:microsoft.com/office/officeart/2018/2/layout/IconLabelList"/>
    <dgm:cxn modelId="{678E68F6-E172-4F20-88AC-A2C79FC17395}" type="presParOf" srcId="{4C4602D8-E154-427A-8665-7D6C9E94871E}" destId="{7952F68B-7326-4F3A-AA67-C2021929CB71}" srcOrd="1" destOrd="0" presId="urn:microsoft.com/office/officeart/2018/2/layout/IconLabelList"/>
    <dgm:cxn modelId="{1ADFB336-F84D-49A4-8490-556F0A6BDDD0}" type="presParOf" srcId="{4C4602D8-E154-427A-8665-7D6C9E94871E}" destId="{192179F6-4881-48E3-B4F6-5EDAF561CA56}" srcOrd="2" destOrd="0" presId="urn:microsoft.com/office/officeart/2018/2/layout/IconLabelList"/>
    <dgm:cxn modelId="{3799BBE4-D2EB-45D6-B427-4AE8332FD833}" type="presParOf" srcId="{5C6231A1-3ADB-4042-AA40-19AB792A254F}" destId="{E5DCD140-8A15-4AEA-823A-4C7761AABEC2}" srcOrd="5" destOrd="0" presId="urn:microsoft.com/office/officeart/2018/2/layout/IconLabelList"/>
    <dgm:cxn modelId="{755FBDB6-53B4-4A31-AA56-ABF718D55A1A}" type="presParOf" srcId="{5C6231A1-3ADB-4042-AA40-19AB792A254F}" destId="{C54FBCE9-E4E7-4E06-9AD3-4678FE6C991E}" srcOrd="6" destOrd="0" presId="urn:microsoft.com/office/officeart/2018/2/layout/IconLabelList"/>
    <dgm:cxn modelId="{EC167B1C-71D8-4D3D-BB54-9D097B4C5C68}" type="presParOf" srcId="{C54FBCE9-E4E7-4E06-9AD3-4678FE6C991E}" destId="{A81A1387-EAC9-448C-B8DC-D690711DC720}" srcOrd="0" destOrd="0" presId="urn:microsoft.com/office/officeart/2018/2/layout/IconLabelList"/>
    <dgm:cxn modelId="{E100A6E1-E8DA-425C-97A7-45DF726E1ECF}" type="presParOf" srcId="{C54FBCE9-E4E7-4E06-9AD3-4678FE6C991E}" destId="{1B3B0C59-8349-49B9-A72E-60E2C0D09BA6}" srcOrd="1" destOrd="0" presId="urn:microsoft.com/office/officeart/2018/2/layout/IconLabelList"/>
    <dgm:cxn modelId="{BA135CA3-A0C1-419C-9A41-4174BAB1A0A4}" type="presParOf" srcId="{C54FBCE9-E4E7-4E06-9AD3-4678FE6C991E}" destId="{3DBF988B-738A-4192-BE6F-E52D6E489C87}" srcOrd="2" destOrd="0" presId="urn:microsoft.com/office/officeart/2018/2/layout/IconLabelList"/>
    <dgm:cxn modelId="{1CAD54BF-D12D-4645-ACA6-A94D14ADBD4C}" type="presParOf" srcId="{5C6231A1-3ADB-4042-AA40-19AB792A254F}" destId="{C7CBFE92-82E1-466B-83B8-E374F6AE054D}" srcOrd="7" destOrd="0" presId="urn:microsoft.com/office/officeart/2018/2/layout/IconLabelList"/>
    <dgm:cxn modelId="{645C72EF-7D1A-4ED1-97CA-1079CD256C30}" type="presParOf" srcId="{5C6231A1-3ADB-4042-AA40-19AB792A254F}" destId="{06E1140C-F7C9-407C-A0EF-D654DDB2027A}" srcOrd="8" destOrd="0" presId="urn:microsoft.com/office/officeart/2018/2/layout/IconLabelList"/>
    <dgm:cxn modelId="{1B21BFCF-BF79-4746-BE8F-88DD73F0D252}" type="presParOf" srcId="{06E1140C-F7C9-407C-A0EF-D654DDB2027A}" destId="{26EC15F6-C21D-4704-8A64-5666BBC8333E}" srcOrd="0" destOrd="0" presId="urn:microsoft.com/office/officeart/2018/2/layout/IconLabelList"/>
    <dgm:cxn modelId="{FF0B136C-3421-43F6-AA48-994F2B386326}" type="presParOf" srcId="{06E1140C-F7C9-407C-A0EF-D654DDB2027A}" destId="{6403052C-2790-4764-8931-9B21498BF580}" srcOrd="1" destOrd="0" presId="urn:microsoft.com/office/officeart/2018/2/layout/IconLabelList"/>
    <dgm:cxn modelId="{351FDFF2-F871-44FC-A466-09F306172D9E}" type="presParOf" srcId="{06E1140C-F7C9-407C-A0EF-D654DDB2027A}" destId="{3FE30126-5FAD-4522-B892-967EBED90062}" srcOrd="2" destOrd="0" presId="urn:microsoft.com/office/officeart/2018/2/layout/IconLabelList"/>
    <dgm:cxn modelId="{3BEAA2E9-2644-49FD-BF68-9A8748D05090}" type="presParOf" srcId="{5C6231A1-3ADB-4042-AA40-19AB792A254F}" destId="{8A56B724-4AF9-46CC-B974-97CEAE1AFAE1}" srcOrd="9" destOrd="0" presId="urn:microsoft.com/office/officeart/2018/2/layout/IconLabelList"/>
    <dgm:cxn modelId="{A9C39A9D-8C79-484A-BC07-E449A0A66211}" type="presParOf" srcId="{5C6231A1-3ADB-4042-AA40-19AB792A254F}" destId="{C8751594-95EE-445F-990D-E2207EE651F3}" srcOrd="10" destOrd="0" presId="urn:microsoft.com/office/officeart/2018/2/layout/IconLabelList"/>
    <dgm:cxn modelId="{B79813CC-E434-4998-B3C3-4A018C1D0B04}" type="presParOf" srcId="{C8751594-95EE-445F-990D-E2207EE651F3}" destId="{6A227E44-86E6-4F48-A4BC-B28338DB563B}" srcOrd="0" destOrd="0" presId="urn:microsoft.com/office/officeart/2018/2/layout/IconLabelList"/>
    <dgm:cxn modelId="{EEFAC1ED-856C-400B-86AB-1F359B9335F6}" type="presParOf" srcId="{C8751594-95EE-445F-990D-E2207EE651F3}" destId="{BE0DF44E-195D-4E54-B771-76A9AA3514DC}" srcOrd="1" destOrd="0" presId="urn:microsoft.com/office/officeart/2018/2/layout/IconLabelList"/>
    <dgm:cxn modelId="{8E1299F6-300D-4BE3-A70B-6B7E4C1FE435}" type="presParOf" srcId="{C8751594-95EE-445F-990D-E2207EE651F3}" destId="{C692A136-B9D4-4F6D-80A7-85D3CDE0FE86}" srcOrd="2" destOrd="0" presId="urn:microsoft.com/office/officeart/2018/2/layout/IconLabelList"/>
    <dgm:cxn modelId="{C9AB29F1-6E9C-4EC7-BC1A-CDC6A6741F1F}" type="presParOf" srcId="{5C6231A1-3ADB-4042-AA40-19AB792A254F}" destId="{0128CFD1-0E42-4494-9411-A8FB6E8A93DA}" srcOrd="11" destOrd="0" presId="urn:microsoft.com/office/officeart/2018/2/layout/IconLabelList"/>
    <dgm:cxn modelId="{7A76199C-4930-4ED4-B3B5-7AA2C7558F05}" type="presParOf" srcId="{5C6231A1-3ADB-4042-AA40-19AB792A254F}" destId="{BFA2D129-FD20-4D37-9F71-2E7B24A130E5}" srcOrd="12" destOrd="0" presId="urn:microsoft.com/office/officeart/2018/2/layout/IconLabelList"/>
    <dgm:cxn modelId="{4B60522C-D1B9-41A3-B5C3-700DB0495465}" type="presParOf" srcId="{BFA2D129-FD20-4D37-9F71-2E7B24A130E5}" destId="{2F512E10-D802-4980-BE94-D60E5CB1CDFC}" srcOrd="0" destOrd="0" presId="urn:microsoft.com/office/officeart/2018/2/layout/IconLabelList"/>
    <dgm:cxn modelId="{7C067F8C-C67B-4228-B420-FCB204B2E6B1}" type="presParOf" srcId="{BFA2D129-FD20-4D37-9F71-2E7B24A130E5}" destId="{31ABD23F-7E9B-4199-83A8-FFC6CDF70E99}" srcOrd="1" destOrd="0" presId="urn:microsoft.com/office/officeart/2018/2/layout/IconLabelList"/>
    <dgm:cxn modelId="{C9AC5EFE-16C0-4845-9074-4E2F75E67417}" type="presParOf" srcId="{BFA2D129-FD20-4D37-9F71-2E7B24A130E5}" destId="{A932073C-9A99-4739-8319-433CEC23047C}" srcOrd="2" destOrd="0" presId="urn:microsoft.com/office/officeart/2018/2/layout/IconLabelList"/>
    <dgm:cxn modelId="{DB68CAD0-07A6-46FB-91C4-BB5F6C75C973}" type="presParOf" srcId="{5C6231A1-3ADB-4042-AA40-19AB792A254F}" destId="{35F705FC-0263-4CD9-9DA9-164FB587640D}" srcOrd="13" destOrd="0" presId="urn:microsoft.com/office/officeart/2018/2/layout/IconLabelList"/>
    <dgm:cxn modelId="{A19A9D7D-B03E-498C-97A3-1FB93C52AD6F}" type="presParOf" srcId="{5C6231A1-3ADB-4042-AA40-19AB792A254F}" destId="{57159077-827A-4612-9551-366515A6D949}" srcOrd="14" destOrd="0" presId="urn:microsoft.com/office/officeart/2018/2/layout/IconLabelList"/>
    <dgm:cxn modelId="{0D289311-FD0B-4789-8CE7-E557FC234445}" type="presParOf" srcId="{57159077-827A-4612-9551-366515A6D949}" destId="{3917E22C-ACCC-4D06-A518-EEA3ACFAF6AE}" srcOrd="0" destOrd="0" presId="urn:microsoft.com/office/officeart/2018/2/layout/IconLabelList"/>
    <dgm:cxn modelId="{72ED6D7D-0777-4C39-9398-530EEDB1B302}" type="presParOf" srcId="{57159077-827A-4612-9551-366515A6D949}" destId="{C1B68B23-422E-4A55-8BE3-569CC1DB7138}" srcOrd="1" destOrd="0" presId="urn:microsoft.com/office/officeart/2018/2/layout/IconLabelList"/>
    <dgm:cxn modelId="{BA682E74-2B7A-4B3B-BEE7-494587B28962}" type="presParOf" srcId="{57159077-827A-4612-9551-366515A6D949}" destId="{407B823D-3E31-469F-982B-9411ED43BD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11890-7348-4CAC-B107-A981AA4B1103}">
      <dsp:nvSpPr>
        <dsp:cNvPr id="0" name=""/>
        <dsp:cNvSpPr/>
      </dsp:nvSpPr>
      <dsp:spPr>
        <a:xfrm>
          <a:off x="925095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17EBF-D725-4A3D-B832-37F03AB831F0}">
      <dsp:nvSpPr>
        <dsp:cNvPr id="0" name=""/>
        <dsp:cNvSpPr/>
      </dsp:nvSpPr>
      <dsp:spPr>
        <a:xfrm>
          <a:off x="483752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educators</a:t>
          </a:r>
        </a:p>
      </dsp:txBody>
      <dsp:txXfrm>
        <a:off x="483752" y="1420418"/>
        <a:ext cx="1604882" cy="641953"/>
      </dsp:txXfrm>
    </dsp:sp>
    <dsp:sp modelId="{5E47D05A-1630-42A6-9A82-B0C4DFDD546A}">
      <dsp:nvSpPr>
        <dsp:cNvPr id="0" name=""/>
        <dsp:cNvSpPr/>
      </dsp:nvSpPr>
      <dsp:spPr>
        <a:xfrm>
          <a:off x="2810832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DC1F1-EAEC-4B18-AD76-4766DE417E6E}">
      <dsp:nvSpPr>
        <dsp:cNvPr id="0" name=""/>
        <dsp:cNvSpPr/>
      </dsp:nvSpPr>
      <dsp:spPr>
        <a:xfrm>
          <a:off x="2369489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learners</a:t>
          </a:r>
        </a:p>
      </dsp:txBody>
      <dsp:txXfrm>
        <a:off x="2369489" y="1420418"/>
        <a:ext cx="1604882" cy="641953"/>
      </dsp:txXfrm>
    </dsp:sp>
    <dsp:sp modelId="{4C818E10-3637-4BB6-9390-8DEC4D7A5643}">
      <dsp:nvSpPr>
        <dsp:cNvPr id="0" name=""/>
        <dsp:cNvSpPr/>
      </dsp:nvSpPr>
      <dsp:spPr>
        <a:xfrm>
          <a:off x="4696570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179F6-4881-48E3-B4F6-5EDAF561CA56}">
      <dsp:nvSpPr>
        <dsp:cNvPr id="0" name=""/>
        <dsp:cNvSpPr/>
      </dsp:nvSpPr>
      <dsp:spPr>
        <a:xfrm>
          <a:off x="4255227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Schools, colleges, universities</a:t>
          </a:r>
        </a:p>
      </dsp:txBody>
      <dsp:txXfrm>
        <a:off x="4255227" y="1420418"/>
        <a:ext cx="1604882" cy="641953"/>
      </dsp:txXfrm>
    </dsp:sp>
    <dsp:sp modelId="{A81A1387-EAC9-448C-B8DC-D690711DC720}">
      <dsp:nvSpPr>
        <dsp:cNvPr id="0" name=""/>
        <dsp:cNvSpPr/>
      </dsp:nvSpPr>
      <dsp:spPr>
        <a:xfrm>
          <a:off x="6582307" y="426662"/>
          <a:ext cx="722197" cy="7221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F988B-738A-4192-BE6F-E52D6E489C87}">
      <dsp:nvSpPr>
        <dsp:cNvPr id="0" name=""/>
        <dsp:cNvSpPr/>
      </dsp:nvSpPr>
      <dsp:spPr>
        <a:xfrm>
          <a:off x="6140964" y="1420418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Communities </a:t>
          </a:r>
        </a:p>
      </dsp:txBody>
      <dsp:txXfrm>
        <a:off x="6140964" y="1420418"/>
        <a:ext cx="1604882" cy="641953"/>
      </dsp:txXfrm>
    </dsp:sp>
    <dsp:sp modelId="{26EC15F6-C21D-4704-8A64-5666BBC8333E}">
      <dsp:nvSpPr>
        <dsp:cNvPr id="0" name=""/>
        <dsp:cNvSpPr/>
      </dsp:nvSpPr>
      <dsp:spPr>
        <a:xfrm>
          <a:off x="925095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30126-5FAD-4522-B892-967EBED90062}">
      <dsp:nvSpPr>
        <dsp:cNvPr id="0" name=""/>
        <dsp:cNvSpPr/>
      </dsp:nvSpPr>
      <dsp:spPr>
        <a:xfrm>
          <a:off x="483752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Organisations</a:t>
          </a:r>
          <a:r>
            <a:rPr lang="en-US" sz="1800" kern="1200" dirty="0"/>
            <a:t> and institutions</a:t>
          </a:r>
        </a:p>
      </dsp:txBody>
      <dsp:txXfrm>
        <a:off x="483752" y="3457346"/>
        <a:ext cx="1604882" cy="641953"/>
      </dsp:txXfrm>
    </dsp:sp>
    <dsp:sp modelId="{6A227E44-86E6-4F48-A4BC-B28338DB563B}">
      <dsp:nvSpPr>
        <dsp:cNvPr id="0" name=""/>
        <dsp:cNvSpPr/>
      </dsp:nvSpPr>
      <dsp:spPr>
        <a:xfrm>
          <a:off x="2810832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A136-B9D4-4F6D-80A7-85D3CDE0FE86}">
      <dsp:nvSpPr>
        <dsp:cNvPr id="0" name=""/>
        <dsp:cNvSpPr/>
      </dsp:nvSpPr>
      <dsp:spPr>
        <a:xfrm>
          <a:off x="2369489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Policy makers and leaders</a:t>
          </a:r>
        </a:p>
      </dsp:txBody>
      <dsp:txXfrm>
        <a:off x="2369489" y="3457346"/>
        <a:ext cx="1604882" cy="641953"/>
      </dsp:txXfrm>
    </dsp:sp>
    <dsp:sp modelId="{2F512E10-D802-4980-BE94-D60E5CB1CDFC}">
      <dsp:nvSpPr>
        <dsp:cNvPr id="0" name=""/>
        <dsp:cNvSpPr/>
      </dsp:nvSpPr>
      <dsp:spPr>
        <a:xfrm>
          <a:off x="4696570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2073C-9A99-4739-8319-433CEC23047C}">
      <dsp:nvSpPr>
        <dsp:cNvPr id="0" name=""/>
        <dsp:cNvSpPr/>
      </dsp:nvSpPr>
      <dsp:spPr>
        <a:xfrm>
          <a:off x="4255227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Businesses</a:t>
          </a:r>
        </a:p>
      </dsp:txBody>
      <dsp:txXfrm>
        <a:off x="4255227" y="3457346"/>
        <a:ext cx="1604882" cy="641953"/>
      </dsp:txXfrm>
    </dsp:sp>
    <dsp:sp modelId="{3917E22C-ACCC-4D06-A518-EEA3ACFAF6AE}">
      <dsp:nvSpPr>
        <dsp:cNvPr id="0" name=""/>
        <dsp:cNvSpPr/>
      </dsp:nvSpPr>
      <dsp:spPr>
        <a:xfrm>
          <a:off x="6582307" y="2463591"/>
          <a:ext cx="722197" cy="72219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823D-3E31-469F-982B-9411ED43BD3A}">
      <dsp:nvSpPr>
        <dsp:cNvPr id="0" name=""/>
        <dsp:cNvSpPr/>
      </dsp:nvSpPr>
      <dsp:spPr>
        <a:xfrm>
          <a:off x="6140964" y="3457346"/>
          <a:ext cx="1604882" cy="641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Media</a:t>
          </a:r>
        </a:p>
      </dsp:txBody>
      <dsp:txXfrm>
        <a:off x="6140964" y="3457346"/>
        <a:ext cx="1604882" cy="641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16E70C-6466-4D14-BB2B-FC4B0D1FFE7E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DC690-3B67-4059-8245-D5B024054B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75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030ADB-8272-42DE-9761-5D88B11D6784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EB098734-B304-4F81-B329-40DEF6E9FA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3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EB7A73-020A-4CC8-A2EF-C7E0F8CA4386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5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to join, bulletin, task groups, events, resources and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99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not merely about sustainability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58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nature causing pandemic but humans disrupting ecosystems -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75% new and emerging human diseases are zoonoses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eg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Ebola, SARs,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covid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19.</a:t>
            </a:r>
            <a:r>
              <a:rPr lang="en-GB" dirty="0">
                <a:effectLst/>
              </a:rPr>
              <a:t> Human populations, industrial agriculture. </a:t>
            </a:r>
            <a:endParaRPr lang="en-US" dirty="0"/>
          </a:p>
          <a:p>
            <a:r>
              <a:rPr lang="en-US" dirty="0"/>
              <a:t>Exacerbated by globalization, increased trade, international supply trade</a:t>
            </a:r>
          </a:p>
          <a:p>
            <a:r>
              <a:rPr lang="en-US" dirty="0"/>
              <a:t>Key workers revered (but not super heroes)</a:t>
            </a:r>
          </a:p>
          <a:p>
            <a:r>
              <a:rPr lang="en-US" dirty="0"/>
              <a:t>Inequality in impact.</a:t>
            </a:r>
          </a:p>
          <a:p>
            <a:r>
              <a:rPr lang="en-US" dirty="0"/>
              <a:t>Many dead</a:t>
            </a:r>
          </a:p>
          <a:p>
            <a:r>
              <a:rPr lang="en-US" dirty="0"/>
              <a:t>Systems struggling from austerity </a:t>
            </a:r>
            <a:r>
              <a:rPr lang="en-US" dirty="0" err="1"/>
              <a:t>oe</a:t>
            </a:r>
            <a:r>
              <a:rPr lang="en-US" dirty="0"/>
              <a:t> lack of health facilities or health insurance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65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possible</a:t>
            </a:r>
          </a:p>
          <a:p>
            <a:r>
              <a:rPr lang="en-US" dirty="0"/>
              <a:t>Home working</a:t>
            </a:r>
          </a:p>
          <a:p>
            <a:r>
              <a:rPr lang="en-US" dirty="0"/>
              <a:t>Zoom fatigue – emoting without reading empathy and body language and the energy of a room</a:t>
            </a:r>
          </a:p>
          <a:p>
            <a:r>
              <a:rPr lang="en-US" dirty="0"/>
              <a:t>Lack of social relations</a:t>
            </a:r>
          </a:p>
          <a:p>
            <a:r>
              <a:rPr lang="en-US" dirty="0"/>
              <a:t>Difficult to not see body language</a:t>
            </a:r>
          </a:p>
          <a:p>
            <a:r>
              <a:rPr lang="en-US" dirty="0"/>
              <a:t>So difficult to teach! But some things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73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Civet cat in the city in Kerala, India 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Spotted Malabar civet... A critically endangered mammal not seen until 1990 resurfaces for the first time in India during lockdown.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Return of wildlife, quiet streets, reduced emissions and pollution. Great community response.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BUT – loss of jobs and fear that recovery will fuel coronavirus capitalism rather than a green deal. This is a choice, and one that we have to influence. 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</a:rPr>
              <a:t>The role of China versus USA after the dust settles…. The old hegemony disrupted.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82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43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7FE9-EC7C-4811-8D84-7155BC6E571C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2FAC-39DB-4008-A9BC-E4140A2966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6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B172-D0E9-4C2C-B77F-D87ECFC1EFB1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4F5-502B-47D8-A840-70F8B9E1F0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98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8A91-05B0-4030-838C-7886ED493EEB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15123-6AB8-46F7-B4F6-C1FAEF17A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7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B015-0CF6-471D-ADC6-CACFA4A3463D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AB04-E885-49BC-BDD1-0CB4795885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1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054C-5D8D-4491-9CAE-5512637411E8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A7BB-1BDC-4632-8202-BA3B3AB8D4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81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B80F-FA3D-4A2B-9EE9-7C548C0EC23B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4161-22EE-43FA-A7A3-9EAF8902E8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B3C3-5A77-48A1-B874-38AA382B3FFB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DA7C-F207-4277-AC6B-60CB9189A3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14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1DC9-6422-4880-B403-777B3C7C5878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A6235-1697-4339-88A6-2E982B559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25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71F4-2F3C-4AC0-AA35-88FBDF4A4173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5AD6-DF00-40E6-8E80-0A372AE8E0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02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2EA1-DFAE-4911-9C6A-F75E0AF61E02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663A-3C92-49B6-8655-8EA5B1CB4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37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437E-017F-4F89-8702-B7E330C70C4B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67B4D-C30C-40C4-84F2-DC49F70221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0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9C0166-08C7-4829-A489-76B269E7EAB5}" type="datetimeFigureOut">
              <a:rPr lang="en-GB" altLang="en-US"/>
              <a:pPr>
                <a:defRPr/>
              </a:pPr>
              <a:t>15/09/2020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B24E99C-FC8C-4E91-B15A-E506FC4DCD3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1" descr="201404_LFSSpowerpoint_03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-26988"/>
            <a:ext cx="927576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s%3A%2F%2Fwww.peeblesshirenews.com%2Fnews%2F18369452.peeblesshire-choir-members-sing-together-online%2F&amp;psig=AOvVaw2BVjBoTxFC7lBINDC2tHnv&amp;ust=1591214164804000&amp;source=images&amp;cd=vfe&amp;ved=0CAMQjB1qFwoTCICWoPD04-kCFQAAAAAdAAAAAB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unesco.org/themes/education-sustainable-development/what-is-es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www.google.com/url?sa=i&amp;url=https%3A%2F%2Fblogs.lse.ac.uk%2Flseupr%2F2019%2F01%2F10%2Fglobalisation-and-state-sovereignty-a-mixed-bag%2F&amp;psig=AOvVaw0UBaLjjx13yH7U5jIygVrf&amp;ust=1591212015996000&amp;source=images&amp;cd=vfe&amp;ved=2ahUKEwjn34np7OPpAhUQ-hoKHYicAwYQr4kDegUIARCqAg" TargetMode="Externa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9"/>
          <p:cNvSpPr>
            <a:spLocks noChangeArrowheads="1"/>
          </p:cNvSpPr>
          <p:nvPr/>
        </p:nvSpPr>
        <p:spPr bwMode="auto">
          <a:xfrm>
            <a:off x="1477963" y="4903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1" name="Picture 1" descr="lfss_large_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3128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0407" y="429585"/>
            <a:ext cx="588563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GB" altLang="en-US" sz="3200" b="1" dirty="0">
              <a:solidFill>
                <a:srgbClr val="34A69C"/>
              </a:solidFill>
              <a:latin typeface="+mn-lt"/>
            </a:endParaRPr>
          </a:p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009999"/>
                </a:solidFill>
                <a:latin typeface="+mn-lt"/>
                <a:ea typeface="Calibri" panose="020F0502020204030204" pitchFamily="34" charset="0"/>
              </a:rPr>
              <a:t>Webinar: </a:t>
            </a:r>
            <a:r>
              <a:rPr lang="en-GB" sz="3200" b="1" dirty="0">
                <a:solidFill>
                  <a:srgbClr val="34A69C"/>
                </a:solidFill>
              </a:rPr>
              <a:t>Learning from Covid-19 for ESD: </a:t>
            </a:r>
          </a:p>
          <a:p>
            <a:pPr>
              <a:spcAft>
                <a:spcPts val="0"/>
              </a:spcAft>
            </a:pPr>
            <a:r>
              <a:rPr lang="en-GB" sz="3200" b="1" dirty="0">
                <a:solidFill>
                  <a:srgbClr val="34A69C"/>
                </a:solidFill>
              </a:rPr>
              <a:t>causes, consequences and curriculum</a:t>
            </a:r>
            <a:endParaRPr lang="en-GB" sz="3200" dirty="0">
              <a:solidFill>
                <a:srgbClr val="34A69C"/>
              </a:solidFill>
            </a:endParaRPr>
          </a:p>
          <a:p>
            <a:pPr>
              <a:spcAft>
                <a:spcPts val="0"/>
              </a:spcAft>
            </a:pPr>
            <a:endParaRPr lang="en-GB" sz="3600" b="1" dirty="0">
              <a:solidFill>
                <a:srgbClr val="34A69C"/>
              </a:solidFill>
              <a:latin typeface="+mn-lt"/>
            </a:endParaRPr>
          </a:p>
          <a:p>
            <a:pPr lvl="1" eaLnBrk="1" hangingPunct="1">
              <a:defRPr/>
            </a:pPr>
            <a:endParaRPr lang="en-GB" sz="3600" b="1" dirty="0">
              <a:solidFill>
                <a:srgbClr val="34A69C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GB" sz="3600" b="1" dirty="0">
                <a:latin typeface="+mn-lt"/>
              </a:rPr>
              <a:t>Welcome!</a:t>
            </a:r>
          </a:p>
          <a:p>
            <a:pPr eaLnBrk="1" hangingPunct="1">
              <a:defRPr/>
            </a:pPr>
            <a:endParaRPr lang="en-GB" sz="4000" b="1" dirty="0">
              <a:solidFill>
                <a:srgbClr val="34A69C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5426" y="3371116"/>
            <a:ext cx="5142135" cy="2243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32756" y="3429000"/>
            <a:ext cx="4727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PLEASE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4A69C"/>
                </a:solidFill>
                <a:latin typeface="+mn-lt"/>
              </a:rPr>
              <a:t>Mute your audio and switch off your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Put any questions in the chat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4A69C"/>
                </a:solidFill>
                <a:latin typeface="+mn-lt"/>
              </a:rPr>
              <a:t>We will be recording this webinar</a:t>
            </a:r>
            <a:endParaRPr lang="en-GB" sz="2400" dirty="0">
              <a:latin typeface="+mn-lt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32756" y="6165304"/>
            <a:ext cx="3935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9999"/>
                </a:solidFill>
                <a:latin typeface="+mn-lt"/>
                <a:ea typeface="Calibri" panose="020F0502020204030204" pitchFamily="34" charset="0"/>
              </a:rPr>
              <a:t>	15 Sept 2020</a:t>
            </a:r>
            <a:endParaRPr lang="en-GB" sz="2800" dirty="0">
              <a:latin typeface="+mn-lt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1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D474-466F-3744-9C07-DEC3FFC1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experiences: personal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8A783-7777-8C4E-BAFE-0CA809241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778" y="1399728"/>
            <a:ext cx="2592288" cy="19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5FFF6-1E04-4144-8564-B78E247E7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074" y="1398197"/>
            <a:ext cx="2903984" cy="1935989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4C7FC6CE-BBBC-AC41-9A54-A333FE6D2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29443" y="1657735"/>
            <a:ext cx="1935988" cy="144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EA938FA-0133-A142-91CB-D1062B0FA3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402" y="1643014"/>
            <a:ext cx="1935990" cy="14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600AE-BDF0-A540-A2BC-426B759687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16" y="3409950"/>
            <a:ext cx="2592289" cy="1961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E975F4-304C-E94A-8057-5E1F0BEB4F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423162"/>
            <a:ext cx="1512168" cy="1935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B195E-5BED-0041-80B8-4A93A2908B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328" y="3442067"/>
            <a:ext cx="2903984" cy="1931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B3E6D7-D1F6-9A46-AD42-7919A7B872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486" y="3429000"/>
            <a:ext cx="1297978" cy="19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D474-466F-3744-9C07-DEC3FFC1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32656"/>
            <a:ext cx="8686800" cy="1143000"/>
          </a:xfrm>
        </p:spPr>
        <p:txBody>
          <a:bodyPr/>
          <a:lstStyle/>
          <a:p>
            <a:r>
              <a:rPr lang="en-US" dirty="0"/>
              <a:t>Covid-19 experiences: professional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AAEF4-D478-DF4C-B065-B7C0B49ED5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812" y="1196752"/>
            <a:ext cx="7956376" cy="5025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D5BC35-7AD9-9A45-80AA-99C674A87A48}"/>
              </a:ext>
            </a:extLst>
          </p:cNvPr>
          <p:cNvSpPr/>
          <p:nvPr/>
        </p:nvSpPr>
        <p:spPr>
          <a:xfrm>
            <a:off x="1835696" y="6313726"/>
            <a:ext cx="1277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rgbClr val="F1F3F4"/>
                </a:solidFill>
                <a:latin typeface="Roboto"/>
                <a:hlinkClick r:id="rId4"/>
              </a:rPr>
              <a:t>Peeblesshire News</a:t>
            </a:r>
            <a:endParaRPr lang="en-GB" sz="1000" b="0" i="0" u="none" strike="noStrike" dirty="0">
              <a:solidFill>
                <a:srgbClr val="F1F3F4"/>
              </a:solidFill>
              <a:effectLst/>
              <a:latin typeface="Roboto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7764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D474-466F-3744-9C07-DEC3FFC1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Covid-19 experiences: societal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FD2F7-E094-3342-9C9E-161B98103F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" y="1156993"/>
            <a:ext cx="4131212" cy="227200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A8023-987E-2A44-8FAA-745F9CA477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36" y="3645024"/>
            <a:ext cx="4131212" cy="2323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81154-F1DA-814B-B23B-9517B5761B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" y="3573016"/>
            <a:ext cx="4283085" cy="2409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E7912-B5EE-424A-97B5-2B0A859FB3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900" y="1180380"/>
            <a:ext cx="4283085" cy="2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33FD-ADFF-AE48-9812-C3A1C06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1143000"/>
          </a:xfrm>
        </p:spPr>
        <p:txBody>
          <a:bodyPr/>
          <a:lstStyle/>
          <a:p>
            <a:pPr algn="l"/>
            <a:r>
              <a:rPr lang="en-US" dirty="0"/>
              <a:t>Covid-19 and </a:t>
            </a:r>
            <a:r>
              <a:rPr lang="en-US" dirty="0" err="1"/>
              <a:t>LfS</a:t>
            </a:r>
            <a:br>
              <a:rPr lang="en-US" dirty="0"/>
            </a:br>
            <a:r>
              <a:rPr lang="en-US" dirty="0"/>
              <a:t>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3BDD-46F6-3A48-AC31-94604871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70871"/>
            <a:ext cx="5554953" cy="4525963"/>
          </a:xfrm>
        </p:spPr>
        <p:txBody>
          <a:bodyPr/>
          <a:lstStyle/>
          <a:p>
            <a:r>
              <a:rPr lang="en-US" sz="2400" dirty="0"/>
              <a:t>Opens up wider discussion of systems thinking</a:t>
            </a:r>
          </a:p>
          <a:p>
            <a:r>
              <a:rPr lang="en-US" sz="2400" dirty="0"/>
              <a:t>Demonstrates wicked problems in real world</a:t>
            </a:r>
          </a:p>
          <a:p>
            <a:r>
              <a:rPr lang="en-US" sz="2400" dirty="0"/>
              <a:t>Provides rationale for the need to support sustainability competencies</a:t>
            </a:r>
          </a:p>
          <a:p>
            <a:r>
              <a:rPr lang="en-US" sz="2400" dirty="0"/>
              <a:t>Deeper understanding of importance of human nature relationships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6164-3EA2-C94B-BFDE-3A931284F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75" y="44458"/>
            <a:ext cx="2733137" cy="1512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B48C5-5C93-1E4B-B0AD-06F4367FFB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359" y="1546781"/>
            <a:ext cx="26938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B4E42-389C-4645-B9D8-78189E288C62}"/>
              </a:ext>
            </a:extLst>
          </p:cNvPr>
          <p:cNvCxnSpPr/>
          <p:nvPr/>
        </p:nvCxnSpPr>
        <p:spPr>
          <a:xfrm>
            <a:off x="6444208" y="0"/>
            <a:ext cx="0" cy="6957392"/>
          </a:xfrm>
          <a:prstGeom prst="line">
            <a:avLst/>
          </a:prstGeom>
          <a:ln w="63500">
            <a:solidFill>
              <a:srgbClr val="34A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ir David Attenborough warns of the extinction of the species">
            <a:extLst>
              <a:ext uri="{FF2B5EF4-FFF2-40B4-BE49-F238E27FC236}">
                <a16:creationId xmlns:a16="http://schemas.microsoft.com/office/drawing/2014/main" id="{1159436F-0F60-4643-839F-9E9EAA9E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406" y="3558144"/>
            <a:ext cx="2688594" cy="15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estions and answers about palm oil - Rainforest Rescue">
            <a:extLst>
              <a:ext uri="{FF2B5EF4-FFF2-40B4-BE49-F238E27FC236}">
                <a16:creationId xmlns:a16="http://schemas.microsoft.com/office/drawing/2014/main" id="{89A271F3-47E9-984C-875F-12EAFFCA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406" y="5068044"/>
            <a:ext cx="2815184" cy="18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36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33FD-ADFF-AE48-9812-C3A1C06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1143000"/>
          </a:xfrm>
        </p:spPr>
        <p:txBody>
          <a:bodyPr/>
          <a:lstStyle/>
          <a:p>
            <a:pPr algn="l"/>
            <a:r>
              <a:rPr lang="en-US" dirty="0"/>
              <a:t>Covid-19 and </a:t>
            </a:r>
            <a:r>
              <a:rPr lang="en-US" dirty="0" err="1"/>
              <a:t>LfS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3BDD-46F6-3A48-AC31-94604871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56" y="2060848"/>
            <a:ext cx="5554953" cy="3450705"/>
          </a:xfrm>
        </p:spPr>
        <p:txBody>
          <a:bodyPr/>
          <a:lstStyle/>
          <a:p>
            <a:r>
              <a:rPr lang="en-US" sz="2400" dirty="0"/>
              <a:t>Need for </a:t>
            </a:r>
            <a:r>
              <a:rPr lang="en-US" sz="2400" dirty="0" err="1"/>
              <a:t>LfS</a:t>
            </a:r>
            <a:r>
              <a:rPr lang="en-US" sz="2400" dirty="0"/>
              <a:t> competencies </a:t>
            </a:r>
          </a:p>
          <a:p>
            <a:r>
              <a:rPr lang="en-US" sz="2400" dirty="0"/>
              <a:t>Need to adapt to uncertainty</a:t>
            </a:r>
          </a:p>
          <a:p>
            <a:r>
              <a:rPr lang="en-US" sz="2400" dirty="0"/>
              <a:t>Challenges for graduate employment</a:t>
            </a:r>
          </a:p>
          <a:p>
            <a:r>
              <a:rPr lang="en-US" sz="2400" dirty="0"/>
              <a:t>Glimmers of evidence of societal change</a:t>
            </a:r>
          </a:p>
          <a:p>
            <a:r>
              <a:rPr lang="en-US" sz="2400" dirty="0"/>
              <a:t>Possibility of Green deal</a:t>
            </a:r>
          </a:p>
          <a:p>
            <a:r>
              <a:rPr lang="en-US" sz="2400" dirty="0"/>
              <a:t>New positioning for FE and HE</a:t>
            </a:r>
          </a:p>
          <a:p>
            <a:r>
              <a:rPr lang="en-US" sz="2400" dirty="0"/>
              <a:t>New modes of learning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48528-192F-4447-8A0A-6FC8FB97AB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948" y="2060848"/>
            <a:ext cx="2814058" cy="14773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B4E42-389C-4645-B9D8-78189E288C62}"/>
              </a:ext>
            </a:extLst>
          </p:cNvPr>
          <p:cNvCxnSpPr/>
          <p:nvPr/>
        </p:nvCxnSpPr>
        <p:spPr>
          <a:xfrm>
            <a:off x="6372200" y="-49696"/>
            <a:ext cx="0" cy="6957392"/>
          </a:xfrm>
          <a:prstGeom prst="line">
            <a:avLst/>
          </a:prstGeom>
          <a:ln w="63500">
            <a:solidFill>
              <a:srgbClr val="34A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Uncertainty - Wikipedia">
            <a:extLst>
              <a:ext uri="{FF2B5EF4-FFF2-40B4-BE49-F238E27FC236}">
                <a16:creationId xmlns:a16="http://schemas.microsoft.com/office/drawing/2014/main" id="{5A36E794-DA0C-B242-A827-FC4FD62D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453" y="-49696"/>
            <a:ext cx="2814059" cy="211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na can show the world what a green economic recovery looks like | South  China Morning Post">
            <a:extLst>
              <a:ext uri="{FF2B5EF4-FFF2-40B4-BE49-F238E27FC236}">
                <a16:creationId xmlns:a16="http://schemas.microsoft.com/office/drawing/2014/main" id="{6B05913A-13B5-8A4B-BCED-9DA52D593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460" y="3538228"/>
            <a:ext cx="2766052" cy="16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714725-0E29-EE40-BC95-27CF62914BEA}"/>
              </a:ext>
            </a:extLst>
          </p:cNvPr>
          <p:cNvSpPr txBox="1"/>
          <p:nvPr/>
        </p:nvSpPr>
        <p:spPr>
          <a:xfrm rot="16200000">
            <a:off x="5526395" y="4051815"/>
            <a:ext cx="1512168" cy="22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South China Morning Post</a:t>
            </a:r>
          </a:p>
        </p:txBody>
      </p:sp>
      <p:pic>
        <p:nvPicPr>
          <p:cNvPr id="4102" name="Picture 6" descr="The economic, geopolitical and health impacts of COVID-19 | World Economic  Forum">
            <a:extLst>
              <a:ext uri="{FF2B5EF4-FFF2-40B4-BE49-F238E27FC236}">
                <a16:creationId xmlns:a16="http://schemas.microsoft.com/office/drawing/2014/main" id="{DB35BE6A-6F87-2942-B2F5-9DDE4B07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8" y="5178650"/>
            <a:ext cx="2889389" cy="19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4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33FD-ADFF-AE48-9812-C3A1C06F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3" cy="1143000"/>
          </a:xfrm>
        </p:spPr>
        <p:txBody>
          <a:bodyPr/>
          <a:lstStyle/>
          <a:p>
            <a:pPr algn="l"/>
            <a:r>
              <a:rPr lang="en-US" dirty="0"/>
              <a:t>Covid-19 and </a:t>
            </a:r>
            <a:r>
              <a:rPr lang="en-US" dirty="0" err="1"/>
              <a:t>LfS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3BDD-46F6-3A48-AC31-94604871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55" y="1692276"/>
            <a:ext cx="5554953" cy="4251325"/>
          </a:xfrm>
        </p:spPr>
        <p:txBody>
          <a:bodyPr/>
          <a:lstStyle/>
          <a:p>
            <a:r>
              <a:rPr lang="en-US" sz="2400" dirty="0"/>
              <a:t>Teaching for competencies not information</a:t>
            </a:r>
          </a:p>
          <a:p>
            <a:r>
              <a:rPr lang="en-US" sz="2400" dirty="0" err="1"/>
              <a:t>Emphasising</a:t>
            </a:r>
            <a:r>
              <a:rPr lang="en-US" sz="2400" dirty="0"/>
              <a:t> systems thinking</a:t>
            </a:r>
          </a:p>
          <a:p>
            <a:r>
              <a:rPr lang="en-US" sz="2400" dirty="0"/>
              <a:t>Debate controversial issues and develop critical thinking – tackling fake news….</a:t>
            </a:r>
          </a:p>
          <a:p>
            <a:r>
              <a:rPr lang="en-US" sz="2400" dirty="0"/>
              <a:t>Embracing online and blended learning options</a:t>
            </a:r>
          </a:p>
          <a:p>
            <a:r>
              <a:rPr lang="en-US" sz="2400" dirty="0"/>
              <a:t>Students and staff emotionally isolated and needing human connection?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DAA3E-FCDD-734E-AAC8-5075D85E00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998" y="5907487"/>
            <a:ext cx="2598514" cy="1049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381B5-F33E-634F-9565-8F387AF26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41" y="4422104"/>
            <a:ext cx="2598514" cy="14551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B4E42-389C-4645-B9D8-78189E288C62}"/>
              </a:ext>
            </a:extLst>
          </p:cNvPr>
          <p:cNvCxnSpPr/>
          <p:nvPr/>
        </p:nvCxnSpPr>
        <p:spPr>
          <a:xfrm>
            <a:off x="6581997" y="0"/>
            <a:ext cx="0" cy="6957392"/>
          </a:xfrm>
          <a:prstGeom prst="line">
            <a:avLst/>
          </a:prstGeom>
          <a:ln w="63500">
            <a:solidFill>
              <a:srgbClr val="34A6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University offers science degree online for £5,650 per year - BBC News">
            <a:extLst>
              <a:ext uri="{FF2B5EF4-FFF2-40B4-BE49-F238E27FC236}">
                <a16:creationId xmlns:a16="http://schemas.microsoft.com/office/drawing/2014/main" id="{59E396AD-9FC3-B847-AA5E-21CDB70B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135" y="2964403"/>
            <a:ext cx="2598511" cy="1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partments of Philosophy, University of St Andrews">
            <a:extLst>
              <a:ext uri="{FF2B5EF4-FFF2-40B4-BE49-F238E27FC236}">
                <a16:creationId xmlns:a16="http://schemas.microsoft.com/office/drawing/2014/main" id="{902A1144-2BE2-1644-B21C-568569D7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205446"/>
            <a:ext cx="2622652" cy="17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Effect of Using Face-Masks and Other Protection on COVID-19  Transmission - The Wire Science">
            <a:extLst>
              <a:ext uri="{FF2B5EF4-FFF2-40B4-BE49-F238E27FC236}">
                <a16:creationId xmlns:a16="http://schemas.microsoft.com/office/drawing/2014/main" id="{2A38400D-6C2B-8543-A321-5E1E50FE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844" y="-387424"/>
            <a:ext cx="2622651" cy="17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7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D075-3AA8-6C44-8BB1-BA7CC650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reflection</a:t>
            </a:r>
          </a:p>
        </p:txBody>
      </p:sp>
      <p:pic>
        <p:nvPicPr>
          <p:cNvPr id="4" name="Picture 2" descr="Welcome to Scotland">
            <a:extLst>
              <a:ext uri="{FF2B5EF4-FFF2-40B4-BE49-F238E27FC236}">
                <a16:creationId xmlns:a16="http://schemas.microsoft.com/office/drawing/2014/main" id="{7003F96A-0E1C-0B43-8346-5BAB57D06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53" y="1600200"/>
            <a:ext cx="79286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3D08-D18F-F04A-92D1-0FDA4BEC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needs from the TSN/TG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3FAE-CBEC-1D4E-A8B1-D91F61B2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8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795320" cy="1143000"/>
          </a:xfrm>
        </p:spPr>
        <p:txBody>
          <a:bodyPr/>
          <a:lstStyle/>
          <a:p>
            <a:r>
              <a:rPr lang="en-GB" altLang="en-US" dirty="0">
                <a:solidFill>
                  <a:srgbClr val="34A69C"/>
                </a:solidFill>
                <a:ea typeface="ＭＳ Ｐゴシック" panose="020B0600070205080204" pitchFamily="34" charset="-128"/>
              </a:rPr>
              <a:t>Group Discussions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7776864" cy="470852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4A69C"/>
                </a:solidFill>
              </a:rPr>
              <a:t>How will you integrate Covid-19 into your teaching to enhance ESD? Consider curricular aspects </a:t>
            </a:r>
            <a:r>
              <a:rPr lang="en-GB" dirty="0" err="1">
                <a:solidFill>
                  <a:srgbClr val="34A69C"/>
                </a:solidFill>
              </a:rPr>
              <a:t>eg</a:t>
            </a:r>
            <a:r>
              <a:rPr lang="en-GB" dirty="0">
                <a:solidFill>
                  <a:srgbClr val="34A69C"/>
                </a:solidFill>
              </a:rPr>
              <a:t> systems thinking and also pedagogical aspects </a:t>
            </a:r>
            <a:r>
              <a:rPr lang="en-GB" dirty="0" err="1">
                <a:solidFill>
                  <a:srgbClr val="34A69C"/>
                </a:solidFill>
              </a:rPr>
              <a:t>eg</a:t>
            </a:r>
            <a:r>
              <a:rPr lang="en-GB" dirty="0">
                <a:solidFill>
                  <a:srgbClr val="34A69C"/>
                </a:solidFill>
              </a:rPr>
              <a:t> flipped classroom and permission to trial new things </a:t>
            </a:r>
          </a:p>
          <a:p>
            <a:pPr lvl="0"/>
            <a:r>
              <a:rPr lang="en-GB" sz="2400" dirty="0"/>
              <a:t>Unmute yourself when you arrive in your group</a:t>
            </a:r>
          </a:p>
          <a:p>
            <a:pPr lvl="0"/>
            <a:r>
              <a:rPr lang="en-GB" sz="2400" dirty="0"/>
              <a:t>Identify a facilitator and a notetaker (send notes and image to Betsy)</a:t>
            </a:r>
          </a:p>
          <a:p>
            <a:pPr lvl="0"/>
            <a:r>
              <a:rPr lang="en-GB" sz="2400" dirty="0"/>
              <a:t>Share one or two key points in the chat when you return and be prepared to briefly state them</a:t>
            </a:r>
          </a:p>
          <a:p>
            <a:pPr marL="0" indent="0">
              <a:buNone/>
            </a:pPr>
            <a:endParaRPr lang="en-GB" altLang="en-US" dirty="0">
              <a:solidFill>
                <a:srgbClr val="34A69C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83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7B63-B366-5E4E-A2D5-24242CA4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plenary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0AB15C-B3D6-864C-83D9-E6724F59E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2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34A69C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PLEASE</a:t>
            </a:r>
          </a:p>
          <a:p>
            <a:r>
              <a:rPr lang="en-GB" dirty="0">
                <a:solidFill>
                  <a:srgbClr val="34A69C"/>
                </a:solidFill>
              </a:rPr>
              <a:t>Mute your audio and switch off your video</a:t>
            </a:r>
          </a:p>
          <a:p>
            <a:r>
              <a:rPr lang="en-GB" dirty="0"/>
              <a:t>Put any questions or comments in the chat box</a:t>
            </a:r>
          </a:p>
          <a:p>
            <a:r>
              <a:rPr lang="en-GB" dirty="0">
                <a:solidFill>
                  <a:srgbClr val="34A69C"/>
                </a:solidFill>
              </a:rPr>
              <a:t>We will be recording the main session in this webinar, but not the group discussions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8C5FB60A-8F97-9643-8A1A-1F373090E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74638"/>
            <a:ext cx="4145281" cy="168214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617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rgbClr val="34A69C"/>
                </a:solidFill>
              </a:rPr>
            </a:br>
            <a:r>
              <a:rPr lang="en-GB" dirty="0" err="1">
                <a:solidFill>
                  <a:srgbClr val="34A69C"/>
                </a:solidFill>
              </a:rPr>
              <a:t>Mentimeter</a:t>
            </a:r>
            <a:br>
              <a:rPr lang="en-GB" dirty="0">
                <a:solidFill>
                  <a:srgbClr val="34A69C"/>
                </a:solidFill>
              </a:rPr>
            </a:br>
            <a:endParaRPr lang="en-GB" dirty="0">
              <a:solidFill>
                <a:srgbClr val="34A6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34A69C"/>
                </a:solidFill>
              </a:rPr>
              <a:t>What do you feel is most important in teaching ESD this semester? </a:t>
            </a:r>
          </a:p>
        </p:txBody>
      </p:sp>
    </p:spTree>
    <p:extLst>
      <p:ext uri="{BB962C8B-B14F-4D97-AF65-F5344CB8AC3E}">
        <p14:creationId xmlns:p14="http://schemas.microsoft.com/office/powerpoint/2010/main" val="173799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47DA-38BB-654A-BF34-D2D3BB97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outdoor, nature, hill, grass&#10;&#10;Description automatically generated">
            <a:extLst>
              <a:ext uri="{FF2B5EF4-FFF2-40B4-BE49-F238E27FC236}">
                <a16:creationId xmlns:a16="http://schemas.microsoft.com/office/drawing/2014/main" id="{B0987831-92A3-C347-9B18-C51E206D1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34A69C"/>
                </a:solidFill>
                <a:ea typeface="ＭＳ Ｐゴシック" panose="020B0600070205080204" pitchFamily="34" charset="-128"/>
              </a:rPr>
              <a:t>Who are we?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15453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n-US" sz="2800" b="1" dirty="0">
                <a:ea typeface="ＭＳ Ｐゴシック" panose="020B0600070205080204" pitchFamily="34" charset="-128"/>
              </a:rPr>
              <a:t>Learning for Sustainability (</a:t>
            </a:r>
            <a:r>
              <a:rPr lang="en-GB" altLang="en-US" sz="2800" b="1" dirty="0" err="1">
                <a:ea typeface="ＭＳ Ｐゴシック" panose="020B0600070205080204" pitchFamily="34" charset="-128"/>
              </a:rPr>
              <a:t>LfS</a:t>
            </a:r>
            <a:r>
              <a:rPr lang="en-GB" altLang="en-US" sz="2800" b="1" dirty="0">
                <a:ea typeface="ＭＳ Ｐゴシック" panose="020B0600070205080204" pitchFamily="34" charset="-128"/>
              </a:rPr>
              <a:t>) Scotland is a UN Regional Centre in Expertise in Education for Sustainable Development.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800" b="1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F7B0-2943-DD4A-9219-9F63CABBF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226504" y="-1416489"/>
            <a:ext cx="681035" cy="9153957"/>
          </a:xfrm>
          <a:prstGeom prst="rect">
            <a:avLst/>
          </a:prstGeom>
        </p:spPr>
      </p:pic>
      <p:pic>
        <p:nvPicPr>
          <p:cNvPr id="1026" name="Picture 2" descr="Welcome to Scotland">
            <a:extLst>
              <a:ext uri="{FF2B5EF4-FFF2-40B4-BE49-F238E27FC236}">
                <a16:creationId xmlns:a16="http://schemas.microsoft.com/office/drawing/2014/main" id="{0AE38DC3-0C40-9A44-916D-03E12D5D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679137"/>
            <a:ext cx="4283968" cy="24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3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001000" cy="346050"/>
          </a:xfrm>
        </p:spPr>
        <p:txBody>
          <a:bodyPr/>
          <a:lstStyle/>
          <a:p>
            <a:r>
              <a:rPr lang="en-GB" altLang="en-US" sz="3200" b="1" dirty="0">
                <a:solidFill>
                  <a:srgbClr val="34A69C"/>
                </a:solidFill>
                <a:ea typeface="ＭＳ Ｐゴシック" panose="020B0600070205080204" pitchFamily="34" charset="-128"/>
              </a:rPr>
              <a:t> </a:t>
            </a:r>
            <a:endParaRPr lang="en-GB" altLang="en-US" sz="2000" b="1" dirty="0">
              <a:solidFill>
                <a:srgbClr val="34A6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7848872" cy="54737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34A69C"/>
                </a:solidFill>
              </a:rPr>
              <a:t>Learning from Covid-19 for ESD: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34A69C"/>
                </a:solidFill>
              </a:rPr>
              <a:t>causes, consequences and curriculum</a:t>
            </a:r>
            <a:endParaRPr lang="en-GB" sz="2800" dirty="0">
              <a:solidFill>
                <a:srgbClr val="34A69C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2800" b="1" dirty="0">
                <a:ea typeface="+mn-ea"/>
                <a:cs typeface="+mn-cs"/>
              </a:rPr>
              <a:t>AIMS</a:t>
            </a:r>
          </a:p>
          <a:p>
            <a:pPr lvl="0"/>
            <a:r>
              <a:rPr lang="en-GB" sz="2400" dirty="0"/>
              <a:t>Explore how we can learn from Covid-19 to stimulate ESD curricula and pedagogies </a:t>
            </a:r>
          </a:p>
          <a:p>
            <a:pPr lvl="0"/>
            <a:r>
              <a:rPr lang="en-GB" sz="2400" dirty="0"/>
              <a:t> Share experiences and ideas</a:t>
            </a:r>
          </a:p>
          <a:p>
            <a:pPr lvl="0"/>
            <a:r>
              <a:rPr lang="en-GB" sz="2400" dirty="0"/>
              <a:t>Consider new topics for the series  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800" b="1" dirty="0">
              <a:solidFill>
                <a:srgbClr val="009999"/>
              </a:solidFill>
              <a:ea typeface="+mn-ea"/>
              <a:cs typeface="+mn-cs"/>
            </a:endParaRPr>
          </a:p>
          <a:p>
            <a:pP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207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rgbClr val="34A69C"/>
                </a:solidFill>
              </a:rPr>
            </a:br>
            <a:r>
              <a:rPr lang="en-GB" dirty="0" err="1">
                <a:solidFill>
                  <a:srgbClr val="34A69C"/>
                </a:solidFill>
              </a:rPr>
              <a:t>Mentimeter</a:t>
            </a:r>
            <a:br>
              <a:rPr lang="en-GB" dirty="0">
                <a:solidFill>
                  <a:srgbClr val="34A69C"/>
                </a:solidFill>
              </a:rPr>
            </a:br>
            <a:endParaRPr lang="en-GB" dirty="0">
              <a:solidFill>
                <a:srgbClr val="34A6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words to describe how you are  feeling about teaching ESD in the coming semester….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25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altLang="en-US" b="1"/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7D321D-BE2F-444C-AECE-981745E5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48566"/>
              </p:ext>
            </p:extLst>
          </p:nvPr>
        </p:nvGraphicFramePr>
        <p:xfrm>
          <a:off x="727855" y="274638"/>
          <a:ext cx="7084505" cy="610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545">
                  <a:extLst>
                    <a:ext uri="{9D8B030D-6E8A-4147-A177-3AD203B41FA5}">
                      <a16:colId xmlns:a16="http://schemas.microsoft.com/office/drawing/2014/main" val="3110107087"/>
                    </a:ext>
                  </a:extLst>
                </a:gridCol>
                <a:gridCol w="5772709">
                  <a:extLst>
                    <a:ext uri="{9D8B030D-6E8A-4147-A177-3AD203B41FA5}">
                      <a16:colId xmlns:a16="http://schemas.microsoft.com/office/drawing/2014/main" val="4181139068"/>
                    </a:ext>
                  </a:extLst>
                </a:gridCol>
                <a:gridCol w="66353">
                  <a:extLst>
                    <a:ext uri="{9D8B030D-6E8A-4147-A177-3AD203B41FA5}">
                      <a16:colId xmlns:a16="http://schemas.microsoft.com/office/drawing/2014/main" val="3728944682"/>
                    </a:ext>
                  </a:extLst>
                </a:gridCol>
                <a:gridCol w="91898">
                  <a:extLst>
                    <a:ext uri="{9D8B030D-6E8A-4147-A177-3AD203B41FA5}">
                      <a16:colId xmlns:a16="http://schemas.microsoft.com/office/drawing/2014/main" val="1072916214"/>
                    </a:ext>
                  </a:extLst>
                </a:gridCol>
              </a:tblGrid>
              <a:tr h="307308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Activity 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78214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35182"/>
                  </a:ext>
                </a:extLst>
              </a:tr>
              <a:tr h="8137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14:00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the session</a:t>
                      </a: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06366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14:05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Introduction to each other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403188"/>
                  </a:ext>
                </a:extLst>
              </a:tr>
              <a:tr h="683333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14:15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</a:rPr>
                        <a:t>Mentimeter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70019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376015"/>
                  </a:ext>
                </a:extLst>
              </a:tr>
              <a:tr h="122923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14:22</a:t>
                      </a:r>
                    </a:p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Causes and consequences: Covid-19 and SD – (10 min) plus question for self reflection</a:t>
                      </a:r>
                    </a:p>
                    <a:p>
                      <a:pPr marL="342900" lvl="0" indent="-342900">
                        <a:buFont typeface="+mj-lt"/>
                        <a:buAutoNum type="alphaLcParenR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The future series</a:t>
                      </a:r>
                    </a:p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67142"/>
                  </a:ext>
                </a:extLst>
              </a:tr>
              <a:tr h="614616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14:50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Breakout groups: how will you integrate Covid-19 into your teaching to enhance ESD?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51991"/>
                  </a:ext>
                </a:extLst>
              </a:tr>
              <a:tr h="614616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15:12</a:t>
                      </a:r>
                    </a:p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Brief plenary – best 3 points from each group typed in chat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680603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15:20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bg1"/>
                          </a:solidFill>
                          <a:effectLst/>
                        </a:rPr>
                        <a:t>Mentimeter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13556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15:25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Concluding remarks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57170"/>
                  </a:ext>
                </a:extLst>
              </a:tr>
              <a:tr h="307308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15:30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End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43" marR="19643" marT="0" marB="0">
                    <a:solidFill>
                      <a:srgbClr val="34A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7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04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027B9-C254-9049-BF60-6CCFCD26D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45" y="1417638"/>
            <a:ext cx="4318575" cy="430777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810E6-8455-FB4C-9B2A-51FC97E5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What is Education for </a:t>
            </a:r>
            <a:br>
              <a:rPr lang="en-US" sz="3700" b="1" dirty="0"/>
            </a:br>
            <a:r>
              <a:rPr lang="en-US" sz="3700" b="1" dirty="0"/>
              <a:t>Sustainable Development</a:t>
            </a:r>
            <a:r>
              <a:rPr lang="en-US" sz="37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E8040-1178-DD4D-AE5F-2E5D6C08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9077" y="1413885"/>
            <a:ext cx="4654264" cy="4525963"/>
          </a:xfrm>
        </p:spPr>
        <p:txBody>
          <a:bodyPr wrap="square" anchor="t"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i="1" dirty="0"/>
              <a:t>ESD empowers learners to take </a:t>
            </a:r>
            <a:r>
              <a:rPr lang="en-GB" b="1" i="1" dirty="0"/>
              <a:t>informed decisions </a:t>
            </a:r>
            <a:r>
              <a:rPr lang="en-GB" i="1" dirty="0"/>
              <a:t>and </a:t>
            </a:r>
            <a:r>
              <a:rPr lang="en-GB" b="1" i="1" dirty="0"/>
              <a:t>responsible actions</a:t>
            </a:r>
            <a:r>
              <a:rPr lang="en-GB" i="1" dirty="0"/>
              <a:t> for environmental integrity, economic viability and a just society, for present and future generations, while respecting cultural diversity. It is about </a:t>
            </a:r>
            <a:r>
              <a:rPr lang="en-GB" b="1" i="1" dirty="0"/>
              <a:t>lifelong learning</a:t>
            </a:r>
            <a:r>
              <a:rPr lang="en-GB" i="1" dirty="0"/>
              <a:t>, and is an integral part of quality education. ESD is </a:t>
            </a:r>
            <a:r>
              <a:rPr lang="en-GB" b="1" i="1" dirty="0"/>
              <a:t>holistic and transformational education </a:t>
            </a:r>
            <a:r>
              <a:rPr lang="en-GB" i="1" dirty="0"/>
              <a:t>which addresses learning content and outcomes, pedagogy and the learning environment. It achieves its purpose by transforming society</a:t>
            </a:r>
            <a:r>
              <a:rPr lang="en-GB" dirty="0"/>
              <a:t>.</a:t>
            </a:r>
            <a:r>
              <a:rPr lang="en-GB" u="sng" dirty="0">
                <a:hlinkClick r:id="rId4"/>
              </a:rPr>
              <a:t>(UNESCO 2020)</a:t>
            </a:r>
            <a:r>
              <a:rPr lang="en-GB" sz="24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837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5251-2A37-AB43-8698-060FD1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Who</a:t>
            </a:r>
            <a:r>
              <a:rPr lang="en-US" dirty="0"/>
              <a:t> is </a:t>
            </a:r>
            <a:r>
              <a:rPr lang="en-US" dirty="0" err="1"/>
              <a:t>LfS</a:t>
            </a:r>
            <a:r>
              <a:rPr lang="en-US" dirty="0"/>
              <a:t> for?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585602-702D-4F8D-83D1-B05ACA9731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19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B455-5C07-7E46-81B0-4BB743B4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causes and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AD26D-2384-424E-8EB4-FB7F66B695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412016"/>
            <a:ext cx="3464821" cy="2308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3A449-A5A3-0545-9335-619947E72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052" y="1412016"/>
            <a:ext cx="4295828" cy="2377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F49CC5-1B6F-AD4F-A7A3-1FAD1FAE4146}"/>
              </a:ext>
            </a:extLst>
          </p:cNvPr>
          <p:cNvSpPr txBox="1"/>
          <p:nvPr/>
        </p:nvSpPr>
        <p:spPr>
          <a:xfrm>
            <a:off x="1485889" y="1165795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National Geographic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50820-3071-4C4E-8CD9-37F9C42DB803}"/>
              </a:ext>
            </a:extLst>
          </p:cNvPr>
          <p:cNvSpPr/>
          <p:nvPr/>
        </p:nvSpPr>
        <p:spPr>
          <a:xfrm>
            <a:off x="5732151" y="1165796"/>
            <a:ext cx="1925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5F6368"/>
                </a:solidFill>
                <a:latin typeface="Roboto"/>
                <a:hlinkClick r:id="rId5"/>
              </a:rPr>
              <a:t>blogs.lse.ac.uk</a:t>
            </a:r>
            <a:endParaRPr lang="en-GB" sz="1000" b="0" i="0" u="none" strike="noStrike" dirty="0">
              <a:solidFill>
                <a:srgbClr val="5F6368"/>
              </a:solidFill>
              <a:effectLst/>
              <a:latin typeface="Roboto"/>
              <a:hlinkClick r:id="rId5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4B21E-F1C3-194F-9087-C0C899762D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53" y="3844307"/>
            <a:ext cx="3737608" cy="2486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4390C-91AC-DF4A-BD6A-D97F1B2C13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3820723"/>
            <a:ext cx="4064703" cy="27519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FE3912-3B73-F842-AD72-10637B1CEF69}"/>
              </a:ext>
            </a:extLst>
          </p:cNvPr>
          <p:cNvSpPr txBox="1"/>
          <p:nvPr/>
        </p:nvSpPr>
        <p:spPr>
          <a:xfrm>
            <a:off x="4183313" y="6399199"/>
            <a:ext cx="1651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Philadelphia Enquirer</a:t>
            </a:r>
          </a:p>
        </p:txBody>
      </p:sp>
    </p:spTree>
    <p:extLst>
      <p:ext uri="{BB962C8B-B14F-4D97-AF65-F5344CB8AC3E}">
        <p14:creationId xmlns:p14="http://schemas.microsoft.com/office/powerpoint/2010/main" val="248917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821</Words>
  <Application>Microsoft Macintosh PowerPoint</Application>
  <PresentationFormat>On-screen Show (4:3)</PresentationFormat>
  <Paragraphs>135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Roboto</vt:lpstr>
      <vt:lpstr>Office Theme</vt:lpstr>
      <vt:lpstr>PowerPoint Presentation</vt:lpstr>
      <vt:lpstr>Housekeeping</vt:lpstr>
      <vt:lpstr>Who are we?</vt:lpstr>
      <vt:lpstr> </vt:lpstr>
      <vt:lpstr> Mentimeter </vt:lpstr>
      <vt:lpstr> </vt:lpstr>
      <vt:lpstr>What is Education for  Sustainable Development?</vt:lpstr>
      <vt:lpstr>Who is LfS for?</vt:lpstr>
      <vt:lpstr>Covid-19 causes and challenges</vt:lpstr>
      <vt:lpstr>Covid-19 experiences: personal</vt:lpstr>
      <vt:lpstr>Covid-19 experiences: professional</vt:lpstr>
      <vt:lpstr>Covid-19 experiences: societal</vt:lpstr>
      <vt:lpstr>Covid-19 and LfS causes</vt:lpstr>
      <vt:lpstr>Covid-19 and LfS: consequences</vt:lpstr>
      <vt:lpstr>Covid-19 and LfS: curriculum</vt:lpstr>
      <vt:lpstr>Individual reflection</vt:lpstr>
      <vt:lpstr>Future needs from the TSN/TG</vt:lpstr>
      <vt:lpstr>Group Discussions</vt:lpstr>
      <vt:lpstr>plenary</vt:lpstr>
      <vt:lpstr> Mentimeter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Rehema White</dc:creator>
  <cp:lastModifiedBy>Rehema White</cp:lastModifiedBy>
  <cp:revision>5</cp:revision>
  <dcterms:created xsi:type="dcterms:W3CDTF">2020-09-15T21:26:49Z</dcterms:created>
  <dcterms:modified xsi:type="dcterms:W3CDTF">2020-09-15T21:29:54Z</dcterms:modified>
</cp:coreProperties>
</file>