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2" r:id="rId6"/>
    <p:sldId id="259" r:id="rId7"/>
    <p:sldId id="261" r:id="rId8"/>
    <p:sldId id="264" r:id="rId9"/>
    <p:sldId id="268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4624"/>
  </p:normalViewPr>
  <p:slideViewPr>
    <p:cSldViewPr snapToGrid="0">
      <p:cViewPr varScale="1">
        <p:scale>
          <a:sx n="106" d="100"/>
          <a:sy n="106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3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2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1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2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7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9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1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25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EAB1-457D-4A2B-8B78-7E788D5E6F51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793AD-5E56-4529-8782-8170375CA24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196" y="365125"/>
            <a:ext cx="1544111" cy="95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7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ulo.cruz@gcu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Enhancing Waste </a:t>
            </a:r>
            <a:br>
              <a:rPr lang="en-GB" dirty="0"/>
            </a:br>
            <a:r>
              <a:rPr lang="en-GB" dirty="0"/>
              <a:t>Contract Performance </a:t>
            </a:r>
            <a:br>
              <a:rPr lang="en-GB" dirty="0"/>
            </a:br>
            <a:r>
              <a:rPr lang="en-GB" dirty="0"/>
              <a:t>with Service Credits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paulo.cruz@gcu.ac.uk</a:t>
            </a:r>
            <a:endParaRPr lang="en-GB" dirty="0"/>
          </a:p>
          <a:p>
            <a:r>
              <a:rPr lang="en-GB" dirty="0"/>
              <a:t>Sustainability Officer</a:t>
            </a:r>
          </a:p>
          <a:p>
            <a:endParaRPr lang="en-GB" dirty="0"/>
          </a:p>
          <a:p>
            <a:r>
              <a:rPr lang="en-GB" dirty="0"/>
              <a:t>22</a:t>
            </a:r>
            <a:r>
              <a:rPr lang="en-GB" baseline="30000" dirty="0"/>
              <a:t>nd</a:t>
            </a:r>
            <a:r>
              <a:rPr lang="en-GB" dirty="0"/>
              <a:t> October 2020</a:t>
            </a:r>
          </a:p>
        </p:txBody>
      </p:sp>
    </p:spTree>
    <p:extLst>
      <p:ext uri="{BB962C8B-B14F-4D97-AF65-F5344CB8AC3E}">
        <p14:creationId xmlns:p14="http://schemas.microsoft.com/office/powerpoint/2010/main" val="7504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Retained an element of manual processing.</a:t>
            </a:r>
          </a:p>
          <a:p>
            <a:r>
              <a:rPr lang="en-GB" dirty="0"/>
              <a:t>Less time managing contract.</a:t>
            </a:r>
          </a:p>
          <a:p>
            <a:r>
              <a:rPr lang="en-GB" dirty="0"/>
              <a:t>More focused and responsive service :</a:t>
            </a:r>
          </a:p>
          <a:p>
            <a:pPr lvl="1"/>
            <a:r>
              <a:rPr lang="en-GB" dirty="0"/>
              <a:t>Collections within required timescales.</a:t>
            </a:r>
          </a:p>
          <a:p>
            <a:pPr lvl="1"/>
            <a:r>
              <a:rPr lang="en-GB" dirty="0"/>
              <a:t>Legible waste transfer notes.</a:t>
            </a:r>
          </a:p>
          <a:p>
            <a:pPr lvl="1"/>
            <a:r>
              <a:rPr lang="en-GB" dirty="0"/>
              <a:t>Fewer invoice errors.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85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Happy to answer questions!</a:t>
            </a:r>
          </a:p>
        </p:txBody>
      </p:sp>
      <p:pic>
        <p:nvPicPr>
          <p:cNvPr id="1026" name="Picture 2" descr="5 Great Sales Questions Every Person Should Use | The Sales Hunter #sales # questions | This or that questions, Funny expressions, Emoji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153" y="2794000"/>
            <a:ext cx="2717647" cy="338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53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site generating 330-360 tonnes per year: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63% recycled (50:50 front- and back-end)</a:t>
            </a:r>
          </a:p>
          <a:p>
            <a:r>
              <a:rPr lang="en-GB" dirty="0"/>
              <a:t>8% (food) processed at anaerobic digestion</a:t>
            </a:r>
          </a:p>
          <a:p>
            <a:r>
              <a:rPr lang="en-GB" dirty="0"/>
              <a:t>29% converted into refuse derived fuel</a:t>
            </a:r>
          </a:p>
        </p:txBody>
      </p:sp>
    </p:spTree>
    <p:extLst>
      <p:ext uri="{BB962C8B-B14F-4D97-AF65-F5344CB8AC3E}">
        <p14:creationId xmlns:p14="http://schemas.microsoft.com/office/powerpoint/2010/main" val="298366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840" y="5373216"/>
            <a:ext cx="1554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Specification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1151118"/>
              </p:ext>
            </p:extLst>
          </p:nvPr>
        </p:nvGraphicFramePr>
        <p:xfrm>
          <a:off x="838201" y="1628800"/>
          <a:ext cx="5191946" cy="2756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Waste Stream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Current Containment 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Current Frequency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Monthly Average  Tonnes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Annual Average Tonnes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DMR*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30.6 CU M OPEN BC or equivalent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1-2 week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7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Bulky*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30.6 CU M OPEN BC or equivalent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On-demand </a:t>
                      </a:r>
                      <a:br>
                        <a:rPr lang="en-GB" sz="10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(average fortnightly)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6.35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75 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General waste *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4* FEL (8 yrd) or equivalent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Daily, but only full containers emptied.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11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140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Food waste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6 * 240L or equivalent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Mon, Wed &amp; Fri presented as required.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25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0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Glass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4 * 240L  [catering]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4 * 240L  [labs]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Catering: Mon &amp; Friday, presented as required.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Labs: on-demand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0.27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5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6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Paper </a:t>
                      </a: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4 * 240L or equivalent </a:t>
                      </a:r>
                      <a:br>
                        <a:rPr lang="en-GB" sz="1000" dirty="0">
                          <a:effectLst/>
                        </a:rPr>
                      </a:b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Print Service: Weekly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0.23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4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7210" marR="4721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200" y="1628800"/>
            <a:ext cx="5181600" cy="45481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Waste streams with an “*” to be collected </a:t>
            </a:r>
            <a:r>
              <a:rPr lang="en-GB" dirty="0" err="1"/>
              <a:t>outwith</a:t>
            </a:r>
            <a:r>
              <a:rPr lang="en-GB" dirty="0"/>
              <a:t> 08:00 -18:00.</a:t>
            </a:r>
          </a:p>
          <a:p>
            <a:r>
              <a:rPr lang="en-GB" dirty="0"/>
              <a:t>24 hrs to complete collections</a:t>
            </a:r>
          </a:p>
          <a:p>
            <a:r>
              <a:rPr lang="en-GB" dirty="0"/>
              <a:t>24 hrs to rectify missed collections.</a:t>
            </a:r>
          </a:p>
          <a:p>
            <a:r>
              <a:rPr lang="en-GB" dirty="0"/>
              <a:t>Duty of care documentation</a:t>
            </a:r>
          </a:p>
          <a:p>
            <a:r>
              <a:rPr lang="en-GB" dirty="0"/>
              <a:t>Management reports</a:t>
            </a:r>
          </a:p>
          <a:p>
            <a:r>
              <a:rPr lang="en-GB" dirty="0"/>
              <a:t>Where KPI not met, 3% service credit applied to the quarterly charge.</a:t>
            </a:r>
          </a:p>
          <a:p>
            <a:r>
              <a:rPr lang="en-GB" dirty="0"/>
              <a:t>Reviewed at quarterly contract meetings.</a:t>
            </a:r>
          </a:p>
          <a:p>
            <a:endParaRPr lang="en-GB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768" y="4725144"/>
            <a:ext cx="1499104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4739564"/>
            <a:ext cx="152262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91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&amp; 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Why</a:t>
            </a:r>
            <a:r>
              <a:rPr lang="en-GB" dirty="0"/>
              <a:t>:</a:t>
            </a:r>
          </a:p>
          <a:p>
            <a:r>
              <a:rPr lang="en-GB" dirty="0"/>
              <a:t>Help contractor focus on service delivery.</a:t>
            </a:r>
          </a:p>
          <a:p>
            <a:r>
              <a:rPr lang="en-GB" dirty="0"/>
              <a:t>Reduce time administering contract and duty of care. </a:t>
            </a:r>
          </a:p>
          <a:p>
            <a:pPr marL="0" indent="0">
              <a:buNone/>
            </a:pPr>
            <a:r>
              <a:rPr lang="en-GB" u="sng" dirty="0"/>
              <a:t>How</a:t>
            </a:r>
            <a:r>
              <a:rPr lang="en-GB" dirty="0"/>
              <a:t>:</a:t>
            </a:r>
          </a:p>
          <a:p>
            <a:r>
              <a:rPr lang="en-GB" dirty="0"/>
              <a:t>Draw on monthly management reports.</a:t>
            </a:r>
          </a:p>
          <a:p>
            <a:r>
              <a:rPr lang="en-GB" dirty="0"/>
              <a:t>Standardise internal processes (e.g. email template for service requests).</a:t>
            </a:r>
          </a:p>
          <a:p>
            <a:r>
              <a:rPr lang="en-GB" dirty="0"/>
              <a:t>Potential to be fully ‘managed’ by Admin Team.</a:t>
            </a:r>
          </a:p>
        </p:txBody>
      </p:sp>
    </p:spTree>
    <p:extLst>
      <p:ext uri="{BB962C8B-B14F-4D97-AF65-F5344CB8AC3E}">
        <p14:creationId xmlns:p14="http://schemas.microsoft.com/office/powerpoint/2010/main" val="269445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71059"/>
            <a:ext cx="8149630" cy="563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25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Indicators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58153"/>
              </p:ext>
            </p:extLst>
          </p:nvPr>
        </p:nvGraphicFramePr>
        <p:xfrm>
          <a:off x="1919536" y="1412776"/>
          <a:ext cx="8280920" cy="4717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1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#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KPI 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KPI Measure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Calculation Method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0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Completion of all scheduled service visits 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98%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scheduled visits completed within agreed timescale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number of scheduled visits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Collections completed within 24 hrs of request being made.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90% 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service request not completed within 24 hrs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service requests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9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Justification for missed collection provided by 09:00 hrs of the next business day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75%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missed collections with justification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b= total missed collections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9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High quality, legible scans of WTN to be received by the 15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 of the following month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100%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unclear WTN available by 10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of the month following service completion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b= total no. of WTN for the previous month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WTN scan will be deemed not to be of good quality if the Institution has to contact the Contractor for clarity on any information contained in the WTN.</a:t>
                      </a: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9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5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Monthly Management Information and Reports by the 15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of the following month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reports provided on time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no. of reports to be submitted to date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9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6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Invoicing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100%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Invoice Accuracy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invoices with incorrect information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no. invoices.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28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Performance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38" y="1556792"/>
            <a:ext cx="8901162" cy="431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49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346385"/>
              </p:ext>
            </p:extLst>
          </p:nvPr>
        </p:nvGraphicFramePr>
        <p:xfrm>
          <a:off x="1553777" y="473998"/>
          <a:ext cx="8280920" cy="57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4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4258">
                  <a:extLst>
                    <a:ext uri="{9D8B030D-6E8A-4147-A177-3AD203B41FA5}">
                      <a16:colId xmlns:a16="http://schemas.microsoft.com/office/drawing/2014/main" val="1617888217"/>
                    </a:ext>
                  </a:extLst>
                </a:gridCol>
              </a:tblGrid>
              <a:tr h="221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#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KPI 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KPI Measure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Calculation Method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KPI data source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0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Completion of all scheduled service visits 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98%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scheduled visits completed within agreed timescale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number of scheduled visits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</a:tabLst>
                        <a:defRPr/>
                      </a:pPr>
                      <a:r>
                        <a:rPr lang="en-GB" sz="1000" dirty="0">
                          <a:effectLst/>
                        </a:rPr>
                        <a:t>GCU</a:t>
                      </a:r>
                      <a:r>
                        <a:rPr lang="en-GB" sz="1000" baseline="0" dirty="0">
                          <a:effectLst/>
                        </a:rPr>
                        <a:t> report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Contractor CS Team (MI)</a:t>
                      </a: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Collections completed within 24 hrs of request being made.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90% 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service request not completed within 24 hrs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service requests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</a:tabLst>
                        <a:defRPr/>
                      </a:pPr>
                      <a:r>
                        <a:rPr lang="en-GB" sz="1000" dirty="0">
                          <a:effectLst/>
                        </a:rPr>
                        <a:t>GCU</a:t>
                      </a:r>
                      <a:r>
                        <a:rPr lang="en-GB" sz="1000" baseline="0" dirty="0">
                          <a:effectLst/>
                        </a:rPr>
                        <a:t> report (template emails)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Contractor CS Team (MI)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9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Justification for missed collection provided by 09:00 hrs of the next business day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75%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missed collections with justification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b= total missed collections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GCU Report.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Contractor</a:t>
                      </a:r>
                      <a:r>
                        <a:rPr lang="en-GB" sz="1000" baseline="0" dirty="0">
                          <a:effectLst/>
                        </a:rPr>
                        <a:t> CS Team.</a:t>
                      </a: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9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High quality, legible scans of WTN to be received by the 15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 of the following month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100%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unclear WTN available by 10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of the month following service completion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b= total no. of WTN for the previous month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WTN scan will be deemed not to be of good quality if the Institution has to contact the Contractor for clarity on any information contained in the WTN.</a:t>
                      </a: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</a:tabLst>
                        <a:defRPr/>
                      </a:pPr>
                      <a:r>
                        <a:rPr lang="en-GB" sz="1000" dirty="0">
                          <a:effectLst/>
                        </a:rPr>
                        <a:t>Contractor</a:t>
                      </a:r>
                      <a:r>
                        <a:rPr lang="en-GB" sz="1000" baseline="0" dirty="0">
                          <a:effectLst/>
                        </a:rPr>
                        <a:t> CS Team.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GCU</a:t>
                      </a:r>
                      <a:r>
                        <a:rPr lang="en-GB" sz="1000" baseline="0" dirty="0">
                          <a:effectLst/>
                        </a:rPr>
                        <a:t> Contract Manager.</a:t>
                      </a: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9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5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Monthly Management Information and Reports by the 15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of the following month 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Response time achieved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(a/b)*100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reports provided on time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no. of reports to be submitted to date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</a:tabLst>
                        <a:defRPr/>
                      </a:pPr>
                      <a:r>
                        <a:rPr lang="en-GB" sz="1000" dirty="0">
                          <a:effectLst/>
                        </a:rPr>
                        <a:t>Contractor</a:t>
                      </a:r>
                      <a:r>
                        <a:rPr lang="en-GB" sz="1000" baseline="0" dirty="0">
                          <a:effectLst/>
                        </a:rPr>
                        <a:t> CS Team.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GCU</a:t>
                      </a:r>
                      <a:r>
                        <a:rPr lang="en-GB" sz="1000" baseline="0" dirty="0">
                          <a:effectLst/>
                        </a:rPr>
                        <a:t> Contract Manager.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9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6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Invoicing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>
                          <a:effectLst/>
                        </a:rPr>
                        <a:t>100%</a:t>
                      </a:r>
                      <a:endParaRPr lang="en-GB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Invoice Accuracy</a:t>
                      </a:r>
                      <a:endParaRPr lang="en-GB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KPI = (1-(a/b))*100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a = no. of invoices with incorrect information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b = total no. invoices.</a:t>
                      </a:r>
                    </a:p>
                  </a:txBody>
                  <a:tcPr marL="42953" marR="4295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</a:tabLst>
                        <a:defRPr/>
                      </a:pPr>
                      <a:r>
                        <a:rPr lang="en-GB" sz="1000" dirty="0">
                          <a:effectLst/>
                        </a:rPr>
                        <a:t>Contractor</a:t>
                      </a:r>
                      <a:r>
                        <a:rPr lang="en-GB" sz="1000" baseline="0" dirty="0">
                          <a:effectLst/>
                        </a:rPr>
                        <a:t> CS Team.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r>
                        <a:rPr lang="en-GB" sz="1000" dirty="0">
                          <a:effectLst/>
                        </a:rPr>
                        <a:t>GCU</a:t>
                      </a:r>
                      <a:r>
                        <a:rPr lang="en-GB" sz="1000" baseline="0" dirty="0">
                          <a:effectLst/>
                        </a:rPr>
                        <a:t> Contract Manager.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</a:tabLst>
                      </a:pPr>
                      <a:endParaRPr lang="en-GB" sz="1000" dirty="0">
                        <a:effectLst/>
                      </a:endParaRPr>
                    </a:p>
                  </a:txBody>
                  <a:tcPr marL="42953" marR="4295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53777" y="5522191"/>
            <a:ext cx="8280920" cy="6797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53777" y="3078480"/>
            <a:ext cx="8280920" cy="15766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553777" y="1443240"/>
            <a:ext cx="8280920" cy="8146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3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KPI 4 – 24 hrs turnaround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Dependant on:</a:t>
            </a:r>
          </a:p>
          <a:p>
            <a:pPr lvl="1"/>
            <a:r>
              <a:rPr lang="en-GB" dirty="0"/>
              <a:t>Time of request </a:t>
            </a:r>
          </a:p>
          <a:p>
            <a:pPr lvl="1"/>
            <a:r>
              <a:rPr lang="en-GB" dirty="0"/>
              <a:t>Weekday only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190" y="3775720"/>
            <a:ext cx="10179620" cy="111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8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1006</Words>
  <Application>Microsoft Macintosh PowerPoint</Application>
  <PresentationFormat>Widescreen</PresentationFormat>
  <Paragraphs>202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Enhancing Waste  Contract Performance  with Service Credits</vt:lpstr>
      <vt:lpstr>Our Waste</vt:lpstr>
      <vt:lpstr>Specification</vt:lpstr>
      <vt:lpstr>Why &amp; How</vt:lpstr>
      <vt:lpstr>PowerPoint Presentation</vt:lpstr>
      <vt:lpstr>Performance Indicators</vt:lpstr>
      <vt:lpstr>Managing Performance</vt:lpstr>
      <vt:lpstr>PowerPoint Presentation</vt:lpstr>
      <vt:lpstr>KPI 4 – 24 hrs turnaround</vt:lpstr>
      <vt:lpstr>Impact</vt:lpstr>
      <vt:lpstr>Happy to answer questions!</vt:lpstr>
    </vt:vector>
  </TitlesOfParts>
  <Company>Glasgow Caledonian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Cruz, Paulo</dc:creator>
  <cp:lastModifiedBy>Matt Woodthorpe</cp:lastModifiedBy>
  <cp:revision>13</cp:revision>
  <dcterms:created xsi:type="dcterms:W3CDTF">2020-10-12T14:00:49Z</dcterms:created>
  <dcterms:modified xsi:type="dcterms:W3CDTF">2020-10-22T12:41:37Z</dcterms:modified>
</cp:coreProperties>
</file>