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01" r:id="rId5"/>
    <p:sldId id="310" r:id="rId6"/>
    <p:sldId id="312" r:id="rId7"/>
    <p:sldId id="300" r:id="rId8"/>
    <p:sldId id="313" r:id="rId9"/>
    <p:sldId id="307" r:id="rId10"/>
    <p:sldId id="308" r:id="rId11"/>
    <p:sldId id="302" r:id="rId12"/>
    <p:sldId id="304" r:id="rId13"/>
    <p:sldId id="311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75798" autoAdjust="0"/>
  </p:normalViewPr>
  <p:slideViewPr>
    <p:cSldViewPr snapToGrid="0">
      <p:cViewPr varScale="1">
        <p:scale>
          <a:sx n="51" d="100"/>
          <a:sy n="51" d="100"/>
        </p:scale>
        <p:origin x="1048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8" d="100"/>
          <a:sy n="108" d="100"/>
        </p:scale>
        <p:origin x="1464" y="-3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6DBCB7-F350-443E-9564-4023CA1584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0BA1D7-882B-43D3-8F50-7DAE4634F1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66BE6-E8D2-4824-A325-1588226CF9DF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C0C10-9529-4829-A8AA-912A7D9F1A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1C724-6C22-4E04-B3A4-D24FED6D34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46E4D-85B3-4DA9-9C61-302ED428F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375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26FFB-11BB-4FD3-BD4A-5F5C725836D6}" type="datetimeFigureOut">
              <a:rPr lang="en-GB" smtClean="0"/>
              <a:t>09/11/2023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5EE09-24D3-4F98-A2C1-E7DDDD7030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32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5EE09-24D3-4F98-A2C1-E7DDDD7030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488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5EE09-24D3-4F98-A2C1-E7DDDD70308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620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5EE09-24D3-4F98-A2C1-E7DDDD70308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523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5EE09-24D3-4F98-A2C1-E7DDDD70308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735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5EE09-24D3-4F98-A2C1-E7DDDD70308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060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5EE09-24D3-4F98-A2C1-E7DDDD70308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286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5EE09-24D3-4F98-A2C1-E7DDDD70308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014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5EE09-24D3-4F98-A2C1-E7DDDD70308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157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5EE09-24D3-4F98-A2C1-E7DDDD70308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6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5726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36938"/>
            <a:ext cx="9144000" cy="74845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5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20" y="115227"/>
            <a:ext cx="9481458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120" y="1706355"/>
            <a:ext cx="11219386" cy="4217367"/>
          </a:xfrm>
        </p:spPr>
        <p:txBody>
          <a:bodyPr/>
          <a:lstStyle>
            <a:lvl1pPr marL="228600" indent="-228600">
              <a:buClr>
                <a:srgbClr val="7030A0"/>
              </a:buClr>
              <a:buFont typeface="Courier New" panose="02070309020205020404" pitchFamily="49" charset="0"/>
              <a:buChar char="o"/>
              <a:defRPr sz="2400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  <a:lvl2pPr>
              <a:defRPr sz="2000">
                <a:solidFill>
                  <a:srgbClr val="002060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rgbClr val="002060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rgbClr val="002060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rgbClr val="002060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33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7950" y="75373"/>
            <a:ext cx="89943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7950" y="1825626"/>
            <a:ext cx="10933044" cy="3923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471A6A-6076-4BE4-9AB3-62C67E5D67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20115" y="75373"/>
            <a:ext cx="2471885" cy="141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9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>
              <a:lumMod val="50000"/>
            </a:schemeClr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30A0"/>
        </a:buClr>
        <a:buFont typeface="Courier New" panose="02070309020205020404" pitchFamily="49" charset="0"/>
        <a:buChar char="o"/>
        <a:defRPr sz="2400" kern="1200">
          <a:solidFill>
            <a:schemeClr val="accent3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E9E747-C543-43D0-BCFD-138415259BD2}"/>
              </a:ext>
            </a:extLst>
          </p:cNvPr>
          <p:cNvSpPr/>
          <p:nvPr/>
        </p:nvSpPr>
        <p:spPr>
          <a:xfrm>
            <a:off x="0" y="3216735"/>
            <a:ext cx="12192000" cy="36412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No alternative text description for this image">
            <a:extLst>
              <a:ext uri="{FF2B5EF4-FFF2-40B4-BE49-F238E27FC236}">
                <a16:creationId xmlns:a16="http://schemas.microsoft.com/office/drawing/2014/main" id="{62D20507-09DE-490B-9A6F-1D9A35728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009" y="3210126"/>
            <a:ext cx="4851767" cy="36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8F6703-8A35-4966-B6F8-1D2CA8D26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216735"/>
          </a:xfrm>
          <a:prstGeom prst="rect">
            <a:avLst/>
          </a:prstGeom>
        </p:spPr>
      </p:pic>
      <p:pic>
        <p:nvPicPr>
          <p:cNvPr id="1026" name="Picture 2" descr="No alternative text description for this image">
            <a:extLst>
              <a:ext uri="{FF2B5EF4-FFF2-40B4-BE49-F238E27FC236}">
                <a16:creationId xmlns:a16="http://schemas.microsoft.com/office/drawing/2014/main" id="{7AF15244-D746-4836-B0F9-F8A4CBCA5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4" r="22019"/>
          <a:stretch/>
        </p:blipFill>
        <p:spPr bwMode="auto">
          <a:xfrm>
            <a:off x="0" y="3216735"/>
            <a:ext cx="3223846" cy="364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o alternative text description for this image">
            <a:extLst>
              <a:ext uri="{FF2B5EF4-FFF2-40B4-BE49-F238E27FC236}">
                <a16:creationId xmlns:a16="http://schemas.microsoft.com/office/drawing/2014/main" id="{B2E16FB0-A154-4741-B0CE-8B0DC730A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5" t="16923" b="10256"/>
          <a:stretch/>
        </p:blipFill>
        <p:spPr bwMode="auto">
          <a:xfrm>
            <a:off x="6060825" y="3210126"/>
            <a:ext cx="6131168" cy="364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494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C7606-DDD6-471B-B64F-9008839AC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171DC-D774-4702-8EF5-A9BD8DA7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6A269E-6D2F-4ABE-8C7F-90D6631769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7"/>
          <a:stretch/>
        </p:blipFill>
        <p:spPr>
          <a:xfrm>
            <a:off x="-2841" y="-973836"/>
            <a:ext cx="12179630" cy="833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3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E9E747-C543-43D0-BCFD-138415259BD2}"/>
              </a:ext>
            </a:extLst>
          </p:cNvPr>
          <p:cNvSpPr/>
          <p:nvPr/>
        </p:nvSpPr>
        <p:spPr>
          <a:xfrm>
            <a:off x="0" y="3216735"/>
            <a:ext cx="12192000" cy="36412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F6703-8A35-4966-B6F8-1D2CA8D26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2167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EB7896-8195-4EA2-9307-B406234EDF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7" t="51345" r="28441" b="16699"/>
          <a:stretch/>
        </p:blipFill>
        <p:spPr>
          <a:xfrm>
            <a:off x="-1" y="3216735"/>
            <a:ext cx="5410713" cy="3641264"/>
          </a:xfrm>
          <a:prstGeom prst="rect">
            <a:avLst/>
          </a:prstGeom>
        </p:spPr>
      </p:pic>
      <p:sp>
        <p:nvSpPr>
          <p:cNvPr id="9" name="Subtitle 5">
            <a:extLst>
              <a:ext uri="{FF2B5EF4-FFF2-40B4-BE49-F238E27FC236}">
                <a16:creationId xmlns:a16="http://schemas.microsoft.com/office/drawing/2014/main" id="{1B7BEF69-3DE4-45C7-BE63-F06043EC7B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8879" y="3711599"/>
            <a:ext cx="6224954" cy="3216735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/>
              <a:t>Alex Linkston </a:t>
            </a:r>
            <a:br>
              <a:rPr lang="en-GB" sz="2800" b="1" dirty="0"/>
            </a:br>
            <a:r>
              <a:rPr lang="en-GB" sz="2800" b="1" dirty="0"/>
              <a:t>Skills Centre for Sustainable Living</a:t>
            </a:r>
          </a:p>
          <a:p>
            <a:pPr algn="l"/>
            <a:r>
              <a:rPr lang="en-GB" dirty="0"/>
              <a:t>Opened on 19 September 2023 by</a:t>
            </a:r>
          </a:p>
          <a:p>
            <a:pPr algn="l"/>
            <a:r>
              <a:rPr lang="en-GB" dirty="0"/>
              <a:t>Graeme Dey MSP</a:t>
            </a:r>
            <a:br>
              <a:rPr lang="en-GB" dirty="0"/>
            </a:br>
            <a:r>
              <a:rPr lang="en-GB" dirty="0"/>
              <a:t>Minister for Higher Education and Further Education</a:t>
            </a:r>
          </a:p>
        </p:txBody>
      </p:sp>
    </p:spTree>
    <p:extLst>
      <p:ext uri="{BB962C8B-B14F-4D97-AF65-F5344CB8AC3E}">
        <p14:creationId xmlns:p14="http://schemas.microsoft.com/office/powerpoint/2010/main" val="5285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E9E747-C543-43D0-BCFD-138415259BD2}"/>
              </a:ext>
            </a:extLst>
          </p:cNvPr>
          <p:cNvSpPr/>
          <p:nvPr/>
        </p:nvSpPr>
        <p:spPr>
          <a:xfrm>
            <a:off x="0" y="3216735"/>
            <a:ext cx="12192000" cy="36412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F6703-8A35-4966-B6F8-1D2CA8D26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2167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EB7896-8195-4EA2-9307-B406234EDF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7" t="51345" r="28441" b="16699"/>
          <a:stretch/>
        </p:blipFill>
        <p:spPr>
          <a:xfrm>
            <a:off x="-1" y="3216735"/>
            <a:ext cx="5410713" cy="3641264"/>
          </a:xfrm>
          <a:prstGeom prst="rect">
            <a:avLst/>
          </a:prstGeom>
        </p:spPr>
      </p:pic>
      <p:sp>
        <p:nvSpPr>
          <p:cNvPr id="9" name="Subtitle 5">
            <a:extLst>
              <a:ext uri="{FF2B5EF4-FFF2-40B4-BE49-F238E27FC236}">
                <a16:creationId xmlns:a16="http://schemas.microsoft.com/office/drawing/2014/main" id="{1B7BEF69-3DE4-45C7-BE63-F06043EC7B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5094" y="3447834"/>
            <a:ext cx="6503121" cy="1944781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The ECOHOUSE was one of the projects funded by </a:t>
            </a:r>
            <a:r>
              <a:rPr lang="en-GB" b="1" dirty="0"/>
              <a:t>West Lothian Council </a:t>
            </a:r>
            <a:br>
              <a:rPr lang="en-GB" b="1" dirty="0"/>
            </a:br>
            <a:r>
              <a:rPr lang="en-GB" dirty="0"/>
              <a:t>using its allocation from </a:t>
            </a:r>
            <a:br>
              <a:rPr lang="en-GB" dirty="0"/>
            </a:br>
            <a:r>
              <a:rPr lang="en-GB" dirty="0"/>
              <a:t>the Scottish Government’s </a:t>
            </a:r>
            <a:br>
              <a:rPr lang="en-GB" dirty="0"/>
            </a:br>
            <a:r>
              <a:rPr lang="en-GB" dirty="0"/>
              <a:t>Place Based Investment Programme</a:t>
            </a:r>
            <a:endParaRPr lang="en-GB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34FAA3-660F-4351-8CF1-5BF590E91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712" y="5462954"/>
            <a:ext cx="6854036" cy="140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41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E9E747-C543-43D0-BCFD-138415259BD2}"/>
              </a:ext>
            </a:extLst>
          </p:cNvPr>
          <p:cNvSpPr/>
          <p:nvPr/>
        </p:nvSpPr>
        <p:spPr>
          <a:xfrm>
            <a:off x="0" y="3216735"/>
            <a:ext cx="12192000" cy="36412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8B20EE6-17AC-4D1B-9121-8B16D105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723" y="3641265"/>
            <a:ext cx="10351477" cy="3216735"/>
          </a:xfrm>
        </p:spPr>
        <p:txBody>
          <a:bodyPr>
            <a:normAutofit/>
          </a:bodyPr>
          <a:lstStyle/>
          <a:p>
            <a:r>
              <a:rPr lang="en-GB" dirty="0"/>
              <a:t>Eco houses minimise environmental impact while maximising energy efficiency and sustainability</a:t>
            </a:r>
          </a:p>
          <a:p>
            <a:r>
              <a:rPr lang="en-GB" dirty="0"/>
              <a:t>The Skills Centre for Sustainable Living has two houses – a low-carbon house and an unfinished house</a:t>
            </a:r>
          </a:p>
          <a:p>
            <a:r>
              <a:rPr lang="en-GB" dirty="0"/>
              <a:t>This low-carbon house provides sustainable and energy-efficient living solutions and is designed with features that provide platinum, gold and silver level certifications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F6703-8A35-4966-B6F8-1D2CA8D26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21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08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E9E747-C543-43D0-BCFD-138415259BD2}"/>
              </a:ext>
            </a:extLst>
          </p:cNvPr>
          <p:cNvSpPr/>
          <p:nvPr/>
        </p:nvSpPr>
        <p:spPr>
          <a:xfrm>
            <a:off x="0" y="3205012"/>
            <a:ext cx="12192000" cy="36412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8B20EE6-17AC-4D1B-9121-8B16D105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231" y="3998155"/>
            <a:ext cx="4618891" cy="2695719"/>
          </a:xfr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Low-Carbon House</a:t>
            </a:r>
            <a:endParaRPr lang="en-GB" sz="1000" dirty="0"/>
          </a:p>
          <a:p>
            <a:r>
              <a:rPr lang="en-GB" sz="2000" dirty="0"/>
              <a:t>Built to low-carbon standards with certified air tightness and thermal properties.</a:t>
            </a:r>
            <a:br>
              <a:rPr lang="en-GB" sz="2000" dirty="0"/>
            </a:br>
            <a:r>
              <a:rPr lang="en-GB" sz="2000" dirty="0"/>
              <a:t>Triple glazing, solar panels, air source heat pump, heat recovery ventilation and electric car charging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F6703-8A35-4966-B6F8-1D2CA8D26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216735"/>
          </a:xfrm>
          <a:prstGeom prst="rect">
            <a:avLst/>
          </a:prstGeom>
        </p:spPr>
      </p:pic>
      <p:sp>
        <p:nvSpPr>
          <p:cNvPr id="5" name="Subtitle 5">
            <a:extLst>
              <a:ext uri="{FF2B5EF4-FFF2-40B4-BE49-F238E27FC236}">
                <a16:creationId xmlns:a16="http://schemas.microsoft.com/office/drawing/2014/main" id="{36647803-3114-412D-AC00-9FACC76C8835}"/>
              </a:ext>
            </a:extLst>
          </p:cNvPr>
          <p:cNvSpPr txBox="1">
            <a:spLocks/>
          </p:cNvSpPr>
          <p:nvPr/>
        </p:nvSpPr>
        <p:spPr>
          <a:xfrm>
            <a:off x="7420708" y="3998155"/>
            <a:ext cx="4618891" cy="269571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030A0"/>
              </a:buClr>
              <a:buFont typeface="Courier New" panose="02070309020205020404" pitchFamily="49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Shell House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GB" sz="2000" dirty="0"/>
              <a:t>Unfinished house for developing skills in a real-life environment to achieve low carbon house standards.</a:t>
            </a:r>
          </a:p>
          <a:p>
            <a:r>
              <a:rPr lang="en-GB" sz="2000" dirty="0"/>
              <a:t>No interior fittings, stud walls or plaster board on walls or ceiling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114EA8-E1D3-48A7-881E-AA19197E5A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858"/>
          <a:stretch/>
        </p:blipFill>
        <p:spPr>
          <a:xfrm>
            <a:off x="4824045" y="5271944"/>
            <a:ext cx="2532185" cy="1421930"/>
          </a:xfrm>
          <a:prstGeom prst="rect">
            <a:avLst/>
          </a:prstGeom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4B44F67-E3B0-4BE4-83AF-B89098771278}"/>
              </a:ext>
            </a:extLst>
          </p:cNvPr>
          <p:cNvSpPr/>
          <p:nvPr/>
        </p:nvSpPr>
        <p:spPr>
          <a:xfrm>
            <a:off x="117231" y="3317631"/>
            <a:ext cx="4618891" cy="68052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10FFB3C-CC02-4A57-8E8D-7C953AE96FAF}"/>
              </a:ext>
            </a:extLst>
          </p:cNvPr>
          <p:cNvSpPr/>
          <p:nvPr/>
        </p:nvSpPr>
        <p:spPr>
          <a:xfrm>
            <a:off x="7420708" y="3301004"/>
            <a:ext cx="4618891" cy="68052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078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E9E747-C543-43D0-BCFD-138415259BD2}"/>
              </a:ext>
            </a:extLst>
          </p:cNvPr>
          <p:cNvSpPr/>
          <p:nvPr/>
        </p:nvSpPr>
        <p:spPr>
          <a:xfrm>
            <a:off x="0" y="3216735"/>
            <a:ext cx="12192000" cy="36412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8B20EE6-17AC-4D1B-9121-8B16D105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246" y="3578656"/>
            <a:ext cx="11664462" cy="2854814"/>
          </a:xfrm>
        </p:spPr>
        <p:txBody>
          <a:bodyPr>
            <a:normAutofit/>
          </a:bodyPr>
          <a:lstStyle/>
          <a:p>
            <a:r>
              <a:rPr lang="en-GB" sz="3200" b="1" dirty="0"/>
              <a:t>Passive design</a:t>
            </a:r>
            <a:endParaRPr lang="en-GB" sz="1000" dirty="0"/>
          </a:p>
          <a:p>
            <a:pPr algn="l"/>
            <a:endParaRPr lang="en-GB" sz="1000" dirty="0"/>
          </a:p>
          <a:p>
            <a:pPr algn="l"/>
            <a:r>
              <a:rPr lang="en-GB" sz="2800" dirty="0"/>
              <a:t>The low-carbon house optimises the building's orientation, window placement and shading to maximise natural light and ventilation, reducing the need for artificial lighting and ventilation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F6703-8A35-4966-B6F8-1D2CA8D26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21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7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E9E747-C543-43D0-BCFD-138415259BD2}"/>
              </a:ext>
            </a:extLst>
          </p:cNvPr>
          <p:cNvSpPr/>
          <p:nvPr/>
        </p:nvSpPr>
        <p:spPr>
          <a:xfrm>
            <a:off x="0" y="3216735"/>
            <a:ext cx="12192000" cy="36412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No alternative text description for this image">
            <a:extLst>
              <a:ext uri="{FF2B5EF4-FFF2-40B4-BE49-F238E27FC236}">
                <a16:creationId xmlns:a16="http://schemas.microsoft.com/office/drawing/2014/main" id="{62D20507-09DE-490B-9A6F-1D9A35728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6" r="15481"/>
          <a:stretch/>
        </p:blipFill>
        <p:spPr bwMode="auto">
          <a:xfrm>
            <a:off x="-11719" y="3210126"/>
            <a:ext cx="3341077" cy="36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8F6703-8A35-4966-B6F8-1D2CA8D26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216735"/>
          </a:xfrm>
          <a:prstGeom prst="rect">
            <a:avLst/>
          </a:prstGeom>
        </p:spPr>
      </p:pic>
      <p:sp>
        <p:nvSpPr>
          <p:cNvPr id="8" name="Subtitle 5">
            <a:extLst>
              <a:ext uri="{FF2B5EF4-FFF2-40B4-BE49-F238E27FC236}">
                <a16:creationId xmlns:a16="http://schemas.microsoft.com/office/drawing/2014/main" id="{94AE40B8-2E1F-48A7-9914-9904C6D7F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5318" y="3305949"/>
            <a:ext cx="4618892" cy="600383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/>
              <a:t>Year 1 Engagement </a:t>
            </a:r>
          </a:p>
          <a:p>
            <a:endParaRPr lang="en-GB" sz="900" dirty="0"/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22D1AB4D-5028-4C44-B622-E810D60C5EEA}"/>
              </a:ext>
            </a:extLst>
          </p:cNvPr>
          <p:cNvSpPr/>
          <p:nvPr/>
        </p:nvSpPr>
        <p:spPr>
          <a:xfrm>
            <a:off x="3686911" y="4080374"/>
            <a:ext cx="1852246" cy="1622396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200</a:t>
            </a:r>
            <a:br>
              <a:rPr lang="en-GB" sz="2000" dirty="0"/>
            </a:br>
            <a:r>
              <a:rPr lang="en-GB" dirty="0"/>
              <a:t>school pupils</a:t>
            </a:r>
            <a:endParaRPr lang="en-GB" sz="2000" dirty="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7F33F128-4262-4B27-AFF1-B9B558813B05}"/>
              </a:ext>
            </a:extLst>
          </p:cNvPr>
          <p:cNvSpPr/>
          <p:nvPr/>
        </p:nvSpPr>
        <p:spPr>
          <a:xfrm>
            <a:off x="5205046" y="4891572"/>
            <a:ext cx="1852246" cy="1622396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20</a:t>
            </a:r>
            <a:br>
              <a:rPr lang="en-GB" sz="2000" dirty="0"/>
            </a:br>
            <a:r>
              <a:rPr lang="en-GB" dirty="0"/>
              <a:t>teachers</a:t>
            </a:r>
            <a:endParaRPr lang="en-GB" sz="2000" dirty="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811447D5-E6DB-4E56-BB5E-8590C2EF568C}"/>
              </a:ext>
            </a:extLst>
          </p:cNvPr>
          <p:cNvSpPr/>
          <p:nvPr/>
        </p:nvSpPr>
        <p:spPr>
          <a:xfrm>
            <a:off x="6746629" y="4114323"/>
            <a:ext cx="1852246" cy="1622396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150</a:t>
            </a:r>
            <a:br>
              <a:rPr lang="en-GB" sz="2000" dirty="0"/>
            </a:br>
            <a:r>
              <a:rPr lang="en-GB" dirty="0"/>
              <a:t>full time students</a:t>
            </a:r>
            <a:endParaRPr lang="en-GB" sz="2000" dirty="0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B6BFD197-B985-49EC-8832-3CC4782CFAD5}"/>
              </a:ext>
            </a:extLst>
          </p:cNvPr>
          <p:cNvSpPr/>
          <p:nvPr/>
        </p:nvSpPr>
        <p:spPr>
          <a:xfrm>
            <a:off x="8264764" y="4923524"/>
            <a:ext cx="1852246" cy="1622396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150</a:t>
            </a:r>
            <a:br>
              <a:rPr lang="en-GB" sz="2000" dirty="0"/>
            </a:br>
            <a:r>
              <a:rPr lang="en-GB" dirty="0"/>
              <a:t>modern apprentices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0D4BCE11-EB66-4A07-9959-2ACDA0B1CEAE}"/>
              </a:ext>
            </a:extLst>
          </p:cNvPr>
          <p:cNvSpPr/>
          <p:nvPr/>
        </p:nvSpPr>
        <p:spPr>
          <a:xfrm>
            <a:off x="9788765" y="4109022"/>
            <a:ext cx="1852246" cy="1622396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50</a:t>
            </a:r>
            <a:br>
              <a:rPr lang="en-GB" sz="2000" dirty="0"/>
            </a:br>
            <a:r>
              <a:rPr lang="en-GB" dirty="0"/>
              <a:t>foundation apprentices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28554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E9E747-C543-43D0-BCFD-138415259BD2}"/>
              </a:ext>
            </a:extLst>
          </p:cNvPr>
          <p:cNvSpPr/>
          <p:nvPr/>
        </p:nvSpPr>
        <p:spPr>
          <a:xfrm>
            <a:off x="0" y="3216735"/>
            <a:ext cx="12192000" cy="36412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8B20EE6-17AC-4D1B-9121-8B16D105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246" y="3578656"/>
            <a:ext cx="11664462" cy="2854814"/>
          </a:xfrm>
        </p:spPr>
        <p:txBody>
          <a:bodyPr>
            <a:normAutofit/>
          </a:bodyPr>
          <a:lstStyle/>
          <a:p>
            <a:r>
              <a:rPr lang="en-GB" sz="3200" b="1" dirty="0"/>
              <a:t>Developing the future workforce</a:t>
            </a:r>
          </a:p>
          <a:p>
            <a:endParaRPr lang="en-GB" sz="1000" dirty="0"/>
          </a:p>
          <a:p>
            <a:pPr algn="l"/>
            <a:r>
              <a:rPr lang="en-GB" sz="2800" dirty="0"/>
              <a:t>Practical skills development in the unfinished house for courses that prepare students for industry experience and provide real-life settings for data science and engineering projects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F6703-8A35-4966-B6F8-1D2CA8D26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21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56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E9E747-C543-43D0-BCFD-138415259BD2}"/>
              </a:ext>
            </a:extLst>
          </p:cNvPr>
          <p:cNvSpPr/>
          <p:nvPr/>
        </p:nvSpPr>
        <p:spPr>
          <a:xfrm>
            <a:off x="0" y="3216735"/>
            <a:ext cx="12192000" cy="36412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8B20EE6-17AC-4D1B-9121-8B16D105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246" y="3399692"/>
            <a:ext cx="11664462" cy="3528646"/>
          </a:xfrm>
        </p:spPr>
        <p:txBody>
          <a:bodyPr>
            <a:normAutofit fontScale="92500" lnSpcReduction="10000"/>
          </a:bodyPr>
          <a:lstStyle/>
          <a:p>
            <a:r>
              <a:rPr lang="en-GB" sz="2600" b="1" dirty="0"/>
              <a:t>Developing the future workforce</a:t>
            </a:r>
          </a:p>
          <a:p>
            <a:endParaRPr lang="en-GB" sz="1000" b="1" dirty="0"/>
          </a:p>
          <a:p>
            <a:pPr marL="342900" indent="-342900" algn="l">
              <a:buClr>
                <a:schemeClr val="accent3">
                  <a:lumMod val="75000"/>
                </a:schemeClr>
              </a:buClr>
              <a:buSzPct val="105000"/>
              <a:buFont typeface="Arial" panose="020B0604020202020204" pitchFamily="34" charset="0"/>
              <a:buChar char="•"/>
            </a:pPr>
            <a:r>
              <a:rPr lang="en-GB" sz="2200" dirty="0"/>
              <a:t>Insulation Building Technologies – flooring and wall insulations, preparing for retrofitting and new build</a:t>
            </a:r>
          </a:p>
          <a:p>
            <a:pPr marL="342900" indent="-342900" algn="l">
              <a:buClr>
                <a:schemeClr val="accent3">
                  <a:lumMod val="75000"/>
                </a:schemeClr>
              </a:buClr>
              <a:buSzPct val="105000"/>
              <a:buFont typeface="Arial" panose="020B0604020202020204" pitchFamily="34" charset="0"/>
              <a:buChar char="•"/>
            </a:pPr>
            <a:r>
              <a:rPr lang="en-GB" sz="2200" dirty="0"/>
              <a:t>Installation – heat pump installation, solar panel installation, smart controls and EV charging points</a:t>
            </a:r>
          </a:p>
          <a:p>
            <a:pPr marL="342900" indent="-342900" algn="l">
              <a:buClr>
                <a:schemeClr val="accent3">
                  <a:lumMod val="75000"/>
                </a:schemeClr>
              </a:buClr>
              <a:buSzPct val="105000"/>
              <a:buFont typeface="Arial" panose="020B0604020202020204" pitchFamily="34" charset="0"/>
              <a:buChar char="•"/>
            </a:pPr>
            <a:r>
              <a:rPr lang="en-GB" sz="2200" dirty="0"/>
              <a:t>Data Gathering and Real-Life Calculations – the low-carbon house will be used to demonstrate Air Source Heat Pumps data gathering and for engineering projects such as air tightness testing and thermal imagery</a:t>
            </a:r>
            <a:r>
              <a:rPr lang="en-GB" sz="2200" b="1" dirty="0"/>
              <a:t> </a:t>
            </a:r>
          </a:p>
          <a:p>
            <a:pPr marL="342900" indent="-342900" algn="l">
              <a:buClr>
                <a:schemeClr val="accent3">
                  <a:lumMod val="75000"/>
                </a:schemeClr>
              </a:buClr>
              <a:buSzPct val="105000"/>
              <a:buFont typeface="Arial" panose="020B0604020202020204" pitchFamily="34" charset="0"/>
              <a:buChar char="•"/>
            </a:pPr>
            <a:r>
              <a:rPr lang="en-GB" sz="2200" dirty="0"/>
              <a:t>Mechanical heat ventilation recovery, water bylaws and unvented hot water, and heat pumps </a:t>
            </a:r>
          </a:p>
          <a:p>
            <a:pPr algn="l">
              <a:buClr>
                <a:schemeClr val="accent3">
                  <a:lumMod val="75000"/>
                </a:schemeClr>
              </a:buClr>
              <a:buSzPct val="105000"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F6703-8A35-4966-B6F8-1D2CA8D26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21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38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6DB0B6C639B84587067B87437D56AD" ma:contentTypeVersion="12" ma:contentTypeDescription="Create a new document." ma:contentTypeScope="" ma:versionID="d31643d0dc5ab7e078ed3abbb51531e9">
  <xsd:schema xmlns:xsd="http://www.w3.org/2001/XMLSchema" xmlns:xs="http://www.w3.org/2001/XMLSchema" xmlns:p="http://schemas.microsoft.com/office/2006/metadata/properties" xmlns:ns2="c202e7a0-c347-4cb2-a098-1362869a0464" xmlns:ns3="b77c48f5-1e56-483f-8f86-3c2134797c55" targetNamespace="http://schemas.microsoft.com/office/2006/metadata/properties" ma:root="true" ma:fieldsID="f7afbd61dc38e98329f8372370f9b6a7" ns2:_="" ns3:_="">
    <xsd:import namespace="c202e7a0-c347-4cb2-a098-1362869a0464"/>
    <xsd:import namespace="b77c48f5-1e56-483f-8f86-3c2134797c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2e7a0-c347-4cb2-a098-1362869a04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7c48f5-1e56-483f-8f86-3c2134797c5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FEB072-47E4-454F-9683-F8D0FBC4E3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95E685-90E3-4C5E-9F8A-768B2099DE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02e7a0-c347-4cb2-a098-1362869a0464"/>
    <ds:schemaRef ds:uri="b77c48f5-1e56-483f-8f86-3c2134797c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1B0FF3-6938-41D4-9D4A-06CB8EA34829}">
  <ds:schemaRefs>
    <ds:schemaRef ds:uri="http://purl.org/dc/elements/1.1/"/>
    <ds:schemaRef ds:uri="http://schemas.microsoft.com/office/2006/metadata/properties"/>
    <ds:schemaRef ds:uri="b77c48f5-1e56-483f-8f86-3c2134797c55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c202e7a0-c347-4cb2-a098-1362869a046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11143</TotalTime>
  <Words>338</Words>
  <Application>Microsoft Office PowerPoint</Application>
  <PresentationFormat>Widescreen</PresentationFormat>
  <Paragraphs>39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Rounded MT Bold</vt:lpstr>
      <vt:lpstr>Calibri</vt:lpstr>
      <vt:lpstr>Century Gothic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Byrne</dc:creator>
  <cp:lastModifiedBy>Steven Morrison</cp:lastModifiedBy>
  <cp:revision>415</cp:revision>
  <cp:lastPrinted>2023-09-15T14:58:35Z</cp:lastPrinted>
  <dcterms:created xsi:type="dcterms:W3CDTF">2020-09-02T15:27:03Z</dcterms:created>
  <dcterms:modified xsi:type="dcterms:W3CDTF">2023-11-09T11:17:10Z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0x010100166DB0B6C639B84587067B87437D56AD</vt:lpwstr>
  </property>
</Properties>
</file>