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84" y="-6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2A42E3F-3D10-43C1-ADC2-8BE8CA76CBD4}" type="datetimeFigureOut">
              <a:rPr lang="en-GB" smtClean="0"/>
              <a:t>13/05/2016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352791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42E3F-3D10-43C1-ADC2-8BE8CA76CBD4}" type="datetimeFigureOut">
              <a:rPr lang="en-GB" smtClean="0"/>
              <a:t>13/05/2016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26435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42E3F-3D10-43C1-ADC2-8BE8CA76CBD4}" type="datetimeFigureOut">
              <a:rPr lang="en-GB" smtClean="0"/>
              <a:t>13/05/2016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267406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2A42E3F-3D10-43C1-ADC2-8BE8CA76CBD4}" type="datetimeFigureOut">
              <a:rPr lang="en-GB" smtClean="0"/>
              <a:t>13/05/2016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62247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2A42E3F-3D10-43C1-ADC2-8BE8CA76CBD4}" type="datetimeFigureOut">
              <a:rPr lang="en-GB" smtClean="0"/>
              <a:t>13/05/2016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660878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2A42E3F-3D10-43C1-ADC2-8BE8CA76CBD4}" type="datetimeFigureOut">
              <a:rPr lang="en-GB" smtClean="0"/>
              <a:t>13/05/2016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324660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2A42E3F-3D10-43C1-ADC2-8BE8CA76CBD4}" type="datetimeFigureOut">
              <a:rPr lang="en-GB" smtClean="0"/>
              <a:t>13/05/2016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425931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A42E3F-3D10-43C1-ADC2-8BE8CA76CBD4}" type="datetimeFigureOut">
              <a:rPr lang="en-GB" smtClean="0"/>
              <a:t>13/05/2016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349269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42E3F-3D10-43C1-ADC2-8BE8CA76CBD4}" type="datetimeFigureOut">
              <a:rPr lang="en-GB" smtClean="0"/>
              <a:t>13/05/2016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186837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A42E3F-3D10-43C1-ADC2-8BE8CA76CBD4}" type="datetimeFigureOut">
              <a:rPr lang="en-GB" smtClean="0"/>
              <a:t>13/05/2016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381496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A42E3F-3D10-43C1-ADC2-8BE8CA76CBD4}" type="datetimeFigureOut">
              <a:rPr lang="en-GB" smtClean="0"/>
              <a:t>13/05/2016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0E68CC-C4E8-4709-A60C-72D3D9CD496C}" type="slidenum">
              <a:rPr lang="en-GB" smtClean="0"/>
              <a:t>‹#›</a:t>
            </a:fld>
            <a:endParaRPr lang="en-GB"/>
          </a:p>
        </p:txBody>
      </p:sp>
    </p:spTree>
    <p:extLst>
      <p:ext uri="{BB962C8B-B14F-4D97-AF65-F5344CB8AC3E}">
        <p14:creationId xmlns:p14="http://schemas.microsoft.com/office/powerpoint/2010/main" val="1141286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42E3F-3D10-43C1-ADC2-8BE8CA76CBD4}" type="datetimeFigureOut">
              <a:rPr lang="en-GB" smtClean="0"/>
              <a:t>13/05/2016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0E68CC-C4E8-4709-A60C-72D3D9CD496C}" type="slidenum">
              <a:rPr lang="en-GB" smtClean="0"/>
              <a:t>‹#›</a:t>
            </a:fld>
            <a:endParaRPr lang="en-GB"/>
          </a:p>
        </p:txBody>
      </p:sp>
    </p:spTree>
    <p:extLst>
      <p:ext uri="{BB962C8B-B14F-4D97-AF65-F5344CB8AC3E}">
        <p14:creationId xmlns:p14="http://schemas.microsoft.com/office/powerpoint/2010/main" val="2576655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1850" y="552375"/>
            <a:ext cx="10515600" cy="1503725"/>
          </a:xfrm>
        </p:spPr>
        <p:txBody>
          <a:bodyPr>
            <a:normAutofit fontScale="90000"/>
          </a:bodyPr>
          <a:lstStyle/>
          <a:p>
            <a:pPr algn="ctr"/>
            <a:r>
              <a:rPr lang="en-GB" b="1" dirty="0" smtClean="0"/>
              <a:t>Linking Curriculum, Campus and Community</a:t>
            </a:r>
            <a:endParaRPr lang="en-GB" b="1" dirty="0"/>
          </a:p>
        </p:txBody>
      </p:sp>
      <p:sp>
        <p:nvSpPr>
          <p:cNvPr id="5" name="Text Placeholder 4"/>
          <p:cNvSpPr>
            <a:spLocks noGrp="1"/>
          </p:cNvSpPr>
          <p:nvPr>
            <p:ph type="body" idx="1"/>
          </p:nvPr>
        </p:nvSpPr>
        <p:spPr>
          <a:xfrm>
            <a:off x="831850" y="5368833"/>
            <a:ext cx="10515600" cy="1227909"/>
          </a:xfrm>
        </p:spPr>
        <p:txBody>
          <a:bodyPr>
            <a:normAutofit fontScale="92500" lnSpcReduction="10000"/>
          </a:bodyPr>
          <a:lstStyle/>
          <a:p>
            <a:r>
              <a:rPr lang="en-GB" dirty="0" smtClean="0"/>
              <a:t>Elaine Crawford</a:t>
            </a:r>
          </a:p>
          <a:p>
            <a:r>
              <a:rPr lang="en-GB" dirty="0" smtClean="0"/>
              <a:t>Climate Change Officer</a:t>
            </a:r>
          </a:p>
          <a:p>
            <a:r>
              <a:rPr lang="en-GB" dirty="0" smtClean="0"/>
              <a:t>Dumfries and Galloway College</a:t>
            </a:r>
            <a:endParaRPr lang="en-GB" dirty="0"/>
          </a:p>
        </p:txBody>
      </p:sp>
      <p:pic>
        <p:nvPicPr>
          <p:cNvPr id="6" name="Picture 5"/>
          <p:cNvPicPr>
            <a:picLocks noChangeAspect="1"/>
          </p:cNvPicPr>
          <p:nvPr/>
        </p:nvPicPr>
        <p:blipFill>
          <a:blip r:embed="rId2"/>
          <a:stretch>
            <a:fillRect/>
          </a:stretch>
        </p:blipFill>
        <p:spPr>
          <a:xfrm>
            <a:off x="2737035" y="2242894"/>
            <a:ext cx="6433090" cy="2939143"/>
          </a:xfrm>
          <a:prstGeom prst="rect">
            <a:avLst/>
          </a:prstGeom>
        </p:spPr>
      </p:pic>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6521" y="5368832"/>
            <a:ext cx="3313113" cy="90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175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Curriculum</a:t>
            </a:r>
            <a:endParaRPr lang="en-GB" b="1" dirty="0">
              <a:latin typeface="+mn-lt"/>
            </a:endParaRPr>
          </a:p>
        </p:txBody>
      </p:sp>
      <p:sp>
        <p:nvSpPr>
          <p:cNvPr id="3" name="TextBox 2"/>
          <p:cNvSpPr txBox="1"/>
          <p:nvPr/>
        </p:nvSpPr>
        <p:spPr>
          <a:xfrm>
            <a:off x="838200" y="1972491"/>
            <a:ext cx="9455331" cy="3539430"/>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Appropriate curriculum materials</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Staff development and training</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Credit rated materials</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Assessment</a:t>
            </a:r>
          </a:p>
          <a:p>
            <a:endParaRPr lang="en-GB" sz="2800" dirty="0"/>
          </a:p>
        </p:txBody>
      </p:sp>
    </p:spTree>
    <p:extLst>
      <p:ext uri="{BB962C8B-B14F-4D97-AF65-F5344CB8AC3E}">
        <p14:creationId xmlns:p14="http://schemas.microsoft.com/office/powerpoint/2010/main" val="173784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Campus</a:t>
            </a:r>
            <a:endParaRPr lang="en-GB" b="1" dirty="0">
              <a:latin typeface="+mn-lt"/>
            </a:endParaRPr>
          </a:p>
        </p:txBody>
      </p:sp>
      <p:sp>
        <p:nvSpPr>
          <p:cNvPr id="5" name="TextBox 4"/>
          <p:cNvSpPr txBox="1"/>
          <p:nvPr/>
        </p:nvSpPr>
        <p:spPr>
          <a:xfrm>
            <a:off x="1018903" y="1894114"/>
            <a:ext cx="7171508" cy="2031325"/>
          </a:xfrm>
          <a:prstGeom prst="rect">
            <a:avLst/>
          </a:prstGeom>
          <a:noFill/>
        </p:spPr>
        <p:txBody>
          <a:bodyPr wrap="square" rtlCol="0">
            <a:spAutoFit/>
          </a:bodyPr>
          <a:lstStyle/>
          <a:p>
            <a:pPr marL="285750" indent="-285750">
              <a:buFont typeface="Arial" panose="020B0604020202020204" pitchFamily="34" charset="0"/>
              <a:buChar char="•"/>
            </a:pPr>
            <a:r>
              <a:rPr lang="en-GB" dirty="0" smtClean="0"/>
              <a:t>Carbon Management Plan / Climate Change Action Plan</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Cross-campus activities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Classroom learning linked to cross campus actions / activities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Carbon reduction and behaviour change</a:t>
            </a:r>
            <a:endParaRPr lang="en-GB" dirty="0"/>
          </a:p>
        </p:txBody>
      </p:sp>
    </p:spTree>
    <p:extLst>
      <p:ext uri="{BB962C8B-B14F-4D97-AF65-F5344CB8AC3E}">
        <p14:creationId xmlns:p14="http://schemas.microsoft.com/office/powerpoint/2010/main" val="372183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smtClean="0">
                <a:latin typeface="+mn-lt"/>
              </a:rPr>
              <a:t>Community</a:t>
            </a:r>
            <a:endParaRPr lang="en-GB" b="1" dirty="0">
              <a:latin typeface="+mn-lt"/>
            </a:endParaRPr>
          </a:p>
        </p:txBody>
      </p:sp>
      <p:sp>
        <p:nvSpPr>
          <p:cNvPr id="2" name="TextBox 1"/>
          <p:cNvSpPr txBox="1"/>
          <p:nvPr/>
        </p:nvSpPr>
        <p:spPr>
          <a:xfrm>
            <a:off x="927463" y="2207623"/>
            <a:ext cx="7158446" cy="2246769"/>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Volunteering activities</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Fundraising</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External partners</a:t>
            </a:r>
            <a:endParaRPr lang="en-GB" sz="2800" dirty="0"/>
          </a:p>
        </p:txBody>
      </p:sp>
    </p:spTree>
    <p:extLst>
      <p:ext uri="{BB962C8B-B14F-4D97-AF65-F5344CB8AC3E}">
        <p14:creationId xmlns:p14="http://schemas.microsoft.com/office/powerpoint/2010/main" val="150416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b="1" dirty="0" smtClean="0">
                <a:latin typeface="+mn-lt"/>
              </a:rPr>
              <a:t>Best Practice</a:t>
            </a:r>
            <a:endParaRPr lang="en-GB" b="1" dirty="0">
              <a:latin typeface="+mn-lt"/>
            </a:endParaRPr>
          </a:p>
        </p:txBody>
      </p:sp>
      <p:sp>
        <p:nvSpPr>
          <p:cNvPr id="2" name="TextBox 1"/>
          <p:cNvSpPr txBox="1"/>
          <p:nvPr/>
        </p:nvSpPr>
        <p:spPr>
          <a:xfrm>
            <a:off x="979714" y="1690688"/>
            <a:ext cx="8908869" cy="3970318"/>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South Lanarkshire College – BREEAM outstanding new build and Passive house</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Fife College – Eco salon</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Edinburgh College – Solar panels</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Perth UHI College – Land management, sustainable estate management and carbon management policy</a:t>
            </a:r>
            <a:endParaRPr lang="en-GB" sz="2800" dirty="0"/>
          </a:p>
        </p:txBody>
      </p:sp>
    </p:spTree>
    <p:extLst>
      <p:ext uri="{BB962C8B-B14F-4D97-AF65-F5344CB8AC3E}">
        <p14:creationId xmlns:p14="http://schemas.microsoft.com/office/powerpoint/2010/main" val="94552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Challenges / Opportunities</a:t>
            </a:r>
            <a:endParaRPr lang="en-GB" b="1" dirty="0">
              <a:latin typeface="+mn-lt"/>
            </a:endParaRPr>
          </a:p>
        </p:txBody>
      </p:sp>
      <p:sp>
        <p:nvSpPr>
          <p:cNvPr id="3" name="TextBox 2"/>
          <p:cNvSpPr txBox="1"/>
          <p:nvPr/>
        </p:nvSpPr>
        <p:spPr>
          <a:xfrm>
            <a:off x="1110343" y="1881051"/>
            <a:ext cx="7680960" cy="3877985"/>
          </a:xfrm>
          <a:prstGeom prst="rect">
            <a:avLst/>
          </a:prstGeom>
          <a:noFill/>
        </p:spPr>
        <p:txBody>
          <a:bodyPr wrap="square" rtlCol="0">
            <a:spAutoFit/>
          </a:bodyPr>
          <a:lstStyle/>
          <a:p>
            <a:pPr marL="285750" indent="-285750">
              <a:buFont typeface="Arial" panose="020B0604020202020204" pitchFamily="34" charset="0"/>
              <a:buChar char="•"/>
            </a:pPr>
            <a:r>
              <a:rPr lang="en-GB" sz="2400" dirty="0"/>
              <a:t>Perceived Relevance and Importance of </a:t>
            </a:r>
            <a:r>
              <a:rPr lang="en-GB" sz="2400" dirty="0" smtClean="0"/>
              <a:t>ESD</a:t>
            </a:r>
          </a:p>
          <a:p>
            <a:pPr marL="285750" indent="-285750">
              <a:buFont typeface="Arial" panose="020B0604020202020204" pitchFamily="34" charset="0"/>
              <a:buChar char="•"/>
            </a:pPr>
            <a:r>
              <a:rPr lang="en-GB" sz="2400" dirty="0" smtClean="0"/>
              <a:t>Strategic </a:t>
            </a:r>
            <a:r>
              <a:rPr lang="en-GB" sz="2400" dirty="0"/>
              <a:t>Leadership and Policy </a:t>
            </a:r>
          </a:p>
          <a:p>
            <a:pPr marL="285750" indent="-285750">
              <a:buFont typeface="Arial" panose="020B0604020202020204" pitchFamily="34" charset="0"/>
              <a:buChar char="•"/>
            </a:pPr>
            <a:r>
              <a:rPr lang="en-GB" sz="2400" dirty="0"/>
              <a:t>Lack of Resources </a:t>
            </a:r>
          </a:p>
          <a:p>
            <a:pPr marL="285750" indent="-285750">
              <a:buFont typeface="Arial" panose="020B0604020202020204" pitchFamily="34" charset="0"/>
              <a:buChar char="•"/>
            </a:pPr>
            <a:r>
              <a:rPr lang="en-GB" sz="2400" dirty="0"/>
              <a:t>‘Sustainability Champions’ and ESD Practitioners</a:t>
            </a:r>
          </a:p>
          <a:p>
            <a:pPr marL="285750" indent="-285750">
              <a:buFont typeface="Arial" panose="020B0604020202020204" pitchFamily="34" charset="0"/>
              <a:buChar char="•"/>
            </a:pPr>
            <a:r>
              <a:rPr lang="en-GB" sz="2400" dirty="0"/>
              <a:t>ESD as an Employability </a:t>
            </a:r>
            <a:r>
              <a:rPr lang="en-GB" sz="2400" dirty="0" smtClean="0"/>
              <a:t>Tool</a:t>
            </a:r>
          </a:p>
          <a:p>
            <a:pPr marL="285750" indent="-285750">
              <a:buFont typeface="Arial" panose="020B0604020202020204" pitchFamily="34" charset="0"/>
              <a:buChar char="•"/>
            </a:pPr>
            <a:r>
              <a:rPr lang="en-GB" sz="2400" dirty="0"/>
              <a:t>Community </a:t>
            </a:r>
            <a:r>
              <a:rPr lang="en-GB" sz="2400" dirty="0" smtClean="0"/>
              <a:t>Engagement</a:t>
            </a:r>
          </a:p>
          <a:p>
            <a:pPr marL="285750" indent="-285750">
              <a:buFont typeface="Arial" panose="020B0604020202020204" pitchFamily="34" charset="0"/>
              <a:buChar char="•"/>
            </a:pPr>
            <a:r>
              <a:rPr lang="en-GB" sz="2400" dirty="0"/>
              <a:t>Students as Co-Constructors</a:t>
            </a:r>
          </a:p>
          <a:p>
            <a:pPr marL="285750" indent="-285750">
              <a:buFont typeface="Arial" panose="020B0604020202020204" pitchFamily="34" charset="0"/>
              <a:buChar char="•"/>
            </a:pPr>
            <a:r>
              <a:rPr lang="en-GB" sz="2400" dirty="0"/>
              <a:t>Quality Assurance, Enhancement and Assessment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94254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263" y="0"/>
            <a:ext cx="10515600" cy="1325563"/>
          </a:xfrm>
        </p:spPr>
        <p:txBody>
          <a:bodyPr>
            <a:normAutofit/>
          </a:bodyPr>
          <a:lstStyle/>
          <a:p>
            <a:r>
              <a:rPr lang="en-GB" sz="3200" b="1" dirty="0">
                <a:latin typeface="+mn-lt"/>
              </a:rPr>
              <a:t>How to Remove the Barriers – Solutions </a:t>
            </a:r>
          </a:p>
        </p:txBody>
      </p:sp>
      <p:sp>
        <p:nvSpPr>
          <p:cNvPr id="3" name="TextBox 2"/>
          <p:cNvSpPr txBox="1"/>
          <p:nvPr/>
        </p:nvSpPr>
        <p:spPr>
          <a:xfrm>
            <a:off x="496388" y="1051243"/>
            <a:ext cx="11155681" cy="5355312"/>
          </a:xfrm>
          <a:prstGeom prst="rect">
            <a:avLst/>
          </a:prstGeom>
          <a:noFill/>
        </p:spPr>
        <p:txBody>
          <a:bodyPr wrap="square" rtlCol="0">
            <a:spAutoFit/>
          </a:bodyPr>
          <a:lstStyle/>
          <a:p>
            <a:pPr marL="285750" lvl="0" indent="-285750">
              <a:buFont typeface="Arial" panose="020B0604020202020204" pitchFamily="34" charset="0"/>
              <a:buChar char="•"/>
            </a:pPr>
            <a:r>
              <a:rPr lang="en-GB" b="1" dirty="0"/>
              <a:t>Strategic Leadership</a:t>
            </a:r>
            <a:r>
              <a:rPr lang="en-GB" dirty="0"/>
              <a:t> – Learning for Sustainability needs to be accorded priority from the centre and be driven and monitored by College Principals.  Therefore, this should be part of College Principals training. </a:t>
            </a:r>
          </a:p>
          <a:p>
            <a:pPr marL="285750" indent="-285750">
              <a:buFont typeface="Arial" panose="020B0604020202020204" pitchFamily="34" charset="0"/>
              <a:buChar char="•"/>
            </a:pPr>
            <a:r>
              <a:rPr lang="en-GB" b="1" dirty="0"/>
              <a:t>Policy and Practice</a:t>
            </a:r>
            <a:r>
              <a:rPr lang="en-GB" dirty="0"/>
              <a:t> – Effective policy has to be implemented.  The colleges that show the greatest progress in ESD have strategic policy documents stating the importance of sustainability within the institution. </a:t>
            </a:r>
            <a:endParaRPr lang="en-GB" dirty="0" smtClean="0"/>
          </a:p>
          <a:p>
            <a:pPr marL="285750" indent="-285750">
              <a:buFont typeface="Arial" panose="020B0604020202020204" pitchFamily="34" charset="0"/>
              <a:buChar char="•"/>
            </a:pPr>
            <a:r>
              <a:rPr lang="en-GB" b="1" dirty="0"/>
              <a:t>Students as Co-constructors</a:t>
            </a:r>
            <a:r>
              <a:rPr lang="en-GB" dirty="0"/>
              <a:t> – Students need to be involved in the learning for sustainability practice, both as co-constructors of what works in the classroom to link sustainability to their curriculum area, but also as a vital component for driving sustainability across the wider campus. </a:t>
            </a:r>
            <a:endParaRPr lang="en-GB" dirty="0" smtClean="0"/>
          </a:p>
          <a:p>
            <a:pPr marL="285750" indent="-285750">
              <a:buFont typeface="Arial" panose="020B0604020202020204" pitchFamily="34" charset="0"/>
              <a:buChar char="•"/>
            </a:pPr>
            <a:r>
              <a:rPr lang="en-GB" b="1" dirty="0"/>
              <a:t>Timetabling Changes</a:t>
            </a:r>
            <a:r>
              <a:rPr lang="en-GB" dirty="0"/>
              <a:t> – There needs to be timetabled spaces in the curriculum for these other avenues to be explored.  This may appear to be trivial but in the environment of the sector the timetable is a crucial instrument of learning. </a:t>
            </a:r>
            <a:endParaRPr lang="en-GB" dirty="0" smtClean="0"/>
          </a:p>
          <a:p>
            <a:pPr marL="285750" indent="-285750">
              <a:buFont typeface="Arial" panose="020B0604020202020204" pitchFamily="34" charset="0"/>
              <a:buChar char="•"/>
            </a:pPr>
            <a:r>
              <a:rPr lang="en-GB" b="1" dirty="0"/>
              <a:t>Linking Campus, Curriculum and Community</a:t>
            </a:r>
            <a:r>
              <a:rPr lang="en-GB" dirty="0"/>
              <a:t> – These initiatives already exist, however again they need to be recognised as ESD initiatives, not only by staff driving them, but by students who partake in them also. </a:t>
            </a:r>
            <a:endParaRPr lang="en-GB" dirty="0" smtClean="0"/>
          </a:p>
          <a:p>
            <a:pPr marL="285750" indent="-285750">
              <a:buFont typeface="Arial" panose="020B0604020202020204" pitchFamily="34" charset="0"/>
              <a:buChar char="•"/>
            </a:pPr>
            <a:r>
              <a:rPr lang="en-GB" b="1" dirty="0"/>
              <a:t>Quality Assurance and Enhancement</a:t>
            </a:r>
            <a:r>
              <a:rPr lang="en-GB" dirty="0"/>
              <a:t> – This needs to be strengthened in Scotland’s Colleges.  Education Scotland should make learning for sustainability a specific and ongoing priority for evaluation. </a:t>
            </a:r>
            <a:endParaRPr lang="en-GB" dirty="0" smtClean="0"/>
          </a:p>
          <a:p>
            <a:pPr marL="285750" indent="-285750">
              <a:buFont typeface="Arial" panose="020B0604020202020204" pitchFamily="34" charset="0"/>
              <a:buChar char="•"/>
            </a:pPr>
            <a:r>
              <a:rPr lang="en-GB" b="1" dirty="0"/>
              <a:t>ESD for Employability</a:t>
            </a:r>
            <a:r>
              <a:rPr lang="en-GB" dirty="0"/>
              <a:t> – Learning for sustainability should be recognised and utilised as an important employability tool and effectively measured. </a:t>
            </a:r>
            <a:endParaRPr lang="en-GB" dirty="0" smtClean="0"/>
          </a:p>
          <a:p>
            <a:pPr marL="285750" indent="-285750">
              <a:buFont typeface="Arial" panose="020B0604020202020204" pitchFamily="34" charset="0"/>
              <a:buChar char="•"/>
            </a:pPr>
            <a:r>
              <a:rPr lang="en-GB" b="1" dirty="0"/>
              <a:t>ESD Practitioners: beyond champions</a:t>
            </a:r>
            <a:r>
              <a:rPr lang="en-GB" dirty="0"/>
              <a:t> – ESD Practitioners with relevant experience need to be employed in the Scottish College sector to help teaching staff incorporate sustainability in their teaching. </a:t>
            </a:r>
            <a:endParaRPr lang="en-GB" dirty="0" smtClean="0"/>
          </a:p>
          <a:p>
            <a:pPr marL="285750" indent="-285750">
              <a:buFont typeface="Arial" panose="020B0604020202020204" pitchFamily="34" charset="0"/>
              <a:buChar char="•"/>
            </a:pPr>
            <a:r>
              <a:rPr lang="en-GB" b="1" dirty="0"/>
              <a:t>Resources</a:t>
            </a:r>
            <a:r>
              <a:rPr lang="en-GB" dirty="0"/>
              <a:t> – The need for resources ought to be seen as paramount. </a:t>
            </a:r>
          </a:p>
        </p:txBody>
      </p:sp>
    </p:spTree>
    <p:extLst>
      <p:ext uri="{BB962C8B-B14F-4D97-AF65-F5344CB8AC3E}">
        <p14:creationId xmlns:p14="http://schemas.microsoft.com/office/powerpoint/2010/main" val="3095401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612" y="3003822"/>
            <a:ext cx="10515600" cy="1325563"/>
          </a:xfrm>
        </p:spPr>
        <p:txBody>
          <a:bodyPr>
            <a:normAutofit/>
          </a:bodyPr>
          <a:lstStyle/>
          <a:p>
            <a:r>
              <a:rPr lang="en-GB" sz="7200" b="1" dirty="0" smtClean="0">
                <a:latin typeface="+mn-lt"/>
              </a:rPr>
              <a:t>The Way Forward?</a:t>
            </a:r>
            <a:endParaRPr lang="en-GB" sz="7200" b="1" dirty="0">
              <a:latin typeface="+mn-lt"/>
            </a:endParaRPr>
          </a:p>
        </p:txBody>
      </p:sp>
    </p:spTree>
    <p:extLst>
      <p:ext uri="{BB962C8B-B14F-4D97-AF65-F5344CB8AC3E}">
        <p14:creationId xmlns:p14="http://schemas.microsoft.com/office/powerpoint/2010/main" val="3084414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1202</TotalTime>
  <Words>433</Words>
  <Application>Microsoft Office PowerPoint</Application>
  <PresentationFormat>Custom</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Linking Curriculum, Campus and Community</vt:lpstr>
      <vt:lpstr>Curriculum</vt:lpstr>
      <vt:lpstr>Campus</vt:lpstr>
      <vt:lpstr>Community</vt:lpstr>
      <vt:lpstr>Best Practice</vt:lpstr>
      <vt:lpstr>Challenges / Opportunities</vt:lpstr>
      <vt:lpstr>How to Remove the Barriers – Solutions </vt:lpstr>
      <vt:lpstr>The Way Forward?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Linking Curriculum, Campus and Community</dc:title>
  <dc:creator>Elaine Crawford</dc:creator>
  <cp:lastModifiedBy>rpetford</cp:lastModifiedBy>
  <cp:revision>8</cp:revision>
  <dcterms:created xsi:type="dcterms:W3CDTF">2016-05-09T11:10:02Z</dcterms:created>
  <dcterms:modified xsi:type="dcterms:W3CDTF">2016-05-13T08:12:54Z</dcterms:modified>
</cp:coreProperties>
</file>