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64" r:id="rId6"/>
    <p:sldId id="279" r:id="rId7"/>
    <p:sldId id="280" r:id="rId8"/>
    <p:sldId id="285" r:id="rId9"/>
    <p:sldId id="283" r:id="rId10"/>
    <p:sldId id="294" r:id="rId11"/>
    <p:sldId id="292" r:id="rId12"/>
    <p:sldId id="284" r:id="rId13"/>
    <p:sldId id="289" r:id="rId14"/>
    <p:sldId id="295" r:id="rId15"/>
    <p:sldId id="296" r:id="rId16"/>
    <p:sldId id="301" r:id="rId17"/>
    <p:sldId id="302" r:id="rId18"/>
    <p:sldId id="297" r:id="rId19"/>
    <p:sldId id="298" r:id="rId20"/>
    <p:sldId id="299" r:id="rId21"/>
    <p:sldId id="300" r:id="rId22"/>
    <p:sldId id="290" r:id="rId23"/>
    <p:sldId id="293" r:id="rId24"/>
    <p:sldId id="281" r:id="rId25"/>
    <p:sldId id="288" r:id="rId26"/>
    <p:sldId id="278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B23"/>
    <a:srgbClr val="FFFFFF"/>
    <a:srgbClr val="006432"/>
    <a:srgbClr val="68AC2C"/>
    <a:srgbClr val="000000"/>
    <a:srgbClr val="92B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howGuides="1">
      <p:cViewPr>
        <p:scale>
          <a:sx n="107" d="100"/>
          <a:sy n="107" d="100"/>
        </p:scale>
        <p:origin x="-90" y="-72"/>
      </p:cViewPr>
      <p:guideLst>
        <p:guide orient="horz" pos="2160"/>
        <p:guide pos="2880"/>
        <p:guide pos="158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FDE8F-CA5E-43C1-859D-92DF5BB7A99F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679BA-E24D-425B-88A0-F959C0F690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27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Text is ranged left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679BA-E24D-425B-88A0-F959C0F6901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See later slide for Georgia option on title</a:t>
            </a:r>
            <a:r>
              <a:rPr lang="en-GB" baseline="0" dirty="0" smtClean="0"/>
              <a:t> text and diamonds option on background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679BA-E24D-425B-88A0-F959C0F6901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screen"/>
          <a:srcRect l="804" t="6803" r="2666" b="29932"/>
          <a:stretch>
            <a:fillRect/>
          </a:stretch>
        </p:blipFill>
        <p:spPr>
          <a:xfrm>
            <a:off x="-6725" y="-19050"/>
            <a:ext cx="9169775" cy="688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0825" y="6165304"/>
            <a:ext cx="86423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_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725" y="-16870"/>
            <a:ext cx="9169775" cy="6877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50825" y="6165304"/>
            <a:ext cx="864235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lai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G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" name="Picture 9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535113"/>
            <a:ext cx="42458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174874"/>
            <a:ext cx="4245868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24745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247455" cy="41344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Arrow Connector 5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44816" cy="131846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28800"/>
            <a:ext cx="5317430" cy="4680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3213993" cy="468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28800"/>
            <a:ext cx="2263080" cy="468052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628800"/>
            <a:ext cx="6225480" cy="46805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 userDrawn="1"/>
          </p:nvCxnSpPr>
          <p:spPr>
            <a:xfrm>
              <a:off x="260664" y="1412776"/>
              <a:ext cx="7416000" cy="0"/>
            </a:xfrm>
            <a:prstGeom prst="straightConnector1">
              <a:avLst/>
            </a:prstGeom>
            <a:ln w="22225">
              <a:solidFill>
                <a:srgbClr val="68AC2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rgia 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260664" y="1412776"/>
            <a:ext cx="7416000" cy="0"/>
          </a:xfrm>
          <a:prstGeom prst="straightConnector1">
            <a:avLst/>
          </a:prstGeom>
          <a:ln w="22225">
            <a:solidFill>
              <a:srgbClr val="68AC2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rgia Title and Content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bg test 2000_1444.gif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 userDrawn="1"/>
          </p:nvCxnSpPr>
          <p:spPr>
            <a:xfrm>
              <a:off x="260664" y="1412776"/>
              <a:ext cx="7416000" cy="0"/>
            </a:xfrm>
            <a:prstGeom prst="straightConnector1">
              <a:avLst/>
            </a:prstGeom>
            <a:ln w="22225">
              <a:solidFill>
                <a:srgbClr val="68AC2C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SRUC-College-colour.gif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7772400" y="181560"/>
              <a:ext cx="1135765" cy="108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3" descr="SRUC-College-colour.gif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37113" y="548680"/>
            <a:ext cx="5069773" cy="485298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7673" y="6165304"/>
            <a:ext cx="8785671" cy="418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 smtClean="0">
                <a:solidFill>
                  <a:srgbClr val="004B23"/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rgbClr val="004B23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Image 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80" y="980728"/>
            <a:ext cx="5616302" cy="511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974" y="1754528"/>
            <a:ext cx="413772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344" y="3789040"/>
            <a:ext cx="2587824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RUC-College-colou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75177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 smtClean="0">
                <a:solidFill>
                  <a:srgbClr val="68AC2C"/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rgbClr val="68AC2C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 Image 2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974" y="1754528"/>
            <a:ext cx="413772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344" y="3789040"/>
            <a:ext cx="2587824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RUC-College-colour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1681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GB" sz="1900" i="1" dirty="0" smtClean="0">
                <a:solidFill>
                  <a:srgbClr val="68AC2C"/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rgbClr val="68AC2C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3 Georgi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G diamonds.png"/>
          <p:cNvPicPr>
            <a:picLocks/>
          </p:cNvPicPr>
          <p:nvPr userDrawn="1"/>
        </p:nvPicPr>
        <p:blipFill>
          <a:blip r:embed="rId2" cstate="screen"/>
          <a:srcRect l="804" t="6803" r="2666" b="29932"/>
          <a:stretch>
            <a:fillRect/>
          </a:stretch>
        </p:blipFill>
        <p:spPr>
          <a:xfrm>
            <a:off x="-6725" y="-19050"/>
            <a:ext cx="9169775" cy="6881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039095"/>
            <a:ext cx="864096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653136"/>
            <a:ext cx="8640960" cy="98566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SRUC College logo white REV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73604" y="188640"/>
            <a:ext cx="1133890" cy="108540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79512" y="6165304"/>
            <a:ext cx="8785671" cy="41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19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Leading the way in Agriculture and Rural Research, Education and Consulting</a:t>
            </a:r>
            <a:endParaRPr lang="en-GB" sz="1900" i="1" dirty="0">
              <a:solidFill>
                <a:schemeClr val="accent3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16824" cy="1301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64096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DD008-350D-4CD8-8DDE-F4F932E955B3}" type="datetimeFigureOut">
              <a:rPr lang="en-GB" smtClean="0"/>
              <a:pPr/>
              <a:t>11/11/2015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7179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1D174-03A1-4388-B9C9-0250156529F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 descr="SRUC-College-colour.gif"/>
          <p:cNvPicPr>
            <a:picLocks noChangeAspect="1"/>
          </p:cNvPicPr>
          <p:nvPr userDrawn="1"/>
        </p:nvPicPr>
        <p:blipFill>
          <a:blip r:embed="rId21" cstate="screen"/>
          <a:stretch>
            <a:fillRect/>
          </a:stretch>
        </p:blipFill>
        <p:spPr>
          <a:xfrm>
            <a:off x="7772400" y="181560"/>
            <a:ext cx="1135765" cy="108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5" r:id="rId5"/>
    <p:sldLayoutId id="2147483660" r:id="rId6"/>
    <p:sldLayoutId id="2147483651" r:id="rId7"/>
    <p:sldLayoutId id="2147483662" r:id="rId8"/>
    <p:sldLayoutId id="2147483666" r:id="rId9"/>
    <p:sldLayoutId id="2147483667" r:id="rId10"/>
    <p:sldLayoutId id="2147483652" r:id="rId11"/>
    <p:sldLayoutId id="2147483663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BD1E"/>
        </a:buClr>
        <a:buFont typeface="Arial" pitchFamily="34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988841"/>
            <a:ext cx="864096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From Critical Thinking to Transformation: Engaging Students Through Practical Projects</a:t>
            </a:r>
            <a:br>
              <a:rPr lang="en-GB" dirty="0"/>
            </a:br>
            <a:endParaRPr lang="en-GB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GB" sz="3000" dirty="0" smtClean="0"/>
          </a:p>
          <a:p>
            <a:r>
              <a:rPr lang="en-GB" sz="7200" dirty="0" smtClean="0"/>
              <a:t>Kate Thornback	</a:t>
            </a:r>
          </a:p>
          <a:p>
            <a:r>
              <a:rPr lang="en-GB" sz="7200" dirty="0" smtClean="0"/>
              <a:t>Environment Officer</a:t>
            </a:r>
          </a:p>
          <a:p>
            <a:r>
              <a:rPr lang="en-GB" sz="7200" dirty="0" smtClean="0"/>
              <a:t>Email: kate.thornback@sruc.ac.uk</a:t>
            </a:r>
          </a:p>
          <a:p>
            <a:r>
              <a:rPr lang="en-GB" sz="7200" dirty="0"/>
              <a:t>Twitter: SRUC Environment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68264"/>
            <a:ext cx="8642350" cy="4861321"/>
          </a:xfrm>
        </p:spPr>
      </p:pic>
    </p:spTree>
    <p:extLst>
      <p:ext uri="{BB962C8B-B14F-4D97-AF65-F5344CB8AC3E}">
        <p14:creationId xmlns:p14="http://schemas.microsoft.com/office/powerpoint/2010/main" val="11188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73560"/>
            <a:ext cx="8642350" cy="4850730"/>
          </a:xfrm>
        </p:spPr>
      </p:pic>
    </p:spTree>
    <p:extLst>
      <p:ext uri="{BB962C8B-B14F-4D97-AF65-F5344CB8AC3E}">
        <p14:creationId xmlns:p14="http://schemas.microsoft.com/office/powerpoint/2010/main" val="11839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68264"/>
            <a:ext cx="8642350" cy="4861321"/>
          </a:xfrm>
        </p:spPr>
      </p:pic>
    </p:spTree>
    <p:extLst>
      <p:ext uri="{BB962C8B-B14F-4D97-AF65-F5344CB8AC3E}">
        <p14:creationId xmlns:p14="http://schemas.microsoft.com/office/powerpoint/2010/main" val="28725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73560"/>
            <a:ext cx="8642350" cy="4850730"/>
          </a:xfrm>
        </p:spPr>
      </p:pic>
    </p:spTree>
    <p:extLst>
      <p:ext uri="{BB962C8B-B14F-4D97-AF65-F5344CB8AC3E}">
        <p14:creationId xmlns:p14="http://schemas.microsoft.com/office/powerpoint/2010/main" val="13250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68523"/>
            <a:ext cx="8642350" cy="4860803"/>
          </a:xfrm>
        </p:spPr>
      </p:pic>
    </p:spTree>
    <p:extLst>
      <p:ext uri="{BB962C8B-B14F-4D97-AF65-F5344CB8AC3E}">
        <p14:creationId xmlns:p14="http://schemas.microsoft.com/office/powerpoint/2010/main" val="24481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1600200"/>
            <a:ext cx="6663266" cy="4997450"/>
          </a:xfrm>
        </p:spPr>
      </p:pic>
    </p:spTree>
    <p:extLst>
      <p:ext uri="{BB962C8B-B14F-4D97-AF65-F5344CB8AC3E}">
        <p14:creationId xmlns:p14="http://schemas.microsoft.com/office/powerpoint/2010/main" val="41549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67" y="1600200"/>
            <a:ext cx="6663266" cy="4997449"/>
          </a:xfrm>
        </p:spPr>
      </p:pic>
    </p:spTree>
    <p:extLst>
      <p:ext uri="{BB962C8B-B14F-4D97-AF65-F5344CB8AC3E}">
        <p14:creationId xmlns:p14="http://schemas.microsoft.com/office/powerpoint/2010/main" val="30851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66" y="1600200"/>
            <a:ext cx="4423668" cy="4997450"/>
          </a:xfrm>
        </p:spPr>
      </p:pic>
    </p:spTree>
    <p:extLst>
      <p:ext uri="{BB962C8B-B14F-4D97-AF65-F5344CB8AC3E}">
        <p14:creationId xmlns:p14="http://schemas.microsoft.com/office/powerpoint/2010/main" val="31762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Projects!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1600200"/>
            <a:ext cx="3748087" cy="4997449"/>
          </a:xfrm>
        </p:spPr>
      </p:pic>
    </p:spTree>
    <p:extLst>
      <p:ext uri="{BB962C8B-B14F-4D97-AF65-F5344CB8AC3E}">
        <p14:creationId xmlns:p14="http://schemas.microsoft.com/office/powerpoint/2010/main" val="148123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Positives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Uptake was strong!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2013/2014 (first year): </a:t>
            </a:r>
          </a:p>
          <a:p>
            <a:pPr marL="0" indent="0">
              <a:buNone/>
            </a:pPr>
            <a:r>
              <a:rPr lang="en-GB" dirty="0" smtClean="0"/>
              <a:t>    11 projects at 4 locations, with 70 students participating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2014/2015: </a:t>
            </a:r>
          </a:p>
          <a:p>
            <a:pPr marL="0" indent="0">
              <a:buNone/>
            </a:pPr>
            <a:r>
              <a:rPr lang="en-GB" dirty="0" smtClean="0"/>
              <a:t>    16 projects at 5 locations with 80 students participating 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Supported by the student association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Well recognised internally and externally</a:t>
            </a:r>
          </a:p>
          <a:p>
            <a:endParaRPr lang="en-GB" dirty="0" smtClean="0"/>
          </a:p>
          <a:p>
            <a:r>
              <a:rPr lang="en-GB" dirty="0" smtClean="0"/>
              <a:t>Shortlisted for the College Development Network Awards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3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Organisation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6 Campuses, geographically spread across Scotland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Low student numbers</a:t>
            </a:r>
          </a:p>
          <a:p>
            <a:endParaRPr lang="en-GB" dirty="0" smtClean="0"/>
          </a:p>
          <a:p>
            <a:r>
              <a:rPr lang="en-GB" dirty="0" smtClean="0"/>
              <a:t>FE, HE and Postgraduate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Negatives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Staff reluctance to publicise/promote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Getting the message to all locations/students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Resourcing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Insecurity of funds – next year’s budget is unclear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1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Lessons Learned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dirty="0" smtClean="0"/>
              <a:t>Communication is key!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Multiple channels (social media, email, learning module, face to face)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dirty="0" smtClean="0"/>
              <a:t>Revisit regularly (every 4 - 6 weeks)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Keep ‘musts’ to a minimum</a:t>
            </a:r>
          </a:p>
          <a:p>
            <a:pPr marL="0" lvl="0" indent="0">
              <a:buNone/>
            </a:pPr>
            <a:endParaRPr lang="en-GB" dirty="0" smtClean="0"/>
          </a:p>
          <a:p>
            <a:pPr lvl="0"/>
            <a:r>
              <a:rPr lang="en-GB" dirty="0" smtClean="0"/>
              <a:t>Be flexible – it encourages people to convert from ‘maybe…’ to ‘yes’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5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Tips!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4000" dirty="0" smtClean="0"/>
              <a:t>Leave assumptions behind. Want to know? Ask!</a:t>
            </a:r>
          </a:p>
          <a:p>
            <a:endParaRPr lang="en-GB" sz="4000" dirty="0" smtClean="0"/>
          </a:p>
          <a:p>
            <a:r>
              <a:rPr lang="en-GB" sz="4000" dirty="0" smtClean="0"/>
              <a:t>Avoid standardising and embrace difference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Resist the urge to apply pressure! People will participate if they can see value  </a:t>
            </a:r>
          </a:p>
          <a:p>
            <a:endParaRPr lang="en-GB" sz="4000" dirty="0" smtClean="0"/>
          </a:p>
          <a:p>
            <a:r>
              <a:rPr lang="en-GB" sz="4000" dirty="0" smtClean="0"/>
              <a:t>Be flexible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Be realistic/respectful – students lead complicated lives</a:t>
            </a:r>
          </a:p>
          <a:p>
            <a:endParaRPr lang="en-GB" sz="4000" dirty="0" smtClean="0"/>
          </a:p>
          <a:p>
            <a:r>
              <a:rPr lang="en-GB" sz="4000" dirty="0" smtClean="0"/>
              <a:t>Gather and implement feedback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3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Thanks!</a:t>
            </a:r>
            <a:endParaRPr lang="en-GB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9" y="1600200"/>
            <a:ext cx="2804941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Advantages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Most students engaged in courses with a focus on practical learning</a:t>
            </a:r>
          </a:p>
          <a:p>
            <a:endParaRPr lang="en-GB" sz="2800" dirty="0" smtClean="0"/>
          </a:p>
          <a:p>
            <a:r>
              <a:rPr lang="en-GB" sz="2800" dirty="0" smtClean="0"/>
              <a:t>High proportion of students studying environment/horticulture/agriculture = good awareness of sustainability and the natural world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Upper management supportive</a:t>
            </a:r>
          </a:p>
          <a:p>
            <a:pPr marL="0" indent="0">
              <a:buNone/>
            </a:pPr>
            <a:endParaRPr lang="en-GB" sz="2800" dirty="0" smtClean="0"/>
          </a:p>
          <a:p>
            <a:r>
              <a:rPr lang="en-GB" sz="2800" dirty="0" smtClean="0"/>
              <a:t>Funding provided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1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/>
              <a:t>Challenges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600" dirty="0" smtClean="0"/>
              <a:t>No background/culture of engaging students with extra curricular activities</a:t>
            </a:r>
          </a:p>
          <a:p>
            <a:pPr lvl="0"/>
            <a:endParaRPr lang="en-GB" sz="2600" dirty="0" smtClean="0"/>
          </a:p>
          <a:p>
            <a:pPr lvl="0"/>
            <a:r>
              <a:rPr lang="en-GB" sz="2600" dirty="0" smtClean="0"/>
              <a:t>High commitments outside of study </a:t>
            </a:r>
          </a:p>
          <a:p>
            <a:pPr marL="0" lvl="0" indent="0">
              <a:buNone/>
            </a:pPr>
            <a:endParaRPr lang="en-GB" sz="2600" dirty="0" smtClean="0"/>
          </a:p>
          <a:p>
            <a:pPr lvl="0"/>
            <a:r>
              <a:rPr lang="en-GB" sz="2600" dirty="0" smtClean="0"/>
              <a:t>Fledgling </a:t>
            </a:r>
            <a:r>
              <a:rPr lang="en-GB" sz="2600" dirty="0" smtClean="0"/>
              <a:t>student association</a:t>
            </a:r>
          </a:p>
          <a:p>
            <a:pPr lvl="0"/>
            <a:endParaRPr lang="en-GB" sz="2600" dirty="0" smtClean="0"/>
          </a:p>
          <a:p>
            <a:pPr lvl="0"/>
            <a:r>
              <a:rPr lang="en-GB" sz="2600" dirty="0"/>
              <a:t>C</a:t>
            </a:r>
            <a:r>
              <a:rPr lang="en-GB" sz="2600" dirty="0" smtClean="0"/>
              <a:t>hannels for communicating with students underdeveloped</a:t>
            </a:r>
          </a:p>
          <a:p>
            <a:pPr marL="0" lvl="0" indent="0">
              <a:buNone/>
            </a:pPr>
            <a:endParaRPr lang="en-GB" sz="2600" dirty="0" smtClean="0"/>
          </a:p>
          <a:p>
            <a:pPr lvl="0"/>
            <a:r>
              <a:rPr lang="en-GB" sz="2600" dirty="0"/>
              <a:t>L</a:t>
            </a:r>
            <a:r>
              <a:rPr lang="en-GB" sz="2600" dirty="0" smtClean="0"/>
              <a:t>iteracy and numeracy difficulties  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25638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16824" cy="1301006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Previous Programmes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Externally developed engagement programme trialled in 2012/2013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Too much admin, not enough action!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Competition/winning was not the motivator</a:t>
            </a:r>
          </a:p>
          <a:p>
            <a:pPr marL="0" indent="0">
              <a:buNone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smtClean="0"/>
              <a:t>Nominees rather than volunteers = disengagement</a:t>
            </a:r>
          </a:p>
        </p:txBody>
      </p:sp>
    </p:spTree>
    <p:extLst>
      <p:ext uri="{BB962C8B-B14F-4D97-AF65-F5344CB8AC3E}">
        <p14:creationId xmlns:p14="http://schemas.microsoft.com/office/powerpoint/2010/main" val="6322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Development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en-GB" dirty="0" smtClean="0"/>
          </a:p>
          <a:p>
            <a:pPr lvl="0"/>
            <a:r>
              <a:rPr lang="en-GB" sz="11200" dirty="0" smtClean="0"/>
              <a:t>Gathering student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Fear of over committing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Aversion to greenwash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Priority to make real changes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Want to work with own choices – topics and groups members</a:t>
            </a:r>
          </a:p>
          <a:p>
            <a:pPr marL="0" lvl="0" indent="0">
              <a:buNone/>
            </a:pPr>
            <a:endParaRPr lang="en-GB" sz="11200" dirty="0" smtClean="0"/>
          </a:p>
          <a:p>
            <a:pPr lvl="0"/>
            <a:r>
              <a:rPr lang="en-GB" sz="11200" dirty="0" smtClean="0"/>
              <a:t>Gathering staff feedback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Concerned by the possibility of additional duties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11200" dirty="0" smtClean="0"/>
              <a:t>Critical towards extra programme </a:t>
            </a:r>
          </a:p>
          <a:p>
            <a:pPr marL="0" lvl="0" indent="0">
              <a:buNone/>
            </a:pPr>
            <a:endParaRPr lang="en-GB" sz="7400" dirty="0" smtClean="0"/>
          </a:p>
          <a:p>
            <a:pPr marL="0" lvl="0" indent="0">
              <a:buNone/>
            </a:pPr>
            <a:r>
              <a:rPr lang="en-GB" dirty="0" smtClean="0"/>
              <a:t> </a:t>
            </a:r>
          </a:p>
          <a:p>
            <a:pPr lvl="0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1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Key Elements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600" dirty="0" smtClean="0"/>
              <a:t>Simplicity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Low admin</a:t>
            </a:r>
          </a:p>
          <a:p>
            <a:pPr marL="0" indent="0">
              <a:buNone/>
            </a:pPr>
            <a:r>
              <a:rPr lang="en-GB" sz="2600" dirty="0" smtClean="0"/>
              <a:t> </a:t>
            </a:r>
          </a:p>
          <a:p>
            <a:r>
              <a:rPr lang="en-GB" sz="2600" dirty="0" smtClean="0"/>
              <a:t>Appropriate for learners of different abilities</a:t>
            </a:r>
          </a:p>
          <a:p>
            <a:pPr marL="0" indent="0">
              <a:buNone/>
            </a:pPr>
            <a:r>
              <a:rPr lang="en-GB" sz="2600" dirty="0" smtClean="0"/>
              <a:t> </a:t>
            </a:r>
          </a:p>
          <a:p>
            <a:r>
              <a:rPr lang="en-GB" sz="2600" dirty="0" smtClean="0"/>
              <a:t>Practical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Self selected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smtClean="0"/>
              <a:t>Not reliant on staff support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307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00800" cy="130100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Objective: </a:t>
            </a:r>
            <a:r>
              <a:rPr lang="en-GB" b="1" dirty="0" smtClean="0">
                <a:solidFill>
                  <a:schemeClr val="accent3"/>
                </a:solidFill>
              </a:rPr>
              <a:t>‘Work alone or in a group to develop and implement a project that improves sustainability at the campus or within the grounds’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 steps with simple accompanying feedback sheet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Submissions permissible in writing, scribed or verbal forms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Worksheets can be completed </a:t>
            </a:r>
            <a:r>
              <a:rPr lang="en-GB" b="1" dirty="0" smtClean="0"/>
              <a:t>or skipped, </a:t>
            </a:r>
            <a:r>
              <a:rPr lang="en-GB" dirty="0" smtClean="0"/>
              <a:t>where appropriate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Funding application is a real world example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7525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b="1" dirty="0" smtClean="0"/>
              <a:t>Launch and Communication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Direct to students</a:t>
            </a:r>
          </a:p>
          <a:p>
            <a:pPr lvl="0"/>
            <a:r>
              <a:rPr lang="en-GB" dirty="0" smtClean="0"/>
              <a:t>Via email, student learning module (Moodle) and face to face</a:t>
            </a:r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dirty="0" smtClean="0"/>
              <a:t>Through education staff</a:t>
            </a:r>
          </a:p>
          <a:p>
            <a:pPr lvl="0"/>
            <a:r>
              <a:rPr lang="en-GB" dirty="0" smtClean="0"/>
              <a:t>Staff were presented with a slide to show at the end of lectures 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7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UC Theme">
  <a:themeElements>
    <a:clrScheme name="SRUC V3">
      <a:dk1>
        <a:sysClr val="windowText" lastClr="000000"/>
      </a:dk1>
      <a:lt1>
        <a:sysClr val="window" lastClr="FFFFFF"/>
      </a:lt1>
      <a:dk2>
        <a:srgbClr val="004B23"/>
      </a:dk2>
      <a:lt2>
        <a:srgbClr val="EEECE1"/>
      </a:lt2>
      <a:accent1>
        <a:srgbClr val="006432"/>
      </a:accent1>
      <a:accent2>
        <a:srgbClr val="C0504D"/>
      </a:accent2>
      <a:accent3>
        <a:srgbClr val="92BD1E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SRUC standar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1a5b98cdd71426dacb6e478c7a5882f xmlns="9608cf42-83e9-41dd-ae3f-622a0391406a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Design and Publishing</TermName>
          <TermId xmlns="http://schemas.microsoft.com/office/infopath/2007/PartnerControls">3b5c0cb1-62e9-4171-ade5-ef0b57c5e194</TermId>
        </TermInfo>
        <TermInfo xmlns="http://schemas.microsoft.com/office/infopath/2007/PartnerControls">
          <TermName xmlns="http://schemas.microsoft.com/office/infopath/2007/PartnerControls">Events and Outreach</TermName>
          <TermId xmlns="http://schemas.microsoft.com/office/infopath/2007/PartnerControls">fb8970a0-6588-4f80-b547-f21f0c45c7f4</TermId>
        </TermInfo>
      </Terms>
    </e1a5b98cdd71426dacb6e478c7a5882f>
    <d0891c5034ad489c93dba9327b564352 xmlns="9608cf42-83e9-41dd-ae3f-622a0391406a">
      <Terms xmlns="http://schemas.microsoft.com/office/infopath/2007/PartnerControls"/>
    </d0891c5034ad489c93dba9327b564352>
    <PublishingStartDate xmlns="http://schemas.microsoft.com/sharepoint/v3" xsi:nil="true"/>
    <PublishingExpirationDate xmlns="http://schemas.microsoft.com/sharepoint/v3" xsi:nil="true"/>
    <l64a3a2022b741fea01e5e281332ca28 xmlns="9608cf42-83e9-41dd-ae3f-622a0391406a">
      <Terms xmlns="http://schemas.microsoft.com/office/infopath/2007/PartnerControls"/>
    </l64a3a2022b741fea01e5e281332ca28>
    <TaxCatchAll xmlns="9608cf42-83e9-41dd-ae3f-622a0391406a">
      <Value>86</Value>
      <Value>22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E15B9FD5F334FA42EFC270393AEA1" ma:contentTypeVersion="12" ma:contentTypeDescription="Create a new document." ma:contentTypeScope="" ma:versionID="abe50ea2e074ed6a5bc16048cd954387">
  <xsd:schema xmlns:xsd="http://www.w3.org/2001/XMLSchema" xmlns:xs="http://www.w3.org/2001/XMLSchema" xmlns:p="http://schemas.microsoft.com/office/2006/metadata/properties" xmlns:ns1="http://schemas.microsoft.com/sharepoint/v3" xmlns:ns2="9608cf42-83e9-41dd-ae3f-622a0391406a" targetNamespace="http://schemas.microsoft.com/office/2006/metadata/properties" ma:root="true" ma:fieldsID="eed9f4a6ad92f56d643049fb45e2c763" ns1:_="" ns2:_="">
    <xsd:import namespace="http://schemas.microsoft.com/sharepoint/v3"/>
    <xsd:import namespace="9608cf42-83e9-41dd-ae3f-622a0391406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l64a3a2022b741fea01e5e281332ca28" minOccurs="0"/>
                <xsd:element ref="ns2:TaxCatchAll" minOccurs="0"/>
                <xsd:element ref="ns2:d0891c5034ad489c93dba9327b564352" minOccurs="0"/>
                <xsd:element ref="ns2:e1a5b98cdd71426dacb6e478c7a588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8cf42-83e9-41dd-ae3f-622a0391406a" elementFormDefault="qualified">
    <xsd:import namespace="http://schemas.microsoft.com/office/2006/documentManagement/types"/>
    <xsd:import namespace="http://schemas.microsoft.com/office/infopath/2007/PartnerControls"/>
    <xsd:element name="l64a3a2022b741fea01e5e281332ca28" ma:index="11" nillable="true" ma:taxonomy="true" ma:internalName="l64a3a2022b741fea01e5e281332ca28" ma:taxonomyFieldName="Locations" ma:displayName="Locations" ma:default="" ma:fieldId="{564a3a20-22b7-41fe-a01e-5e281332ca28}" ma:taxonomyMulti="true" ma:sspId="5708d382-dbbd-4e26-9df6-a04463946bb2" ma:termSetId="f5118f48-ee8d-4f23-9d43-196a249112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74f12ae2-ddbf-4438-8ec5-f306d04b3115}" ma:internalName="TaxCatchAll" ma:showField="CatchAllData" ma:web="9608cf42-83e9-41dd-ae3f-622a039140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891c5034ad489c93dba9327b564352" ma:index="14" nillable="true" ma:taxonomy="true" ma:internalName="d0891c5034ad489c93dba9327b564352" ma:taxonomyFieldName="Topic" ma:displayName="Topic" ma:default="" ma:fieldId="{d0891c50-34ad-489c-93db-a9327b564352}" ma:taxonomyMulti="true" ma:sspId="5708d382-dbbd-4e26-9df6-a04463946bb2" ma:termSetId="c6c5b103-2704-45fc-9b56-b2fcbd864e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a5b98cdd71426dacb6e478c7a5882f" ma:index="16" ma:taxonomy="true" ma:internalName="e1a5b98cdd71426dacb6e478c7a5882f" ma:taxonomyFieldName="Wiki_x0020_Page_x0020_Categories" ma:displayName="Section" ma:default="" ma:fieldId="{e1a5b98c-dd71-426d-acb6-e478c7a5882f}" ma:taxonomyMulti="true" ma:sspId="5708d382-dbbd-4e26-9df6-a04463946bb2" ma:termSetId="789e83a8-1ae2-4dd1-b369-cbd6dc58d11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55235A-7167-4679-9818-5C0AD68303F6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608cf42-83e9-41dd-ae3f-622a0391406a"/>
  </ds:schemaRefs>
</ds:datastoreItem>
</file>

<file path=customXml/itemProps2.xml><?xml version="1.0" encoding="utf-8"?>
<ds:datastoreItem xmlns:ds="http://schemas.openxmlformats.org/officeDocument/2006/customXml" ds:itemID="{0442C8B5-1D47-45BE-8F46-71D8F66BA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08cf42-83e9-41dd-ae3f-622a039140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8A1239-E12D-4FC2-A19F-54121F662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 SRUC RPC</Template>
  <TotalTime>2606</TotalTime>
  <Words>481</Words>
  <Application>Microsoft Office PowerPoint</Application>
  <PresentationFormat>On-screen Show (4:3)</PresentationFormat>
  <Paragraphs>136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SRUC Theme</vt:lpstr>
      <vt:lpstr>From Critical Thinking to Transformation: Engaging Students Through Practical Projects </vt:lpstr>
      <vt:lpstr>Organisation</vt:lpstr>
      <vt:lpstr>Advantages</vt:lpstr>
      <vt:lpstr>Challenges</vt:lpstr>
      <vt:lpstr>Previous Programmes</vt:lpstr>
      <vt:lpstr>Development</vt:lpstr>
      <vt:lpstr>Key Elements</vt:lpstr>
      <vt:lpstr>PowerPoint Presentation</vt:lpstr>
      <vt:lpstr> Launch and Communication </vt:lpstr>
      <vt:lpstr>Projects!</vt:lpstr>
      <vt:lpstr>Projects!</vt:lpstr>
      <vt:lpstr>Projects!</vt:lpstr>
      <vt:lpstr>Projects!</vt:lpstr>
      <vt:lpstr>Projects!</vt:lpstr>
      <vt:lpstr>Projects!</vt:lpstr>
      <vt:lpstr>Projects!</vt:lpstr>
      <vt:lpstr>Projects!</vt:lpstr>
      <vt:lpstr>Projects!</vt:lpstr>
      <vt:lpstr>Positives</vt:lpstr>
      <vt:lpstr>Negatives</vt:lpstr>
      <vt:lpstr>Lessons Learned</vt:lpstr>
      <vt:lpstr>Tips!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SRUC PowerPoint Template</dc:title>
  <dc:creator>erobertson</dc:creator>
  <cp:keywords>v3; SRUC standard template</cp:keywords>
  <cp:lastModifiedBy>rpetford</cp:lastModifiedBy>
  <cp:revision>205</cp:revision>
  <cp:lastPrinted>2015-09-15T10:20:32Z</cp:lastPrinted>
  <dcterms:created xsi:type="dcterms:W3CDTF">2013-01-07T09:10:26Z</dcterms:created>
  <dcterms:modified xsi:type="dcterms:W3CDTF">2015-11-11T14:59:56Z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ocations">
    <vt:lpwstr/>
  </property>
  <property fmtid="{D5CDD505-2E9C-101B-9397-08002B2CF9AE}" pid="3" name="Topic">
    <vt:lpwstr/>
  </property>
  <property fmtid="{D5CDD505-2E9C-101B-9397-08002B2CF9AE}" pid="4" name="ContentTypeId">
    <vt:lpwstr>0x010100B41E15B9FD5F334FA42EFC270393AEA1</vt:lpwstr>
  </property>
  <property fmtid="{D5CDD505-2E9C-101B-9397-08002B2CF9AE}" pid="5" name="Wiki Page Categories">
    <vt:lpwstr>22;#Design and Publishing|3b5c0cb1-62e9-4171-ade5-ef0b57c5e194;#86;#Events and Outreach|fb8970a0-6588-4f80-b547-f21f0c45c7f4</vt:lpwstr>
  </property>
</Properties>
</file>