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693" r:id="rId3"/>
    <p:sldMasterId id="2147483698" r:id="rId4"/>
    <p:sldMasterId id="2147483700" r:id="rId5"/>
  </p:sldMasterIdLst>
  <p:notesMasterIdLst>
    <p:notesMasterId r:id="rId32"/>
  </p:notesMasterIdLst>
  <p:handoutMasterIdLst>
    <p:handoutMasterId r:id="rId33"/>
  </p:handoutMasterIdLst>
  <p:sldIdLst>
    <p:sldId id="440" r:id="rId6"/>
    <p:sldId id="436" r:id="rId7"/>
    <p:sldId id="414" r:id="rId8"/>
    <p:sldId id="437" r:id="rId9"/>
    <p:sldId id="301" r:id="rId10"/>
    <p:sldId id="429" r:id="rId11"/>
    <p:sldId id="443" r:id="rId12"/>
    <p:sldId id="479" r:id="rId13"/>
    <p:sldId id="473" r:id="rId14"/>
    <p:sldId id="463" r:id="rId15"/>
    <p:sldId id="477" r:id="rId16"/>
    <p:sldId id="462" r:id="rId17"/>
    <p:sldId id="469" r:id="rId18"/>
    <p:sldId id="470" r:id="rId19"/>
    <p:sldId id="471" r:id="rId20"/>
    <p:sldId id="472" r:id="rId21"/>
    <p:sldId id="478" r:id="rId22"/>
    <p:sldId id="464" r:id="rId23"/>
    <p:sldId id="467" r:id="rId24"/>
    <p:sldId id="468" r:id="rId25"/>
    <p:sldId id="466" r:id="rId26"/>
    <p:sldId id="476" r:id="rId27"/>
    <p:sldId id="475" r:id="rId28"/>
    <p:sldId id="474" r:id="rId29"/>
    <p:sldId id="461" r:id="rId30"/>
    <p:sldId id="480" r:id="rId3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cker Diego" initials="TD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63194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024" cy="49577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2"/>
            <a:ext cx="2945024" cy="49577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7572D39A-1793-49C2-A8B9-E3E6051E3AF4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642"/>
            <a:ext cx="2945024" cy="49577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08642"/>
            <a:ext cx="2945024" cy="49577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AF7CE13-FAFE-4E1C-BF20-EDF98CC0FB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961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2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3B5CA15-1436-476B-81B3-58928569D11B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08983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B0BF7F9-28E0-46FA-B8B4-56F9CEF239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0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51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plans for major redevelopment</a:t>
            </a:r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800 bed student accommodation and extending Marine science building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F7F9-28E0-46FA-B8B4-56F9CEF239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117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Turnover £210m</a:t>
            </a:r>
          </a:p>
          <a:p>
            <a:r>
              <a:rPr lang="en-GB" dirty="0" smtClean="0"/>
              <a:t>Gradual expansion</a:t>
            </a:r>
            <a:r>
              <a:rPr lang="en-GB" baseline="0" dirty="0" smtClean="0"/>
              <a:t> of student numbers to 10,000 </a:t>
            </a:r>
            <a:r>
              <a:rPr lang="en-GB" dirty="0" smtClean="0"/>
              <a:t>over next 10 years</a:t>
            </a:r>
          </a:p>
          <a:p>
            <a:r>
              <a:rPr lang="en-GB" dirty="0" smtClean="0"/>
              <a:t>Estates expansion £207m over</a:t>
            </a:r>
            <a:r>
              <a:rPr lang="en-GB" baseline="0" dirty="0" smtClean="0"/>
              <a:t> 10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F7F9-28E0-46FA-B8B4-56F9CEF2395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403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F7F9-28E0-46FA-B8B4-56F9CEF2395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21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F7F9-28E0-46FA-B8B4-56F9CEF2395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2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Long term plan to move all blue service units out and out teaching 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F7F9-28E0-46FA-B8B4-56F9CEF2395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17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BMS Annex building  - First</a:t>
            </a:r>
            <a:r>
              <a:rPr lang="en-GB" baseline="0" dirty="0" smtClean="0"/>
              <a:t> BREEAM Outstanding building in Scotland and Outstanding laboratory in UK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Green Tourism Gold on all residences open to public in summer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CEEDA gold for energy efficiency of data centre – only public sector body in UK to have this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Salix – largest public sector spend in UK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Fairtrade </a:t>
            </a:r>
            <a:r>
              <a:rPr lang="en-GB" baseline="0" dirty="0" err="1" smtClean="0"/>
              <a:t>uni</a:t>
            </a: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Transition </a:t>
            </a:r>
            <a:r>
              <a:rPr lang="en-GB" baseline="0" dirty="0" err="1" smtClean="0"/>
              <a:t>uni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9D03-2C17-4A9B-B803-3496BE78BA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4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</a:t>
            </a:r>
            <a:r>
              <a:rPr lang="en-GB" baseline="0" dirty="0" smtClean="0"/>
              <a:t> </a:t>
            </a:r>
            <a:r>
              <a:rPr lang="en-GB" baseline="0" dirty="0" smtClean="0"/>
              <a:t>vision sustainability at St Andrews is to be:</a:t>
            </a:r>
          </a:p>
          <a:p>
            <a:r>
              <a:rPr lang="en-GB" b="1" baseline="0" dirty="0" smtClean="0"/>
              <a:t>Carbon neutral by 2016 </a:t>
            </a:r>
            <a:r>
              <a:rPr lang="en-GB" baseline="0" dirty="0" smtClean="0"/>
              <a:t>– we would be the first University in UK to achieve this</a:t>
            </a:r>
          </a:p>
          <a:p>
            <a:r>
              <a:rPr lang="en-GB" dirty="0" smtClean="0"/>
              <a:t>-</a:t>
            </a:r>
            <a:r>
              <a:rPr lang="en-GB" b="1" dirty="0" smtClean="0"/>
              <a:t>achieve</a:t>
            </a:r>
            <a:r>
              <a:rPr lang="en-GB" b="1" baseline="0" dirty="0" smtClean="0"/>
              <a:t> Zero Waste by 2020 </a:t>
            </a:r>
            <a:r>
              <a:rPr lang="en-GB" baseline="0" dirty="0" smtClean="0"/>
              <a:t>– all the waste we produce is recycled of dealt with properly</a:t>
            </a:r>
          </a:p>
          <a:p>
            <a:r>
              <a:rPr lang="en-GB" baseline="0" dirty="0" smtClean="0"/>
              <a:t>-</a:t>
            </a:r>
            <a:r>
              <a:rPr lang="en-GB" b="1" baseline="0" dirty="0" smtClean="0"/>
              <a:t>Become a ‘Transition’ University </a:t>
            </a:r>
            <a:r>
              <a:rPr lang="en-GB" baseline="0" dirty="0" smtClean="0"/>
              <a:t>– transitioning to a low carbon way of living.</a:t>
            </a:r>
          </a:p>
          <a:p>
            <a:r>
              <a:rPr lang="en-GB" baseline="0" dirty="0" smtClean="0"/>
              <a:t>(received £350k government funding for next three years in conjunction with St Andrews community)</a:t>
            </a:r>
          </a:p>
          <a:p>
            <a:endParaRPr lang="en-GB" baseline="0" dirty="0" smtClean="0"/>
          </a:p>
          <a:p>
            <a:r>
              <a:rPr lang="en-GB" baseline="0" dirty="0" smtClean="0"/>
              <a:t>Will achieve this through three part strategy:</a:t>
            </a:r>
          </a:p>
          <a:p>
            <a:r>
              <a:rPr lang="en-GB" baseline="0" dirty="0" smtClean="0"/>
              <a:t>-</a:t>
            </a:r>
            <a:r>
              <a:rPr lang="en-GB" b="1" baseline="0" dirty="0" smtClean="0"/>
              <a:t>Smart buildings – SALIX funding </a:t>
            </a:r>
            <a:r>
              <a:rPr lang="en-GB" baseline="0" dirty="0" smtClean="0"/>
              <a:t>– largest fund in UK</a:t>
            </a:r>
          </a:p>
          <a:p>
            <a:r>
              <a:rPr lang="en-GB" baseline="0" dirty="0" smtClean="0"/>
              <a:t>-</a:t>
            </a:r>
            <a:r>
              <a:rPr lang="en-GB" b="1" baseline="0" dirty="0" smtClean="0"/>
              <a:t>clean energy – renewable energy on buildings</a:t>
            </a:r>
          </a:p>
          <a:p>
            <a:r>
              <a:rPr lang="en-GB" baseline="0" dirty="0" smtClean="0"/>
              <a:t>-</a:t>
            </a:r>
            <a:r>
              <a:rPr lang="en-GB" b="1" baseline="0" dirty="0" smtClean="0"/>
              <a:t>conscientious people – all of us working together to reduce our carbon footprint.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Vision is for sustainability to be at the core of teaching and how we operate, and to be world renowned for our collective practical action and commitment to sustainability.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F7F9-28E0-46FA-B8B4-56F9CEF2395E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3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F7F9-28E0-46FA-B8B4-56F9CEF2395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29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149" y="4665567"/>
            <a:ext cx="4982633" cy="4457700"/>
          </a:xfrm>
        </p:spPr>
        <p:txBody>
          <a:bodyPr/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plans for major redevelopment</a:t>
            </a:r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800 bed student accommodation and extending Marine science building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260E-7928-4354-BF87-D84DDD78E4B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</a:t>
            </a:r>
            <a:r>
              <a:rPr lang="en-GB" baseline="0" dirty="0" smtClean="0"/>
              <a:t> </a:t>
            </a:r>
            <a:r>
              <a:rPr lang="en-GB" baseline="0" dirty="0" smtClean="0"/>
              <a:t>you can see there a lots of things happening already but we really need staff on board to help us take this further. The Environmental </a:t>
            </a:r>
            <a:r>
              <a:rPr lang="en-GB" baseline="0" dirty="0" smtClean="0"/>
              <a:t>Facilitator </a:t>
            </a:r>
            <a:r>
              <a:rPr lang="en-GB" baseline="0" dirty="0" smtClean="0"/>
              <a:t>approach is ab</a:t>
            </a:r>
            <a:r>
              <a:rPr lang="en-GB" dirty="0" smtClean="0"/>
              <a:t>out building a network of green activities,</a:t>
            </a:r>
            <a:r>
              <a:rPr lang="en-GB" baseline="0" dirty="0" smtClean="0"/>
              <a:t> people and actions that crosses all schools,. Depts. and units – holistic approach – inclusive – to encourage b</a:t>
            </a:r>
            <a:r>
              <a:rPr lang="en-GB" dirty="0" smtClean="0"/>
              <a:t>ehaviour change</a:t>
            </a:r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F7F9-28E0-46FA-B8B4-56F9CEF239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/>
            <a:r>
              <a:rPr lang="en-GB" baseline="0" dirty="0" smtClean="0"/>
              <a:t>So </a:t>
            </a:r>
            <a:r>
              <a:rPr lang="en-GB" baseline="0" dirty="0" smtClean="0"/>
              <a:t>we have talked about the green credentials of the University and about the role of an </a:t>
            </a:r>
            <a:r>
              <a:rPr lang="en-GB" baseline="0" dirty="0" err="1" smtClean="0"/>
              <a:t>ef</a:t>
            </a:r>
            <a:r>
              <a:rPr lang="en-GB" baseline="0" dirty="0" smtClean="0"/>
              <a:t> but part of being an </a:t>
            </a:r>
            <a:r>
              <a:rPr lang="en-GB" baseline="0" dirty="0" err="1" smtClean="0"/>
              <a:t>ef</a:t>
            </a:r>
            <a:r>
              <a:rPr lang="en-GB" baseline="0" dirty="0" smtClean="0"/>
              <a:t> is to gain a new skill set and this is provided by passport to environmental </a:t>
            </a:r>
            <a:r>
              <a:rPr lang="en-GB" baseline="0" dirty="0" smtClean="0"/>
              <a:t>excellence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F7F9-28E0-46FA-B8B4-56F9CEF239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3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ECA-0C1D-433E-9907-68575C967D53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94E6-D7B6-4715-BF25-D833184F21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8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ECA-0C1D-433E-9907-68575C967D53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94E6-D7B6-4715-BF25-D833184F21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8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ECA-0C1D-433E-9907-68575C967D53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94E6-D7B6-4715-BF25-D833184F21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142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5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732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776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B43ECA-0C1D-433E-9907-68575C967D53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5694E6-D7B6-4715-BF25-D833184F2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5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4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9225"/>
            <a:ext cx="8788400" cy="1247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638300"/>
            <a:ext cx="862965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7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9225"/>
            <a:ext cx="8788400" cy="1247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2250" y="1638300"/>
            <a:ext cx="4238625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3275" y="1638300"/>
            <a:ext cx="4238625" cy="2381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3275" y="4171950"/>
            <a:ext cx="4238625" cy="2381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24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45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ECA-0C1D-433E-9907-68575C967D53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94E6-D7B6-4715-BF25-D833184F21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98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ECA-0C1D-433E-9907-68575C967D53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94E6-D7B6-4715-BF25-D833184F21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2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ECA-0C1D-433E-9907-68575C967D53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94E6-D7B6-4715-BF25-D833184F21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7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ECA-0C1D-433E-9907-68575C967D53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94E6-D7B6-4715-BF25-D833184F21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4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ECA-0C1D-433E-9907-68575C967D53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94E6-D7B6-4715-BF25-D833184F21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0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ECA-0C1D-433E-9907-68575C967D53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94E6-D7B6-4715-BF25-D833184F21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30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ECA-0C1D-433E-9907-68575C967D53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94E6-D7B6-4715-BF25-D833184F21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43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ECA-0C1D-433E-9907-68575C967D53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94E6-D7B6-4715-BF25-D833184F21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5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43ECA-0C1D-433E-9907-68575C967D53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94E6-D7B6-4715-BF25-D833184F21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10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2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100"/>
            <a:ext cx="90709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2" r:id="rId3"/>
    <p:sldLayoutId id="2147483702" r:id="rId4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MS PGothic" pitchFamily="34" charset="-128"/>
          <a:cs typeface="ＭＳ Ｐゴシック" pitchFamily="-107" charset="-128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  <a:ea typeface="MS PGothic" pitchFamily="34" charset="-128"/>
          <a:cs typeface="ＭＳ Ｐゴシック" pitchFamily="-107" charset="-128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  <a:ea typeface="MS PGothic" pitchFamily="34" charset="-128"/>
          <a:cs typeface="ＭＳ Ｐゴシック" pitchFamily="-107" charset="-128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  <a:ea typeface="MS PGothic" pitchFamily="34" charset="-128"/>
          <a:cs typeface="ＭＳ Ｐゴシック" pitchFamily="-107" charset="-128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  <a:ea typeface="MS PGothic" pitchFamily="34" charset="-128"/>
          <a:cs typeface="ＭＳ Ｐゴシック" pitchFamily="-107" charset="-128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/>
        <a:buChar char="n"/>
        <a:defRPr kumimoji="1" sz="3200">
          <a:solidFill>
            <a:schemeClr val="tx1"/>
          </a:solidFill>
          <a:latin typeface="+mn-lt"/>
          <a:ea typeface="MS PGothic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2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38100"/>
            <a:ext cx="90709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56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MS PGothic" pitchFamily="34" charset="-128"/>
          <a:cs typeface="ＭＳ Ｐゴシック" pitchFamily="-107" charset="-128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  <a:ea typeface="MS PGothic" pitchFamily="34" charset="-128"/>
          <a:cs typeface="ＭＳ Ｐゴシック" pitchFamily="-107" charset="-128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  <a:ea typeface="MS PGothic" pitchFamily="34" charset="-128"/>
          <a:cs typeface="ＭＳ Ｐゴシック" pitchFamily="-107" charset="-128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  <a:ea typeface="MS PGothic" pitchFamily="34" charset="-128"/>
          <a:cs typeface="ＭＳ Ｐゴシック" pitchFamily="-107" charset="-128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  <a:ea typeface="MS PGothic" pitchFamily="34" charset="-128"/>
          <a:cs typeface="ＭＳ Ｐゴシック" pitchFamily="-107" charset="-128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-128" charset="2"/>
        <a:buChar char="n"/>
        <a:defRPr kumimoji="1" sz="3200">
          <a:solidFill>
            <a:schemeClr val="tx1"/>
          </a:solidFill>
          <a:latin typeface="+mn-lt"/>
          <a:ea typeface="MS PGothic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38100"/>
            <a:ext cx="90709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41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MS PGothic" pitchFamily="34" charset="-128"/>
          <a:cs typeface="ＭＳ Ｐゴシック" pitchFamily="-107" charset="-128"/>
        </a:defRPr>
      </a:lvl1pPr>
      <a:lvl2pPr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  <a:ea typeface="MS PGothic" pitchFamily="34" charset="-128"/>
          <a:cs typeface="ＭＳ Ｐゴシック" pitchFamily="-107" charset="-128"/>
        </a:defRPr>
      </a:lvl2pPr>
      <a:lvl3pPr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  <a:ea typeface="MS PGothic" pitchFamily="34" charset="-128"/>
          <a:cs typeface="ＭＳ Ｐゴシック" pitchFamily="-107" charset="-128"/>
        </a:defRPr>
      </a:lvl3pPr>
      <a:lvl4pPr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  <a:ea typeface="MS PGothic" pitchFamily="34" charset="-128"/>
          <a:cs typeface="ＭＳ Ｐゴシック" pitchFamily="-107" charset="-128"/>
        </a:defRPr>
      </a:lvl4pPr>
      <a:lvl5pPr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  <a:ea typeface="MS PGothic" pitchFamily="34" charset="-128"/>
          <a:cs typeface="ＭＳ Ｐゴシック" pitchFamily="-107" charset="-128"/>
        </a:defRPr>
      </a:lvl5pPr>
      <a:lvl6pPr marL="4572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6pPr>
      <a:lvl7pPr marL="9144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7pPr>
      <a:lvl8pPr marL="13716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8pPr>
      <a:lvl9pPr marL="18288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-128" charset="2"/>
        <a:buChar char="n"/>
        <a:defRPr kumimoji="1" sz="3200">
          <a:solidFill>
            <a:schemeClr val="tx1"/>
          </a:solidFill>
          <a:latin typeface="+mn-lt"/>
          <a:ea typeface="MS PGothic" pitchFamily="34" charset="-128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1027" name="Picture 5" descr="C:\Users\lw75\Desktop\Presentation Backgrounds\footer-tit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6157913"/>
            <a:ext cx="9217026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 descr="C:\Users\lw75\Desktop\Presentation Backgrounds\Demos\head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94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txStyles>
    <p:titleStyle>
      <a:lvl1pPr algn="just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MS PGothic" pitchFamily="34" charset="-128"/>
          <a:cs typeface="ＭＳ Ｐゴシック" pitchFamily="-107" charset="-128"/>
        </a:defRPr>
      </a:lvl1pPr>
      <a:lvl2pPr algn="just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eorgia" pitchFamily="18" charset="0"/>
          <a:ea typeface="MS PGothic" pitchFamily="34" charset="-128"/>
          <a:cs typeface="ＭＳ Ｐゴシック" pitchFamily="-107" charset="-128"/>
        </a:defRPr>
      </a:lvl2pPr>
      <a:lvl3pPr algn="just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eorgia" pitchFamily="18" charset="0"/>
          <a:ea typeface="MS PGothic" pitchFamily="34" charset="-128"/>
          <a:cs typeface="ＭＳ Ｐゴシック" pitchFamily="-107" charset="-128"/>
        </a:defRPr>
      </a:lvl3pPr>
      <a:lvl4pPr algn="just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eorgia" pitchFamily="18" charset="0"/>
          <a:ea typeface="MS PGothic" pitchFamily="34" charset="-128"/>
          <a:cs typeface="ＭＳ Ｐゴシック" pitchFamily="-107" charset="-128"/>
        </a:defRPr>
      </a:lvl4pPr>
      <a:lvl5pPr algn="just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Georgia" pitchFamily="18" charset="0"/>
          <a:ea typeface="MS PGothic" pitchFamily="34" charset="-128"/>
          <a:cs typeface="ＭＳ Ｐゴシック" pitchFamily="-107" charset="-128"/>
        </a:defRPr>
      </a:lvl5pPr>
      <a:lvl6pPr marL="4572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6pPr>
      <a:lvl7pPr marL="9144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7pPr>
      <a:lvl8pPr marL="13716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8pPr>
      <a:lvl9pPr marL="1828800" algn="just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Palatino" pitchFamily="-107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MS PGothic" pitchFamily="34" charset="-128"/>
          <a:cs typeface="ＭＳ Ｐゴシック" pitchFamily="-107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536" y="3356992"/>
            <a:ext cx="7919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001D7F"/>
                </a:solidFill>
                <a:latin typeface="Georgia"/>
                <a:ea typeface="MS PGothic" pitchFamily="34" charset="-128"/>
              </a:rPr>
              <a:t>Developing Green </a:t>
            </a:r>
            <a:r>
              <a:rPr lang="en-GB" sz="3200" dirty="0" smtClean="0">
                <a:solidFill>
                  <a:srgbClr val="001D7F"/>
                </a:solidFill>
                <a:latin typeface="Georgia"/>
                <a:ea typeface="MS PGothic" pitchFamily="34" charset="-128"/>
              </a:rPr>
              <a:t>Champions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1D7F"/>
                </a:solidFill>
                <a:latin typeface="Georgia"/>
                <a:ea typeface="MS PGothic" pitchFamily="34" charset="-128"/>
              </a:rPr>
              <a:t>Environmental Facilitators – why and how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1D7F"/>
              </a:solidFill>
              <a:latin typeface="Georgia"/>
              <a:ea typeface="MS PGothic" pitchFamily="34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 smtClean="0">
              <a:solidFill>
                <a:srgbClr val="001D7F"/>
              </a:solidFill>
              <a:latin typeface="Georgia"/>
              <a:ea typeface="MS PGothic" pitchFamily="34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1D7F"/>
                </a:solidFill>
                <a:latin typeface="Georgia"/>
                <a:ea typeface="MS PGothic" pitchFamily="34" charset="-128"/>
              </a:rPr>
              <a:t>David Stutchfield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1D7F"/>
                </a:solidFill>
                <a:latin typeface="Georgia"/>
                <a:ea typeface="MS PGothic" pitchFamily="34" charset="-128"/>
              </a:rPr>
              <a:t>Energy Officer</a:t>
            </a:r>
            <a:endParaRPr lang="en-GB" sz="2000" dirty="0">
              <a:solidFill>
                <a:srgbClr val="001D7F"/>
              </a:solidFill>
              <a:latin typeface="Georgia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4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468401"/>
            <a:ext cx="8496944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200" dirty="0" smtClean="0">
                <a:solidFill>
                  <a:srgbClr val="001D7F"/>
                </a:solidFill>
              </a:rPr>
              <a:t>Passport for Environmental Excellence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Part of a suite of training courses developed by our central organisational development centre. </a:t>
            </a:r>
            <a:endParaRPr lang="en-GB" sz="2000" dirty="0">
              <a:solidFill>
                <a:srgbClr val="001D7F"/>
              </a:solidFill>
            </a:endParaRPr>
          </a:p>
        </p:txBody>
      </p:sp>
      <p:pic>
        <p:nvPicPr>
          <p:cNvPr id="3" name="Picture 2" descr="A:\Centre\Marketing and flyers and logos\CAPOD logos\CAPOD logos 2013\CAPOD_colour_scree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384376" cy="194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CF65F34-2B1C-4B49-B4EF-01ED9150CDFE" descr="ACF65F34-2B1C-4B49-B4EF-01ED9150CD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38097" y="2126279"/>
            <a:ext cx="2932336" cy="467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6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694" y="764704"/>
            <a:ext cx="8229600" cy="1143000"/>
          </a:xfrm>
        </p:spPr>
        <p:txBody>
          <a:bodyPr/>
          <a:lstStyle/>
          <a:p>
            <a:r>
              <a:rPr lang="en-GB" sz="3200" dirty="0" smtClean="0">
                <a:latin typeface="+mn-lt"/>
              </a:rPr>
              <a:t>Support for you in your role</a:t>
            </a:r>
            <a:endParaRPr lang="en-GB" sz="32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5 strands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18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2 ‘Flying Start’ workshops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Core and Optional workshops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12 hours of development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30 </a:t>
            </a:r>
            <a:r>
              <a:rPr lang="en-GB" dirty="0" err="1" smtClean="0"/>
              <a:t>mins</a:t>
            </a:r>
            <a:r>
              <a:rPr lang="en-GB" dirty="0" smtClean="0"/>
              <a:t> per week in the role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Support from line manager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 descr="EPicon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17" y="1700808"/>
            <a:ext cx="3032755" cy="4239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11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468401"/>
            <a:ext cx="8496944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solidFill>
                  <a:srgbClr val="001D7F"/>
                </a:solidFill>
                <a:latin typeface="Georgia"/>
              </a:rPr>
              <a:t>Passport for Environmental Excellence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</p:txBody>
      </p:sp>
      <p:pic>
        <p:nvPicPr>
          <p:cNvPr id="1026" name="Picture 2" descr="H:\Awareness\Passport to Excellence and CAPOD\Passport high qua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9622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5" y="2420888"/>
            <a:ext cx="5379690" cy="32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9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747" y="1124744"/>
            <a:ext cx="84969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200" dirty="0" smtClean="0">
                <a:solidFill>
                  <a:srgbClr val="001D7F"/>
                </a:solidFill>
              </a:rPr>
              <a:t>Passport for Environmental Excellence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988840"/>
            <a:ext cx="55721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4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980728"/>
            <a:ext cx="84969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200" dirty="0" smtClean="0">
                <a:solidFill>
                  <a:srgbClr val="001D7F"/>
                </a:solidFill>
              </a:rPr>
              <a:t>Passport for Environmental Excellence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173588" cy="390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9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056" y="1269570"/>
            <a:ext cx="84969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200" dirty="0" smtClean="0">
                <a:solidFill>
                  <a:srgbClr val="001D7F"/>
                </a:solidFill>
              </a:rPr>
              <a:t>Passport for Environmental Excellence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43602"/>
            <a:ext cx="5759574" cy="398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1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6762" y="1314809"/>
            <a:ext cx="84969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200" dirty="0" smtClean="0">
                <a:solidFill>
                  <a:srgbClr val="001D7F"/>
                </a:solidFill>
              </a:rPr>
              <a:t>Passport for Environmental Excellence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28" y="1988840"/>
            <a:ext cx="6019527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980728"/>
            <a:ext cx="84969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200" dirty="0" smtClean="0">
                <a:solidFill>
                  <a:srgbClr val="001D7F"/>
                </a:solidFill>
              </a:rPr>
              <a:t>Passport for Environmental Excellence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48672" cy="428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8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845165"/>
            <a:ext cx="8496944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200" dirty="0" smtClean="0">
                <a:solidFill>
                  <a:srgbClr val="001D7F"/>
                </a:solidFill>
              </a:rPr>
              <a:t>Passport for Environmental Excellence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  <a:latin typeface="Georgia"/>
              </a:rPr>
              <a:t>					</a:t>
            </a:r>
            <a:r>
              <a:rPr lang="en-GB" sz="2000" dirty="0" smtClean="0">
                <a:solidFill>
                  <a:srgbClr val="001D7F"/>
                </a:solidFill>
              </a:rPr>
              <a:t>Stamped for every course</a:t>
            </a:r>
            <a:endParaRPr lang="en-GB" sz="20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</p:txBody>
      </p:sp>
      <p:pic>
        <p:nvPicPr>
          <p:cNvPr id="4099" name="Picture 3" descr="H:\Awareness\Passport to Excellence and CAPOD\Passport - George stamp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5298753" cy="36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Awareness\Passport to Excellence and CAPOD\Passport - George insid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" y="1628800"/>
            <a:ext cx="4567849" cy="31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468401"/>
            <a:ext cx="8496944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3200" dirty="0" smtClean="0">
                <a:solidFill>
                  <a:srgbClr val="001D7F"/>
                </a:solidFill>
              </a:rPr>
              <a:t>Assessment of program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Student intern to evaluate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progress and effectiveness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August 2012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5332086" cy="24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0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5500" y="836712"/>
            <a:ext cx="7518400" cy="62388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6038" bIns="46038"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07" charset="-128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</a:defRPr>
            </a:lvl6pPr>
            <a:lvl7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</a:defRPr>
            </a:lvl7pPr>
            <a:lvl8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</a:defRPr>
            </a:lvl8pPr>
            <a:lvl9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</a:defRPr>
            </a:lvl9pPr>
          </a:lstStyle>
          <a:p>
            <a:pPr algn="ctr"/>
            <a:r>
              <a:rPr lang="en-GB" altLang="en-US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University Estate Overview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7589" y="1589445"/>
            <a:ext cx="8422883" cy="332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6038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lnSpc>
                <a:spcPct val="80000"/>
              </a:lnSpc>
              <a:buClr>
                <a:srgbClr val="0099CC"/>
              </a:buClr>
              <a:buFont typeface="Arial" charset="0"/>
              <a:buChar char="•"/>
            </a:pPr>
            <a:r>
              <a:rPr lang="en-GB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149 </a:t>
            </a:r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Buildings </a:t>
            </a:r>
          </a:p>
          <a:p>
            <a:pPr>
              <a:lnSpc>
                <a:spcPct val="80000"/>
              </a:lnSpc>
              <a:buClr>
                <a:srgbClr val="0099CC"/>
              </a:buClr>
              <a:buFont typeface="Arial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Gross area of all buildings is </a:t>
            </a:r>
            <a:r>
              <a:rPr lang="en-GB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253,000 </a:t>
            </a:r>
            <a:r>
              <a:rPr lang="en-GB" alt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sq</a:t>
            </a:r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m</a:t>
            </a:r>
          </a:p>
          <a:p>
            <a:pPr>
              <a:lnSpc>
                <a:spcPct val="80000"/>
              </a:lnSpc>
              <a:buClr>
                <a:srgbClr val="0099CC"/>
              </a:buClr>
              <a:buFont typeface="Arial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210 acres excluding farmland</a:t>
            </a:r>
          </a:p>
          <a:p>
            <a:pPr>
              <a:lnSpc>
                <a:spcPct val="80000"/>
              </a:lnSpc>
              <a:buClr>
                <a:srgbClr val="0099CC"/>
              </a:buClr>
              <a:buFont typeface="Arial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Oldest building is St Leonard’s Chapel (1413</a:t>
            </a:r>
            <a:r>
              <a:rPr lang="en-GB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>
              <a:lnSpc>
                <a:spcPct val="80000"/>
              </a:lnSpc>
              <a:buClr>
                <a:srgbClr val="0099CC"/>
              </a:buClr>
              <a:buFont typeface="Arial" charset="0"/>
              <a:buChar char="•"/>
            </a:pPr>
            <a:endParaRPr lang="en-GB" altLang="en-US" sz="28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ct val="80000"/>
              </a:lnSpc>
              <a:buClr>
                <a:srgbClr val="0099CC"/>
              </a:buClr>
              <a:buFont typeface="Arial" charset="0"/>
              <a:buChar char="•"/>
            </a:pPr>
            <a:r>
              <a:rPr lang="en-GB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8,200 students</a:t>
            </a:r>
          </a:p>
          <a:p>
            <a:pPr>
              <a:lnSpc>
                <a:spcPct val="80000"/>
              </a:lnSpc>
              <a:buClr>
                <a:srgbClr val="0099CC"/>
              </a:buClr>
              <a:buFont typeface="Arial" charset="0"/>
              <a:buChar char="•"/>
            </a:pPr>
            <a:r>
              <a:rPr lang="en-GB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2,100 staff</a:t>
            </a:r>
          </a:p>
          <a:p>
            <a:pPr>
              <a:lnSpc>
                <a:spcPct val="80000"/>
              </a:lnSpc>
              <a:buClr>
                <a:srgbClr val="0099CC"/>
              </a:buClr>
              <a:buFont typeface="Arial" charset="0"/>
              <a:buChar char="•"/>
            </a:pPr>
            <a:endParaRPr lang="en-GB" altLang="en-US" sz="2800" dirty="0" smtClean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80000"/>
              </a:lnSpc>
              <a:buClr>
                <a:srgbClr val="0099CC"/>
              </a:buClr>
              <a:buFont typeface="Arial" charset="0"/>
              <a:buChar char="•"/>
            </a:pPr>
            <a:r>
              <a:rPr lang="en-GB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£2.8m/yr elec</a:t>
            </a:r>
          </a:p>
          <a:p>
            <a:pPr>
              <a:lnSpc>
                <a:spcPct val="80000"/>
              </a:lnSpc>
              <a:buClr>
                <a:srgbClr val="0099CC"/>
              </a:buClr>
              <a:buFont typeface="Arial" charset="0"/>
              <a:buChar char="•"/>
            </a:pPr>
            <a:r>
              <a:rPr lang="en-GB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£2.2m/</a:t>
            </a:r>
            <a:r>
              <a:rPr lang="en-GB" altLang="en-US" sz="28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yr</a:t>
            </a:r>
            <a:r>
              <a:rPr lang="en-GB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gas</a:t>
            </a:r>
            <a:endParaRPr lang="en-GB" altLang="en-US" sz="28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buClr>
                <a:srgbClr val="0099CC"/>
              </a:buClr>
              <a:buFont typeface="Arial" charset="0"/>
              <a:buChar char="•"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buClr>
                <a:srgbClr val="0099CC"/>
              </a:buClr>
              <a:buFont typeface="Wingdings" pitchFamily="2" charset="2"/>
              <a:buNone/>
              <a:defRPr/>
            </a:pPr>
            <a:endParaRPr lang="en-GB" kern="0" dirty="0" smtClean="0">
              <a:solidFill>
                <a:srgbClr val="000000"/>
              </a:solidFill>
            </a:endParaRPr>
          </a:p>
          <a:p>
            <a:pPr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GB" kern="0" dirty="0" smtClean="0">
              <a:solidFill>
                <a:srgbClr val="000000"/>
              </a:solidFill>
            </a:endParaRPr>
          </a:p>
          <a:p>
            <a:pPr>
              <a:buClr>
                <a:srgbClr val="0099CC"/>
              </a:buClr>
              <a:buFont typeface="Wingdings" pitchFamily="2" charset="2"/>
              <a:buNone/>
              <a:defRPr/>
            </a:pPr>
            <a:r>
              <a:rPr lang="en-GB" kern="0" dirty="0" smtClean="0">
                <a:solidFill>
                  <a:srgbClr val="000000"/>
                </a:solidFill>
              </a:rPr>
              <a:t> </a:t>
            </a:r>
            <a:endParaRPr lang="en-GB" sz="2400" kern="0" dirty="0" smtClean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7513" y="1574800"/>
            <a:ext cx="7926387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3200">
                <a:solidFill>
                  <a:srgbClr val="99CCFF"/>
                </a:solidFill>
              </a:rPr>
              <a:t>	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01" y="3501009"/>
            <a:ext cx="4267085" cy="264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468401"/>
            <a:ext cx="849694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200" dirty="0" smtClean="0">
                <a:solidFill>
                  <a:srgbClr val="001D7F"/>
                </a:solidFill>
              </a:rPr>
              <a:t>Environmental Facilitators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Graduation Events</a:t>
            </a:r>
            <a:endParaRPr lang="en-GB" sz="20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0" y="2924944"/>
            <a:ext cx="78105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6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340768"/>
            <a:ext cx="8496944" cy="257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3200" dirty="0" smtClean="0">
                <a:solidFill>
                  <a:srgbClr val="001D7F"/>
                </a:solidFill>
              </a:rPr>
              <a:t>Recruitment of new facilitators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Constantly looking for more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Facilitators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Marketing to existing EFs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81214"/>
            <a:ext cx="4953125" cy="352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9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052736"/>
            <a:ext cx="8496944" cy="257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3200" dirty="0" smtClean="0">
                <a:solidFill>
                  <a:srgbClr val="001D7F"/>
                </a:solidFill>
              </a:rPr>
              <a:t>Further Progress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Issues with recruitment and scheduling the training courses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1D7F"/>
                </a:solidFill>
              </a:rPr>
              <a:t>Passport </a:t>
            </a:r>
            <a:r>
              <a:rPr lang="en-US" sz="2000" dirty="0">
                <a:solidFill>
                  <a:srgbClr val="001D7F"/>
                </a:solidFill>
              </a:rPr>
              <a:t>for Environmental </a:t>
            </a:r>
            <a:r>
              <a:rPr lang="en-US" sz="2000" dirty="0" smtClean="0">
                <a:solidFill>
                  <a:srgbClr val="001D7F"/>
                </a:solidFill>
              </a:rPr>
              <a:t>Excellence closed</a:t>
            </a:r>
            <a:endParaRPr lang="en-US" sz="20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Solution – single day training with “flipped classroom”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All materials presented on video before the training – detailed training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71290"/>
            <a:ext cx="7471023" cy="26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9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052736"/>
            <a:ext cx="8496944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200" dirty="0" smtClean="0">
                <a:solidFill>
                  <a:srgbClr val="001D7F"/>
                </a:solidFill>
              </a:rPr>
              <a:t>Environmental Facilitators networking events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EF case study presentations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EF networking</a:t>
            </a:r>
            <a:endParaRPr lang="en-GB" sz="20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000" dirty="0" smtClean="0">
                <a:solidFill>
                  <a:srgbClr val="001D7F"/>
                </a:solidFill>
              </a:rPr>
              <a:t>EF help with current issues – </a:t>
            </a:r>
            <a:r>
              <a:rPr lang="en-GB" sz="2000" dirty="0" err="1" smtClean="0">
                <a:solidFill>
                  <a:srgbClr val="001D7F"/>
                </a:solidFill>
              </a:rPr>
              <a:t>eg</a:t>
            </a:r>
            <a:r>
              <a:rPr lang="en-GB" sz="2000" dirty="0" smtClean="0">
                <a:solidFill>
                  <a:srgbClr val="001D7F"/>
                </a:solidFill>
              </a:rPr>
              <a:t>. business travel reduction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40" y="1988840"/>
            <a:ext cx="6156176" cy="347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468401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001D7F"/>
                </a:solidFill>
              </a:rPr>
              <a:t>Environment presentations to other passports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dirty="0" smtClean="0">
                <a:solidFill>
                  <a:srgbClr val="001D7F"/>
                </a:solidFill>
              </a:rPr>
              <a:t>Passport for Administrative Excellence -</a:t>
            </a:r>
            <a:endParaRPr lang="en-GB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 smtClean="0">
              <a:solidFill>
                <a:srgbClr val="001D7F"/>
              </a:solidFill>
              <a:latin typeface="Georgi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480156" cy="298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2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556792"/>
            <a:ext cx="8496944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001D7F"/>
                </a:solidFill>
              </a:rPr>
              <a:t>What’s Next?</a:t>
            </a:r>
            <a:endParaRPr lang="en-US" sz="32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</a:pPr>
            <a:endParaRPr lang="en-US" sz="14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</a:pPr>
            <a:endParaRPr lang="en-US" sz="14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</a:pPr>
            <a:endParaRPr lang="en-US" sz="1400" dirty="0">
              <a:solidFill>
                <a:srgbClr val="001D7F"/>
              </a:solidFill>
              <a:latin typeface="Georgia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1D7F"/>
                </a:solidFill>
              </a:rPr>
              <a:t>Still recruiting more Environmental Facilitators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1D7F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1D7F"/>
                </a:solidFill>
              </a:rPr>
              <a:t>Training days scheduled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1D7F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1D7F"/>
                </a:solidFill>
              </a:rPr>
              <a:t>Networking events scheduled</a:t>
            </a:r>
            <a:endParaRPr lang="en-GB" sz="2000" dirty="0">
              <a:solidFill>
                <a:srgbClr val="001D7F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1D7F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33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1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052736"/>
            <a:ext cx="6840759" cy="51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35696" y="1358073"/>
            <a:ext cx="2304256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269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5500" y="836712"/>
            <a:ext cx="7518400" cy="62388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6038" bIns="46038"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pitchFamily="-107" charset="-128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  <a:ea typeface="MS PGothic" pitchFamily="34" charset="-128"/>
                <a:cs typeface="ＭＳ Ｐゴシック" pitchFamily="-107" charset="-128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  <a:ea typeface="MS PGothic" pitchFamily="34" charset="-128"/>
                <a:cs typeface="ＭＳ Ｐゴシック" pitchFamily="-107" charset="-128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  <a:ea typeface="MS PGothic" pitchFamily="34" charset="-128"/>
                <a:cs typeface="ＭＳ Ｐゴシック" pitchFamily="-107" charset="-128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  <a:ea typeface="MS PGothic" pitchFamily="34" charset="-128"/>
                <a:cs typeface="ＭＳ Ｐゴシック" pitchFamily="-107" charset="-128"/>
              </a:defRPr>
            </a:lvl5pPr>
            <a:lvl6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</a:defRPr>
            </a:lvl6pPr>
            <a:lvl7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</a:defRPr>
            </a:lvl7pPr>
            <a:lvl8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</a:defRPr>
            </a:lvl8pPr>
            <a:lvl9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Palatino" pitchFamily="-107" charset="0"/>
              </a:defRPr>
            </a:lvl9pPr>
          </a:lstStyle>
          <a:p>
            <a:pPr algn="ctr"/>
            <a:r>
              <a:rPr lang="en-GB" altLang="en-US" kern="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University Estate Overview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7589" y="1589445"/>
            <a:ext cx="8422883" cy="332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6038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/>
              <a:buChar char="n"/>
              <a:defRPr kumimoji="1" sz="3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>
              <a:buClr>
                <a:srgbClr val="0099CC"/>
              </a:buClr>
              <a:buNone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buClr>
                <a:srgbClr val="0099CC"/>
              </a:buClr>
              <a:buFont typeface="Wingdings" pitchFamily="2" charset="2"/>
              <a:buNone/>
              <a:defRPr/>
            </a:pPr>
            <a:endParaRPr lang="en-GB" kern="0" dirty="0" smtClean="0">
              <a:solidFill>
                <a:srgbClr val="000000"/>
              </a:solidFill>
            </a:endParaRPr>
          </a:p>
          <a:p>
            <a:pPr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GB" kern="0" dirty="0" smtClean="0">
              <a:solidFill>
                <a:srgbClr val="000000"/>
              </a:solidFill>
            </a:endParaRPr>
          </a:p>
          <a:p>
            <a:pPr>
              <a:buClr>
                <a:srgbClr val="0099CC"/>
              </a:buClr>
              <a:buFont typeface="Wingdings" pitchFamily="2" charset="2"/>
              <a:buNone/>
              <a:defRPr/>
            </a:pPr>
            <a:r>
              <a:rPr lang="en-GB" kern="0" dirty="0" smtClean="0">
                <a:solidFill>
                  <a:srgbClr val="000000"/>
                </a:solidFill>
              </a:rPr>
              <a:t> </a:t>
            </a:r>
            <a:endParaRPr lang="en-GB" sz="2400" kern="0" dirty="0" smtClean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7513" y="1574800"/>
            <a:ext cx="7926387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3200">
                <a:solidFill>
                  <a:srgbClr val="99CCFF"/>
                </a:solidFill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" y="1460053"/>
            <a:ext cx="8883125" cy="47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0320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Our Green Achievements</a:t>
            </a:r>
            <a:endParaRPr lang="en-GB" sz="40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http://www.salixfinance.co.uk/images/salix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655" y="1511092"/>
            <a:ext cx="3877369" cy="11761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5" name="Picture 6" descr="http://upload.wikimedia.org/wikipedia/en/thumb/1/1b/Fairtrade.png/220px-Fairtra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57" y="2996952"/>
            <a:ext cx="1440160" cy="16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http://www.st-andrews.ac.uk/media/Transition%20Logo-400x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57" y="5118424"/>
            <a:ext cx="316835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36096" y="1388675"/>
            <a:ext cx="3168352" cy="11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1800" dirty="0" smtClean="0">
                <a:latin typeface="Myriad Pro" pitchFamily="34" charset="0"/>
              </a:rPr>
              <a:t>Low Carbon Buildings</a:t>
            </a:r>
            <a:endParaRPr lang="en-GB" sz="1800" dirty="0">
              <a:latin typeface="Myriad Pro" pitchFamily="34" charset="0"/>
            </a:endParaRP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endParaRPr lang="en-GB" sz="1800" dirty="0" smtClean="0"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81338"/>
            <a:ext cx="5338324" cy="163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240" y="1988840"/>
            <a:ext cx="3168352" cy="1514350"/>
          </a:xfrm>
          <a:prstGeom prst="rect">
            <a:avLst/>
          </a:prstGeom>
        </p:spPr>
      </p:pic>
      <p:pic>
        <p:nvPicPr>
          <p:cNvPr id="7" name="Picture 16" descr="http://www.green-business.co.uk/Pics_2007/GTBSLogos/UK_BLANK_GTB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506765"/>
            <a:ext cx="936104" cy="122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DRA Solar System - 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3006" y="3804863"/>
            <a:ext cx="1871442" cy="193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ea24\Desktop\Going Gre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803" y="0"/>
            <a:ext cx="9819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Carbon Neutral 2016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Zero Waste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Transition University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Smart Buildings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Clean Energy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Conscientious People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856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University of St Andrews and our vision of Sustainability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44824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48" y="1340768"/>
            <a:ext cx="8788400" cy="124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 smtClean="0">
                <a:latin typeface="+mn-lt"/>
              </a:rPr>
              <a:t>Behaviour change of staff &amp; students</a:t>
            </a:r>
            <a:endParaRPr lang="en-GB" sz="3200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1545" y="1556792"/>
            <a:ext cx="8022158" cy="49149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GB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492896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Environmental Facilitators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Hall Environment Reps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Interhall Energy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Transition University of St Andrews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329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468401"/>
            <a:ext cx="8496944" cy="435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3200" dirty="0" smtClean="0">
                <a:solidFill>
                  <a:srgbClr val="001D7F"/>
                </a:solidFill>
              </a:rPr>
              <a:t>Environmental Facilitators Program (EF)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1000" dirty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1D7F"/>
                </a:solidFill>
              </a:rPr>
              <a:t>Carbon Trust Scotland Higher Education  - 6 Scottish Universities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1D7F"/>
                </a:solidFill>
              </a:rPr>
              <a:t>Carbon </a:t>
            </a:r>
            <a:r>
              <a:rPr lang="en-US" sz="2000" dirty="0">
                <a:solidFill>
                  <a:srgbClr val="001D7F"/>
                </a:solidFill>
              </a:rPr>
              <a:t>Management Awareness Campaign (CMAC) </a:t>
            </a:r>
            <a:r>
              <a:rPr lang="en-US" sz="2000" dirty="0" err="1">
                <a:solidFill>
                  <a:srgbClr val="001D7F"/>
                </a:solidFill>
              </a:rPr>
              <a:t>programme</a:t>
            </a:r>
            <a:r>
              <a:rPr lang="en-US" sz="2000" dirty="0">
                <a:solidFill>
                  <a:srgbClr val="001D7F"/>
                </a:solidFill>
              </a:rPr>
              <a:t> </a:t>
            </a:r>
            <a:r>
              <a:rPr lang="en-US" sz="2000" dirty="0" smtClean="0">
                <a:solidFill>
                  <a:srgbClr val="001D7F"/>
                </a:solidFill>
              </a:rPr>
              <a:t>2011/12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1D7F"/>
                </a:solidFill>
              </a:rPr>
              <a:t>Dec 2011 = Energy Champions</a:t>
            </a:r>
            <a:endParaRPr lang="en-US" sz="2000" dirty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1D7F"/>
                </a:solidFill>
              </a:rPr>
              <a:t>Discussions with CAPOD, School of Psychology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1D7F"/>
                </a:solidFill>
              </a:rPr>
              <a:t>Mar 2012 = Environmental Facilitators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1D7F"/>
                </a:solidFill>
              </a:rPr>
              <a:t>Approved by Heads of Schools and Units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solidFill>
                <a:srgbClr val="001D7F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1D7F"/>
                </a:solidFill>
              </a:rPr>
              <a:t>Developed Passport for Environmental Excellence with CAPOD and Carbon Trust - Launch April 2012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>
              <a:solidFill>
                <a:srgbClr val="001D7F"/>
              </a:solidFill>
              <a:latin typeface="Georgia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000" dirty="0">
              <a:solidFill>
                <a:srgbClr val="001D7F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93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992888" cy="1354162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+mn-lt"/>
              </a:rPr>
              <a:t>Why we went for an Environmental Facilitator Approach</a:t>
            </a:r>
            <a:r>
              <a:rPr lang="en-GB" sz="3200" dirty="0" smtClean="0"/>
              <a:t>…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673696" y="1852286"/>
            <a:ext cx="2376264" cy="1296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harness enthusiastic people!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63888" y="1852286"/>
            <a:ext cx="2376264" cy="1296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give ‘ownership’ for the Environment to more people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452592" y="1852286"/>
            <a:ext cx="2376264" cy="1296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give a better chance of changing behaviour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83568" y="3470741"/>
            <a:ext cx="2376264" cy="1296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build a network that crosses Schools, Unit, Buildings, Roles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563888" y="3471663"/>
            <a:ext cx="2376264" cy="1296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better understand local environmental issues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424088" y="3470741"/>
            <a:ext cx="2376264" cy="1296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improve the visibility of environmental issues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73696" y="4869160"/>
            <a:ext cx="7859848" cy="1296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To allow Environmental Facilitators to develop a new skill set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81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role of an Environmental Facilitator</a:t>
            </a:r>
            <a:endParaRPr lang="en-GB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1778694"/>
            <a:ext cx="5090114" cy="4569371"/>
          </a:xfrm>
        </p:spPr>
        <p:txBody>
          <a:bodyPr>
            <a:normAutofit lnSpcReduction="10000"/>
          </a:bodyPr>
          <a:lstStyle/>
          <a:p>
            <a:pPr fontAlgn="base">
              <a:buFont typeface="Wingdings" pitchFamily="2" charset="2"/>
              <a:buChar char="ü"/>
            </a:pPr>
            <a:r>
              <a:rPr lang="en-GB" sz="2400" dirty="0"/>
              <a:t>Reducing energy consumption through ‘smart’ workplace operations</a:t>
            </a:r>
          </a:p>
          <a:p>
            <a:pPr fontAlgn="base">
              <a:buFont typeface="Wingdings" pitchFamily="2" charset="2"/>
              <a:buChar char="ü"/>
            </a:pPr>
            <a:r>
              <a:rPr lang="en-GB" sz="2400" dirty="0"/>
              <a:t>Reducing the amount of recyclables going to landfill</a:t>
            </a:r>
          </a:p>
          <a:p>
            <a:pPr fontAlgn="base">
              <a:buFont typeface="Wingdings" pitchFamily="2" charset="2"/>
              <a:buChar char="ü"/>
            </a:pPr>
            <a:r>
              <a:rPr lang="en-GB" sz="2400" dirty="0"/>
              <a:t>Reducing the amount of overall waste by promoting reuse</a:t>
            </a:r>
          </a:p>
          <a:p>
            <a:pPr fontAlgn="base">
              <a:buFont typeface="Wingdings" pitchFamily="2" charset="2"/>
              <a:buChar char="ü"/>
            </a:pPr>
            <a:r>
              <a:rPr lang="en-GB" sz="2400" dirty="0"/>
              <a:t>Reducing water wastage</a:t>
            </a:r>
          </a:p>
          <a:p>
            <a:pPr fontAlgn="base">
              <a:buFont typeface="Wingdings" pitchFamily="2" charset="2"/>
              <a:buChar char="ü"/>
            </a:pPr>
            <a:r>
              <a:rPr lang="en-GB" sz="2400" dirty="0"/>
              <a:t>Promoting and advising on sustainable work travel options</a:t>
            </a:r>
          </a:p>
          <a:p>
            <a:pPr fontAlgn="base">
              <a:buFont typeface="Wingdings" pitchFamily="2" charset="2"/>
              <a:buChar char="ü"/>
            </a:pPr>
            <a:r>
              <a:rPr lang="en-GB" sz="2400" dirty="0"/>
              <a:t>Encouraging sustainable purchasing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58" y="1700808"/>
            <a:ext cx="3406337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0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Slid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Palatin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Slid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Palatin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andardSlid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Palatin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t Andrews Default Powerpoint Template 2014">
  <a:themeElements>
    <a:clrScheme name="St Andrews colours">
      <a:dk1>
        <a:srgbClr val="000000"/>
      </a:dk1>
      <a:lt1>
        <a:srgbClr val="FFFFFF"/>
      </a:lt1>
      <a:dk2>
        <a:srgbClr val="00529B"/>
      </a:dk2>
      <a:lt2>
        <a:srgbClr val="FFFFFF"/>
      </a:lt2>
      <a:accent1>
        <a:srgbClr val="0088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0088CC"/>
      </a:hlink>
      <a:folHlink>
        <a:srgbClr val="2A6496"/>
      </a:folHlink>
    </a:clrScheme>
    <a:fontScheme name="St Andrew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879</Words>
  <Application>Microsoft Office PowerPoint</Application>
  <PresentationFormat>On-screen Show (4:3)</PresentationFormat>
  <Paragraphs>231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Office Theme</vt:lpstr>
      <vt:lpstr>StandardSlide</vt:lpstr>
      <vt:lpstr>1_StandardSlide</vt:lpstr>
      <vt:lpstr>2_StandardSlide</vt:lpstr>
      <vt:lpstr>1_St Andrews Default Powerpoint Template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Why we went for an Environmental Facilitator Approach…</vt:lpstr>
      <vt:lpstr>The role of an Environmental Facilitator</vt:lpstr>
      <vt:lpstr>PowerPoint Presentation</vt:lpstr>
      <vt:lpstr>Support for you in your role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 Andrews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Passport to Environmental Excellence</dc:title>
  <dc:creator>IT Services</dc:creator>
  <cp:lastModifiedBy>rpetford</cp:lastModifiedBy>
  <cp:revision>277</cp:revision>
  <cp:lastPrinted>2013-10-02T11:15:53Z</cp:lastPrinted>
  <dcterms:created xsi:type="dcterms:W3CDTF">2012-02-22T14:58:03Z</dcterms:created>
  <dcterms:modified xsi:type="dcterms:W3CDTF">2015-11-23T14:57:40Z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-1676444753</vt:i4>
  </property>
  <property fmtid="{D5CDD505-2E9C-101B-9397-08002B2CF9AE}" pid="4" name="_EmailSubject">
    <vt:lpwstr>EAUC-Scotland Conference - Speaking in Developing Green Champions workshop</vt:lpwstr>
  </property>
  <property fmtid="{D5CDD505-2E9C-101B-9397-08002B2CF9AE}" pid="5" name="_AuthorEmail">
    <vt:lpwstr>ds51@st-andrews.ac.uk</vt:lpwstr>
  </property>
  <property fmtid="{D5CDD505-2E9C-101B-9397-08002B2CF9AE}" pid="6" name="_AuthorEmailDisplayName">
    <vt:lpwstr>David Stutchfield</vt:lpwstr>
  </property>
</Properties>
</file>