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3" id="2147483648"/>
    <p:sldMasterId r:id="rId4" id="2147483660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</p:sldIdLst>
  <p:sldSz cx="9144000" cy="51435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Comments="0"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00"/>
          <a:sy d="100" n="10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  </p:cViewPr>
      <p:guideLst>
        <p:guide orient="horz" pos="1620"/>
        <p:guide pos="2880"/>
      </p:guideLst>
    </p:cSldViewPr>
  </p:slide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0" cy="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viewProps.xml" Type="http://schemas.openxmlformats.org/officeDocument/2006/relationships/viewProps"></Relationship><Relationship Id="rId3" Target="slideMasters/slideMaster1.xml" Type="http://schemas.openxmlformats.org/officeDocument/2006/relationships/slideMaster"></Relationship><Relationship Id="rId4" Target="slideMasters/slideMaster2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75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uFillTx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uFillTx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uFillTx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uFillTx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uFillTx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uFillTx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uFillTx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uFillTx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>
                <a:uFillTx/>
              </a:defRPr>
            </a:lvl9pPr>
          </a:lstStyle>
          <a:p/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Shape 1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Google Shape;101;g742e3e7cd_1_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188" y="685800"/>
            <a:ext cx="60963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Google Shape;102;g742e3e7cd_1_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Shape 1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0" name="Google Shape;160;gcb9a3abeb_0_3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188" y="685800"/>
            <a:ext cx="60963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Google Shape;161;gcb9a3abeb_0_3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Shape 1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Google Shape;110;gcbab3a369_1_25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1" name="Google Shape;111;gcbab3a369_1_25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Shape 1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Google Shape;116;g19030352baceb95_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Google Shape;117;g19030352baceb95_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Shape 12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Google Shape;123;g742e3e7cd_1_3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4" name="Google Shape;124;g742e3e7cd_1_3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Shape 1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Google Shape;129;gd9c40d9f9_0_23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Google Shape;130;gd9c40d9f9_0_23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Shape 13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5" name="Google Shape;135;gd4400e736_2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6" name="Google Shape;136;gd4400e736_2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9" name="Shape 1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0" name="Google Shape;140;g17e10fe734a664a6_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Google Shape;141;g17e10fe734a664a6_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5" name="Shape 1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6" name="Google Shape;146;g19030352baceb95_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" name="Google Shape;147;g19030352baceb95_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Shape 15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" name="Google Shape;153;g19030352baceb95_1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300" y="685800"/>
            <a:ext cx="6096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Google Shape;154;g19030352baceb95_1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hape 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8" y="744575"/>
            <a:ext cx="8520600" cy="2052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oogle Shape;11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2834125"/>
            <a:ext cx="8520600" cy="792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oogle Shape;12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BIG_NUMB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Shape 4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Google Shape;45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hasCustomPrompt="1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06125"/>
            <a:ext cx="8520600" cy="1963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uFillTx/>
              </a:defRPr>
            </a:lvl9pPr>
          </a:lstStyle>
          <a:p>
            <a:r>
              <a:rPr>
                <a:uFillTx/>
              </a:rPr>
              <a:t>xx%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3152225"/>
            <a:ext cx="8520600" cy="130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algn="ctr"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algn="ctr"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algn="ctr"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algn="ctr"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algn="ctr"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algn="ctr"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algn="ctr"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algn="ctr"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Google Shape;47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Shape 4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">
    <p:bg>
      <p:bgPr>
        <a:solidFill>
          <a:schemeClr val="dk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Shape 5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Google Shape;55;p1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Google Shape;5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450" y="1257300"/>
            <a:ext cx="8123100" cy="1588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450" y="3182313"/>
            <a:ext cx="8123100" cy="630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Google Shape;58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uFillTx/>
              </a:defRPr>
            </a:lvl1pPr>
            <a:lvl2pPr lvl="1" rtl="0">
              <a:buNone/>
              <a:defRPr>
                <a:solidFill>
                  <a:schemeClr val="lt1"/>
                </a:solidFill>
                <a:uFillTx/>
              </a:defRPr>
            </a:lvl2pPr>
            <a:lvl3pPr lvl="2" rtl="0">
              <a:buNone/>
              <a:defRPr>
                <a:solidFill>
                  <a:schemeClr val="lt1"/>
                </a:solidFill>
                <a:uFillTx/>
              </a:defRPr>
            </a:lvl3pPr>
            <a:lvl4pPr lvl="3" rtl="0">
              <a:buNone/>
              <a:defRPr>
                <a:solidFill>
                  <a:schemeClr val="lt1"/>
                </a:solidFill>
                <a:uFillTx/>
              </a:defRPr>
            </a:lvl4pPr>
            <a:lvl5pPr lvl="4" rtl="0">
              <a:buNone/>
              <a:defRPr>
                <a:solidFill>
                  <a:schemeClr val="lt1"/>
                </a:solidFill>
                <a:uFillTx/>
              </a:defRPr>
            </a:lvl5pPr>
            <a:lvl6pPr lvl="5" rtl="0">
              <a:buNone/>
              <a:defRPr>
                <a:solidFill>
                  <a:schemeClr val="lt1"/>
                </a:solidFill>
                <a:uFillTx/>
              </a:defRPr>
            </a:lvl6pPr>
            <a:lvl7pPr lvl="6" rtl="0">
              <a:buNone/>
              <a:defRPr>
                <a:solidFill>
                  <a:schemeClr val="lt1"/>
                </a:solidFill>
                <a:uFillTx/>
              </a:defRPr>
            </a:lvl7pPr>
            <a:lvl8pPr lvl="7" rtl="0">
              <a:buNone/>
              <a:defRPr>
                <a:solidFill>
                  <a:schemeClr val="lt1"/>
                </a:solidFill>
                <a:uFillTx/>
              </a:defRPr>
            </a:lvl8pPr>
            <a:lvl9pPr lvl="8" rtl="0">
              <a:buNone/>
              <a:defRPr>
                <a:solidFill>
                  <a:schemeClr val="lt1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bg>
      <p:bgPr>
        <a:solidFill>
          <a:schemeClr val="dk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Shape 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Google Shape;61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450" y="2057400"/>
            <a:ext cx="8123100" cy="778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Google Shape;62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uFillTx/>
              </a:defRPr>
            </a:lvl1pPr>
            <a:lvl2pPr lvl="1" rtl="0">
              <a:buNone/>
              <a:defRPr>
                <a:solidFill>
                  <a:schemeClr val="lt1"/>
                </a:solidFill>
                <a:uFillTx/>
              </a:defRPr>
            </a:lvl2pPr>
            <a:lvl3pPr lvl="2" rtl="0">
              <a:buNone/>
              <a:defRPr>
                <a:solidFill>
                  <a:schemeClr val="lt1"/>
                </a:solidFill>
                <a:uFillTx/>
              </a:defRPr>
            </a:lvl3pPr>
            <a:lvl4pPr lvl="3" rtl="0">
              <a:buNone/>
              <a:defRPr>
                <a:solidFill>
                  <a:schemeClr val="lt1"/>
                </a:solidFill>
                <a:uFillTx/>
              </a:defRPr>
            </a:lvl4pPr>
            <a:lvl5pPr lvl="4" rtl="0">
              <a:buNone/>
              <a:defRPr>
                <a:solidFill>
                  <a:schemeClr val="lt1"/>
                </a:solidFill>
                <a:uFillTx/>
              </a:defRPr>
            </a:lvl5pPr>
            <a:lvl6pPr lvl="5" rtl="0">
              <a:buNone/>
              <a:defRPr>
                <a:solidFill>
                  <a:schemeClr val="lt1"/>
                </a:solidFill>
                <a:uFillTx/>
              </a:defRPr>
            </a:lvl6pPr>
            <a:lvl7pPr lvl="6" rtl="0">
              <a:buNone/>
              <a:defRPr>
                <a:solidFill>
                  <a:schemeClr val="lt1"/>
                </a:solidFill>
                <a:uFillTx/>
              </a:defRPr>
            </a:lvl7pPr>
            <a:lvl8pPr lvl="7" rtl="0">
              <a:buNone/>
              <a:defRPr>
                <a:solidFill>
                  <a:schemeClr val="lt1"/>
                </a:solidFill>
                <a:uFillTx/>
              </a:defRPr>
            </a:lvl8pPr>
            <a:lvl9pPr lvl="8" rtl="0">
              <a:buNone/>
              <a:defRPr>
                <a:solidFill>
                  <a:schemeClr val="lt1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x">
  <p:cSld name="TITLE_AND_BOD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Shape 6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Google Shape;65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Google Shape;66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Google Shape;67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ColTx">
  <p:cSld name="TITLE_AND_TWO_COLUMN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Shape 6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Google Shape;69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Google Shape;70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324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Google Shape;72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Shape 7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Google Shape;75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ONE_COLUM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Shape 7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555600"/>
            <a:ext cx="2808000" cy="755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Google Shape;78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389600"/>
            <a:ext cx="2808000" cy="31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Google Shape;79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MAIN_POINT">
    <p:bg>
      <p:bgPr>
        <a:solidFill>
          <a:schemeClr val="lt2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Shape 8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Google Shape;81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250" y="526350"/>
            <a:ext cx="5797500" cy="409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Google Shape;82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ECTION_TITLE_AND_DESCRI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Shape 8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Google Shape;84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Google Shape;85;p2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1205825"/>
            <a:ext cx="4045200" cy="1509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Google Shape;87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2769001"/>
            <a:ext cx="4045200" cy="1345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39500" y="724200"/>
            <a:ext cx="3837000" cy="369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uFillTx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  <a:uFillTx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  <a:uFillTx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  <a:uFillTx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  <a:uFillTx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  <a:uFillTx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  <a:uFillTx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  <a:uFillTx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Google Shape;89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uFillTx/>
              </a:defRPr>
            </a:lvl1pPr>
            <a:lvl2pPr lvl="1" rtl="0">
              <a:buNone/>
              <a:defRPr>
                <a:solidFill>
                  <a:schemeClr val="lt1"/>
                </a:solidFill>
                <a:uFillTx/>
              </a:defRPr>
            </a:lvl2pPr>
            <a:lvl3pPr lvl="2" rtl="0">
              <a:buNone/>
              <a:defRPr>
                <a:solidFill>
                  <a:schemeClr val="lt1"/>
                </a:solidFill>
                <a:uFillTx/>
              </a:defRPr>
            </a:lvl3pPr>
            <a:lvl4pPr lvl="3" rtl="0">
              <a:buNone/>
              <a:defRPr>
                <a:solidFill>
                  <a:schemeClr val="lt1"/>
                </a:solidFill>
                <a:uFillTx/>
              </a:defRPr>
            </a:lvl4pPr>
            <a:lvl5pPr lvl="4" rtl="0">
              <a:buNone/>
              <a:defRPr>
                <a:solidFill>
                  <a:schemeClr val="lt1"/>
                </a:solidFill>
                <a:uFillTx/>
              </a:defRPr>
            </a:lvl5pPr>
            <a:lvl6pPr lvl="5" rtl="0">
              <a:buNone/>
              <a:defRPr>
                <a:solidFill>
                  <a:schemeClr val="lt1"/>
                </a:solidFill>
                <a:uFillTx/>
              </a:defRPr>
            </a:lvl6pPr>
            <a:lvl7pPr lvl="6" rtl="0">
              <a:buNone/>
              <a:defRPr>
                <a:solidFill>
                  <a:schemeClr val="lt1"/>
                </a:solidFill>
                <a:uFillTx/>
              </a:defRPr>
            </a:lvl7pPr>
            <a:lvl8pPr lvl="7" rtl="0">
              <a:buNone/>
              <a:defRPr>
                <a:solidFill>
                  <a:schemeClr val="lt1"/>
                </a:solidFill>
                <a:uFillTx/>
              </a:defRPr>
            </a:lvl8pPr>
            <a:lvl9pPr lvl="8" rtl="0">
              <a:buNone/>
              <a:defRPr>
                <a:solidFill>
                  <a:schemeClr val="lt1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hape 1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2150850"/>
            <a:ext cx="8520600" cy="841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Google Shape;15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CAPTION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Shape 9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Google Shape;91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236825"/>
            <a:ext cx="5998800" cy="598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1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Google Shape;92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BIG_NUMB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Shape 9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Google Shape;94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Google Shape;95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hasCustomPrompt="1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991475"/>
            <a:ext cx="8520600" cy="19179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>
                <a:uFillTx/>
              </a:defRPr>
            </a:lvl9pPr>
          </a:lstStyle>
          <a:p>
            <a:r>
              <a:rPr>
                <a:uFillTx/>
              </a:rPr>
              <a:t>xx%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6" name="Google Shape;96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3071300"/>
            <a:ext cx="8520600" cy="901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algn="ctr"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algn="ctr"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algn="ctr"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algn="ctr"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algn="ctr"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algn="ctr"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algn="ctr"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algn="ctr"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Google Shape;97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Shape 9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Google Shape;99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x">
  <p:cSld name="TITLE_AND_BOD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hape 1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oogle Shape;17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Google Shape;19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ColTx">
  <p:cSld name="TITLE_AND_TWO_COLUMN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Shape 2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oogle Shape;22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324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uFillTx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Shape 2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Google Shape;26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Google Shape;27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ONE_COLUM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Shape 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555600"/>
            <a:ext cx="2808000" cy="755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389600"/>
            <a:ext cx="2808000" cy="31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>
                <a:uFillTx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>
                <a:uFillTx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>
                <a:uFillTx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Google Shape;31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MAIN_POI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Shape 3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Google Shape;33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250" y="450150"/>
            <a:ext cx="6367800" cy="409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Google Shape;34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ECTION_TITLE_AND_DESCRI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Shape 3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Google Shape;37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1233175"/>
            <a:ext cx="4045200" cy="14823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2803075"/>
            <a:ext cx="4045200" cy="123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Google Shape;39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39500" y="724075"/>
            <a:ext cx="3837000" cy="369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CAPTION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Shape 4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230575"/>
            <a:ext cx="5998800" cy="60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uFillTx/>
              </a:defRPr>
            </a:lvl1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>
                <a:uFillTx/>
              </a:defRPr>
            </a:lvl1pPr>
            <a:lvl2pPr lvl="1" rtl="0">
              <a:buNone/>
              <a:defRPr>
                <a:uFillTx/>
              </a:defRPr>
            </a:lvl2pPr>
            <a:lvl3pPr lvl="2" rtl="0">
              <a:buNone/>
              <a:defRPr>
                <a:uFillTx/>
              </a:defRPr>
            </a:lvl3pPr>
            <a:lvl4pPr lvl="3" rtl="0">
              <a:buNone/>
              <a:defRPr>
                <a:uFillTx/>
              </a:defRPr>
            </a:lvl4pPr>
            <a:lvl5pPr lvl="4" rtl="0">
              <a:buNone/>
              <a:defRPr>
                <a:uFillTx/>
              </a:defRPr>
            </a:lvl5pPr>
            <a:lvl6pPr lvl="5" rtl="0">
              <a:buNone/>
              <a:defRPr>
                <a:uFillTx/>
              </a:defRPr>
            </a:lvl6pPr>
            <a:lvl7pPr lvl="6" rtl="0">
              <a:buNone/>
              <a:defRPr>
                <a:uFillTx/>
              </a:defRPr>
            </a:lvl7pPr>
            <a:lvl8pPr lvl="7" rtl="0">
              <a:buNone/>
              <a:defRPr>
                <a:uFillTx/>
              </a:defRPr>
            </a:lvl8pPr>
            <a:lvl9pPr lvl="8" rtl="0"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slideLayouts/slideLayout13.xml" Type="http://schemas.openxmlformats.org/officeDocument/2006/relationships/slideLayout"></Relationship><Relationship Id="rId3" Target="../slideLayouts/slideLayout14.xml" Type="http://schemas.openxmlformats.org/officeDocument/2006/relationships/slideLayout"></Relationship><Relationship Id="rId4" Target="../slideLayouts/slideLayout15.xml" Type="http://schemas.openxmlformats.org/officeDocument/2006/relationships/slideLayout"></Relationship><Relationship Id="rId5" Target="../slideLayouts/slideLayout16.xml" Type="http://schemas.openxmlformats.org/officeDocument/2006/relationships/slideLayout"></Relationship><Relationship Id="rId6" Target="../slideLayouts/slideLayout17.xml" Type="http://schemas.openxmlformats.org/officeDocument/2006/relationships/slideLayout"></Relationship><Relationship Id="rId7" Target="../slideLayouts/slideLayout18.xml" Type="http://schemas.openxmlformats.org/officeDocument/2006/relationships/slideLayout"></Relationship><Relationship Id="rId8" Target="../slideLayouts/slideLayout19.xml" Type="http://schemas.openxmlformats.org/officeDocument/2006/relationships/slideLayout"></Relationship><Relationship Id="rId9" Target="../slideLayouts/slideLayout20.xml" Type="http://schemas.openxmlformats.org/officeDocument/2006/relationships/slideLayout"></Relationship><Relationship Id="rId10" Target="../slideLayouts/slideLayout21.xml" Type="http://schemas.openxmlformats.org/officeDocument/2006/relationships/slideLayout"></Relationship><Relationship Id="rId11" Target="../slideLayouts/slideLayout22.xml" Type="http://schemas.openxmlformats.org/officeDocument/2006/relationships/slideLayout"></Relationship><Relationship Id="rId12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imple-light-2"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hape 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  <a:uFillTx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  <a:uFillTx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  <a:uFillTx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algn="r" lvl="0" rtl="0">
              <a:buNone/>
              <a:defRPr sz="1000">
                <a:solidFill>
                  <a:schemeClr val="dk2"/>
                </a:solidFill>
                <a:uFillTx/>
              </a:defRPr>
            </a:lvl1pPr>
            <a:lvl2pPr algn="r" lvl="1" rtl="0">
              <a:buNone/>
              <a:defRPr sz="1000">
                <a:solidFill>
                  <a:schemeClr val="dk2"/>
                </a:solidFill>
                <a:uFillTx/>
              </a:defRPr>
            </a:lvl2pPr>
            <a:lvl3pPr algn="r" lvl="2" rtl="0">
              <a:buNone/>
              <a:defRPr sz="1000">
                <a:solidFill>
                  <a:schemeClr val="dk2"/>
                </a:solidFill>
                <a:uFillTx/>
              </a:defRPr>
            </a:lvl3pPr>
            <a:lvl4pPr algn="r" lvl="3" rtl="0">
              <a:buNone/>
              <a:defRPr sz="1000">
                <a:solidFill>
                  <a:schemeClr val="dk2"/>
                </a:solidFill>
                <a:uFillTx/>
              </a:defRPr>
            </a:lvl4pPr>
            <a:lvl5pPr algn="r" lvl="4" rtl="0">
              <a:buNone/>
              <a:defRPr sz="1000">
                <a:solidFill>
                  <a:schemeClr val="dk2"/>
                </a:solidFill>
                <a:uFillTx/>
              </a:defRPr>
            </a:lvl5pPr>
            <a:lvl6pPr algn="r" lvl="5" rtl="0">
              <a:buNone/>
              <a:defRPr sz="1000">
                <a:solidFill>
                  <a:schemeClr val="dk2"/>
                </a:solidFill>
                <a:uFillTx/>
              </a:defRPr>
            </a:lvl6pPr>
            <a:lvl7pPr algn="r" lvl="6" rtl="0">
              <a:buNone/>
              <a:defRPr sz="1000">
                <a:solidFill>
                  <a:schemeClr val="dk2"/>
                </a:solidFill>
                <a:uFillTx/>
              </a:defRPr>
            </a:lvl7pPr>
            <a:lvl8pPr algn="r" lvl="7" rtl="0">
              <a:buNone/>
              <a:defRPr sz="1000">
                <a:solidFill>
                  <a:schemeClr val="dk2"/>
                </a:solidFill>
                <a:uFillTx/>
              </a:defRPr>
            </a:lvl8pPr>
            <a:lvl9pPr algn="r" lvl="8" rtl="0">
              <a:buNone/>
              <a:defRPr sz="1000">
                <a:solidFill>
                  <a:schemeClr val="dk2"/>
                </a:solidFill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spearmint"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Shape 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Google Shape;52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Google Shape;53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>
            <a:lvl1pPr algn="r" lvl="0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1pPr>
            <a:lvl2pPr algn="r" lvl="1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2pPr>
            <a:lvl3pPr algn="r" lvl="2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3pPr>
            <a:lvl4pPr algn="r" lvl="3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4pPr>
            <a:lvl5pPr algn="r" lvl="4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5pPr>
            <a:lvl6pPr algn="r" lvl="5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6pPr>
            <a:lvl7pPr algn="r" lvl="6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7pPr>
            <a:lvl8pPr algn="r" lvl="7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8pPr>
            <a:lvl9pPr algn="r" lvl="8" rtl="0">
              <a:buNone/>
              <a:defRPr sz="1000">
                <a:solidFill>
                  <a:schemeClr val="dk1"/>
                </a:solidFill>
                <a:uFillTx/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73"/>
    <p:sldLayoutId r:id="rId2" id="2147483674"/>
    <p:sldLayoutId r:id="rId3" id="2147483675"/>
    <p:sldLayoutId r:id="rId4" id="2147483676"/>
    <p:sldLayoutId r:id="rId5" id="2147483677"/>
    <p:sldLayoutId r:id="rId6" id="2147483678"/>
    <p:sldLayoutId r:id="rId7" id="2147483679"/>
    <p:sldLayoutId r:id="rId8" id="2147483680"/>
    <p:sldLayoutId r:id="rId9" id="2147483681"/>
    <p:sldLayoutId r:id="rId10" id="2147483682"/>
    <p:sldLayoutId r:id="rId11" id="2147483683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5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18.xml" Type="http://schemas.openxmlformats.org/officeDocument/2006/relationships/slideLayout"></Relationship><Relationship Id="rId2" Target="../notesSlides/notesSlide10.xml" Type="http://schemas.openxmlformats.org/officeDocument/2006/relationships/notesSlide"></Relationship><Relationship Id="rId3" Target="../media/image3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4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15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4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9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14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18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_rels/slide7.xml.rels><?xml version="1.0" standalone="yes" ?><Relationships xmlns="http://schemas.openxmlformats.org/package/2006/relationships"><Relationship Id="rId1" Target="../slideLayouts/slideLayout14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8.xml.rels><?xml version="1.0" standalone="yes" ?><Relationships xmlns="http://schemas.openxmlformats.org/package/2006/relationships"><Relationship Id="rId1" Target="../slideLayouts/slideLayout17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1.jp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7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2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Shape 10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White cloud in front of dark blue star-filled sky" id="104" name="Google Shape;104;p2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17067" r="171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Google Shape;105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450" y="1257300"/>
            <a:ext cx="8123100" cy="1588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uFillTx/>
              </a:rPr>
              <a:t>Evaluation of the Embedding of Sustainability </a:t>
            </a:r>
            <a:endParaRPr sz="60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Google Shape;106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2169" y="3412519"/>
            <a:ext cx="8123100" cy="630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West </a:t>
            </a:r>
            <a:r>
              <a:rPr lang="en">
                <a:uFillTx/>
              </a:rPr>
              <a:t>Lothian College Style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Google Shape;107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450" y="4370773"/>
            <a:ext cx="8123100" cy="503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uFillTx/>
              </a:rPr>
              <a:t>Beth Brownlee, bbrownlee@west-lothian.ac.uk</a:t>
            </a:r>
            <a:endParaRPr sz="18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Google Shape;108;p2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5150" y="2998025"/>
            <a:ext cx="50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type="none" w="med"/>
            <a:tailEnd len="med" type="none" w="med"/>
          </a:ln>
        </p:spPr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Shape 16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Google Shape;163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250" y="526350"/>
            <a:ext cx="5797500" cy="409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Conclusion</a:t>
            </a:r>
            <a:endParaRPr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Tx/>
              </a:rPr>
              <a:t>Keep going!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Google Shape;164;p3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4950" y="152400"/>
            <a:ext cx="4676650" cy="467665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" name="Shape 11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3" name="Google Shape;113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475" y="1626075"/>
            <a:ext cx="9144000" cy="3172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Various approaches to sustainability over last 10 years, in response to SFC and other contexts; so what, before we progress?</a:t>
            </a:r>
            <a:endParaRPr sz="2400">
              <a:uFillTx/>
            </a:endParaRPr>
          </a:p>
          <a:p>
            <a:pPr algn="l"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uFillTx/>
              </a:rPr>
              <a:t>Estates driven approach - heat and light</a:t>
            </a:r>
            <a:endParaRPr sz="2400">
              <a:uFillTx/>
            </a:endParaRPr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uFillTx/>
              </a:rPr>
              <a:t>Carbon reduction approach - travel, paper, waste, curriculum</a:t>
            </a:r>
            <a:endParaRPr sz="2400">
              <a:uFillTx/>
            </a:endParaRPr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uFillTx/>
              </a:rPr>
              <a:t>Sustainable Development Goals approach - Erasmus project</a:t>
            </a:r>
            <a:endParaRPr sz="2400">
              <a:uFillTx/>
            </a:endParaRPr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uFillTx/>
              </a:rPr>
              <a:t>The Climate Emergency approach - what would Greta do?</a:t>
            </a:r>
            <a:endParaRPr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Google Shape;114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uFillTx/>
              </a:rPr>
              <a:t>So What</a:t>
            </a:r>
            <a:r>
              <a:rPr lang="en" sz="3600">
                <a:uFillTx/>
              </a:rPr>
              <a:t>?</a:t>
            </a:r>
            <a:endParaRPr sz="36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Shape 11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Google Shape;119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35300" y="445025"/>
            <a:ext cx="36969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uFillTx/>
              </a:rPr>
              <a:t>Raising</a:t>
            </a:r>
            <a:endParaRPr sz="4500">
              <a:uFillTx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uFillTx/>
              </a:rPr>
              <a:t>Expectations</a:t>
            </a:r>
            <a:endParaRPr sz="45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Google Shape;120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39999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Google Shape;121;p2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12" y="375211"/>
            <a:ext cx="4603675" cy="439310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Shape 12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Google Shape;126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5500" y="1816950"/>
            <a:ext cx="4045200" cy="1509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uFillTx/>
              </a:rPr>
              <a:t>Initial</a:t>
            </a:r>
            <a:endParaRPr sz="4600">
              <a:uFillTx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uFillTx/>
              </a:rPr>
              <a:t>Barriers</a:t>
            </a:r>
            <a:endParaRPr sz="4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Google Shape;127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39500" y="724200"/>
            <a:ext cx="3837000" cy="36951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‘We’re Scottish! We’re not like that!!’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400">
              <a:uFillTx/>
            </a:endParaRPr>
          </a:p>
          <a:p>
            <a:pPr algn="l" indent="0" lvl="0" marL="9144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Level 5 </a:t>
            </a:r>
            <a:endParaRPr sz="2400">
              <a:uFillTx/>
            </a:endParaRPr>
          </a:p>
          <a:p>
            <a:pPr algn="l" indent="0" lvl="0" marL="9144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uFillTx/>
              </a:rPr>
              <a:t>Business Student</a:t>
            </a:r>
            <a:endParaRPr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Shape 13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Google Shape;132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275489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uFillTx/>
              </a:rPr>
              <a:t>Research in 18-19</a:t>
            </a:r>
            <a:endParaRPr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Google Shape;133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7" y="985496"/>
            <a:ext cx="8520600" cy="31725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New strong lead from professional standards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Surveyed curriculum staff - patchy good practice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Met with:</a:t>
            </a:r>
            <a:endParaRPr sz="2400">
              <a:uFillTx/>
            </a:endParaRPr>
          </a:p>
          <a:p>
            <a:pPr algn="l"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uFillTx/>
              </a:rPr>
              <a:t>curriculum teams - confirmed patchy good practice, but some highlights e.g. forest classroom (our first Green Gown Award submission)</a:t>
            </a:r>
            <a:endParaRPr sz="2400">
              <a:uFillTx/>
            </a:endParaRPr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uFillTx/>
              </a:rPr>
              <a:t>Students Association - welcome consistent approach to assessment via Moodle, need awareness raising</a:t>
            </a:r>
            <a:endParaRPr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Shape 13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8" name="Google Shape;138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250" y="526350"/>
            <a:ext cx="8445900" cy="4090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uFillTx/>
              </a:rPr>
              <a:t>The Baseline (curriculum):</a:t>
            </a:r>
            <a:endParaRPr b="1" sz="4400">
              <a:uFillTx/>
            </a:endParaRPr>
          </a:p>
          <a:p>
            <a:pPr algn="l" indent="-508000" lvl="0" marL="457200" rtl="0"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lang="en" sz="4400">
                <a:uFillTx/>
              </a:rPr>
              <a:t>Patchy good </a:t>
            </a:r>
            <a:r>
              <a:rPr lang="en" sz="4400">
                <a:uFillTx/>
              </a:rPr>
              <a:t>practice</a:t>
            </a:r>
            <a:r>
              <a:rPr b="1" lang="en" sz="4400">
                <a:uFillTx/>
              </a:rPr>
              <a:t> </a:t>
            </a:r>
            <a:endParaRPr b="1" sz="4400">
              <a:uFillTx/>
            </a:endParaRPr>
          </a:p>
          <a:p>
            <a:pPr algn="l" indent="-508000" lvl="0" marL="457200" rtl="0"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lang="en" sz="4400">
                <a:uFillTx/>
              </a:rPr>
              <a:t>FE students are not so interested in sustainability, but like digital convenience</a:t>
            </a:r>
            <a:endParaRPr sz="4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2" name="Shape 14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" name="Google Shape;143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445025"/>
            <a:ext cx="8520600" cy="572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uFillTx/>
              </a:rPr>
              <a:t>Actions This Year 19-20</a:t>
            </a:r>
            <a:endParaRPr b="1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4" name="Google Shape;144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152475"/>
            <a:ext cx="8520600" cy="3416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uFillTx/>
              </a:rPr>
              <a:t>Continue to build awareness and momentum</a:t>
            </a:r>
            <a:endParaRPr sz="27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uFillTx/>
              </a:rPr>
              <a:t>WasteSwitch online learning - Waste in the Circular Economy SCQF Level 5 pilot</a:t>
            </a:r>
            <a:endParaRPr sz="27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uFillTx/>
              </a:rPr>
              <a:t>Highlight importance for </a:t>
            </a:r>
            <a:r>
              <a:rPr lang="en" sz="2700">
                <a:uFillTx/>
              </a:rPr>
              <a:t>employability </a:t>
            </a:r>
            <a:endParaRPr sz="27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700">
                <a:uFillTx/>
              </a:rPr>
              <a:t>Establish new action plan and raise strategic </a:t>
            </a:r>
            <a:r>
              <a:rPr lang="en" sz="2700">
                <a:uFillTx/>
              </a:rPr>
              <a:t>importance - analogy with embedding equalities?</a:t>
            </a:r>
            <a:endParaRPr sz="27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" name="Shape 14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Google Shape;14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555600"/>
            <a:ext cx="2808000" cy="755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uFillTx/>
              </a:rPr>
              <a:t>Surprises</a:t>
            </a:r>
            <a:endParaRPr b="1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Google Shape;150;p3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66625" y="555600"/>
            <a:ext cx="5428926" cy="40134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1" name="Google Shape;15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1389600"/>
            <a:ext cx="2808000" cy="31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Period poverty </a:t>
            </a:r>
            <a:r>
              <a:rPr lang="en" sz="2000">
                <a:uFillTx/>
              </a:rPr>
              <a:t>sustainability silver lining</a:t>
            </a:r>
            <a:endParaRPr sz="20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Principal’s visible support - Summit in March</a:t>
            </a:r>
            <a:endParaRPr sz="20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uFillTx/>
              </a:rPr>
              <a:t>Green Gown short list</a:t>
            </a:r>
            <a:endParaRPr sz="20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0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>
                <a:uFillTx/>
              </a:rPr>
              <a:t/>
            </a:r>
            <a:endParaRPr sz="20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5" name="Shape 15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ext cx="0" c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6" name="Google Shape;156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1700" y="555600"/>
            <a:ext cx="3817200" cy="7557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uFillTx/>
              </a:rPr>
              <a:t>Remaining Challenges</a:t>
            </a:r>
            <a:endParaRPr b="1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7" name="Google Shape;157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1844" y="1311300"/>
            <a:ext cx="2808000" cy="31794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One of many hats in FE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Low aspirations?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Polystyrene!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uFillTx/>
              </a:rPr>
              <a:t>Smoking!</a:t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400">
              <a:uFillTx/>
            </a:endParaRPr>
          </a:p>
          <a:p>
            <a:pPr algn="l"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>
                <a:uFillTx/>
              </a:rPr>
              <a:t/>
            </a:r>
            <a:endParaRPr sz="2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Google Shape;158;p3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" y="1463700"/>
            <a:ext cx="5257044" cy="2957087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