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25" r:id="rId3"/>
    <p:sldId id="266" r:id="rId4"/>
    <p:sldId id="267" r:id="rId5"/>
    <p:sldId id="320" r:id="rId6"/>
    <p:sldId id="276" r:id="rId7"/>
    <p:sldId id="277" r:id="rId8"/>
    <p:sldId id="279" r:id="rId9"/>
    <p:sldId id="280" r:id="rId10"/>
    <p:sldId id="281" r:id="rId11"/>
    <p:sldId id="282" r:id="rId12"/>
    <p:sldId id="283" r:id="rId13"/>
    <p:sldId id="285" r:id="rId14"/>
    <p:sldId id="284" r:id="rId15"/>
    <p:sldId id="287" r:id="rId16"/>
    <p:sldId id="288" r:id="rId17"/>
    <p:sldId id="289" r:id="rId18"/>
    <p:sldId id="290" r:id="rId19"/>
    <p:sldId id="271" r:id="rId20"/>
    <p:sldId id="299" r:id="rId21"/>
    <p:sldId id="298" r:id="rId22"/>
    <p:sldId id="292" r:id="rId23"/>
    <p:sldId id="300" r:id="rId24"/>
    <p:sldId id="302" r:id="rId25"/>
    <p:sldId id="303" r:id="rId26"/>
    <p:sldId id="306" r:id="rId27"/>
    <p:sldId id="307" r:id="rId28"/>
    <p:sldId id="308" r:id="rId29"/>
    <p:sldId id="309" r:id="rId30"/>
    <p:sldId id="315" r:id="rId31"/>
    <p:sldId id="310" r:id="rId32"/>
    <p:sldId id="321" r:id="rId33"/>
    <p:sldId id="311" r:id="rId34"/>
    <p:sldId id="318" r:id="rId35"/>
    <p:sldId id="316" r:id="rId36"/>
    <p:sldId id="323" r:id="rId37"/>
    <p:sldId id="324" r:id="rId38"/>
    <p:sldId id="328" r:id="rId39"/>
    <p:sldId id="327" r:id="rId40"/>
    <p:sldId id="326"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562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155" autoAdjust="0"/>
    <p:restoredTop sz="96667" autoAdjust="0"/>
  </p:normalViewPr>
  <p:slideViewPr>
    <p:cSldViewPr>
      <p:cViewPr>
        <p:scale>
          <a:sx n="72" d="100"/>
          <a:sy n="72" d="100"/>
        </p:scale>
        <p:origin x="-1328" y="-592"/>
      </p:cViewPr>
      <p:guideLst>
        <p:guide orient="horz" pos="2160"/>
        <p:guide pos="2880"/>
      </p:guideLst>
    </p:cSldViewPr>
  </p:slideViewPr>
  <p:notesTextViewPr>
    <p:cViewPr>
      <p:scale>
        <a:sx n="1" d="1"/>
        <a:sy n="1" d="1"/>
      </p:scale>
      <p:origin x="0" y="0"/>
    </p:cViewPr>
  </p:notesTextViewPr>
  <p:sorterViewPr>
    <p:cViewPr>
      <p:scale>
        <a:sx n="66" d="100"/>
        <a:sy n="66" d="100"/>
      </p:scale>
      <p:origin x="0" y="736"/>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046D1-A813-F84D-B4D5-794E781D0259}" type="doc">
      <dgm:prSet loTypeId="urn:microsoft.com/office/officeart/2005/8/layout/pyramid3" loCatId="" qsTypeId="urn:microsoft.com/office/officeart/2005/8/quickstyle/simple4" qsCatId="simple" csTypeId="urn:microsoft.com/office/officeart/2005/8/colors/accent1_2" csCatId="accent1" phldr="1"/>
      <dgm:spPr/>
    </dgm:pt>
    <dgm:pt modelId="{1D95CA31-14D1-8F4F-93A7-D55DDDCB4A1F}">
      <dgm:prSet phldrT="[Text]" custT="1"/>
      <dgm:spPr>
        <a:solidFill>
          <a:schemeClr val="accent1">
            <a:lumMod val="75000"/>
          </a:schemeClr>
        </a:solidFill>
        <a:ln>
          <a:solidFill>
            <a:srgbClr val="BBE0E3"/>
          </a:solidFill>
        </a:ln>
      </dgm:spPr>
      <dgm:t>
        <a:bodyPr/>
        <a:lstStyle/>
        <a:p>
          <a:r>
            <a:rPr lang="en-US" sz="1600" dirty="0" smtClean="0">
              <a:solidFill>
                <a:srgbClr val="D9D9D9"/>
              </a:solidFill>
            </a:rPr>
            <a:t>Some Decision Making Agility</a:t>
          </a:r>
          <a:endParaRPr lang="en-US" sz="1600" dirty="0">
            <a:solidFill>
              <a:srgbClr val="D9D9D9"/>
            </a:solidFill>
          </a:endParaRPr>
        </a:p>
      </dgm:t>
    </dgm:pt>
    <dgm:pt modelId="{6A568211-A2E3-F042-9E5C-9299309CECE0}" type="parTrans" cxnId="{AF43006B-A3BC-FB4F-B589-58B1BDA332B3}">
      <dgm:prSet/>
      <dgm:spPr/>
      <dgm:t>
        <a:bodyPr/>
        <a:lstStyle/>
        <a:p>
          <a:endParaRPr lang="en-US" sz="1600"/>
        </a:p>
      </dgm:t>
    </dgm:pt>
    <dgm:pt modelId="{D88108C4-BD70-8044-AA3C-9162F8E6964A}" type="sibTrans" cxnId="{AF43006B-A3BC-FB4F-B589-58B1BDA332B3}">
      <dgm:prSet/>
      <dgm:spPr/>
      <dgm:t>
        <a:bodyPr/>
        <a:lstStyle/>
        <a:p>
          <a:endParaRPr lang="en-US" sz="1600"/>
        </a:p>
      </dgm:t>
    </dgm:pt>
    <dgm:pt modelId="{B351A354-148E-A34D-AEE4-91B23433F615}">
      <dgm:prSet phldrT="[Text]" custT="1"/>
      <dgm:spPr>
        <a:solidFill>
          <a:srgbClr val="0000FF"/>
        </a:solidFill>
        <a:ln>
          <a:solidFill>
            <a:srgbClr val="BBE0E3"/>
          </a:solidFill>
        </a:ln>
      </dgm:spPr>
      <dgm:t>
        <a:bodyPr/>
        <a:lstStyle/>
        <a:p>
          <a:r>
            <a:rPr lang="en-US" sz="1600" dirty="0" smtClean="0">
              <a:solidFill>
                <a:srgbClr val="D9D9D9"/>
              </a:solidFill>
            </a:rPr>
            <a:t>Less Decision Making Agility</a:t>
          </a:r>
          <a:endParaRPr lang="en-US" sz="1600" dirty="0">
            <a:solidFill>
              <a:srgbClr val="D9D9D9"/>
            </a:solidFill>
          </a:endParaRPr>
        </a:p>
      </dgm:t>
    </dgm:pt>
    <dgm:pt modelId="{AC8E71AC-CC07-7246-9DF7-AF4B6515ECED}" type="parTrans" cxnId="{F35F26AE-ADF6-864B-8B8B-542A9C7F9B1B}">
      <dgm:prSet/>
      <dgm:spPr/>
      <dgm:t>
        <a:bodyPr/>
        <a:lstStyle/>
        <a:p>
          <a:endParaRPr lang="en-US" sz="1600"/>
        </a:p>
      </dgm:t>
    </dgm:pt>
    <dgm:pt modelId="{7A4CFD8A-96E1-3D47-9A2F-89858E97E397}" type="sibTrans" cxnId="{F35F26AE-ADF6-864B-8B8B-542A9C7F9B1B}">
      <dgm:prSet/>
      <dgm:spPr/>
      <dgm:t>
        <a:bodyPr/>
        <a:lstStyle/>
        <a:p>
          <a:endParaRPr lang="en-US" sz="1600"/>
        </a:p>
      </dgm:t>
    </dgm:pt>
    <dgm:pt modelId="{E616FE37-2C6A-1040-AD28-2449B1C6E21E}">
      <dgm:prSet phldrT="[Text]" custT="1"/>
      <dgm:spPr>
        <a:solidFill>
          <a:srgbClr val="000090"/>
        </a:solidFill>
        <a:ln>
          <a:solidFill>
            <a:srgbClr val="BBE0E3"/>
          </a:solidFill>
        </a:ln>
      </dgm:spPr>
      <dgm:t>
        <a:bodyPr/>
        <a:lstStyle/>
        <a:p>
          <a:pPr>
            <a:lnSpc>
              <a:spcPct val="100000"/>
            </a:lnSpc>
            <a:spcAft>
              <a:spcPts val="0"/>
            </a:spcAft>
          </a:pPr>
          <a:r>
            <a:rPr lang="en-US" sz="1600" dirty="0" smtClean="0">
              <a:solidFill>
                <a:srgbClr val="D9D9D9"/>
              </a:solidFill>
            </a:rPr>
            <a:t>Little Decision </a:t>
          </a:r>
        </a:p>
        <a:p>
          <a:pPr>
            <a:lnSpc>
              <a:spcPct val="100000"/>
            </a:lnSpc>
            <a:spcAft>
              <a:spcPts val="0"/>
            </a:spcAft>
          </a:pPr>
          <a:r>
            <a:rPr lang="en-US" sz="1600" dirty="0" smtClean="0">
              <a:solidFill>
                <a:srgbClr val="D9D9D9"/>
              </a:solidFill>
            </a:rPr>
            <a:t>Making </a:t>
          </a:r>
        </a:p>
        <a:p>
          <a:pPr>
            <a:lnSpc>
              <a:spcPct val="100000"/>
            </a:lnSpc>
            <a:spcAft>
              <a:spcPts val="0"/>
            </a:spcAft>
          </a:pPr>
          <a:r>
            <a:rPr lang="en-US" sz="1600" dirty="0" smtClean="0">
              <a:solidFill>
                <a:srgbClr val="D9D9D9"/>
              </a:solidFill>
            </a:rPr>
            <a:t>Agility</a:t>
          </a:r>
        </a:p>
        <a:p>
          <a:pPr>
            <a:lnSpc>
              <a:spcPct val="90000"/>
            </a:lnSpc>
            <a:spcAft>
              <a:spcPct val="35000"/>
            </a:spcAft>
          </a:pPr>
          <a:endParaRPr lang="en-US" sz="1600" dirty="0" smtClean="0">
            <a:solidFill>
              <a:srgbClr val="D9D9D9"/>
            </a:solidFill>
          </a:endParaRPr>
        </a:p>
        <a:p>
          <a:pPr>
            <a:lnSpc>
              <a:spcPct val="90000"/>
            </a:lnSpc>
            <a:spcAft>
              <a:spcPct val="35000"/>
            </a:spcAft>
          </a:pPr>
          <a:endParaRPr lang="en-US" sz="1600" dirty="0">
            <a:solidFill>
              <a:srgbClr val="D9D9D9"/>
            </a:solidFill>
          </a:endParaRPr>
        </a:p>
      </dgm:t>
    </dgm:pt>
    <dgm:pt modelId="{7C4C1B47-4472-6D48-866E-B981DE47220B}" type="parTrans" cxnId="{F2DFDF53-4E4A-EA41-82AB-FFBF6ADBE0F1}">
      <dgm:prSet/>
      <dgm:spPr/>
      <dgm:t>
        <a:bodyPr/>
        <a:lstStyle/>
        <a:p>
          <a:endParaRPr lang="en-US" sz="1600"/>
        </a:p>
      </dgm:t>
    </dgm:pt>
    <dgm:pt modelId="{D9759203-8EF1-204D-B3D3-402BAF8F4BBC}" type="sibTrans" cxnId="{F2DFDF53-4E4A-EA41-82AB-FFBF6ADBE0F1}">
      <dgm:prSet/>
      <dgm:spPr/>
      <dgm:t>
        <a:bodyPr/>
        <a:lstStyle/>
        <a:p>
          <a:endParaRPr lang="en-US" sz="1600"/>
        </a:p>
      </dgm:t>
    </dgm:pt>
    <dgm:pt modelId="{B063A72D-4F47-DF49-A52F-19C9613EFC6F}" type="pres">
      <dgm:prSet presAssocID="{C63046D1-A813-F84D-B4D5-794E781D0259}" presName="Name0" presStyleCnt="0">
        <dgm:presLayoutVars>
          <dgm:dir/>
          <dgm:animLvl val="lvl"/>
          <dgm:resizeHandles val="exact"/>
        </dgm:presLayoutVars>
      </dgm:prSet>
      <dgm:spPr/>
    </dgm:pt>
    <dgm:pt modelId="{571EA429-8979-5E4F-A1D4-FE4C988C7AA7}" type="pres">
      <dgm:prSet presAssocID="{1D95CA31-14D1-8F4F-93A7-D55DDDCB4A1F}" presName="Name8" presStyleCnt="0"/>
      <dgm:spPr/>
    </dgm:pt>
    <dgm:pt modelId="{0C0C35CE-0D7D-0542-A206-AA1805689B08}" type="pres">
      <dgm:prSet presAssocID="{1D95CA31-14D1-8F4F-93A7-D55DDDCB4A1F}" presName="level" presStyleLbl="node1" presStyleIdx="0" presStyleCnt="3">
        <dgm:presLayoutVars>
          <dgm:chMax val="1"/>
          <dgm:bulletEnabled val="1"/>
        </dgm:presLayoutVars>
      </dgm:prSet>
      <dgm:spPr/>
      <dgm:t>
        <a:bodyPr/>
        <a:lstStyle/>
        <a:p>
          <a:endParaRPr lang="en-US"/>
        </a:p>
      </dgm:t>
    </dgm:pt>
    <dgm:pt modelId="{7B84C5A6-A3AB-9A4E-92E5-247A13058E84}" type="pres">
      <dgm:prSet presAssocID="{1D95CA31-14D1-8F4F-93A7-D55DDDCB4A1F}" presName="levelTx" presStyleLbl="revTx" presStyleIdx="0" presStyleCnt="0">
        <dgm:presLayoutVars>
          <dgm:chMax val="1"/>
          <dgm:bulletEnabled val="1"/>
        </dgm:presLayoutVars>
      </dgm:prSet>
      <dgm:spPr/>
      <dgm:t>
        <a:bodyPr/>
        <a:lstStyle/>
        <a:p>
          <a:endParaRPr lang="en-US"/>
        </a:p>
      </dgm:t>
    </dgm:pt>
    <dgm:pt modelId="{1F0D0C06-C0BE-ED40-8492-77BAA0C3320F}" type="pres">
      <dgm:prSet presAssocID="{B351A354-148E-A34D-AEE4-91B23433F615}" presName="Name8" presStyleCnt="0"/>
      <dgm:spPr/>
    </dgm:pt>
    <dgm:pt modelId="{EC0A58EF-5828-5A48-8F3B-8E0F83B7B70A}" type="pres">
      <dgm:prSet presAssocID="{B351A354-148E-A34D-AEE4-91B23433F615}" presName="level" presStyleLbl="node1" presStyleIdx="1" presStyleCnt="3">
        <dgm:presLayoutVars>
          <dgm:chMax val="1"/>
          <dgm:bulletEnabled val="1"/>
        </dgm:presLayoutVars>
      </dgm:prSet>
      <dgm:spPr/>
      <dgm:t>
        <a:bodyPr/>
        <a:lstStyle/>
        <a:p>
          <a:endParaRPr lang="en-US"/>
        </a:p>
      </dgm:t>
    </dgm:pt>
    <dgm:pt modelId="{818BE41C-39B6-E841-B6F3-9793D2034632}" type="pres">
      <dgm:prSet presAssocID="{B351A354-148E-A34D-AEE4-91B23433F615}" presName="levelTx" presStyleLbl="revTx" presStyleIdx="0" presStyleCnt="0">
        <dgm:presLayoutVars>
          <dgm:chMax val="1"/>
          <dgm:bulletEnabled val="1"/>
        </dgm:presLayoutVars>
      </dgm:prSet>
      <dgm:spPr/>
      <dgm:t>
        <a:bodyPr/>
        <a:lstStyle/>
        <a:p>
          <a:endParaRPr lang="en-US"/>
        </a:p>
      </dgm:t>
    </dgm:pt>
    <dgm:pt modelId="{85C70DA1-22D0-DE40-9963-C2A6335CA93B}" type="pres">
      <dgm:prSet presAssocID="{E616FE37-2C6A-1040-AD28-2449B1C6E21E}" presName="Name8" presStyleCnt="0"/>
      <dgm:spPr/>
    </dgm:pt>
    <dgm:pt modelId="{ACD1E97C-B469-414C-94EA-DA9CAF3C3E0F}" type="pres">
      <dgm:prSet presAssocID="{E616FE37-2C6A-1040-AD28-2449B1C6E21E}" presName="level" presStyleLbl="node1" presStyleIdx="2" presStyleCnt="3">
        <dgm:presLayoutVars>
          <dgm:chMax val="1"/>
          <dgm:bulletEnabled val="1"/>
        </dgm:presLayoutVars>
      </dgm:prSet>
      <dgm:spPr/>
      <dgm:t>
        <a:bodyPr/>
        <a:lstStyle/>
        <a:p>
          <a:endParaRPr lang="en-US"/>
        </a:p>
      </dgm:t>
    </dgm:pt>
    <dgm:pt modelId="{E0D75A6F-0FA9-8945-8EB6-8FB0A17C61DC}" type="pres">
      <dgm:prSet presAssocID="{E616FE37-2C6A-1040-AD28-2449B1C6E21E}" presName="levelTx" presStyleLbl="revTx" presStyleIdx="0" presStyleCnt="0">
        <dgm:presLayoutVars>
          <dgm:chMax val="1"/>
          <dgm:bulletEnabled val="1"/>
        </dgm:presLayoutVars>
      </dgm:prSet>
      <dgm:spPr/>
      <dgm:t>
        <a:bodyPr/>
        <a:lstStyle/>
        <a:p>
          <a:endParaRPr lang="en-US"/>
        </a:p>
      </dgm:t>
    </dgm:pt>
  </dgm:ptLst>
  <dgm:cxnLst>
    <dgm:cxn modelId="{B52D4A55-B595-8540-A070-C85E20B83EC8}" type="presOf" srcId="{B351A354-148E-A34D-AEE4-91B23433F615}" destId="{EC0A58EF-5828-5A48-8F3B-8E0F83B7B70A}" srcOrd="0" destOrd="0" presId="urn:microsoft.com/office/officeart/2005/8/layout/pyramid3"/>
    <dgm:cxn modelId="{AF43006B-A3BC-FB4F-B589-58B1BDA332B3}" srcId="{C63046D1-A813-F84D-B4D5-794E781D0259}" destId="{1D95CA31-14D1-8F4F-93A7-D55DDDCB4A1F}" srcOrd="0" destOrd="0" parTransId="{6A568211-A2E3-F042-9E5C-9299309CECE0}" sibTransId="{D88108C4-BD70-8044-AA3C-9162F8E6964A}"/>
    <dgm:cxn modelId="{0EBDAAB2-70E3-F649-83BF-09EE82C0FA66}" type="presOf" srcId="{B351A354-148E-A34D-AEE4-91B23433F615}" destId="{818BE41C-39B6-E841-B6F3-9793D2034632}" srcOrd="1" destOrd="0" presId="urn:microsoft.com/office/officeart/2005/8/layout/pyramid3"/>
    <dgm:cxn modelId="{F2DFDF53-4E4A-EA41-82AB-FFBF6ADBE0F1}" srcId="{C63046D1-A813-F84D-B4D5-794E781D0259}" destId="{E616FE37-2C6A-1040-AD28-2449B1C6E21E}" srcOrd="2" destOrd="0" parTransId="{7C4C1B47-4472-6D48-866E-B981DE47220B}" sibTransId="{D9759203-8EF1-204D-B3D3-402BAF8F4BBC}"/>
    <dgm:cxn modelId="{7AFC2814-9328-814A-8F42-B11817EB9FAF}" type="presOf" srcId="{1D95CA31-14D1-8F4F-93A7-D55DDDCB4A1F}" destId="{0C0C35CE-0D7D-0542-A206-AA1805689B08}" srcOrd="0" destOrd="0" presId="urn:microsoft.com/office/officeart/2005/8/layout/pyramid3"/>
    <dgm:cxn modelId="{A3C9040E-5109-4E4E-846A-0FF2D46959C0}" type="presOf" srcId="{E616FE37-2C6A-1040-AD28-2449B1C6E21E}" destId="{ACD1E97C-B469-414C-94EA-DA9CAF3C3E0F}" srcOrd="0" destOrd="0" presId="urn:microsoft.com/office/officeart/2005/8/layout/pyramid3"/>
    <dgm:cxn modelId="{2D4F6366-EB5C-EB4E-A46E-0171008443E3}" type="presOf" srcId="{1D95CA31-14D1-8F4F-93A7-D55DDDCB4A1F}" destId="{7B84C5A6-A3AB-9A4E-92E5-247A13058E84}" srcOrd="1" destOrd="0" presId="urn:microsoft.com/office/officeart/2005/8/layout/pyramid3"/>
    <dgm:cxn modelId="{668823A6-286A-7E45-81C2-944A30AF0C89}" type="presOf" srcId="{E616FE37-2C6A-1040-AD28-2449B1C6E21E}" destId="{E0D75A6F-0FA9-8945-8EB6-8FB0A17C61DC}" srcOrd="1" destOrd="0" presId="urn:microsoft.com/office/officeart/2005/8/layout/pyramid3"/>
    <dgm:cxn modelId="{F35F26AE-ADF6-864B-8B8B-542A9C7F9B1B}" srcId="{C63046D1-A813-F84D-B4D5-794E781D0259}" destId="{B351A354-148E-A34D-AEE4-91B23433F615}" srcOrd="1" destOrd="0" parTransId="{AC8E71AC-CC07-7246-9DF7-AF4B6515ECED}" sibTransId="{7A4CFD8A-96E1-3D47-9A2F-89858E97E397}"/>
    <dgm:cxn modelId="{7E10CC92-26C9-1F4A-96A8-BF543E8883A5}" type="presOf" srcId="{C63046D1-A813-F84D-B4D5-794E781D0259}" destId="{B063A72D-4F47-DF49-A52F-19C9613EFC6F}" srcOrd="0" destOrd="0" presId="urn:microsoft.com/office/officeart/2005/8/layout/pyramid3"/>
    <dgm:cxn modelId="{5A7F7B89-FE14-A74D-8C9C-F95079C8389C}" type="presParOf" srcId="{B063A72D-4F47-DF49-A52F-19C9613EFC6F}" destId="{571EA429-8979-5E4F-A1D4-FE4C988C7AA7}" srcOrd="0" destOrd="0" presId="urn:microsoft.com/office/officeart/2005/8/layout/pyramid3"/>
    <dgm:cxn modelId="{B6444E37-6B30-C740-8BA2-4A13783167EF}" type="presParOf" srcId="{571EA429-8979-5E4F-A1D4-FE4C988C7AA7}" destId="{0C0C35CE-0D7D-0542-A206-AA1805689B08}" srcOrd="0" destOrd="0" presId="urn:microsoft.com/office/officeart/2005/8/layout/pyramid3"/>
    <dgm:cxn modelId="{0A159632-6A72-544D-8665-9A4A787C3077}" type="presParOf" srcId="{571EA429-8979-5E4F-A1D4-FE4C988C7AA7}" destId="{7B84C5A6-A3AB-9A4E-92E5-247A13058E84}" srcOrd="1" destOrd="0" presId="urn:microsoft.com/office/officeart/2005/8/layout/pyramid3"/>
    <dgm:cxn modelId="{1DA27F0A-01E3-B941-9693-821DB74E1364}" type="presParOf" srcId="{B063A72D-4F47-DF49-A52F-19C9613EFC6F}" destId="{1F0D0C06-C0BE-ED40-8492-77BAA0C3320F}" srcOrd="1" destOrd="0" presId="urn:microsoft.com/office/officeart/2005/8/layout/pyramid3"/>
    <dgm:cxn modelId="{1B6ACFF8-A378-CC4E-A34A-9574323AE2A5}" type="presParOf" srcId="{1F0D0C06-C0BE-ED40-8492-77BAA0C3320F}" destId="{EC0A58EF-5828-5A48-8F3B-8E0F83B7B70A}" srcOrd="0" destOrd="0" presId="urn:microsoft.com/office/officeart/2005/8/layout/pyramid3"/>
    <dgm:cxn modelId="{F9B49CB8-A29C-5A4F-B2F7-A447528C399C}" type="presParOf" srcId="{1F0D0C06-C0BE-ED40-8492-77BAA0C3320F}" destId="{818BE41C-39B6-E841-B6F3-9793D2034632}" srcOrd="1" destOrd="0" presId="urn:microsoft.com/office/officeart/2005/8/layout/pyramid3"/>
    <dgm:cxn modelId="{43C3D3AA-FDCE-7A4B-B893-46F1915AAD37}" type="presParOf" srcId="{B063A72D-4F47-DF49-A52F-19C9613EFC6F}" destId="{85C70DA1-22D0-DE40-9963-C2A6335CA93B}" srcOrd="2" destOrd="0" presId="urn:microsoft.com/office/officeart/2005/8/layout/pyramid3"/>
    <dgm:cxn modelId="{B5F478CB-AE1F-D54B-9ECB-803F91408328}" type="presParOf" srcId="{85C70DA1-22D0-DE40-9963-C2A6335CA93B}" destId="{ACD1E97C-B469-414C-94EA-DA9CAF3C3E0F}" srcOrd="0" destOrd="0" presId="urn:microsoft.com/office/officeart/2005/8/layout/pyramid3"/>
    <dgm:cxn modelId="{E14D6C1E-7E9F-F34E-8FA1-49FE88505EC5}" type="presParOf" srcId="{85C70DA1-22D0-DE40-9963-C2A6335CA93B}" destId="{E0D75A6F-0FA9-8945-8EB6-8FB0A17C61DC}"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2CAA8F-B198-FB40-978C-C7B03186DD8C}" type="doc">
      <dgm:prSet loTypeId="urn:microsoft.com/office/officeart/2005/8/layout/pyramid1" loCatId="" qsTypeId="urn:microsoft.com/office/officeart/2005/8/quickstyle/simple4" qsCatId="simple" csTypeId="urn:microsoft.com/office/officeart/2005/8/colors/accent1_2" csCatId="accent1" phldr="1"/>
      <dgm:spPr/>
    </dgm:pt>
    <dgm:pt modelId="{77444239-B466-314C-AAD8-E3DE8E046481}">
      <dgm:prSet phldrT="[Text]" custT="1"/>
      <dgm:spPr>
        <a:solidFill>
          <a:srgbClr val="469D98"/>
        </a:solidFill>
      </dgm:spPr>
      <dgm:t>
        <a:bodyPr/>
        <a:lstStyle/>
        <a:p>
          <a:endParaRPr lang="en-US" sz="1600" dirty="0" smtClean="0">
            <a:solidFill>
              <a:srgbClr val="D9D9D9"/>
            </a:solidFill>
          </a:endParaRPr>
        </a:p>
        <a:p>
          <a:r>
            <a:rPr lang="en-US" sz="1600" dirty="0" smtClean="0">
              <a:solidFill>
                <a:srgbClr val="D9D9D9"/>
              </a:solidFill>
            </a:rPr>
            <a:t>Single Unit </a:t>
          </a:r>
        </a:p>
        <a:p>
          <a:r>
            <a:rPr lang="en-US" sz="1600" dirty="0" smtClean="0">
              <a:solidFill>
                <a:srgbClr val="D9D9D9"/>
              </a:solidFill>
            </a:rPr>
            <a:t>Business Case</a:t>
          </a:r>
          <a:endParaRPr lang="en-US" sz="1600" dirty="0">
            <a:solidFill>
              <a:srgbClr val="D9D9D9"/>
            </a:solidFill>
          </a:endParaRPr>
        </a:p>
      </dgm:t>
    </dgm:pt>
    <dgm:pt modelId="{D23E4B05-22B8-6847-AE50-AD7EB482C17C}" type="parTrans" cxnId="{2465F97C-0A48-6F46-B318-774BFC77592E}">
      <dgm:prSet/>
      <dgm:spPr/>
      <dgm:t>
        <a:bodyPr/>
        <a:lstStyle/>
        <a:p>
          <a:endParaRPr lang="en-US" sz="1600"/>
        </a:p>
      </dgm:t>
    </dgm:pt>
    <dgm:pt modelId="{BF057E2C-073D-2A48-95DF-BFD5AE56DB04}" type="sibTrans" cxnId="{2465F97C-0A48-6F46-B318-774BFC77592E}">
      <dgm:prSet/>
      <dgm:spPr/>
      <dgm:t>
        <a:bodyPr/>
        <a:lstStyle/>
        <a:p>
          <a:endParaRPr lang="en-US" sz="1600"/>
        </a:p>
      </dgm:t>
    </dgm:pt>
    <dgm:pt modelId="{0015B80B-4DA7-4442-8BDD-AE188B7C6FE4}">
      <dgm:prSet phldrT="[Text]" custT="1"/>
      <dgm:spPr>
        <a:solidFill>
          <a:srgbClr val="0000FF"/>
        </a:solidFill>
      </dgm:spPr>
      <dgm:t>
        <a:bodyPr/>
        <a:lstStyle/>
        <a:p>
          <a:r>
            <a:rPr lang="en-US" sz="1600" dirty="0" smtClean="0">
              <a:solidFill>
                <a:srgbClr val="D9D9D9"/>
              </a:solidFill>
            </a:rPr>
            <a:t>Multi Unit Business Case</a:t>
          </a:r>
          <a:endParaRPr lang="en-US" sz="1600" dirty="0">
            <a:solidFill>
              <a:srgbClr val="D9D9D9"/>
            </a:solidFill>
          </a:endParaRPr>
        </a:p>
      </dgm:t>
    </dgm:pt>
    <dgm:pt modelId="{9E3E9C2A-5D68-784D-9B34-FC8A999CF65B}" type="parTrans" cxnId="{5DB15566-D442-3949-977C-44C3A72A1C30}">
      <dgm:prSet/>
      <dgm:spPr/>
      <dgm:t>
        <a:bodyPr/>
        <a:lstStyle/>
        <a:p>
          <a:endParaRPr lang="en-US" sz="1600"/>
        </a:p>
      </dgm:t>
    </dgm:pt>
    <dgm:pt modelId="{BCAEEC6F-C938-EF46-A367-C01C90AC7A34}" type="sibTrans" cxnId="{5DB15566-D442-3949-977C-44C3A72A1C30}">
      <dgm:prSet/>
      <dgm:spPr/>
      <dgm:t>
        <a:bodyPr/>
        <a:lstStyle/>
        <a:p>
          <a:endParaRPr lang="en-US" sz="1600"/>
        </a:p>
      </dgm:t>
    </dgm:pt>
    <dgm:pt modelId="{1CE66092-4D85-B94D-AF2B-4F69F2655D16}">
      <dgm:prSet phldrT="[Text]" custT="1"/>
      <dgm:spPr>
        <a:solidFill>
          <a:srgbClr val="000090"/>
        </a:solidFill>
      </dgm:spPr>
      <dgm:t>
        <a:bodyPr/>
        <a:lstStyle/>
        <a:p>
          <a:r>
            <a:rPr lang="en-US" sz="1600" dirty="0" smtClean="0">
              <a:solidFill>
                <a:srgbClr val="D9D9D9"/>
              </a:solidFill>
            </a:rPr>
            <a:t>Organization Wide Business Case</a:t>
          </a:r>
          <a:endParaRPr lang="en-US" sz="1600" dirty="0">
            <a:solidFill>
              <a:srgbClr val="D9D9D9"/>
            </a:solidFill>
          </a:endParaRPr>
        </a:p>
      </dgm:t>
    </dgm:pt>
    <dgm:pt modelId="{F2D46895-1440-C648-9C4E-5B9D550E50D9}" type="parTrans" cxnId="{396B9E62-D8CD-904D-87F7-D31B7553023A}">
      <dgm:prSet/>
      <dgm:spPr/>
      <dgm:t>
        <a:bodyPr/>
        <a:lstStyle/>
        <a:p>
          <a:endParaRPr lang="en-US" sz="1600"/>
        </a:p>
      </dgm:t>
    </dgm:pt>
    <dgm:pt modelId="{DC5333E8-CDB7-BB44-BEAF-47A525EE2E97}" type="sibTrans" cxnId="{396B9E62-D8CD-904D-87F7-D31B7553023A}">
      <dgm:prSet/>
      <dgm:spPr/>
      <dgm:t>
        <a:bodyPr/>
        <a:lstStyle/>
        <a:p>
          <a:endParaRPr lang="en-US" sz="1600"/>
        </a:p>
      </dgm:t>
    </dgm:pt>
    <dgm:pt modelId="{D7831C3B-ABAB-334C-ADD4-656B4B3C5909}" type="pres">
      <dgm:prSet presAssocID="{9B2CAA8F-B198-FB40-978C-C7B03186DD8C}" presName="Name0" presStyleCnt="0">
        <dgm:presLayoutVars>
          <dgm:dir/>
          <dgm:animLvl val="lvl"/>
          <dgm:resizeHandles val="exact"/>
        </dgm:presLayoutVars>
      </dgm:prSet>
      <dgm:spPr/>
    </dgm:pt>
    <dgm:pt modelId="{984993B7-9546-9945-ACFD-07E4C3246CC6}" type="pres">
      <dgm:prSet presAssocID="{77444239-B466-314C-AAD8-E3DE8E046481}" presName="Name8" presStyleCnt="0"/>
      <dgm:spPr/>
    </dgm:pt>
    <dgm:pt modelId="{F8164F31-2168-CA4D-9375-6FE9A7EC47EC}" type="pres">
      <dgm:prSet presAssocID="{77444239-B466-314C-AAD8-E3DE8E046481}" presName="level" presStyleLbl="node1" presStyleIdx="0" presStyleCnt="3" custLinFactNeighborY="0">
        <dgm:presLayoutVars>
          <dgm:chMax val="1"/>
          <dgm:bulletEnabled val="1"/>
        </dgm:presLayoutVars>
      </dgm:prSet>
      <dgm:spPr/>
      <dgm:t>
        <a:bodyPr/>
        <a:lstStyle/>
        <a:p>
          <a:endParaRPr lang="en-US"/>
        </a:p>
      </dgm:t>
    </dgm:pt>
    <dgm:pt modelId="{ADD5A107-9113-5D43-8547-22534333A37A}" type="pres">
      <dgm:prSet presAssocID="{77444239-B466-314C-AAD8-E3DE8E046481}" presName="levelTx" presStyleLbl="revTx" presStyleIdx="0" presStyleCnt="0">
        <dgm:presLayoutVars>
          <dgm:chMax val="1"/>
          <dgm:bulletEnabled val="1"/>
        </dgm:presLayoutVars>
      </dgm:prSet>
      <dgm:spPr/>
      <dgm:t>
        <a:bodyPr/>
        <a:lstStyle/>
        <a:p>
          <a:endParaRPr lang="en-US"/>
        </a:p>
      </dgm:t>
    </dgm:pt>
    <dgm:pt modelId="{E45DEE27-74EF-4C4F-9756-B4DD81BA9134}" type="pres">
      <dgm:prSet presAssocID="{0015B80B-4DA7-4442-8BDD-AE188B7C6FE4}" presName="Name8" presStyleCnt="0"/>
      <dgm:spPr/>
    </dgm:pt>
    <dgm:pt modelId="{A205A28A-B98F-9D49-99C9-9B0F7F464FC7}" type="pres">
      <dgm:prSet presAssocID="{0015B80B-4DA7-4442-8BDD-AE188B7C6FE4}" presName="level" presStyleLbl="node1" presStyleIdx="1" presStyleCnt="3">
        <dgm:presLayoutVars>
          <dgm:chMax val="1"/>
          <dgm:bulletEnabled val="1"/>
        </dgm:presLayoutVars>
      </dgm:prSet>
      <dgm:spPr/>
      <dgm:t>
        <a:bodyPr/>
        <a:lstStyle/>
        <a:p>
          <a:endParaRPr lang="en-US"/>
        </a:p>
      </dgm:t>
    </dgm:pt>
    <dgm:pt modelId="{B9EA177D-D851-B746-B9CA-074F0A786394}" type="pres">
      <dgm:prSet presAssocID="{0015B80B-4DA7-4442-8BDD-AE188B7C6FE4}" presName="levelTx" presStyleLbl="revTx" presStyleIdx="0" presStyleCnt="0">
        <dgm:presLayoutVars>
          <dgm:chMax val="1"/>
          <dgm:bulletEnabled val="1"/>
        </dgm:presLayoutVars>
      </dgm:prSet>
      <dgm:spPr/>
      <dgm:t>
        <a:bodyPr/>
        <a:lstStyle/>
        <a:p>
          <a:endParaRPr lang="en-US"/>
        </a:p>
      </dgm:t>
    </dgm:pt>
    <dgm:pt modelId="{3088100B-02A1-E84D-A6E3-2B4DB0D7EAD5}" type="pres">
      <dgm:prSet presAssocID="{1CE66092-4D85-B94D-AF2B-4F69F2655D16}" presName="Name8" presStyleCnt="0"/>
      <dgm:spPr/>
    </dgm:pt>
    <dgm:pt modelId="{54CA8CF3-0073-1245-B8D6-54D360FB28A2}" type="pres">
      <dgm:prSet presAssocID="{1CE66092-4D85-B94D-AF2B-4F69F2655D16}" presName="level" presStyleLbl="node1" presStyleIdx="2" presStyleCnt="3" custLinFactNeighborX="-1199">
        <dgm:presLayoutVars>
          <dgm:chMax val="1"/>
          <dgm:bulletEnabled val="1"/>
        </dgm:presLayoutVars>
      </dgm:prSet>
      <dgm:spPr/>
      <dgm:t>
        <a:bodyPr/>
        <a:lstStyle/>
        <a:p>
          <a:endParaRPr lang="en-US"/>
        </a:p>
      </dgm:t>
    </dgm:pt>
    <dgm:pt modelId="{FA7ADF82-B6E7-6641-BC33-7AD1DF3F5B72}" type="pres">
      <dgm:prSet presAssocID="{1CE66092-4D85-B94D-AF2B-4F69F2655D16}" presName="levelTx" presStyleLbl="revTx" presStyleIdx="0" presStyleCnt="0">
        <dgm:presLayoutVars>
          <dgm:chMax val="1"/>
          <dgm:bulletEnabled val="1"/>
        </dgm:presLayoutVars>
      </dgm:prSet>
      <dgm:spPr/>
      <dgm:t>
        <a:bodyPr/>
        <a:lstStyle/>
        <a:p>
          <a:endParaRPr lang="en-US"/>
        </a:p>
      </dgm:t>
    </dgm:pt>
  </dgm:ptLst>
  <dgm:cxnLst>
    <dgm:cxn modelId="{6BC6617F-0D3F-6C4F-A76C-47F0F6EE93A7}" type="presOf" srcId="{0015B80B-4DA7-4442-8BDD-AE188B7C6FE4}" destId="{B9EA177D-D851-B746-B9CA-074F0A786394}" srcOrd="1" destOrd="0" presId="urn:microsoft.com/office/officeart/2005/8/layout/pyramid1"/>
    <dgm:cxn modelId="{EBE86A9B-E781-D444-81BC-A09478865F17}" type="presOf" srcId="{9B2CAA8F-B198-FB40-978C-C7B03186DD8C}" destId="{D7831C3B-ABAB-334C-ADD4-656B4B3C5909}" srcOrd="0" destOrd="0" presId="urn:microsoft.com/office/officeart/2005/8/layout/pyramid1"/>
    <dgm:cxn modelId="{2465F97C-0A48-6F46-B318-774BFC77592E}" srcId="{9B2CAA8F-B198-FB40-978C-C7B03186DD8C}" destId="{77444239-B466-314C-AAD8-E3DE8E046481}" srcOrd="0" destOrd="0" parTransId="{D23E4B05-22B8-6847-AE50-AD7EB482C17C}" sibTransId="{BF057E2C-073D-2A48-95DF-BFD5AE56DB04}"/>
    <dgm:cxn modelId="{6E291295-66FD-F744-AACA-E4C187ECD81A}" type="presOf" srcId="{0015B80B-4DA7-4442-8BDD-AE188B7C6FE4}" destId="{A205A28A-B98F-9D49-99C9-9B0F7F464FC7}" srcOrd="0" destOrd="0" presId="urn:microsoft.com/office/officeart/2005/8/layout/pyramid1"/>
    <dgm:cxn modelId="{5DB15566-D442-3949-977C-44C3A72A1C30}" srcId="{9B2CAA8F-B198-FB40-978C-C7B03186DD8C}" destId="{0015B80B-4DA7-4442-8BDD-AE188B7C6FE4}" srcOrd="1" destOrd="0" parTransId="{9E3E9C2A-5D68-784D-9B34-FC8A999CF65B}" sibTransId="{BCAEEC6F-C938-EF46-A367-C01C90AC7A34}"/>
    <dgm:cxn modelId="{396B9E62-D8CD-904D-87F7-D31B7553023A}" srcId="{9B2CAA8F-B198-FB40-978C-C7B03186DD8C}" destId="{1CE66092-4D85-B94D-AF2B-4F69F2655D16}" srcOrd="2" destOrd="0" parTransId="{F2D46895-1440-C648-9C4E-5B9D550E50D9}" sibTransId="{DC5333E8-CDB7-BB44-BEAF-47A525EE2E97}"/>
    <dgm:cxn modelId="{A3660A77-805C-7C49-84D2-FAFEE6C94837}" type="presOf" srcId="{77444239-B466-314C-AAD8-E3DE8E046481}" destId="{ADD5A107-9113-5D43-8547-22534333A37A}" srcOrd="1" destOrd="0" presId="urn:microsoft.com/office/officeart/2005/8/layout/pyramid1"/>
    <dgm:cxn modelId="{3BC5CFE8-493D-DC4B-AF4B-0C95DE50A94F}" type="presOf" srcId="{1CE66092-4D85-B94D-AF2B-4F69F2655D16}" destId="{FA7ADF82-B6E7-6641-BC33-7AD1DF3F5B72}" srcOrd="1" destOrd="0" presId="urn:microsoft.com/office/officeart/2005/8/layout/pyramid1"/>
    <dgm:cxn modelId="{B2F87D35-664F-6F46-A5ED-532F3F11EC81}" type="presOf" srcId="{1CE66092-4D85-B94D-AF2B-4F69F2655D16}" destId="{54CA8CF3-0073-1245-B8D6-54D360FB28A2}" srcOrd="0" destOrd="0" presId="urn:microsoft.com/office/officeart/2005/8/layout/pyramid1"/>
    <dgm:cxn modelId="{32280122-03A7-3C4E-B3F8-D5D55CDCBB9B}" type="presOf" srcId="{77444239-B466-314C-AAD8-E3DE8E046481}" destId="{F8164F31-2168-CA4D-9375-6FE9A7EC47EC}" srcOrd="0" destOrd="0" presId="urn:microsoft.com/office/officeart/2005/8/layout/pyramid1"/>
    <dgm:cxn modelId="{74A38C37-FA90-0347-A861-FFAE16C5BA51}" type="presParOf" srcId="{D7831C3B-ABAB-334C-ADD4-656B4B3C5909}" destId="{984993B7-9546-9945-ACFD-07E4C3246CC6}" srcOrd="0" destOrd="0" presId="urn:microsoft.com/office/officeart/2005/8/layout/pyramid1"/>
    <dgm:cxn modelId="{6D4F43D2-B0DA-FC49-8D98-4D1A8BDF2E3B}" type="presParOf" srcId="{984993B7-9546-9945-ACFD-07E4C3246CC6}" destId="{F8164F31-2168-CA4D-9375-6FE9A7EC47EC}" srcOrd="0" destOrd="0" presId="urn:microsoft.com/office/officeart/2005/8/layout/pyramid1"/>
    <dgm:cxn modelId="{AEB51487-36AB-384A-996D-C9041D41C289}" type="presParOf" srcId="{984993B7-9546-9945-ACFD-07E4C3246CC6}" destId="{ADD5A107-9113-5D43-8547-22534333A37A}" srcOrd="1" destOrd="0" presId="urn:microsoft.com/office/officeart/2005/8/layout/pyramid1"/>
    <dgm:cxn modelId="{EA1A356F-7A87-554E-BC89-E6156B621CDE}" type="presParOf" srcId="{D7831C3B-ABAB-334C-ADD4-656B4B3C5909}" destId="{E45DEE27-74EF-4C4F-9756-B4DD81BA9134}" srcOrd="1" destOrd="0" presId="urn:microsoft.com/office/officeart/2005/8/layout/pyramid1"/>
    <dgm:cxn modelId="{939CCBC2-4BE6-AC44-A033-5C686498AC2E}" type="presParOf" srcId="{E45DEE27-74EF-4C4F-9756-B4DD81BA9134}" destId="{A205A28A-B98F-9D49-99C9-9B0F7F464FC7}" srcOrd="0" destOrd="0" presId="urn:microsoft.com/office/officeart/2005/8/layout/pyramid1"/>
    <dgm:cxn modelId="{067DC86C-4CE3-D648-9777-D1522DCBCEE1}" type="presParOf" srcId="{E45DEE27-74EF-4C4F-9756-B4DD81BA9134}" destId="{B9EA177D-D851-B746-B9CA-074F0A786394}" srcOrd="1" destOrd="0" presId="urn:microsoft.com/office/officeart/2005/8/layout/pyramid1"/>
    <dgm:cxn modelId="{84B2FAFA-FED4-1046-B5A8-50EFC216C9AD}" type="presParOf" srcId="{D7831C3B-ABAB-334C-ADD4-656B4B3C5909}" destId="{3088100B-02A1-E84D-A6E3-2B4DB0D7EAD5}" srcOrd="2" destOrd="0" presId="urn:microsoft.com/office/officeart/2005/8/layout/pyramid1"/>
    <dgm:cxn modelId="{83DB5FAF-63A4-854B-BEDD-2C30851858ED}" type="presParOf" srcId="{3088100B-02A1-E84D-A6E3-2B4DB0D7EAD5}" destId="{54CA8CF3-0073-1245-B8D6-54D360FB28A2}" srcOrd="0" destOrd="0" presId="urn:microsoft.com/office/officeart/2005/8/layout/pyramid1"/>
    <dgm:cxn modelId="{814347C2-38EE-054E-B9D8-8D8D1F141BD6}" type="presParOf" srcId="{3088100B-02A1-E84D-A6E3-2B4DB0D7EAD5}" destId="{FA7ADF82-B6E7-6641-BC33-7AD1DF3F5B72}"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C35CE-0D7D-0542-A206-AA1805689B08}">
      <dsp:nvSpPr>
        <dsp:cNvPr id="0" name=""/>
        <dsp:cNvSpPr/>
      </dsp:nvSpPr>
      <dsp:spPr>
        <a:xfrm rot="10800000">
          <a:off x="0" y="0"/>
          <a:ext cx="5954061" cy="1314449"/>
        </a:xfrm>
        <a:prstGeom prst="trapezoid">
          <a:avLst>
            <a:gd name="adj" fmla="val 75495"/>
          </a:avLst>
        </a:prstGeom>
        <a:solidFill>
          <a:schemeClr val="accent1">
            <a:lumMod val="75000"/>
          </a:schemeClr>
        </a:solidFill>
        <a:ln>
          <a:solidFill>
            <a:srgbClr val="BBE0E3"/>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D9D9D9"/>
              </a:solidFill>
            </a:rPr>
            <a:t>Some Decision Making Agility</a:t>
          </a:r>
          <a:endParaRPr lang="en-US" sz="1600" kern="1200" dirty="0">
            <a:solidFill>
              <a:srgbClr val="D9D9D9"/>
            </a:solidFill>
          </a:endParaRPr>
        </a:p>
      </dsp:txBody>
      <dsp:txXfrm rot="-10800000">
        <a:off x="1041960" y="0"/>
        <a:ext cx="3870139" cy="1314449"/>
      </dsp:txXfrm>
    </dsp:sp>
    <dsp:sp modelId="{EC0A58EF-5828-5A48-8F3B-8E0F83B7B70A}">
      <dsp:nvSpPr>
        <dsp:cNvPr id="0" name=""/>
        <dsp:cNvSpPr/>
      </dsp:nvSpPr>
      <dsp:spPr>
        <a:xfrm rot="10800000">
          <a:off x="992343" y="1314450"/>
          <a:ext cx="3969374" cy="1314449"/>
        </a:xfrm>
        <a:prstGeom prst="trapezoid">
          <a:avLst>
            <a:gd name="adj" fmla="val 75495"/>
          </a:avLst>
        </a:prstGeom>
        <a:solidFill>
          <a:srgbClr val="0000FF"/>
        </a:solidFill>
        <a:ln>
          <a:solidFill>
            <a:srgbClr val="BBE0E3"/>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D9D9D9"/>
              </a:solidFill>
            </a:rPr>
            <a:t>Less Decision Making Agility</a:t>
          </a:r>
          <a:endParaRPr lang="en-US" sz="1600" kern="1200" dirty="0">
            <a:solidFill>
              <a:srgbClr val="D9D9D9"/>
            </a:solidFill>
          </a:endParaRPr>
        </a:p>
      </dsp:txBody>
      <dsp:txXfrm rot="-10800000">
        <a:off x="1686983" y="1314450"/>
        <a:ext cx="2580093" cy="1314449"/>
      </dsp:txXfrm>
    </dsp:sp>
    <dsp:sp modelId="{ACD1E97C-B469-414C-94EA-DA9CAF3C3E0F}">
      <dsp:nvSpPr>
        <dsp:cNvPr id="0" name=""/>
        <dsp:cNvSpPr/>
      </dsp:nvSpPr>
      <dsp:spPr>
        <a:xfrm rot="10800000">
          <a:off x="1984687" y="2628900"/>
          <a:ext cx="1984687" cy="1314449"/>
        </a:xfrm>
        <a:prstGeom prst="trapezoid">
          <a:avLst>
            <a:gd name="adj" fmla="val 75495"/>
          </a:avLst>
        </a:prstGeom>
        <a:solidFill>
          <a:srgbClr val="000090"/>
        </a:solidFill>
        <a:ln>
          <a:solidFill>
            <a:srgbClr val="BBE0E3"/>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ts val="0"/>
            </a:spcAft>
          </a:pPr>
          <a:r>
            <a:rPr lang="en-US" sz="1600" kern="1200" dirty="0" smtClean="0">
              <a:solidFill>
                <a:srgbClr val="D9D9D9"/>
              </a:solidFill>
            </a:rPr>
            <a:t>Little Decision </a:t>
          </a:r>
        </a:p>
        <a:p>
          <a:pPr lvl="0" algn="ctr" defTabSz="711200">
            <a:lnSpc>
              <a:spcPct val="100000"/>
            </a:lnSpc>
            <a:spcBef>
              <a:spcPct val="0"/>
            </a:spcBef>
            <a:spcAft>
              <a:spcPts val="0"/>
            </a:spcAft>
          </a:pPr>
          <a:r>
            <a:rPr lang="en-US" sz="1600" kern="1200" dirty="0" smtClean="0">
              <a:solidFill>
                <a:srgbClr val="D9D9D9"/>
              </a:solidFill>
            </a:rPr>
            <a:t>Making </a:t>
          </a:r>
        </a:p>
        <a:p>
          <a:pPr lvl="0" algn="ctr" defTabSz="711200">
            <a:lnSpc>
              <a:spcPct val="100000"/>
            </a:lnSpc>
            <a:spcBef>
              <a:spcPct val="0"/>
            </a:spcBef>
            <a:spcAft>
              <a:spcPts val="0"/>
            </a:spcAft>
          </a:pPr>
          <a:r>
            <a:rPr lang="en-US" sz="1600" kern="1200" dirty="0" smtClean="0">
              <a:solidFill>
                <a:srgbClr val="D9D9D9"/>
              </a:solidFill>
            </a:rPr>
            <a:t>Agility</a:t>
          </a:r>
        </a:p>
        <a:p>
          <a:pPr lvl="0" algn="ctr" defTabSz="711200">
            <a:lnSpc>
              <a:spcPct val="90000"/>
            </a:lnSpc>
            <a:spcBef>
              <a:spcPct val="0"/>
            </a:spcBef>
            <a:spcAft>
              <a:spcPct val="35000"/>
            </a:spcAft>
          </a:pPr>
          <a:endParaRPr lang="en-US" sz="1600" kern="1200" dirty="0" smtClean="0">
            <a:solidFill>
              <a:srgbClr val="D9D9D9"/>
            </a:solidFill>
          </a:endParaRPr>
        </a:p>
        <a:p>
          <a:pPr lvl="0" algn="ctr" defTabSz="711200">
            <a:lnSpc>
              <a:spcPct val="90000"/>
            </a:lnSpc>
            <a:spcBef>
              <a:spcPct val="0"/>
            </a:spcBef>
            <a:spcAft>
              <a:spcPct val="35000"/>
            </a:spcAft>
          </a:pPr>
          <a:endParaRPr lang="en-US" sz="1600" kern="1200" dirty="0">
            <a:solidFill>
              <a:srgbClr val="D9D9D9"/>
            </a:solidFill>
          </a:endParaRPr>
        </a:p>
      </dsp:txBody>
      <dsp:txXfrm rot="-10800000">
        <a:off x="1984687" y="2628900"/>
        <a:ext cx="1984687" cy="1314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64F31-2168-CA4D-9375-6FE9A7EC47EC}">
      <dsp:nvSpPr>
        <dsp:cNvPr id="0" name=""/>
        <dsp:cNvSpPr/>
      </dsp:nvSpPr>
      <dsp:spPr>
        <a:xfrm>
          <a:off x="2028513" y="0"/>
          <a:ext cx="2028513" cy="1314449"/>
        </a:xfrm>
        <a:prstGeom prst="trapezoid">
          <a:avLst>
            <a:gd name="adj" fmla="val 77162"/>
          </a:avLst>
        </a:prstGeom>
        <a:solidFill>
          <a:srgbClr val="469D9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smtClean="0">
            <a:solidFill>
              <a:srgbClr val="D9D9D9"/>
            </a:solidFill>
          </a:endParaRPr>
        </a:p>
        <a:p>
          <a:pPr lvl="0" algn="ctr" defTabSz="711200">
            <a:lnSpc>
              <a:spcPct val="90000"/>
            </a:lnSpc>
            <a:spcBef>
              <a:spcPct val="0"/>
            </a:spcBef>
            <a:spcAft>
              <a:spcPct val="35000"/>
            </a:spcAft>
          </a:pPr>
          <a:r>
            <a:rPr lang="en-US" sz="1600" kern="1200" dirty="0" smtClean="0">
              <a:solidFill>
                <a:srgbClr val="D9D9D9"/>
              </a:solidFill>
            </a:rPr>
            <a:t>Single Unit </a:t>
          </a:r>
        </a:p>
        <a:p>
          <a:pPr lvl="0" algn="ctr" defTabSz="711200">
            <a:lnSpc>
              <a:spcPct val="90000"/>
            </a:lnSpc>
            <a:spcBef>
              <a:spcPct val="0"/>
            </a:spcBef>
            <a:spcAft>
              <a:spcPct val="35000"/>
            </a:spcAft>
          </a:pPr>
          <a:r>
            <a:rPr lang="en-US" sz="1600" kern="1200" dirty="0" smtClean="0">
              <a:solidFill>
                <a:srgbClr val="D9D9D9"/>
              </a:solidFill>
            </a:rPr>
            <a:t>Business Case</a:t>
          </a:r>
          <a:endParaRPr lang="en-US" sz="1600" kern="1200" dirty="0">
            <a:solidFill>
              <a:srgbClr val="D9D9D9"/>
            </a:solidFill>
          </a:endParaRPr>
        </a:p>
      </dsp:txBody>
      <dsp:txXfrm>
        <a:off x="2028513" y="0"/>
        <a:ext cx="2028513" cy="1314449"/>
      </dsp:txXfrm>
    </dsp:sp>
    <dsp:sp modelId="{A205A28A-B98F-9D49-99C9-9B0F7F464FC7}">
      <dsp:nvSpPr>
        <dsp:cNvPr id="0" name=""/>
        <dsp:cNvSpPr/>
      </dsp:nvSpPr>
      <dsp:spPr>
        <a:xfrm>
          <a:off x="1014256" y="1314450"/>
          <a:ext cx="4057026" cy="1314449"/>
        </a:xfrm>
        <a:prstGeom prst="trapezoid">
          <a:avLst>
            <a:gd name="adj" fmla="val 77162"/>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D9D9D9"/>
              </a:solidFill>
            </a:rPr>
            <a:t>Multi Unit Business Case</a:t>
          </a:r>
          <a:endParaRPr lang="en-US" sz="1600" kern="1200" dirty="0">
            <a:solidFill>
              <a:srgbClr val="D9D9D9"/>
            </a:solidFill>
          </a:endParaRPr>
        </a:p>
      </dsp:txBody>
      <dsp:txXfrm>
        <a:off x="1724236" y="1314450"/>
        <a:ext cx="2637066" cy="1314449"/>
      </dsp:txXfrm>
    </dsp:sp>
    <dsp:sp modelId="{54CA8CF3-0073-1245-B8D6-54D360FB28A2}">
      <dsp:nvSpPr>
        <dsp:cNvPr id="0" name=""/>
        <dsp:cNvSpPr/>
      </dsp:nvSpPr>
      <dsp:spPr>
        <a:xfrm>
          <a:off x="0" y="2628900"/>
          <a:ext cx="6085539" cy="1314449"/>
        </a:xfrm>
        <a:prstGeom prst="trapezoid">
          <a:avLst>
            <a:gd name="adj" fmla="val 77162"/>
          </a:avLst>
        </a:prstGeom>
        <a:solidFill>
          <a:srgbClr val="0000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D9D9D9"/>
              </a:solidFill>
            </a:rPr>
            <a:t>Organization Wide Business Case</a:t>
          </a:r>
          <a:endParaRPr lang="en-US" sz="1600" kern="1200" dirty="0">
            <a:solidFill>
              <a:srgbClr val="D9D9D9"/>
            </a:solidFill>
          </a:endParaRPr>
        </a:p>
      </dsp:txBody>
      <dsp:txXfrm>
        <a:off x="1064969" y="2628900"/>
        <a:ext cx="3955600" cy="1314449"/>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EAD1E3-13A5-41AA-8CB4-B1CDE8DF0BEA}" type="datetimeFigureOut">
              <a:rPr lang="en-US" smtClean="0"/>
              <a:t>18/04/2015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2B7EA9-CB0C-49CC-83C8-7277CEAC3C40}" type="slidenum">
              <a:rPr lang="en-US" smtClean="0"/>
              <a:t>‹#›</a:t>
            </a:fld>
            <a:endParaRPr lang="en-US"/>
          </a:p>
        </p:txBody>
      </p:sp>
    </p:spTree>
    <p:extLst>
      <p:ext uri="{BB962C8B-B14F-4D97-AF65-F5344CB8AC3E}">
        <p14:creationId xmlns:p14="http://schemas.microsoft.com/office/powerpoint/2010/main" val="177732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dirty="0" smtClean="0">
                <a:solidFill>
                  <a:srgbClr val="000000"/>
                </a:solidFill>
                <a:latin typeface="Arial" charset="0"/>
              </a:rPr>
              <a:t>‘</a:t>
            </a:r>
            <a:r>
              <a:rPr lang="en-US" altLang="ja-JP" sz="1200" dirty="0" smtClean="0">
                <a:solidFill>
                  <a:srgbClr val="000000"/>
                </a:solidFill>
                <a:latin typeface="Arial" charset="0"/>
              </a:rPr>
              <a:t>Challenging Connections</a:t>
            </a:r>
            <a:r>
              <a:rPr lang="ja-JP" altLang="en-US" sz="1200" dirty="0" smtClean="0">
                <a:solidFill>
                  <a:srgbClr val="000000"/>
                </a:solidFill>
                <a:latin typeface="Arial" charset="0"/>
              </a:rPr>
              <a:t>’</a:t>
            </a:r>
            <a:r>
              <a:rPr lang="en-US" altLang="ja-JP" sz="1200" dirty="0" smtClean="0">
                <a:solidFill>
                  <a:srgbClr val="000000"/>
                </a:solidFill>
                <a:latin typeface="Arial" charset="0"/>
              </a:rPr>
              <a:t> is about inspiring and challenging you to look again at your connections, your partnerships and the voices you are hearing and those you are not. </a:t>
            </a:r>
          </a:p>
          <a:p>
            <a:endParaRPr lang="en-US" sz="1200" dirty="0" smtClean="0">
              <a:solidFill>
                <a:srgbClr val="000000"/>
              </a:solidFill>
              <a:latin typeface="Arial" charset="0"/>
            </a:endParaRPr>
          </a:p>
          <a:p>
            <a:pPr eaLnBrk="1" hangingPunct="1"/>
            <a:endParaRPr lang="en-GB" sz="1200" dirty="0" smtClean="0">
              <a:solidFill>
                <a:srgbClr val="000000"/>
              </a:solidFill>
              <a:latin typeface="Arial" charset="0"/>
            </a:endParaRPr>
          </a:p>
          <a:p>
            <a:pPr eaLnBrk="1" hangingPunct="1">
              <a:buSzPct val="100000"/>
              <a:buFont typeface="Arial" charset="0"/>
              <a:buChar char="•"/>
            </a:pPr>
            <a:r>
              <a:rPr lang="en-US" sz="1200" dirty="0" smtClean="0">
                <a:solidFill>
                  <a:srgbClr val="000000"/>
                </a:solidFill>
                <a:latin typeface="Arial" charset="0"/>
              </a:rPr>
              <a:t>How can you overcome any potential challenges?</a:t>
            </a:r>
            <a:endParaRPr lang="en-GB" sz="1200" dirty="0" smtClean="0">
              <a:solidFill>
                <a:srgbClr val="000000"/>
              </a:solidFill>
              <a:latin typeface="Arial" charset="0"/>
            </a:endParaRPr>
          </a:p>
          <a:p>
            <a:pPr eaLnBrk="1" hangingPunct="1">
              <a:buSzPct val="100000"/>
              <a:buFont typeface="Arial" charset="0"/>
              <a:buChar char="•"/>
            </a:pPr>
            <a:r>
              <a:rPr lang="en-US" sz="1200" dirty="0" smtClean="0">
                <a:solidFill>
                  <a:srgbClr val="000000"/>
                </a:solidFill>
                <a:latin typeface="Arial" charset="0"/>
              </a:rPr>
              <a:t>What connections you could make? How can people in the room help?</a:t>
            </a:r>
            <a:endParaRPr lang="en-GB" sz="1200" dirty="0" smtClean="0">
              <a:solidFill>
                <a:srgbClr val="000000"/>
              </a:solidFill>
              <a:latin typeface="Arial" charset="0"/>
            </a:endParaRPr>
          </a:p>
          <a:p>
            <a:pPr eaLnBrk="1" hangingPunct="1">
              <a:buSzPct val="100000"/>
              <a:buFont typeface="Arial" charset="0"/>
              <a:buChar char="•"/>
            </a:pPr>
            <a:r>
              <a:rPr lang="en-US" sz="1200" dirty="0" smtClean="0">
                <a:solidFill>
                  <a:srgbClr val="000000"/>
                </a:solidFill>
                <a:latin typeface="Arial" charset="0"/>
              </a:rPr>
              <a:t>Who do you need to challenge internally?</a:t>
            </a:r>
          </a:p>
          <a:p>
            <a:pPr eaLnBrk="1" hangingPunct="1"/>
            <a:endParaRPr lang="en-GB" sz="1200" dirty="0" smtClean="0">
              <a:solidFill>
                <a:srgbClr val="000000"/>
              </a:solidFill>
              <a:latin typeface="Arial" charset="0"/>
            </a:endParaRPr>
          </a:p>
          <a:p>
            <a:pPr eaLnBrk="1" hangingPunct="1"/>
            <a:r>
              <a:rPr lang="en-US" sz="1200" dirty="0" smtClean="0">
                <a:solidFill>
                  <a:srgbClr val="000000"/>
                </a:solidFill>
                <a:latin typeface="Arial" charset="0"/>
              </a:rPr>
              <a:t>Alternatively you could embed this as a key theme in your presentation and reference it throughout.  </a:t>
            </a:r>
          </a:p>
          <a:p>
            <a:pPr eaLnBrk="1" hangingPunct="1"/>
            <a:endParaRPr lang="en-GB" sz="1200" dirty="0" smtClean="0">
              <a:solidFill>
                <a:srgbClr val="000000"/>
              </a:solidFill>
              <a:latin typeface="Arial" charset="0"/>
            </a:endParaRPr>
          </a:p>
          <a:p>
            <a:pPr eaLnBrk="1" hangingPunct="1"/>
            <a:r>
              <a:rPr lang="en-GB" sz="1200" dirty="0" smtClean="0">
                <a:solidFill>
                  <a:srgbClr val="000000"/>
                </a:solidFill>
                <a:latin typeface="Arial" charset="0"/>
              </a:rPr>
              <a:t>Delegates are encouraged to note these points in the back of the delegate brochure to take back and implement at their institutions.</a:t>
            </a:r>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1</a:t>
            </a:fld>
            <a:endParaRPr lang="en-US"/>
          </a:p>
        </p:txBody>
      </p:sp>
    </p:spTree>
    <p:extLst>
      <p:ext uri="{BB962C8B-B14F-4D97-AF65-F5344CB8AC3E}">
        <p14:creationId xmlns:p14="http://schemas.microsoft.com/office/powerpoint/2010/main" val="2375774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fontAlgn="auto" hangingPunct="1">
              <a:spcBef>
                <a:spcPts val="600"/>
              </a:spcBef>
              <a:spcAft>
                <a:spcPts val="0"/>
              </a:spcAft>
              <a:buFont typeface="Arial" pitchFamily="34"/>
              <a:buChar char="•"/>
              <a:defRPr/>
            </a:pPr>
            <a:r>
              <a:rPr lang="en-GB" sz="1200" dirty="0" smtClean="0">
                <a:latin typeface="+mn-lt"/>
                <a:cs typeface="Calibri"/>
              </a:rPr>
              <a:t>We won’t create big change through hierarchy on its own</a:t>
            </a:r>
          </a:p>
          <a:p>
            <a:pPr algn="l" eaLnBrk="1" fontAlgn="auto" hangingPunct="1">
              <a:spcBef>
                <a:spcPts val="600"/>
              </a:spcBef>
              <a:spcAft>
                <a:spcPts val="0"/>
              </a:spcAft>
              <a:buFont typeface="Arial" pitchFamily="34"/>
              <a:buChar char="•"/>
              <a:defRPr/>
            </a:pPr>
            <a:r>
              <a:rPr lang="en-GB" sz="1200" dirty="0" smtClean="0">
                <a:latin typeface="+mn-lt"/>
                <a:cs typeface="Calibri"/>
              </a:rPr>
              <a:t>We need a dual operating system of hierarchy AND network</a:t>
            </a:r>
          </a:p>
          <a:p>
            <a:pPr algn="l" eaLnBrk="1" fontAlgn="auto" hangingPunct="1">
              <a:spcBef>
                <a:spcPts val="600"/>
              </a:spcBef>
              <a:spcAft>
                <a:spcPts val="0"/>
              </a:spcAft>
              <a:buFont typeface="Arial" pitchFamily="34"/>
              <a:buChar char="•"/>
              <a:defRPr/>
            </a:pPr>
            <a:r>
              <a:rPr lang="en-GB" sz="1200" dirty="0" smtClean="0">
                <a:latin typeface="+mn-lt"/>
                <a:cs typeface="Calibri"/>
              </a:rPr>
              <a:t>Many change agents, not just a few, with many acts of leadership</a:t>
            </a:r>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16</a:t>
            </a:fld>
            <a:endParaRPr lang="en-US"/>
          </a:p>
        </p:txBody>
      </p:sp>
    </p:spTree>
    <p:extLst>
      <p:ext uri="{BB962C8B-B14F-4D97-AF65-F5344CB8AC3E}">
        <p14:creationId xmlns:p14="http://schemas.microsoft.com/office/powerpoint/2010/main" val="2431357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808080"/>
                </a:solidFill>
                <a:latin typeface="Arial" charset="0"/>
                <a:ea typeface="MS PGothic" charset="0"/>
                <a:cs typeface="MS PGothic" charset="0"/>
                <a:sym typeface="Novecento wide Normal" charset="0"/>
              </a:rPr>
              <a:t>As transformation deepens the dual operating system becomes more of a dual operating cycle with less and less distinction.</a:t>
            </a:r>
            <a:endParaRPr lang="en-US" sz="1050" dirty="0" smtClean="0">
              <a:solidFill>
                <a:srgbClr val="808080"/>
              </a:solidFill>
              <a:latin typeface="Arial" charset="0"/>
              <a:ea typeface="MS PGothic" charset="0"/>
              <a:cs typeface="MS PGothic" charset="0"/>
              <a:sym typeface="Novecento wide Normal" charset="0"/>
            </a:endParaRPr>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18</a:t>
            </a:fld>
            <a:endParaRPr lang="en-US"/>
          </a:p>
        </p:txBody>
      </p:sp>
    </p:spTree>
    <p:extLst>
      <p:ext uri="{BB962C8B-B14F-4D97-AF65-F5344CB8AC3E}">
        <p14:creationId xmlns:p14="http://schemas.microsoft.com/office/powerpoint/2010/main" val="576498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turns out, the business community has begun</a:t>
            </a:r>
            <a:r>
              <a:rPr lang="en-US" baseline="0" dirty="0" smtClean="0"/>
              <a:t> to catch on to sustainability as a tool for innovation, resiliency </a:t>
            </a:r>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19</a:t>
            </a:fld>
            <a:endParaRPr lang="en-US"/>
          </a:p>
        </p:txBody>
      </p:sp>
    </p:spTree>
    <p:extLst>
      <p:ext uri="{BB962C8B-B14F-4D97-AF65-F5344CB8AC3E}">
        <p14:creationId xmlns:p14="http://schemas.microsoft.com/office/powerpoint/2010/main" val="961211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FFFFFF"/>
                </a:solidFill>
                <a:latin typeface="+mn-lt"/>
                <a:cs typeface="Calibri"/>
              </a:rPr>
              <a:t>HERE’s WHERE YOU COME IN!!!!!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FFFFFF"/>
                </a:solidFill>
                <a:latin typeface="+mn-lt"/>
                <a:cs typeface="Calibri"/>
              </a:rPr>
              <a:t>We Need an Army of Capable &amp; Committed Change Agents Working in the Small and Large Arenas of all Sectors</a:t>
            </a:r>
          </a:p>
          <a:p>
            <a:pPr algn="l"/>
            <a:r>
              <a:rPr lang="en-US" sz="1400" dirty="0" smtClean="0">
                <a:solidFill>
                  <a:srgbClr val="46525B"/>
                </a:solidFill>
                <a:latin typeface="Gill Sans"/>
                <a:ea typeface="ヒラギノ角ゴ ProN W3"/>
                <a:cs typeface="ヒラギノ角ゴ ProN W3"/>
              </a:rPr>
              <a:t>Change Agency is a Professional Field of Expertise. </a:t>
            </a:r>
          </a:p>
          <a:p>
            <a:pPr algn="l"/>
            <a:r>
              <a:rPr lang="en-US" sz="1400" dirty="0" smtClean="0">
                <a:solidFill>
                  <a:srgbClr val="46525B"/>
                </a:solidFill>
                <a:latin typeface="Gill Sans"/>
                <a:ea typeface="ヒラギノ角ゴ ProN W3"/>
                <a:cs typeface="ヒラギノ角ゴ ProN W3"/>
              </a:rPr>
              <a:t>It can be taught, it can be learned and it can change everything. </a:t>
            </a:r>
            <a:r>
              <a:rPr lang="en-US" sz="1400" b="1" i="1" dirty="0" smtClean="0">
                <a:solidFill>
                  <a:srgbClr val="46525B"/>
                </a:solidFill>
                <a:latin typeface="Gill Sans"/>
                <a:ea typeface="ヒラギノ角ゴ ProN W3"/>
                <a:cs typeface="ヒラギノ角ゴ ProN W3"/>
              </a:rPr>
              <a:t>including the very nature of your organization</a:t>
            </a:r>
          </a:p>
          <a:p>
            <a:pPr algn="ctr"/>
            <a:endParaRPr lang="en-US" dirty="0" smtClean="0">
              <a:solidFill>
                <a:srgbClr val="46525B"/>
              </a:solidFill>
              <a:latin typeface="Gill Sans"/>
              <a:ea typeface="ヒラギノ角ゴ ProN W3"/>
              <a:cs typeface="ヒラギノ角ゴ ProN W3"/>
            </a:endParaRPr>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20</a:t>
            </a:fld>
            <a:endParaRPr lang="en-US"/>
          </a:p>
        </p:txBody>
      </p:sp>
    </p:spTree>
    <p:extLst>
      <p:ext uri="{BB962C8B-B14F-4D97-AF65-F5344CB8AC3E}">
        <p14:creationId xmlns:p14="http://schemas.microsoft.com/office/powerpoint/2010/main" val="4002327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914355">
              <a:spcBef>
                <a:spcPts val="500"/>
              </a:spcBef>
              <a:buNone/>
            </a:pPr>
            <a:r>
              <a:rPr lang="en-US" dirty="0" smtClean="0">
                <a:solidFill>
                  <a:srgbClr val="808080"/>
                </a:solidFill>
                <a:latin typeface="Arial" charset="0"/>
                <a:ea typeface="ＭＳ Ｐゴシック" charset="0"/>
                <a:cs typeface="ＭＳ Ｐゴシック" charset="0"/>
                <a:sym typeface="Novecento wide Normal" charset="0"/>
              </a:rPr>
              <a:t>Most people believe that humans are innately averse to change.</a:t>
            </a:r>
          </a:p>
          <a:p>
            <a:pPr marL="0" indent="0" algn="l" defTabSz="914355">
              <a:spcBef>
                <a:spcPts val="500"/>
              </a:spcBef>
              <a:buNone/>
            </a:pPr>
            <a:r>
              <a:rPr lang="en-US" dirty="0" smtClean="0">
                <a:solidFill>
                  <a:srgbClr val="808080"/>
                </a:solidFill>
                <a:latin typeface="Arial" charset="0"/>
                <a:ea typeface="ＭＳ Ｐゴシック" charset="0"/>
                <a:cs typeface="ＭＳ Ｐゴシック" charset="0"/>
                <a:sym typeface="Novecento wide Normal" charset="0"/>
              </a:rPr>
              <a:t>This is not the case.</a:t>
            </a:r>
          </a:p>
          <a:p>
            <a:pPr marL="0" marR="0" indent="0" algn="l" defTabSz="914355" rtl="0" eaLnBrk="1" fontAlgn="auto" latinLnBrk="0" hangingPunct="1">
              <a:lnSpc>
                <a:spcPct val="100000"/>
              </a:lnSpc>
              <a:spcBef>
                <a:spcPts val="500"/>
              </a:spcBef>
              <a:spcAft>
                <a:spcPts val="0"/>
              </a:spcAft>
              <a:buClrTx/>
              <a:buSzTx/>
              <a:buFontTx/>
              <a:buNone/>
              <a:tabLst/>
              <a:defRPr/>
            </a:pPr>
            <a:r>
              <a:rPr lang="en-US" b="1" dirty="0" smtClean="0">
                <a:solidFill>
                  <a:srgbClr val="469D98"/>
                </a:solidFill>
                <a:latin typeface="Arial" charset="0"/>
                <a:cs typeface="Arial" charset="0"/>
              </a:rPr>
              <a:t>Change </a:t>
            </a:r>
            <a:r>
              <a:rPr lang="en-US" b="1" dirty="0" smtClean="0">
                <a:solidFill>
                  <a:srgbClr val="6FBFBB">
                    <a:lumMod val="75000"/>
                  </a:srgbClr>
                </a:solidFill>
                <a:latin typeface="Arial" charset="0"/>
                <a:cs typeface="Arial" charset="0"/>
              </a:rPr>
              <a:t>leadership is about stability </a:t>
            </a:r>
            <a:r>
              <a:rPr lang="en-US" dirty="0" smtClean="0">
                <a:solidFill>
                  <a:srgbClr val="808080"/>
                </a:solidFill>
                <a:latin typeface="Arial" charset="0"/>
                <a:cs typeface="Arial" charset="0"/>
              </a:rPr>
              <a:t>as much as it is about change.</a:t>
            </a:r>
            <a:endParaRPr lang="en-US" b="1" dirty="0" smtClean="0">
              <a:solidFill>
                <a:srgbClr val="808080"/>
              </a:solidFill>
              <a:latin typeface="Arial" charset="0"/>
              <a:cs typeface="Arial" charset="0"/>
            </a:endParaRPr>
          </a:p>
          <a:p>
            <a:pPr marL="0" indent="0" algn="l" defTabSz="914355">
              <a:spcBef>
                <a:spcPts val="500"/>
              </a:spcBef>
              <a:buNone/>
            </a:pPr>
            <a:endParaRPr lang="en-US" dirty="0" smtClean="0">
              <a:solidFill>
                <a:srgbClr val="808080"/>
              </a:solidFill>
              <a:latin typeface="Arial" charset="0"/>
              <a:ea typeface="ＭＳ Ｐゴシック" charset="0"/>
              <a:cs typeface="ＭＳ Ｐゴシック" charset="0"/>
              <a:sym typeface="Novecento wide Normal" charset="0"/>
            </a:endParaRPr>
          </a:p>
          <a:p>
            <a:pPr marL="169855" algn="l" defTabSz="914355">
              <a:spcBef>
                <a:spcPts val="500"/>
              </a:spcBef>
            </a:pPr>
            <a:endParaRPr lang="en-US" dirty="0" smtClean="0">
              <a:solidFill>
                <a:srgbClr val="808080"/>
              </a:solidFill>
              <a:latin typeface="Arial" charset="0"/>
              <a:ea typeface="ＭＳ Ｐゴシック" charset="0"/>
              <a:cs typeface="ＭＳ Ｐゴシック" charset="0"/>
              <a:sym typeface="Novecento wide Normal" charset="0"/>
            </a:endParaRPr>
          </a:p>
          <a:p>
            <a:pPr marL="0" indent="0" algn="l" defTabSz="914355">
              <a:spcBef>
                <a:spcPts val="500"/>
              </a:spcBef>
              <a:buNone/>
            </a:pPr>
            <a:r>
              <a:rPr lang="en-US" b="1" dirty="0" smtClean="0">
                <a:solidFill>
                  <a:srgbClr val="469D98"/>
                </a:solidFill>
                <a:latin typeface="Arial" charset="0"/>
                <a:ea typeface="ＭＳ Ｐゴシック" charset="0"/>
                <a:cs typeface="ＭＳ Ｐゴシック" charset="0"/>
                <a:sym typeface="Novecento wide Normal" charset="0"/>
              </a:rPr>
              <a:t>People are actually invigorated by change when it occurs with adequate stability and low risk.</a:t>
            </a:r>
          </a:p>
          <a:p>
            <a:pPr marL="0" indent="0" algn="l" defTabSz="914355">
              <a:spcBef>
                <a:spcPts val="500"/>
              </a:spcBef>
              <a:buNone/>
            </a:pPr>
            <a:endParaRPr lang="en-US" b="1" dirty="0" smtClean="0">
              <a:solidFill>
                <a:srgbClr val="469D98"/>
              </a:solidFill>
              <a:latin typeface="Arial" charset="0"/>
              <a:ea typeface="ＭＳ Ｐゴシック" charset="0"/>
              <a:cs typeface="ＭＳ Ｐゴシック" charset="0"/>
              <a:sym typeface="Novecento wide Normal" charset="0"/>
            </a:endParaRPr>
          </a:p>
          <a:p>
            <a:pPr marL="0" indent="0" algn="l" defTabSz="914355">
              <a:spcBef>
                <a:spcPts val="500"/>
              </a:spcBef>
              <a:buNone/>
            </a:pPr>
            <a:r>
              <a:rPr lang="en-US" b="1" dirty="0" smtClean="0">
                <a:solidFill>
                  <a:srgbClr val="469D98"/>
                </a:solidFill>
                <a:latin typeface="Arial" charset="0"/>
                <a:ea typeface="ＭＳ Ｐゴシック" charset="0"/>
                <a:cs typeface="ＭＳ Ｐゴシック" charset="0"/>
                <a:sym typeface="Novecento wide Normal" charset="0"/>
              </a:rPr>
              <a:t>A change agent and a change capable organization creates stability and reduces risk </a:t>
            </a:r>
            <a:r>
              <a:rPr lang="en-US" dirty="0" smtClean="0">
                <a:solidFill>
                  <a:srgbClr val="FFFFFF">
                    <a:lumMod val="50000"/>
                  </a:srgbClr>
                </a:solidFill>
                <a:latin typeface="Arial" charset="0"/>
                <a:ea typeface="ＭＳ Ｐゴシック" charset="0"/>
                <a:cs typeface="ＭＳ Ｐゴシック" charset="0"/>
                <a:sym typeface="Novecento wide Normal" charset="0"/>
              </a:rPr>
              <a:t>so that others can join in.</a:t>
            </a:r>
            <a:endParaRPr lang="en-US" sz="1050" dirty="0" smtClean="0">
              <a:solidFill>
                <a:srgbClr val="FFFFFF">
                  <a:lumMod val="50000"/>
                </a:srgbClr>
              </a:solidFill>
              <a:latin typeface="Arial" charset="0"/>
              <a:ea typeface="ＭＳ Ｐゴシック" charset="0"/>
              <a:cs typeface="ＭＳ Ｐゴシック" charset="0"/>
              <a:sym typeface="Novecento wide Normal" charset="0"/>
            </a:endParaRPr>
          </a:p>
          <a:p>
            <a:pPr algn="l"/>
            <a:endParaRPr lang="en-US" dirty="0" smtClean="0"/>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24</a:t>
            </a:fld>
            <a:endParaRPr lang="en-US"/>
          </a:p>
        </p:txBody>
      </p:sp>
    </p:spTree>
    <p:extLst>
      <p:ext uri="{BB962C8B-B14F-4D97-AF65-F5344CB8AC3E}">
        <p14:creationId xmlns:p14="http://schemas.microsoft.com/office/powerpoint/2010/main" val="361556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see this </a:t>
            </a:r>
            <a:r>
              <a:rPr lang="en-US" dirty="0" err="1" smtClean="0"/>
              <a:t>refelcted</a:t>
            </a:r>
            <a:r>
              <a:rPr lang="en-US" dirty="0" smtClean="0"/>
              <a:t> increasingly in how</a:t>
            </a:r>
            <a:r>
              <a:rPr lang="en-US" baseline="0" dirty="0" smtClean="0"/>
              <a:t> top business schools such as Harvard Business School, are teaching leadership and organizational change. </a:t>
            </a:r>
          </a:p>
          <a:p>
            <a:endParaRPr lang="en-US" baseline="0" dirty="0" smtClean="0"/>
          </a:p>
          <a:p>
            <a:pPr algn="ctr" eaLnBrk="1" hangingPunct="1">
              <a:spcAft>
                <a:spcPts val="1200"/>
              </a:spcAft>
              <a:buClr>
                <a:srgbClr val="C00000"/>
              </a:buClr>
            </a:pPr>
            <a:r>
              <a:rPr lang="en-US" sz="1200" dirty="0" smtClean="0">
                <a:solidFill>
                  <a:srgbClr val="46525B">
                    <a:lumMod val="75000"/>
                  </a:srgbClr>
                </a:solidFill>
              </a:rPr>
              <a:t>Often, perceived </a:t>
            </a:r>
            <a:r>
              <a:rPr lang="en-US" sz="1200" b="1" dirty="0" smtClean="0">
                <a:solidFill>
                  <a:srgbClr val="469D98"/>
                </a:solidFill>
              </a:rPr>
              <a:t>social risks/uncertainties exist semi-consciously or unconsciously </a:t>
            </a:r>
            <a:r>
              <a:rPr lang="en-US" sz="1200" dirty="0" smtClean="0">
                <a:solidFill>
                  <a:srgbClr val="46525B">
                    <a:lumMod val="75000"/>
                  </a:srgbClr>
                </a:solidFill>
              </a:rPr>
              <a:t>in the form of old stories, feelings and even physical sensations. </a:t>
            </a:r>
          </a:p>
          <a:p>
            <a:pPr algn="ctr" eaLnBrk="1" hangingPunct="1">
              <a:spcAft>
                <a:spcPts val="1200"/>
              </a:spcAft>
              <a:buClr>
                <a:srgbClr val="C00000"/>
              </a:buClr>
            </a:pPr>
            <a:r>
              <a:rPr lang="en-US" sz="1200" dirty="0" smtClean="0">
                <a:solidFill>
                  <a:srgbClr val="46525B">
                    <a:lumMod val="75000"/>
                  </a:srgbClr>
                </a:solidFill>
              </a:rPr>
              <a:t>The pathway of </a:t>
            </a:r>
            <a:r>
              <a:rPr lang="en-US" sz="1200" b="1" dirty="0" smtClean="0">
                <a:solidFill>
                  <a:srgbClr val="6FBFBB">
                    <a:lumMod val="75000"/>
                  </a:srgbClr>
                </a:solidFill>
              </a:rPr>
              <a:t>resolving social risk must typically be experiential</a:t>
            </a:r>
            <a:r>
              <a:rPr lang="en-US" sz="1200" dirty="0" smtClean="0">
                <a:solidFill>
                  <a:srgbClr val="46525B">
                    <a:lumMod val="75000"/>
                  </a:srgbClr>
                </a:solidFill>
              </a:rPr>
              <a:t>. That is, the change agent must support people to experience their way into new ways of thinking/feeling, rather than hoping that they will think their way into new ways of acting.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26</a:t>
            </a:fld>
            <a:endParaRPr lang="en-US"/>
          </a:p>
        </p:txBody>
      </p:sp>
    </p:spTree>
    <p:extLst>
      <p:ext uri="{BB962C8B-B14F-4D97-AF65-F5344CB8AC3E}">
        <p14:creationId xmlns:p14="http://schemas.microsoft.com/office/powerpoint/2010/main" val="3383365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BACC6">
                    <a:lumMod val="75000"/>
                  </a:srgbClr>
                </a:solidFill>
                <a:effectLst/>
                <a:uLnTx/>
                <a:uFillTx/>
                <a:latin typeface="Arial"/>
                <a:cs typeface="Arial"/>
              </a:rPr>
              <a:t>Innovators/Growth Oriented: </a:t>
            </a:r>
            <a:r>
              <a:rPr kumimoji="0" lang="en-US" sz="1200" b="0" i="0" u="none" strike="noStrike" kern="0" cap="none" spc="0" normalizeH="0" baseline="0" noProof="0" dirty="0" smtClean="0">
                <a:ln>
                  <a:noFill/>
                </a:ln>
                <a:solidFill>
                  <a:sysClr val="windowText" lastClr="000000">
                    <a:lumMod val="65000"/>
                    <a:lumOff val="35000"/>
                  </a:sysClr>
                </a:solidFill>
                <a:effectLst/>
                <a:uLnTx/>
                <a:uFillTx/>
                <a:latin typeface="Arial"/>
                <a:cs typeface="Arial"/>
              </a:rPr>
              <a:t>On board once critical concerns addressed </a:t>
            </a:r>
          </a:p>
          <a:p>
            <a:pPr marL="0" marR="0" lvl="0" indent="0" algn="l" defTabSz="914400" eaLnBrk="1" fontAlgn="auto" latinLnBrk="0" hangingPunct="1">
              <a:lnSpc>
                <a:spcPct val="100000"/>
              </a:lnSpc>
              <a:spcBef>
                <a:spcPts val="600"/>
              </a:spcBef>
              <a:spcAft>
                <a:spcPts val="0"/>
              </a:spcAft>
              <a:buClrTx/>
              <a:buSzTx/>
              <a:buFontTx/>
              <a:buNone/>
              <a:tabLst/>
              <a:defRPr/>
            </a:pPr>
            <a:r>
              <a:rPr kumimoji="0" lang="en-US" sz="1200" b="1" i="0" u="none" strike="noStrike" kern="0" cap="none" spc="0" normalizeH="0" baseline="0" noProof="0" dirty="0" smtClean="0">
                <a:ln>
                  <a:noFill/>
                </a:ln>
                <a:solidFill>
                  <a:srgbClr val="31859C"/>
                </a:solidFill>
                <a:effectLst/>
                <a:uLnTx/>
                <a:uFillTx/>
                <a:latin typeface="Arial"/>
                <a:cs typeface="Arial"/>
              </a:rPr>
              <a:t>Followers: </a:t>
            </a:r>
            <a:r>
              <a:rPr kumimoji="0" lang="en-US" sz="1200" b="0" i="0" u="none" strike="noStrike" kern="0" cap="none" spc="0" normalizeH="0" baseline="0" noProof="0" dirty="0" smtClean="0">
                <a:ln>
                  <a:noFill/>
                </a:ln>
                <a:solidFill>
                  <a:srgbClr val="595959"/>
                </a:solidFill>
                <a:effectLst/>
                <a:uLnTx/>
                <a:uFillTx/>
                <a:latin typeface="Arial"/>
                <a:cs typeface="Arial"/>
              </a:rPr>
              <a:t>Need to see some others that matter to them have come on board.</a:t>
            </a:r>
          </a:p>
          <a:p>
            <a:pPr marL="0" marR="0" lvl="0" indent="0" algn="l" defTabSz="914400" eaLnBrk="1" fontAlgn="auto" latinLnBrk="0" hangingPunct="1">
              <a:lnSpc>
                <a:spcPct val="100000"/>
              </a:lnSpc>
              <a:spcBef>
                <a:spcPts val="600"/>
              </a:spcBef>
              <a:spcAft>
                <a:spcPts val="0"/>
              </a:spcAft>
              <a:buClrTx/>
              <a:buSzTx/>
              <a:buFontTx/>
              <a:buNone/>
              <a:tabLst/>
              <a:defRPr/>
            </a:pPr>
            <a:r>
              <a:rPr kumimoji="0" lang="en-US" sz="1200" b="1" i="0" u="none" strike="noStrike" kern="0" cap="none" spc="0" normalizeH="0" baseline="0" noProof="0" dirty="0" smtClean="0">
                <a:ln>
                  <a:noFill/>
                </a:ln>
                <a:solidFill>
                  <a:srgbClr val="31859C"/>
                </a:solidFill>
                <a:effectLst/>
                <a:uLnTx/>
                <a:uFillTx/>
                <a:latin typeface="Arial"/>
                <a:cs typeface="Arial"/>
              </a:rPr>
              <a:t>Followers of Followers: </a:t>
            </a:r>
            <a:r>
              <a:rPr lang="en-US" dirty="0" smtClean="0">
                <a:solidFill>
                  <a:srgbClr val="595959"/>
                </a:solidFill>
                <a:latin typeface="Arial"/>
                <a:cs typeface="Arial"/>
              </a:rPr>
              <a:t>N</a:t>
            </a:r>
            <a:r>
              <a:rPr kumimoji="0" lang="en-US" sz="1200" b="0" i="0" u="none" strike="noStrike" kern="0" cap="none" spc="0" normalizeH="0" baseline="0" noProof="0" dirty="0" err="1" smtClean="0">
                <a:ln>
                  <a:noFill/>
                </a:ln>
                <a:solidFill>
                  <a:srgbClr val="595959"/>
                </a:solidFill>
                <a:effectLst/>
                <a:uLnTx/>
                <a:uFillTx/>
                <a:latin typeface="Arial"/>
                <a:cs typeface="Arial"/>
              </a:rPr>
              <a:t>eed</a:t>
            </a:r>
            <a:r>
              <a:rPr kumimoji="0" lang="en-US" sz="1200" b="0" i="0" u="none" strike="noStrike" kern="0" cap="none" spc="0" normalizeH="0" baseline="0" noProof="0" dirty="0" smtClean="0">
                <a:ln>
                  <a:noFill/>
                </a:ln>
                <a:solidFill>
                  <a:srgbClr val="595959"/>
                </a:solidFill>
                <a:effectLst/>
                <a:uLnTx/>
                <a:uFillTx/>
                <a:latin typeface="Arial"/>
                <a:cs typeface="Arial"/>
              </a:rPr>
              <a:t> to see a critical mass of people on board</a:t>
            </a:r>
          </a:p>
          <a:p>
            <a:pPr marL="0" marR="0" lvl="0" indent="0" algn="l" defTabSz="914400" eaLnBrk="1" fontAlgn="auto" latinLnBrk="0" hangingPunct="1">
              <a:lnSpc>
                <a:spcPct val="100000"/>
              </a:lnSpc>
              <a:spcBef>
                <a:spcPts val="600"/>
              </a:spcBef>
              <a:spcAft>
                <a:spcPts val="0"/>
              </a:spcAft>
              <a:buClrTx/>
              <a:buSzTx/>
              <a:buFontTx/>
              <a:buNone/>
              <a:tabLst/>
              <a:defRPr/>
            </a:pPr>
            <a:r>
              <a:rPr kumimoji="0" lang="en-US" sz="1200" b="1" i="0" u="none" strike="noStrike" kern="0" cap="none" spc="0" normalizeH="0" baseline="0" noProof="0" dirty="0" smtClean="0">
                <a:ln>
                  <a:noFill/>
                </a:ln>
                <a:solidFill>
                  <a:srgbClr val="31859C"/>
                </a:solidFill>
                <a:effectLst/>
                <a:uLnTx/>
                <a:uFillTx/>
                <a:latin typeface="Arial"/>
                <a:cs typeface="Arial"/>
              </a:rPr>
              <a:t>Curmudgeons: </a:t>
            </a:r>
            <a:r>
              <a:rPr kumimoji="0" lang="en-US" sz="1200" b="0" i="0" u="none" strike="noStrike" kern="0" cap="none" spc="0" normalizeH="0" baseline="0" noProof="0" dirty="0" smtClean="0">
                <a:ln>
                  <a:noFill/>
                </a:ln>
                <a:solidFill>
                  <a:srgbClr val="595959"/>
                </a:solidFill>
                <a:effectLst/>
                <a:uLnTx/>
                <a:uFillTx/>
                <a:latin typeface="Arial"/>
                <a:cs typeface="Arial"/>
              </a:rPr>
              <a:t>They will only come on board once it is embarrassing not to.</a:t>
            </a:r>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27</a:t>
            </a:fld>
            <a:endParaRPr lang="en-US"/>
          </a:p>
        </p:txBody>
      </p:sp>
    </p:spTree>
    <p:extLst>
      <p:ext uri="{BB962C8B-B14F-4D97-AF65-F5344CB8AC3E}">
        <p14:creationId xmlns:p14="http://schemas.microsoft.com/office/powerpoint/2010/main" val="3877311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46525B"/>
                </a:solidFill>
                <a:latin typeface="Gill Sans"/>
                <a:ea typeface="ヒラギノ角ゴ ProN W3"/>
                <a:cs typeface="ヒラギノ角ゴ ProN W3"/>
              </a:rPr>
              <a:t>Exposure to surrounding peer behaviors is the largest single factor in driving idea flow</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31</a:t>
            </a:fld>
            <a:endParaRPr lang="en-US"/>
          </a:p>
        </p:txBody>
      </p:sp>
    </p:spTree>
    <p:extLst>
      <p:ext uri="{BB962C8B-B14F-4D97-AF65-F5344CB8AC3E}">
        <p14:creationId xmlns:p14="http://schemas.microsoft.com/office/powerpoint/2010/main" val="3742401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Instituionalize</a:t>
            </a:r>
            <a:r>
              <a:rPr lang="en-US" baseline="0" dirty="0" smtClean="0"/>
              <a:t> </a:t>
            </a:r>
          </a:p>
          <a:p>
            <a:r>
              <a:rPr lang="en-US" baseline="0" dirty="0" smtClean="0"/>
              <a:t>Use technology</a:t>
            </a:r>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32</a:t>
            </a:fld>
            <a:endParaRPr lang="en-US"/>
          </a:p>
        </p:txBody>
      </p:sp>
    </p:spTree>
    <p:extLst>
      <p:ext uri="{BB962C8B-B14F-4D97-AF65-F5344CB8AC3E}">
        <p14:creationId xmlns:p14="http://schemas.microsoft.com/office/powerpoint/2010/main" val="689013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46525B"/>
                </a:solidFill>
                <a:latin typeface="Gill Sans"/>
                <a:ea typeface="ヒラギノ角ゴ ProN W3"/>
                <a:cs typeface="ヒラギノ角ゴ ProN W3"/>
              </a:rPr>
              <a:t>For group intelligence the pattern of interaction is more important that all other factors taken together – individual intelligence, personality and skill. </a:t>
            </a:r>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33</a:t>
            </a:fld>
            <a:endParaRPr lang="en-US"/>
          </a:p>
        </p:txBody>
      </p:sp>
    </p:spTree>
    <p:extLst>
      <p:ext uri="{BB962C8B-B14F-4D97-AF65-F5344CB8AC3E}">
        <p14:creationId xmlns:p14="http://schemas.microsoft.com/office/powerpoint/2010/main" val="122998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Planetary Systems</a:t>
            </a:r>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3</a:t>
            </a:fld>
            <a:endParaRPr lang="en-US"/>
          </a:p>
        </p:txBody>
      </p:sp>
    </p:spTree>
    <p:extLst>
      <p:ext uri="{BB962C8B-B14F-4D97-AF65-F5344CB8AC3E}">
        <p14:creationId xmlns:p14="http://schemas.microsoft.com/office/powerpoint/2010/main" val="868051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FFFF"/>
                </a:solidFill>
                <a:latin typeface="Arial" charset="0"/>
                <a:ea typeface="ＭＳ Ｐゴシック" charset="0"/>
                <a:cs typeface="ＭＳ Ｐゴシック" charset="0"/>
              </a:rPr>
              <a:t>Idea Pipeline Design Needs to Factor in the Organizational Ecosystem</a:t>
            </a:r>
          </a:p>
          <a:p>
            <a:endParaRPr lang="en-US" dirty="0" smtClean="0"/>
          </a:p>
          <a:p>
            <a:r>
              <a:rPr lang="en-US" dirty="0" smtClean="0"/>
              <a:t>Even just</a:t>
            </a:r>
            <a:r>
              <a:rPr lang="en-US" baseline="0" dirty="0" smtClean="0"/>
              <a:t> </a:t>
            </a:r>
            <a:r>
              <a:rPr lang="en-US" i="1" baseline="0" dirty="0" smtClean="0"/>
              <a:t>Thinking </a:t>
            </a:r>
            <a:r>
              <a:rPr lang="en-US" i="0" baseline="0" dirty="0" smtClean="0"/>
              <a:t>this way changes how you approach change</a:t>
            </a:r>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34</a:t>
            </a:fld>
            <a:endParaRPr lang="en-US"/>
          </a:p>
        </p:txBody>
      </p:sp>
    </p:spTree>
    <p:extLst>
      <p:ext uri="{BB962C8B-B14F-4D97-AF65-F5344CB8AC3E}">
        <p14:creationId xmlns:p14="http://schemas.microsoft.com/office/powerpoint/2010/main" val="406832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Human systems</a:t>
            </a:r>
          </a:p>
          <a:p>
            <a:r>
              <a:rPr lang="en-US" dirty="0" smtClean="0"/>
              <a:t>Complex webs or organizations,</a:t>
            </a:r>
            <a:r>
              <a:rPr lang="en-US" baseline="0" dirty="0" smtClean="0"/>
              <a:t> rapidly changing</a:t>
            </a:r>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4</a:t>
            </a:fld>
            <a:endParaRPr lang="en-US"/>
          </a:p>
        </p:txBody>
      </p:sp>
    </p:spTree>
    <p:extLst>
      <p:ext uri="{BB962C8B-B14F-4D97-AF65-F5344CB8AC3E}">
        <p14:creationId xmlns:p14="http://schemas.microsoft.com/office/powerpoint/2010/main" val="1874114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Arial"/>
                <a:cs typeface="Arial"/>
              </a:rPr>
              <a:t>Planetary life support systems provide all of the resources, conditions and cycles of renewal upon which we depend for survival as a species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latin typeface="Arial"/>
                <a:cs typeface="Arial"/>
              </a:rPr>
              <a:t>The accumulative impact of individual intentions, values &amp; capabilities generate institutional priorities &amp; behaviors.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latin typeface="Arial"/>
                <a:cs typeface="Arial"/>
              </a:rPr>
              <a:t>A complex web of organizations drive almost all local and global environmental impacts.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FFFF"/>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6</a:t>
            </a:fld>
            <a:endParaRPr lang="en-US"/>
          </a:p>
        </p:txBody>
      </p:sp>
    </p:spTree>
    <p:extLst>
      <p:ext uri="{BB962C8B-B14F-4D97-AF65-F5344CB8AC3E}">
        <p14:creationId xmlns:p14="http://schemas.microsoft.com/office/powerpoint/2010/main" val="104424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a “Traditional Organization” Look Like? </a:t>
            </a:r>
          </a:p>
          <a:p>
            <a:endParaRPr lang="en-US" dirty="0" smtClean="0"/>
          </a:p>
          <a:p>
            <a:r>
              <a:rPr lang="en-US" dirty="0" smtClean="0">
                <a:latin typeface="Calibri" charset="0"/>
                <a:ea typeface="MS PGothic" charset="0"/>
              </a:rPr>
              <a:t>Let’s talk about the risks here for everyone. </a:t>
            </a:r>
          </a:p>
          <a:p>
            <a:endParaRPr lang="en-US" dirty="0" smtClean="0">
              <a:latin typeface="Calibri" charset="0"/>
              <a:ea typeface="MS PGothic" charset="0"/>
            </a:endParaRPr>
          </a:p>
          <a:p>
            <a:r>
              <a:rPr lang="en-US" dirty="0" smtClean="0">
                <a:latin typeface="Calibri" charset="0"/>
                <a:ea typeface="MS PGothic" charset="0"/>
              </a:rPr>
              <a:t>How many good leaders are finding themselves facing more change demands than their organization is capable of undertaking? What choice does that leave the leader with….push as hard as you know you should from a moral, </a:t>
            </a:r>
            <a:r>
              <a:rPr lang="en-US" dirty="0" err="1" smtClean="0">
                <a:latin typeface="Calibri" charset="0"/>
                <a:ea typeface="MS PGothic" charset="0"/>
              </a:rPr>
              <a:t>eithical</a:t>
            </a:r>
            <a:r>
              <a:rPr lang="en-US" dirty="0" smtClean="0">
                <a:latin typeface="Calibri" charset="0"/>
                <a:ea typeface="MS PGothic" charset="0"/>
              </a:rPr>
              <a:t> and best interest of the org – and suffer the results of getting blamed and squeezed out…when the </a:t>
            </a:r>
            <a:r>
              <a:rPr lang="en-US" dirty="0" err="1" smtClean="0">
                <a:latin typeface="Calibri" charset="0"/>
                <a:ea typeface="MS PGothic" charset="0"/>
              </a:rPr>
              <a:t>rebelion</a:t>
            </a:r>
            <a:r>
              <a:rPr lang="en-US" dirty="0" smtClean="0">
                <a:latin typeface="Calibri" charset="0"/>
                <a:ea typeface="MS PGothic" charset="0"/>
              </a:rPr>
              <a:t> happens….or just turn away and follow the pace of your </a:t>
            </a:r>
            <a:r>
              <a:rPr lang="en-US" dirty="0" err="1" smtClean="0">
                <a:latin typeface="Calibri" charset="0"/>
                <a:ea typeface="MS PGothic" charset="0"/>
              </a:rPr>
              <a:t>organziaiton</a:t>
            </a:r>
            <a:r>
              <a:rPr lang="en-US" dirty="0" smtClean="0">
                <a:latin typeface="Calibri" charset="0"/>
                <a:ea typeface="MS PGothic" charset="0"/>
              </a:rPr>
              <a:t>…even when you know in your heart of hearts – that this is not in our collective interest. It’s a growing ethical and moral crisis for leaders. Push and risk going under the turning  wheel….or keep behind the wheel at all times.</a:t>
            </a:r>
          </a:p>
          <a:p>
            <a:endParaRPr lang="en-US" dirty="0" smtClean="0">
              <a:latin typeface="Calibri" charset="0"/>
              <a:ea typeface="MS PGothic" charset="0"/>
            </a:endParaRPr>
          </a:p>
          <a:p>
            <a:r>
              <a:rPr lang="en-US" dirty="0" smtClean="0">
                <a:latin typeface="Calibri" charset="0"/>
                <a:ea typeface="MS PGothic" charset="0"/>
              </a:rPr>
              <a:t>There is actually an enormous human toll in our orgs.</a:t>
            </a:r>
          </a:p>
          <a:p>
            <a:endParaRPr lang="en-US" dirty="0" smtClean="0">
              <a:latin typeface="Calibri" charset="0"/>
              <a:ea typeface="MS PGothic" charset="0"/>
            </a:endParaRPr>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8</a:t>
            </a:fld>
            <a:endParaRPr lang="en-US"/>
          </a:p>
        </p:txBody>
      </p:sp>
    </p:spTree>
    <p:extLst>
      <p:ext uri="{BB962C8B-B14F-4D97-AF65-F5344CB8AC3E}">
        <p14:creationId xmlns:p14="http://schemas.microsoft.com/office/powerpoint/2010/main" val="338791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weaknesses and strengths</a:t>
            </a:r>
            <a:r>
              <a:rPr lang="en-US" baseline="0" dirty="0" smtClean="0"/>
              <a:t> of this model…..</a:t>
            </a:r>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9</a:t>
            </a:fld>
            <a:endParaRPr lang="en-US"/>
          </a:p>
        </p:txBody>
      </p:sp>
    </p:spTree>
    <p:extLst>
      <p:ext uri="{BB962C8B-B14F-4D97-AF65-F5344CB8AC3E}">
        <p14:creationId xmlns:p14="http://schemas.microsoft.com/office/powerpoint/2010/main" val="5106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808080"/>
                </a:solidFill>
                <a:latin typeface="Arial" charset="0"/>
                <a:ea typeface="MS PGothic" charset="0"/>
                <a:cs typeface="MS PGothic" charset="0"/>
                <a:sym typeface="Novecento wide Normal" charset="0"/>
              </a:rPr>
              <a:t>3 months of constant facilitation by change management team to create the necessary connectivity, engagement and decision-making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smtClean="0">
              <a:solidFill>
                <a:srgbClr val="808080"/>
              </a:solidFill>
              <a:latin typeface="Arial" charset="0"/>
              <a:ea typeface="MS PGothic" charset="0"/>
              <a:cs typeface="MS PGothic" charset="0"/>
              <a:sym typeface="Novecento wide Normal" charset="0"/>
            </a:endParaRPr>
          </a:p>
          <a:p>
            <a:pPr defTabSz="914355" eaLnBrk="1" fontAlgn="base" hangingPunct="1">
              <a:spcBef>
                <a:spcPct val="0"/>
              </a:spcBef>
              <a:spcAft>
                <a:spcPct val="0"/>
              </a:spcAft>
            </a:pPr>
            <a:r>
              <a:rPr lang="en-US" sz="1100" b="1" dirty="0" smtClean="0">
                <a:solidFill>
                  <a:srgbClr val="00AFD1"/>
                </a:solidFill>
                <a:latin typeface="Arial" charset="0"/>
                <a:ea typeface="MS PGothic" charset="0"/>
                <a:cs typeface="MS PGothic" charset="0"/>
                <a:sym typeface="Novecento wide Normal" charset="0"/>
              </a:rPr>
              <a:t>Simple Lighting Upgrade in Student Residence at Harvard. </a:t>
            </a:r>
          </a:p>
          <a:p>
            <a:pPr defTabSz="914355" eaLnBrk="1" fontAlgn="base" hangingPunct="1">
              <a:spcBef>
                <a:spcPct val="0"/>
              </a:spcBef>
              <a:spcAft>
                <a:spcPct val="0"/>
              </a:spcAft>
            </a:pPr>
            <a:r>
              <a:rPr lang="en-US" sz="1100" b="1" dirty="0" smtClean="0">
                <a:solidFill>
                  <a:srgbClr val="00AFD1"/>
                </a:solidFill>
                <a:latin typeface="Arial" charset="0"/>
                <a:ea typeface="MS PGothic" charset="0"/>
                <a:cs typeface="MS PGothic" charset="0"/>
                <a:sym typeface="Novecento wide Normal" charset="0"/>
              </a:rPr>
              <a:t>Project Process Map in 2001:</a:t>
            </a:r>
            <a:endParaRPr lang="en-US" sz="1100" b="1" dirty="0" smtClean="0">
              <a:solidFill>
                <a:srgbClr val="555555"/>
              </a:solidFill>
              <a:latin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smtClean="0">
              <a:solidFill>
                <a:srgbClr val="808080"/>
              </a:solidFill>
              <a:latin typeface="Arial" charset="0"/>
              <a:ea typeface="MS PGothic" charset="0"/>
              <a:cs typeface="MS PGothic" charset="0"/>
              <a:sym typeface="Novecento wide Normal" charset="0"/>
            </a:endParaRPr>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10</a:t>
            </a:fld>
            <a:endParaRPr lang="en-US"/>
          </a:p>
        </p:txBody>
      </p:sp>
    </p:spTree>
    <p:extLst>
      <p:ext uri="{BB962C8B-B14F-4D97-AF65-F5344CB8AC3E}">
        <p14:creationId xmlns:p14="http://schemas.microsoft.com/office/powerpoint/2010/main" val="425329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b="1" dirty="0" smtClean="0">
                <a:solidFill>
                  <a:srgbClr val="FFFFFF"/>
                </a:solidFill>
                <a:latin typeface="+mn-lt"/>
                <a:cs typeface="Calibri"/>
              </a:rPr>
              <a:t>180 Sustainability Change Leaders in Higher Education Surveyed:</a:t>
            </a:r>
          </a:p>
          <a:p>
            <a:pPr algn="l" eaLnBrk="1" hangingPunct="1"/>
            <a:r>
              <a:rPr lang="en-US" b="1" dirty="0" smtClean="0">
                <a:solidFill>
                  <a:srgbClr val="FFFFFF"/>
                </a:solidFill>
                <a:latin typeface="+mn-lt"/>
                <a:cs typeface="Calibri"/>
              </a:rPr>
              <a:t>Analogies that Describe their World </a:t>
            </a:r>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12</a:t>
            </a:fld>
            <a:endParaRPr lang="en-US"/>
          </a:p>
        </p:txBody>
      </p:sp>
    </p:spTree>
    <p:extLst>
      <p:ext uri="{BB962C8B-B14F-4D97-AF65-F5344CB8AC3E}">
        <p14:creationId xmlns:p14="http://schemas.microsoft.com/office/powerpoint/2010/main" val="1615081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FFFF"/>
                </a:solidFill>
                <a:latin typeface="+mn-lt"/>
                <a:cs typeface="Calibri"/>
              </a:rPr>
              <a:t>What do 180 change leaders think the distinctive leadership challenge posed by sustainability is? </a:t>
            </a:r>
          </a:p>
          <a:p>
            <a:endParaRPr lang="en-US" dirty="0"/>
          </a:p>
        </p:txBody>
      </p:sp>
      <p:sp>
        <p:nvSpPr>
          <p:cNvPr id="4" name="Slide Number Placeholder 3"/>
          <p:cNvSpPr>
            <a:spLocks noGrp="1"/>
          </p:cNvSpPr>
          <p:nvPr>
            <p:ph type="sldNum" sz="quarter" idx="10"/>
          </p:nvPr>
        </p:nvSpPr>
        <p:spPr/>
        <p:txBody>
          <a:bodyPr/>
          <a:lstStyle/>
          <a:p>
            <a:fld id="{F52B7EA9-CB0C-49CC-83C8-7277CEAC3C40}" type="slidenum">
              <a:rPr lang="en-US" smtClean="0"/>
              <a:t>13</a:t>
            </a:fld>
            <a:endParaRPr lang="en-US"/>
          </a:p>
        </p:txBody>
      </p:sp>
    </p:spTree>
    <p:extLst>
      <p:ext uri="{BB962C8B-B14F-4D97-AF65-F5344CB8AC3E}">
        <p14:creationId xmlns:p14="http://schemas.microsoft.com/office/powerpoint/2010/main" val="2583242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18A4FF3B-200A-4C2C-9F75-872B750C88AD}" type="datetimeFigureOut">
              <a:rPr lang="en-GB"/>
              <a:pPr>
                <a:defRPr/>
              </a:pPr>
              <a:t>18/04/2015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C2A700-E22F-4889-8846-ED0CA5A8BABA}"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20AB540-488A-4B90-9DA2-4365F1D30F1F}" type="datetimeFigureOut">
              <a:rPr lang="en-GB"/>
              <a:pPr>
                <a:defRPr/>
              </a:pPr>
              <a:t>18/04/2015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37537DA-622D-4D0C-B273-34842D16F913}"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7733982-30B8-454C-A8D8-8F233D9112BA}" type="datetimeFigureOut">
              <a:rPr lang="en-GB"/>
              <a:pPr>
                <a:defRPr/>
              </a:pPr>
              <a:t>18/04/2015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EEF85AD-26D7-4404-B685-9234BCA990BE}"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B667784-481C-43C2-838C-4A4FC6CDFB4C}" type="datetimeFigureOut">
              <a:rPr lang="en-GB"/>
              <a:pPr>
                <a:defRPr/>
              </a:pPr>
              <a:t>18/04/2015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49A6A73-E21C-4338-A726-2DA01CE1CAD8}" type="slidenum">
              <a:rPr lang="en-GB"/>
              <a:pPr>
                <a:defRPr/>
              </a:pPr>
              <a:t>‹#›</a:t>
            </a:fld>
            <a:endParaRPr lang="en-GB"/>
          </a:p>
        </p:txBody>
      </p:sp>
      <p:pic>
        <p:nvPicPr>
          <p:cNvPr id="7" name="Picture 2"/>
          <p:cNvPicPr>
            <a:picLocks noChangeAspect="1" noChangeArrowheads="1"/>
          </p:cNvPicPr>
          <p:nvPr userDrawn="1"/>
        </p:nvPicPr>
        <p:blipFill>
          <a:blip r:embed="rId2" cstate="print"/>
          <a:srcRect/>
          <a:stretch>
            <a:fillRect/>
          </a:stretch>
        </p:blipFill>
        <p:spPr bwMode="auto">
          <a:xfrm>
            <a:off x="7308304" y="188640"/>
            <a:ext cx="1455306" cy="1340768"/>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43B4C7B-E244-4C44-B9B8-867E4D8A0CAD}" type="datetimeFigureOut">
              <a:rPr lang="en-GB"/>
              <a:pPr>
                <a:defRPr/>
              </a:pPr>
              <a:t>18/04/2015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A2A0CEE-ABFB-45B7-9C25-A77DE78ABF2E}" type="slidenum">
              <a:rPr lang="en-GB"/>
              <a:pPr>
                <a:defRPr/>
              </a:pPr>
              <a:t>‹#›</a:t>
            </a:fld>
            <a:endParaRPr lang="en-GB"/>
          </a:p>
        </p:txBody>
      </p:sp>
      <p:pic>
        <p:nvPicPr>
          <p:cNvPr id="7" name="Picture 2"/>
          <p:cNvPicPr>
            <a:picLocks noChangeAspect="1" noChangeArrowheads="1"/>
          </p:cNvPicPr>
          <p:nvPr userDrawn="1"/>
        </p:nvPicPr>
        <p:blipFill>
          <a:blip r:embed="rId2" cstate="print"/>
          <a:srcRect/>
          <a:stretch>
            <a:fillRect/>
          </a:stretch>
        </p:blipFill>
        <p:spPr bwMode="auto">
          <a:xfrm>
            <a:off x="7308304" y="188640"/>
            <a:ext cx="1455306" cy="1340768"/>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FF2C4362-C07A-4D42-93A2-C68A3E06EACC}" type="datetimeFigureOut">
              <a:rPr lang="en-GB"/>
              <a:pPr>
                <a:defRPr/>
              </a:pPr>
              <a:t>18/04/2015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859C55D-EAE8-4DBE-A6B5-BAD1ABA4F0A1}" type="slidenum">
              <a:rPr lang="en-GB"/>
              <a:pPr>
                <a:defRPr/>
              </a:pPr>
              <a:t>‹#›</a:t>
            </a:fld>
            <a:endParaRPr lang="en-GB"/>
          </a:p>
        </p:txBody>
      </p:sp>
      <p:pic>
        <p:nvPicPr>
          <p:cNvPr id="8" name="Picture 2"/>
          <p:cNvPicPr>
            <a:picLocks noChangeAspect="1" noChangeArrowheads="1"/>
          </p:cNvPicPr>
          <p:nvPr userDrawn="1"/>
        </p:nvPicPr>
        <p:blipFill>
          <a:blip r:embed="rId2" cstate="print"/>
          <a:srcRect/>
          <a:stretch>
            <a:fillRect/>
          </a:stretch>
        </p:blipFill>
        <p:spPr bwMode="auto">
          <a:xfrm>
            <a:off x="7308304" y="188640"/>
            <a:ext cx="1455306" cy="1340768"/>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8429D042-5373-4370-B385-4057F02DD703}" type="datetimeFigureOut">
              <a:rPr lang="en-GB"/>
              <a:pPr>
                <a:defRPr/>
              </a:pPr>
              <a:t>18/04/2015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139D1486-744F-4E0E-A751-276BDAEFBE47}" type="slidenum">
              <a:rPr lang="en-GB"/>
              <a:pPr>
                <a:defRPr/>
              </a:pPr>
              <a:t>‹#›</a:t>
            </a:fld>
            <a:endParaRPr lang="en-GB"/>
          </a:p>
        </p:txBody>
      </p:sp>
      <p:pic>
        <p:nvPicPr>
          <p:cNvPr id="10" name="Picture 2"/>
          <p:cNvPicPr>
            <a:picLocks noChangeAspect="1" noChangeArrowheads="1"/>
          </p:cNvPicPr>
          <p:nvPr userDrawn="1"/>
        </p:nvPicPr>
        <p:blipFill>
          <a:blip r:embed="rId2" cstate="print"/>
          <a:srcRect/>
          <a:stretch>
            <a:fillRect/>
          </a:stretch>
        </p:blipFill>
        <p:spPr bwMode="auto">
          <a:xfrm>
            <a:off x="7308304" y="188640"/>
            <a:ext cx="1455306" cy="1340768"/>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02B03BC8-E086-410F-8409-F20AD88A90B4}" type="datetimeFigureOut">
              <a:rPr lang="en-GB"/>
              <a:pPr>
                <a:defRPr/>
              </a:pPr>
              <a:t>18/04/2015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EE162862-AD5C-43A4-9593-0FDFF49F2A42}" type="slidenum">
              <a:rPr lang="en-GB"/>
              <a:pPr>
                <a:defRPr/>
              </a:pPr>
              <a:t>‹#›</a:t>
            </a:fld>
            <a:endParaRPr lang="en-GB"/>
          </a:p>
        </p:txBody>
      </p:sp>
      <p:pic>
        <p:nvPicPr>
          <p:cNvPr id="6" name="Picture 2"/>
          <p:cNvPicPr>
            <a:picLocks noChangeAspect="1" noChangeArrowheads="1"/>
          </p:cNvPicPr>
          <p:nvPr userDrawn="1"/>
        </p:nvPicPr>
        <p:blipFill>
          <a:blip r:embed="rId2" cstate="print"/>
          <a:srcRect/>
          <a:stretch>
            <a:fillRect/>
          </a:stretch>
        </p:blipFill>
        <p:spPr bwMode="auto">
          <a:xfrm>
            <a:off x="7308304" y="188640"/>
            <a:ext cx="1455306" cy="1340768"/>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3F6BAE-FCB5-417C-9C26-B9F53E01F4F0}" type="datetimeFigureOut">
              <a:rPr lang="en-GB"/>
              <a:pPr>
                <a:defRPr/>
              </a:pPr>
              <a:t>18/04/2015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18807BEC-BDB9-4F49-88E8-A1730F61E285}"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D706A64-82D2-458E-AD23-855948F48186}" type="datetimeFigureOut">
              <a:rPr lang="en-GB"/>
              <a:pPr>
                <a:defRPr/>
              </a:pPr>
              <a:t>18/04/2015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FEBC2F3-2221-4ECB-A1B5-FB48893BFC0C}"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B730461-9BC2-48F3-94D8-44F4EF2C9C11}" type="datetimeFigureOut">
              <a:rPr lang="en-GB"/>
              <a:pPr>
                <a:defRPr/>
              </a:pPr>
              <a:t>18/04/2015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0FFC11B-BD48-4201-ADD5-26FDC209FA79}"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endParaRPr lang="en-GB" alt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570403C-9576-4B62-8AE6-B398273213D7}" type="datetimeFigureOut">
              <a:rPr lang="en-GB"/>
              <a:pPr>
                <a:defRPr/>
              </a:pPr>
              <a:t>18/04/2015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2EFF99D-C24C-4F09-8E1B-94F00860FD7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rgbClr val="800080"/>
          </a:solidFill>
          <a:latin typeface="Arial"/>
          <a:ea typeface="+mj-ea"/>
          <a:cs typeface="Arial"/>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800080"/>
          </a:solidFill>
          <a:latin typeface="Arial"/>
          <a:ea typeface="+mn-ea"/>
          <a:cs typeface="Arial"/>
        </a:defRPr>
      </a:lvl1pPr>
      <a:lvl2pPr marL="742950" indent="-285750" algn="l" rtl="0" eaLnBrk="0" fontAlgn="base" hangingPunct="0">
        <a:spcBef>
          <a:spcPct val="20000"/>
        </a:spcBef>
        <a:spcAft>
          <a:spcPct val="0"/>
        </a:spcAft>
        <a:buFont typeface="Arial" charset="0"/>
        <a:buChar char="–"/>
        <a:defRPr sz="2800" kern="1200">
          <a:solidFill>
            <a:srgbClr val="800080"/>
          </a:solidFill>
          <a:latin typeface="Arial"/>
          <a:ea typeface="+mn-ea"/>
          <a:cs typeface="Arial"/>
        </a:defRPr>
      </a:lvl2pPr>
      <a:lvl3pPr marL="1143000" indent="-228600" algn="l" rtl="0" eaLnBrk="0" fontAlgn="base" hangingPunct="0">
        <a:spcBef>
          <a:spcPct val="20000"/>
        </a:spcBef>
        <a:spcAft>
          <a:spcPct val="0"/>
        </a:spcAft>
        <a:buFont typeface="Arial" charset="0"/>
        <a:buChar char="•"/>
        <a:defRPr sz="2400" kern="1200">
          <a:solidFill>
            <a:srgbClr val="800080"/>
          </a:solidFill>
          <a:latin typeface="Arial"/>
          <a:ea typeface="+mn-ea"/>
          <a:cs typeface="Arial"/>
        </a:defRPr>
      </a:lvl3pPr>
      <a:lvl4pPr marL="1600200" indent="-228600" algn="l" rtl="0" eaLnBrk="0" fontAlgn="base" hangingPunct="0">
        <a:spcBef>
          <a:spcPct val="20000"/>
        </a:spcBef>
        <a:spcAft>
          <a:spcPct val="0"/>
        </a:spcAft>
        <a:buFont typeface="Arial" charset="0"/>
        <a:buChar char="–"/>
        <a:defRPr sz="2000" kern="1200">
          <a:solidFill>
            <a:srgbClr val="800080"/>
          </a:solidFill>
          <a:latin typeface="Arial"/>
          <a:ea typeface="+mn-ea"/>
          <a:cs typeface="Arial"/>
        </a:defRPr>
      </a:lvl4pPr>
      <a:lvl5pPr marL="2057400" indent="-228600" algn="l" rtl="0" eaLnBrk="0" fontAlgn="base" hangingPunct="0">
        <a:spcBef>
          <a:spcPct val="20000"/>
        </a:spcBef>
        <a:spcAft>
          <a:spcPct val="0"/>
        </a:spcAft>
        <a:buFont typeface="Arial" charset="0"/>
        <a:buChar char="»"/>
        <a:defRPr sz="2000" kern="1200">
          <a:solidFill>
            <a:srgbClr val="80008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hyperlink" Target="https://www.linkedin.com/in/leithsharp" TargetMode="External"/><Relationship Id="rId5"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s://www.linkedin.com/in/leithsharp" TargetMode="External"/><Relationship Id="rId5"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s://www.linkedin.com/in/leithsharp" TargetMode="External"/><Relationship Id="rId5"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hyperlink" Target="https://www.linkedin.com/in/leithsharp" TargetMode="External"/><Relationship Id="rId4"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linkedin.com/in/leithsharp" TargetMode="External"/><Relationship Id="rId3" Type="http://schemas.openxmlformats.org/officeDocument/2006/relationships/hyperlink" Target="http://creativecommons.org/licenses/by-sa/4.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s://www.linkedin.com/in/leithsharp" TargetMode="External"/><Relationship Id="rId5" Type="http://schemas.openxmlformats.org/officeDocument/2006/relationships/hyperlink" Target="http://www.kotterinternational.com/" TargetMode="External"/><Relationship Id="rId6"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linkedin.com/in/leithsharp" TargetMode="External"/><Relationship Id="rId4"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s://www.linkedin.com/in/leithsharp" TargetMode="External"/><Relationship Id="rId5"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hyperlink" Target="https://www.linkedin.com/in/leithsharp" TargetMode="External"/><Relationship Id="rId5"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hyperlink" Target="https://www.linkedin.com/in/leithsharp" TargetMode="External"/><Relationship Id="rId4"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linkedin.com/in/leithsharp" TargetMode="External"/><Relationship Id="rId4"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linkedin.com/in/leithsharp" TargetMode="External"/><Relationship Id="rId3" Type="http://schemas.openxmlformats.org/officeDocument/2006/relationships/hyperlink" Target="http://creativecommons.org/licenses/by-sa/4.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hyperlink" Target="https://www.linkedin.com/in/leithsharp" TargetMode="External"/><Relationship Id="rId14"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hyperlink" Target="https://www.linkedin.com/in/leithsharp" TargetMode="External"/><Relationship Id="rId4"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hyperlink" Target="http://creativecommons.org/licenses/by-sa/4.0/" TargetMode="External"/><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hyperlink" Target="https://www.linkedin.com/in/leithsharp"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hyperlink" Target="https://www.linkedin.com/in/leithsharp" TargetMode="External"/><Relationship Id="rId6"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1" Type="http://schemas.openxmlformats.org/officeDocument/2006/relationships/slideLayout" Target="../slideLayouts/slideLayout1.xml"/><Relationship Id="rId2" Type="http://schemas.openxmlformats.org/officeDocument/2006/relationships/image" Target="../media/image46.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s://www.linkedin.com/in/leithsharp" TargetMode="External"/><Relationship Id="rId5"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hyperlink" Target="https://www.linkedin.com/in/leithsharp" TargetMode="External"/><Relationship Id="rId8"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png"/><Relationship Id="rId5" Type="http://schemas.openxmlformats.org/officeDocument/2006/relationships/hyperlink" Target="https://www.linkedin.com/in/leithsharp" TargetMode="External"/><Relationship Id="rId6"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s://www.linkedin.com/in/leithsharp" TargetMode="External"/><Relationship Id="rId5" Type="http://schemas.openxmlformats.org/officeDocument/2006/relationships/hyperlink" Target="http://creativecommons.org/licenses/by-sa/4.0/"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35696" y="4725144"/>
            <a:ext cx="5013211" cy="923330"/>
          </a:xfrm>
          <a:prstGeom prst="rect">
            <a:avLst/>
          </a:prstGeom>
          <a:noFill/>
        </p:spPr>
        <p:txBody>
          <a:bodyPr wrap="none" rtlCol="0">
            <a:spAutoFit/>
          </a:bodyPr>
          <a:lstStyle/>
          <a:p>
            <a:r>
              <a:rPr lang="en-US" dirty="0" smtClean="0">
                <a:solidFill>
                  <a:srgbClr val="800080"/>
                </a:solidFill>
                <a:latin typeface="Arial"/>
                <a:cs typeface="Arial"/>
              </a:rPr>
              <a:t>Leanne </a:t>
            </a:r>
            <a:r>
              <a:rPr lang="en-US" dirty="0" err="1" smtClean="0">
                <a:solidFill>
                  <a:srgbClr val="800080"/>
                </a:solidFill>
                <a:latin typeface="Arial"/>
                <a:cs typeface="Arial"/>
              </a:rPr>
              <a:t>Denby</a:t>
            </a:r>
            <a:r>
              <a:rPr lang="en-US" dirty="0" smtClean="0">
                <a:solidFill>
                  <a:srgbClr val="800080"/>
                </a:solidFill>
                <a:latin typeface="Arial"/>
                <a:cs typeface="Arial"/>
              </a:rPr>
              <a:t>, </a:t>
            </a:r>
            <a:r>
              <a:rPr lang="en-US" dirty="0">
                <a:solidFill>
                  <a:srgbClr val="800080"/>
                </a:solidFill>
                <a:latin typeface="Arial"/>
                <a:cs typeface="Arial"/>
              </a:rPr>
              <a:t>Macquarie </a:t>
            </a:r>
            <a:r>
              <a:rPr lang="en-US" dirty="0" smtClean="0">
                <a:solidFill>
                  <a:srgbClr val="800080"/>
                </a:solidFill>
                <a:latin typeface="Arial"/>
                <a:cs typeface="Arial"/>
              </a:rPr>
              <a:t>University, Australia</a:t>
            </a:r>
            <a:r>
              <a:rPr lang="en-US" dirty="0">
                <a:solidFill>
                  <a:srgbClr val="800080"/>
                </a:solidFill>
                <a:latin typeface="Arial"/>
                <a:cs typeface="Arial"/>
              </a:rPr>
              <a:t> </a:t>
            </a:r>
            <a:endParaRPr lang="en-US" dirty="0" smtClean="0">
              <a:solidFill>
                <a:srgbClr val="800080"/>
              </a:solidFill>
              <a:latin typeface="Arial"/>
              <a:cs typeface="Arial"/>
            </a:endParaRPr>
          </a:p>
          <a:p>
            <a:r>
              <a:rPr lang="en-US" dirty="0" smtClean="0">
                <a:solidFill>
                  <a:srgbClr val="800080"/>
                </a:solidFill>
                <a:latin typeface="Arial"/>
                <a:cs typeface="Arial"/>
              </a:rPr>
              <a:t>Christa </a:t>
            </a:r>
            <a:r>
              <a:rPr lang="en-US" dirty="0" err="1" smtClean="0">
                <a:solidFill>
                  <a:srgbClr val="800080"/>
                </a:solidFill>
                <a:latin typeface="Arial"/>
                <a:cs typeface="Arial"/>
              </a:rPr>
              <a:t>Gyori</a:t>
            </a:r>
            <a:r>
              <a:rPr lang="en-US" dirty="0" smtClean="0">
                <a:solidFill>
                  <a:srgbClr val="800080"/>
                </a:solidFill>
                <a:latin typeface="Arial"/>
                <a:cs typeface="Arial"/>
              </a:rPr>
              <a:t>, Unilever</a:t>
            </a:r>
          </a:p>
          <a:p>
            <a:r>
              <a:rPr lang="en-US" dirty="0" smtClean="0">
                <a:solidFill>
                  <a:srgbClr val="800080"/>
                </a:solidFill>
                <a:latin typeface="Arial"/>
                <a:cs typeface="Arial"/>
              </a:rPr>
              <a:t>Rosi Kerr, Dartmouth University USA</a:t>
            </a:r>
            <a:endParaRPr lang="en-US" dirty="0">
              <a:solidFill>
                <a:srgbClr val="800080"/>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Hardwired Separation</a:t>
            </a:r>
            <a:endParaRPr lang="en-US" dirty="0"/>
          </a:p>
        </p:txBody>
      </p:sp>
      <p:pic>
        <p:nvPicPr>
          <p:cNvPr id="4" name="Picture 7" descr="leith-staff 8.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560" y="1628800"/>
            <a:ext cx="9864080" cy="394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p:nvSpPr>
        <p:spPr bwMode="auto">
          <a:xfrm>
            <a:off x="2438418" y="3354039"/>
            <a:ext cx="957263"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4355" fontAlgn="base">
              <a:spcBef>
                <a:spcPct val="0"/>
              </a:spcBef>
              <a:spcAft>
                <a:spcPct val="0"/>
              </a:spcAft>
            </a:pPr>
            <a:endParaRPr lang="fr-FR" sz="2400">
              <a:solidFill>
                <a:srgbClr val="FFFFFF"/>
              </a:solidFill>
              <a:latin typeface="Gill Sans" charset="0"/>
              <a:ea typeface="ヒラギノ角ゴ ProN W3" charset="0"/>
              <a:cs typeface="ヒラギノ角ゴ ProN W3" charset="0"/>
              <a:sym typeface="Gill Sans" charset="0"/>
            </a:endParaRPr>
          </a:p>
        </p:txBody>
      </p:sp>
      <p:sp>
        <p:nvSpPr>
          <p:cNvPr id="8" name="TextBox 7"/>
          <p:cNvSpPr txBox="1"/>
          <p:nvPr/>
        </p:nvSpPr>
        <p:spPr>
          <a:xfrm>
            <a:off x="539552" y="6396339"/>
            <a:ext cx="8243888" cy="461661"/>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Case Story: How Many People at Harvard Does it Take to Change a </a:t>
            </a:r>
            <a:r>
              <a:rPr lang="en-US" sz="800" dirty="0" err="1">
                <a:solidFill>
                  <a:srgbClr val="FFFFFF">
                    <a:lumMod val="65000"/>
                  </a:srgbClr>
                </a:solidFill>
                <a:latin typeface="Gill Sans" charset="0"/>
                <a:ea typeface="ヒラギノ角ゴ ProN W3" charset="0"/>
                <a:cs typeface="ヒラギノ角ゴ ProN W3" charset="0"/>
                <a:sym typeface="Gill Sans" charset="0"/>
              </a:rPr>
              <a:t>Lightbulb</a:t>
            </a:r>
            <a:r>
              <a:rPr lang="en-US" sz="800" dirty="0">
                <a:solidFill>
                  <a:srgbClr val="FFFFFF">
                    <a:lumMod val="65000"/>
                  </a:srgbClr>
                </a:solidFill>
                <a:latin typeface="Gill Sans" charset="0"/>
                <a:ea typeface="ヒラギノ角ゴ ProN W3" charset="0"/>
                <a:cs typeface="ヒラギノ角ゴ ProN W3" charset="0"/>
                <a:sym typeface="Gill Sans" charset="0"/>
              </a:rPr>
              <a:t>?”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4"/>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4"/>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5"/>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16788155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Disengagement</a:t>
            </a:r>
            <a:endParaRPr lang="en-US" dirty="0"/>
          </a:p>
        </p:txBody>
      </p:sp>
      <p:pic>
        <p:nvPicPr>
          <p:cNvPr id="4" name="Picture 3"/>
          <p:cNvPicPr>
            <a:picLocks noChangeAspect="1"/>
          </p:cNvPicPr>
          <p:nvPr/>
        </p:nvPicPr>
        <p:blipFill>
          <a:blip r:embed="rId2"/>
          <a:stretch>
            <a:fillRect/>
          </a:stretch>
        </p:blipFill>
        <p:spPr>
          <a:xfrm>
            <a:off x="416646" y="3151840"/>
            <a:ext cx="3121716" cy="2077360"/>
          </a:xfrm>
          <a:prstGeom prst="rect">
            <a:avLst/>
          </a:prstGeom>
        </p:spPr>
      </p:pic>
      <p:sp>
        <p:nvSpPr>
          <p:cNvPr id="5" name="TextBox 4"/>
          <p:cNvSpPr txBox="1"/>
          <p:nvPr/>
        </p:nvSpPr>
        <p:spPr>
          <a:xfrm>
            <a:off x="3707904" y="4869160"/>
            <a:ext cx="4488389" cy="307773"/>
          </a:xfrm>
          <a:prstGeom prst="rect">
            <a:avLst/>
          </a:prstGeom>
          <a:noFill/>
        </p:spPr>
        <p:txBody>
          <a:bodyPr wrap="square" lIns="91436" tIns="45718" rIns="91436" bIns="45718" rtlCol="0">
            <a:spAutoFit/>
          </a:bodyPr>
          <a:lstStyle/>
          <a:p>
            <a:r>
              <a:rPr lang="en-US" sz="1400" dirty="0">
                <a:solidFill>
                  <a:srgbClr val="FFFFFF">
                    <a:lumMod val="50000"/>
                  </a:srgbClr>
                </a:solidFill>
                <a:latin typeface="Calibri"/>
                <a:ea typeface="ヒラギノ角ゴ ProN W3"/>
                <a:cs typeface="Calibri"/>
              </a:rPr>
              <a:t>Gallop “State of the American Workplace Report 2013”</a:t>
            </a:r>
          </a:p>
        </p:txBody>
      </p:sp>
      <p:sp>
        <p:nvSpPr>
          <p:cNvPr id="6" name="Rectangle 5"/>
          <p:cNvSpPr/>
          <p:nvPr/>
        </p:nvSpPr>
        <p:spPr>
          <a:xfrm>
            <a:off x="3635896" y="2564904"/>
            <a:ext cx="5353593" cy="2308320"/>
          </a:xfrm>
          <a:prstGeom prst="rect">
            <a:avLst/>
          </a:prstGeom>
        </p:spPr>
        <p:txBody>
          <a:bodyPr wrap="square" lIns="91436" tIns="45718" rIns="91436" bIns="45718">
            <a:spAutoFit/>
          </a:bodyPr>
          <a:lstStyle/>
          <a:p>
            <a:r>
              <a:rPr lang="en-US" sz="4400" b="1" dirty="0" smtClean="0">
                <a:solidFill>
                  <a:srgbClr val="FFFFFF">
                    <a:lumMod val="50000"/>
                  </a:srgbClr>
                </a:solidFill>
                <a:latin typeface="Calibri"/>
                <a:ea typeface="MS PGothic" charset="0"/>
                <a:cs typeface="Calibri"/>
                <a:sym typeface="Novecento wide Normal" charset="0"/>
              </a:rPr>
              <a:t>70 </a:t>
            </a:r>
            <a:r>
              <a:rPr lang="en-US" sz="4400" b="1" dirty="0">
                <a:solidFill>
                  <a:srgbClr val="FFFFFF">
                    <a:lumMod val="50000"/>
                  </a:srgbClr>
                </a:solidFill>
                <a:latin typeface="Calibri"/>
                <a:ea typeface="MS PGothic" charset="0"/>
                <a:cs typeface="Calibri"/>
                <a:sym typeface="Novecento wide Normal" charset="0"/>
              </a:rPr>
              <a:t>% </a:t>
            </a:r>
            <a:r>
              <a:rPr lang="en-US" sz="3200" b="1" dirty="0">
                <a:solidFill>
                  <a:srgbClr val="FFFFFF">
                    <a:lumMod val="50000"/>
                  </a:srgbClr>
                </a:solidFill>
                <a:latin typeface="Calibri"/>
                <a:ea typeface="MS PGothic" charset="0"/>
                <a:cs typeface="Calibri"/>
                <a:sym typeface="Novecento wide Normal" charset="0"/>
              </a:rPr>
              <a:t>of workers in the USA are not engaged in their work</a:t>
            </a:r>
            <a:r>
              <a:rPr lang="en-US" sz="3600" b="1" dirty="0">
                <a:solidFill>
                  <a:srgbClr val="FFFFFF">
                    <a:lumMod val="50000"/>
                  </a:srgbClr>
                </a:solidFill>
                <a:latin typeface="Calibri"/>
                <a:ea typeface="MS PGothic" charset="0"/>
                <a:cs typeface="Calibri"/>
                <a:sym typeface="Novecento wide Normal" charset="0"/>
              </a:rPr>
              <a:t>. </a:t>
            </a:r>
            <a:r>
              <a:rPr lang="en-US" sz="3200" dirty="0">
                <a:solidFill>
                  <a:srgbClr val="808080"/>
                </a:solidFill>
                <a:latin typeface="Calibri"/>
                <a:ea typeface="MS PGothic" charset="0"/>
                <a:cs typeface="Calibri"/>
                <a:sym typeface="Novecento wide Normal" charset="0"/>
              </a:rPr>
              <a:t>Defined as essentially sleep walking throughout their day. </a:t>
            </a:r>
          </a:p>
        </p:txBody>
      </p:sp>
    </p:spTree>
    <p:extLst>
      <p:ext uri="{BB962C8B-B14F-4D97-AF65-F5344CB8AC3E}">
        <p14:creationId xmlns:p14="http://schemas.microsoft.com/office/powerpoint/2010/main" val="32124263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63072" cy="994122"/>
          </a:xfrm>
        </p:spPr>
        <p:txBody>
          <a:bodyPr/>
          <a:lstStyle/>
          <a:p>
            <a:r>
              <a:rPr lang="en-US" dirty="0" smtClean="0"/>
              <a:t>Exhaustion </a:t>
            </a:r>
            <a:br>
              <a:rPr lang="en-US" dirty="0" smtClean="0"/>
            </a:br>
            <a:r>
              <a:rPr lang="en-US" sz="3200" dirty="0" smtClean="0"/>
              <a:t>Analogies from Change Leaders</a:t>
            </a:r>
            <a:endParaRPr lang="en-US" sz="3200" dirty="0"/>
          </a:p>
        </p:txBody>
      </p:sp>
      <p:sp>
        <p:nvSpPr>
          <p:cNvPr id="4" name="Rectangle 8"/>
          <p:cNvSpPr>
            <a:spLocks noChangeArrowheads="1"/>
          </p:cNvSpPr>
          <p:nvPr/>
        </p:nvSpPr>
        <p:spPr bwMode="auto">
          <a:xfrm>
            <a:off x="395537" y="1484784"/>
            <a:ext cx="4536503"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p>
            <a:pPr marL="455591" indent="-285736" algn="just">
              <a:spcBef>
                <a:spcPts val="500"/>
              </a:spcBef>
              <a:buFont typeface="Arial" charset="0"/>
              <a:buChar char="•"/>
            </a:pPr>
            <a:r>
              <a:rPr lang="en-US" sz="2200" dirty="0">
                <a:solidFill>
                  <a:srgbClr val="808080"/>
                </a:solidFill>
                <a:latin typeface="Calibri"/>
                <a:ea typeface="MS PGothic" charset="0"/>
                <a:cs typeface="Calibri"/>
                <a:sym typeface="Novecento wide Normal" charset="0"/>
              </a:rPr>
              <a:t>Being Tonto with the Lone Ranger at a bank-robbers’ convention</a:t>
            </a:r>
          </a:p>
          <a:p>
            <a:pPr marL="455591" indent="-285736" algn="just">
              <a:spcBef>
                <a:spcPts val="500"/>
              </a:spcBef>
              <a:buFont typeface="Arial" charset="0"/>
              <a:buChar char="•"/>
            </a:pPr>
            <a:r>
              <a:rPr lang="en-US" sz="2200" dirty="0">
                <a:solidFill>
                  <a:srgbClr val="808080"/>
                </a:solidFill>
                <a:latin typeface="Calibri"/>
                <a:ea typeface="MS PGothic" charset="0"/>
                <a:cs typeface="Calibri"/>
                <a:sym typeface="Novecento wide Normal" charset="0"/>
              </a:rPr>
              <a:t>Trying to interest people who like junk food in a healthy diet</a:t>
            </a:r>
          </a:p>
          <a:p>
            <a:pPr marL="455591" indent="-285736" algn="just">
              <a:spcBef>
                <a:spcPts val="500"/>
              </a:spcBef>
              <a:buFont typeface="Arial" charset="0"/>
              <a:buChar char="•"/>
            </a:pPr>
            <a:r>
              <a:rPr lang="en-US" sz="2200" dirty="0">
                <a:solidFill>
                  <a:srgbClr val="808080"/>
                </a:solidFill>
                <a:latin typeface="Calibri"/>
                <a:ea typeface="MS PGothic" charset="0"/>
                <a:cs typeface="Calibri"/>
                <a:sym typeface="Novecento wide Normal" charset="0"/>
              </a:rPr>
              <a:t>Learning Spanish but finding myself in China</a:t>
            </a:r>
          </a:p>
          <a:p>
            <a:pPr marL="455591" indent="-285736" algn="just">
              <a:spcBef>
                <a:spcPts val="500"/>
              </a:spcBef>
              <a:buFont typeface="Arial" charset="0"/>
              <a:buChar char="•"/>
            </a:pPr>
            <a:r>
              <a:rPr lang="en-US" sz="2200" dirty="0">
                <a:solidFill>
                  <a:srgbClr val="808080"/>
                </a:solidFill>
                <a:latin typeface="Calibri"/>
                <a:ea typeface="MS PGothic" charset="0"/>
                <a:cs typeface="Calibri"/>
                <a:sym typeface="Novecento wide Normal" charset="0"/>
              </a:rPr>
              <a:t>Being a competitor on American Idol</a:t>
            </a:r>
          </a:p>
          <a:p>
            <a:pPr marL="455591" indent="-285736" algn="just">
              <a:spcBef>
                <a:spcPts val="500"/>
              </a:spcBef>
              <a:buFont typeface="Arial" charset="0"/>
              <a:buChar char="•"/>
            </a:pPr>
            <a:r>
              <a:rPr lang="en-US" sz="2200" dirty="0">
                <a:solidFill>
                  <a:srgbClr val="808080"/>
                </a:solidFill>
                <a:latin typeface="Calibri"/>
                <a:ea typeface="MS PGothic" charset="0"/>
                <a:cs typeface="Calibri"/>
                <a:sym typeface="Novecento wide Normal" charset="0"/>
              </a:rPr>
              <a:t>Being Stephen Bradbury winning gold at the Winter Olympics</a:t>
            </a:r>
          </a:p>
          <a:p>
            <a:pPr marL="455591" indent="-285736" algn="just">
              <a:spcBef>
                <a:spcPts val="500"/>
              </a:spcBef>
              <a:buFont typeface="Arial" charset="0"/>
              <a:buChar char="•"/>
            </a:pPr>
            <a:r>
              <a:rPr lang="en-US" sz="2200" dirty="0">
                <a:solidFill>
                  <a:srgbClr val="808080"/>
                </a:solidFill>
                <a:latin typeface="Calibri"/>
                <a:ea typeface="MS PGothic" charset="0"/>
                <a:cs typeface="Calibri"/>
                <a:sym typeface="Novecento wide Normal" charset="0"/>
              </a:rPr>
              <a:t>Pinning jelly to the wall</a:t>
            </a:r>
          </a:p>
        </p:txBody>
      </p:sp>
      <p:sp>
        <p:nvSpPr>
          <p:cNvPr id="6" name="TextBox 7"/>
          <p:cNvSpPr txBox="1">
            <a:spLocks noChangeArrowheads="1"/>
          </p:cNvSpPr>
          <p:nvPr/>
        </p:nvSpPr>
        <p:spPr bwMode="auto">
          <a:xfrm>
            <a:off x="971600" y="5949280"/>
            <a:ext cx="7416800"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i="1" dirty="0">
                <a:solidFill>
                  <a:srgbClr val="808080"/>
                </a:solidFill>
                <a:latin typeface="Arial" charset="0"/>
                <a:ea typeface="MS PGothic" charset="0"/>
                <a:cs typeface="MS PGothic" charset="0"/>
                <a:sym typeface="Novecento wide Normal" charset="0"/>
              </a:rPr>
              <a:t>http://</a:t>
            </a:r>
            <a:r>
              <a:rPr lang="en-US" sz="1400" i="1" dirty="0" err="1">
                <a:solidFill>
                  <a:srgbClr val="808080"/>
                </a:solidFill>
                <a:latin typeface="Arial" charset="0"/>
                <a:ea typeface="MS PGothic" charset="0"/>
                <a:cs typeface="MS PGothic" charset="0"/>
                <a:sym typeface="Novecento wide Normal" charset="0"/>
              </a:rPr>
              <a:t>www.olt.gov.au</a:t>
            </a:r>
            <a:r>
              <a:rPr lang="en-US" sz="1400" i="1" dirty="0">
                <a:solidFill>
                  <a:srgbClr val="808080"/>
                </a:solidFill>
                <a:latin typeface="Arial" charset="0"/>
                <a:ea typeface="MS PGothic" charset="0"/>
                <a:cs typeface="MS PGothic" charset="0"/>
                <a:sym typeface="Novecento wide Normal" charset="0"/>
              </a:rPr>
              <a:t>/project-turnaround-leadership-sustainability-higher-education-2011</a:t>
            </a:r>
            <a:endParaRPr lang="en-US" sz="1400" i="1" dirty="0">
              <a:solidFill>
                <a:srgbClr val="808080"/>
              </a:solidFill>
              <a:latin typeface="Arial" charset="0"/>
              <a:cs typeface="Arial" charset="0"/>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6056" y="2492896"/>
            <a:ext cx="3955427" cy="2385781"/>
          </a:xfrm>
          <a:prstGeom prst="rect">
            <a:avLst/>
          </a:prstGeom>
        </p:spPr>
      </p:pic>
      <p:sp>
        <p:nvSpPr>
          <p:cNvPr id="9" name="TextBox 8"/>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4"/>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4"/>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5"/>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32063475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Challenge</a:t>
            </a:r>
            <a:endParaRPr lang="en-US" dirty="0"/>
          </a:p>
        </p:txBody>
      </p:sp>
      <p:sp>
        <p:nvSpPr>
          <p:cNvPr id="11" name="Rectangle 1"/>
          <p:cNvSpPr>
            <a:spLocks noChangeArrowheads="1"/>
          </p:cNvSpPr>
          <p:nvPr/>
        </p:nvSpPr>
        <p:spPr bwMode="auto">
          <a:xfrm>
            <a:off x="343491" y="1772816"/>
            <a:ext cx="8332965" cy="478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p>
            <a:pPr marL="455591" indent="-285736" algn="just">
              <a:spcBef>
                <a:spcPts val="500"/>
              </a:spcBef>
              <a:buFont typeface="Arial" charset="0"/>
              <a:buChar char="•"/>
            </a:pPr>
            <a:r>
              <a:rPr lang="en-US" sz="2800" b="1" dirty="0">
                <a:solidFill>
                  <a:srgbClr val="808080"/>
                </a:solidFill>
                <a:latin typeface="Arial"/>
                <a:ea typeface="MS PGothic" charset="0"/>
                <a:cs typeface="Arial"/>
                <a:sym typeface="Novecento wide Normal" charset="0"/>
              </a:rPr>
              <a:t>Seeking to transform, not just fit initiatives in with existing cultures, structures &amp; incentives</a:t>
            </a:r>
          </a:p>
          <a:p>
            <a:pPr marL="455591" indent="-285736" algn="just">
              <a:spcBef>
                <a:spcPts val="500"/>
              </a:spcBef>
              <a:buFont typeface="Arial" charset="0"/>
              <a:buChar char="•"/>
            </a:pPr>
            <a:r>
              <a:rPr lang="en-US" sz="2800" dirty="0">
                <a:solidFill>
                  <a:srgbClr val="808080"/>
                </a:solidFill>
                <a:latin typeface="Arial"/>
                <a:ea typeface="MS PGothic" charset="0"/>
                <a:cs typeface="Arial"/>
                <a:sym typeface="Novecento wide Normal" charset="0"/>
              </a:rPr>
              <a:t>Inadequate senior leadership support or funding</a:t>
            </a:r>
          </a:p>
          <a:p>
            <a:pPr marL="455591" indent="-285736" algn="just">
              <a:spcBef>
                <a:spcPts val="500"/>
              </a:spcBef>
              <a:buFont typeface="Arial" charset="0"/>
              <a:buChar char="•"/>
            </a:pPr>
            <a:r>
              <a:rPr lang="en-US" sz="2800" dirty="0">
                <a:solidFill>
                  <a:srgbClr val="808080"/>
                </a:solidFill>
                <a:latin typeface="Arial"/>
                <a:ea typeface="MS PGothic" charset="0"/>
                <a:cs typeface="Arial"/>
                <a:sym typeface="Novecento wide Normal" charset="0"/>
              </a:rPr>
              <a:t>Being seen as challenging existing ‘empires’</a:t>
            </a:r>
          </a:p>
          <a:p>
            <a:pPr marL="455591" indent="-285736" algn="just">
              <a:spcBef>
                <a:spcPts val="500"/>
              </a:spcBef>
              <a:buFont typeface="Arial" charset="0"/>
              <a:buChar char="•"/>
            </a:pPr>
            <a:r>
              <a:rPr lang="en-US" sz="2800" dirty="0">
                <a:solidFill>
                  <a:srgbClr val="808080"/>
                </a:solidFill>
                <a:latin typeface="Arial"/>
                <a:ea typeface="MS PGothic" charset="0"/>
                <a:cs typeface="Arial"/>
                <a:sym typeface="Novecento wide Normal" charset="0"/>
              </a:rPr>
              <a:t>Seeking to introduce collaboration </a:t>
            </a:r>
            <a:endParaRPr lang="en-US" sz="2800" dirty="0" smtClean="0">
              <a:solidFill>
                <a:srgbClr val="808080"/>
              </a:solidFill>
              <a:latin typeface="Arial"/>
              <a:ea typeface="MS PGothic" charset="0"/>
              <a:cs typeface="Arial"/>
              <a:sym typeface="Novecento wide Normal" charset="0"/>
            </a:endParaRPr>
          </a:p>
          <a:p>
            <a:pPr marL="169855" algn="just">
              <a:spcBef>
                <a:spcPts val="500"/>
              </a:spcBef>
            </a:pPr>
            <a:r>
              <a:rPr lang="en-US" sz="2800" dirty="0">
                <a:solidFill>
                  <a:srgbClr val="808080"/>
                </a:solidFill>
                <a:latin typeface="Arial"/>
                <a:ea typeface="MS PGothic" charset="0"/>
                <a:cs typeface="Arial"/>
                <a:sym typeface="Novecento wide Normal" charset="0"/>
              </a:rPr>
              <a:t> </a:t>
            </a:r>
            <a:r>
              <a:rPr lang="en-US" sz="2800" dirty="0" smtClean="0">
                <a:solidFill>
                  <a:srgbClr val="808080"/>
                </a:solidFill>
                <a:latin typeface="Arial"/>
                <a:ea typeface="MS PGothic" charset="0"/>
                <a:cs typeface="Arial"/>
                <a:sym typeface="Novecento wide Normal" charset="0"/>
              </a:rPr>
              <a:t>    in </a:t>
            </a:r>
            <a:r>
              <a:rPr lang="en-US" sz="2800" dirty="0">
                <a:solidFill>
                  <a:srgbClr val="808080"/>
                </a:solidFill>
                <a:latin typeface="Arial"/>
                <a:ea typeface="MS PGothic" charset="0"/>
                <a:cs typeface="Arial"/>
                <a:sym typeface="Novecento wide Normal" charset="0"/>
              </a:rPr>
              <a:t>a content that rewards individual success</a:t>
            </a:r>
          </a:p>
          <a:p>
            <a:pPr marL="455591" indent="-285736" algn="just">
              <a:spcBef>
                <a:spcPts val="500"/>
              </a:spcBef>
              <a:buFont typeface="Arial" charset="0"/>
              <a:buChar char="•"/>
            </a:pPr>
            <a:r>
              <a:rPr lang="en-US" sz="2800" dirty="0">
                <a:solidFill>
                  <a:srgbClr val="808080"/>
                </a:solidFill>
                <a:latin typeface="Arial"/>
                <a:ea typeface="MS PGothic" charset="0"/>
                <a:cs typeface="Arial"/>
                <a:sym typeface="Novecento wide Normal" charset="0"/>
              </a:rPr>
              <a:t>Unclear, different or limited understandings of sustainability</a:t>
            </a:r>
          </a:p>
          <a:p>
            <a:pPr marL="455591" indent="-285736" algn="just">
              <a:spcBef>
                <a:spcPts val="500"/>
              </a:spcBef>
              <a:buFont typeface="Arial" charset="0"/>
              <a:buChar char="•"/>
            </a:pPr>
            <a:endParaRPr lang="en-US" sz="2800" dirty="0">
              <a:solidFill>
                <a:srgbClr val="808080"/>
              </a:solidFill>
              <a:latin typeface="Arial"/>
              <a:ea typeface="MS PGothic" charset="0"/>
              <a:cs typeface="Arial"/>
              <a:sym typeface="Novecento wide Normal" charset="0"/>
            </a:endParaRPr>
          </a:p>
        </p:txBody>
      </p:sp>
      <p:pic>
        <p:nvPicPr>
          <p:cNvPr id="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664" y="1916832"/>
            <a:ext cx="6286115" cy="42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971600" y="6217571"/>
            <a:ext cx="7416800"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i="1" dirty="0">
                <a:solidFill>
                  <a:srgbClr val="808080"/>
                </a:solidFill>
                <a:latin typeface="Arial" charset="0"/>
                <a:ea typeface="MS PGothic" charset="0"/>
                <a:cs typeface="MS PGothic" charset="0"/>
                <a:sym typeface="Novecento wide Normal" charset="0"/>
              </a:rPr>
              <a:t>http://</a:t>
            </a:r>
            <a:r>
              <a:rPr lang="en-US" sz="1400" i="1" dirty="0" err="1">
                <a:solidFill>
                  <a:srgbClr val="808080"/>
                </a:solidFill>
                <a:latin typeface="Arial" charset="0"/>
                <a:ea typeface="MS PGothic" charset="0"/>
                <a:cs typeface="MS PGothic" charset="0"/>
                <a:sym typeface="Novecento wide Normal" charset="0"/>
              </a:rPr>
              <a:t>www.olt.gov.au</a:t>
            </a:r>
            <a:r>
              <a:rPr lang="en-US" sz="1400" i="1" dirty="0">
                <a:solidFill>
                  <a:srgbClr val="808080"/>
                </a:solidFill>
                <a:latin typeface="Arial" charset="0"/>
                <a:ea typeface="MS PGothic" charset="0"/>
                <a:cs typeface="MS PGothic" charset="0"/>
                <a:sym typeface="Novecento wide Normal" charset="0"/>
              </a:rPr>
              <a:t>/project-turnaround-leadership-sustainability-higher-education-2011</a:t>
            </a:r>
            <a:endParaRPr lang="en-US" sz="1400" i="1" dirty="0">
              <a:solidFill>
                <a:srgbClr val="808080"/>
              </a:solidFill>
              <a:latin typeface="Arial" charset="0"/>
              <a:cs typeface="Arial" charset="0"/>
            </a:endParaRPr>
          </a:p>
        </p:txBody>
      </p:sp>
      <p:sp>
        <p:nvSpPr>
          <p:cNvPr id="8" name="TextBox 7"/>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4"/>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4"/>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5"/>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3235554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1"/>
          <p:cNvSpPr txBox="1">
            <a:spLocks noChangeArrowheads="1"/>
          </p:cNvSpPr>
          <p:nvPr/>
        </p:nvSpPr>
        <p:spPr bwMode="auto">
          <a:xfrm>
            <a:off x="179388" y="3938284"/>
            <a:ext cx="8748712" cy="193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sz="3000" b="1" dirty="0">
                <a:solidFill>
                  <a:srgbClr val="6FBFBB"/>
                </a:solidFill>
                <a:latin typeface="Arial" charset="0"/>
                <a:cs typeface="Arial" charset="0"/>
              </a:rPr>
              <a:t>Management Driven Hierarchy (or Command and Control) alone </a:t>
            </a:r>
            <a:r>
              <a:rPr lang="en-US" sz="3000" dirty="0">
                <a:solidFill>
                  <a:srgbClr val="808080"/>
                </a:solidFill>
                <a:latin typeface="Arial" charset="0"/>
                <a:cs typeface="Arial" charset="0"/>
              </a:rPr>
              <a:t>is</a:t>
            </a:r>
            <a:r>
              <a:rPr lang="en-US" sz="3000" dirty="0">
                <a:solidFill>
                  <a:srgbClr val="636463"/>
                </a:solidFill>
                <a:latin typeface="Arial" charset="0"/>
                <a:cs typeface="Arial" charset="0"/>
              </a:rPr>
              <a:t> </a:t>
            </a:r>
            <a:r>
              <a:rPr lang="en-US" sz="3000" b="1" dirty="0">
                <a:solidFill>
                  <a:srgbClr val="6FBFBB"/>
                </a:solidFill>
                <a:latin typeface="Arial" charset="0"/>
                <a:cs typeface="Arial" charset="0"/>
              </a:rPr>
              <a:t>inadequate</a:t>
            </a:r>
            <a:r>
              <a:rPr lang="en-US" sz="3000" dirty="0">
                <a:solidFill>
                  <a:srgbClr val="636463"/>
                </a:solidFill>
                <a:latin typeface="Arial" charset="0"/>
                <a:cs typeface="Arial" charset="0"/>
              </a:rPr>
              <a:t> </a:t>
            </a:r>
            <a:r>
              <a:rPr lang="en-US" sz="3000" dirty="0">
                <a:solidFill>
                  <a:srgbClr val="808080"/>
                </a:solidFill>
                <a:latin typeface="Arial" charset="0"/>
                <a:cs typeface="Arial" charset="0"/>
              </a:rPr>
              <a:t>for the task of leading significant amounts of change &amp; innovation.</a:t>
            </a:r>
          </a:p>
        </p:txBody>
      </p:sp>
      <p:pic>
        <p:nvPicPr>
          <p:cNvPr id="5" name="Picture 4" descr="Presentation Image-86.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5100" y="1778266"/>
            <a:ext cx="4344011" cy="24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3"/>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3"/>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4"/>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36736775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4"/>
          <p:cNvSpPr txBox="1">
            <a:spLocks noChangeArrowheads="1"/>
          </p:cNvSpPr>
          <p:nvPr/>
        </p:nvSpPr>
        <p:spPr bwMode="auto">
          <a:xfrm>
            <a:off x="251520" y="3140968"/>
            <a:ext cx="8532440" cy="28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sz="4400" dirty="0">
                <a:solidFill>
                  <a:srgbClr val="808080"/>
                </a:solidFill>
                <a:latin typeface="Arial" charset="0"/>
                <a:cs typeface="Arial" charset="0"/>
              </a:rPr>
              <a:t>As it turns out, </a:t>
            </a:r>
            <a:r>
              <a:rPr lang="en-US" sz="4400" b="1" dirty="0">
                <a:solidFill>
                  <a:srgbClr val="73BAB7"/>
                </a:solidFill>
                <a:latin typeface="Arial" charset="0"/>
                <a:cs typeface="Arial" charset="0"/>
              </a:rPr>
              <a:t>sustainability is the ideal </a:t>
            </a:r>
            <a:br>
              <a:rPr lang="en-US" sz="4400" b="1" dirty="0">
                <a:solidFill>
                  <a:srgbClr val="73BAB7"/>
                </a:solidFill>
                <a:latin typeface="Arial" charset="0"/>
                <a:cs typeface="Arial" charset="0"/>
              </a:rPr>
            </a:br>
            <a:r>
              <a:rPr lang="en-US" sz="4400" b="1" dirty="0">
                <a:solidFill>
                  <a:srgbClr val="73BAB7"/>
                </a:solidFill>
                <a:latin typeface="Arial" charset="0"/>
                <a:cs typeface="Arial" charset="0"/>
              </a:rPr>
              <a:t>problem to solve our organizations.</a:t>
            </a:r>
            <a:endParaRPr lang="en-US" sz="4400" dirty="0">
              <a:solidFill>
                <a:srgbClr val="636463"/>
              </a:solidFill>
              <a:latin typeface="Arial" charset="0"/>
              <a:cs typeface="Arial" charset="0"/>
            </a:endParaRPr>
          </a:p>
        </p:txBody>
      </p:sp>
      <p:sp>
        <p:nvSpPr>
          <p:cNvPr id="6" name="TextBox 5"/>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2"/>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2"/>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3"/>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25904619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0" y="4797152"/>
            <a:ext cx="9144000" cy="147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sz="3000" dirty="0">
                <a:solidFill>
                  <a:srgbClr val="808080"/>
                </a:solidFill>
                <a:latin typeface="Arial" charset="0"/>
                <a:cs typeface="Arial" charset="0"/>
              </a:rPr>
              <a:t>We are moving </a:t>
            </a:r>
            <a:r>
              <a:rPr lang="en-US" sz="3000" b="1" dirty="0">
                <a:solidFill>
                  <a:srgbClr val="6FBFBB"/>
                </a:solidFill>
                <a:latin typeface="Arial" charset="0"/>
                <a:cs typeface="Arial" charset="0"/>
              </a:rPr>
              <a:t>from a command control operating system to a dual operating system aligned around shared purpose.</a:t>
            </a:r>
            <a:endParaRPr lang="en-US" sz="3000" dirty="0">
              <a:solidFill>
                <a:srgbClr val="6FBFBB"/>
              </a:solidFill>
              <a:latin typeface="Arial" charset="0"/>
              <a:cs typeface="Arial" charset="0"/>
            </a:endParaRPr>
          </a:p>
        </p:txBody>
      </p:sp>
      <p:pic>
        <p:nvPicPr>
          <p:cNvPr id="5" name="Picture 6" descr="Integration Generic Image-14.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9632" y="1052736"/>
            <a:ext cx="6745079" cy="37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5373" y="6669360"/>
            <a:ext cx="9057043" cy="215444"/>
          </a:xfrm>
          <a:prstGeom prst="rect">
            <a:avLst/>
          </a:prstGeom>
          <a:noFill/>
        </p:spPr>
        <p:txBody>
          <a:bodyPr wrap="square">
            <a:spAutoFit/>
          </a:bodyPr>
          <a:lstStyle/>
          <a:p>
            <a:pPr>
              <a:defRPr/>
            </a:pPr>
            <a:r>
              <a:rPr lang="en-US" sz="800" dirty="0">
                <a:solidFill>
                  <a:srgbClr val="FFFFFF">
                    <a:lumMod val="65000"/>
                  </a:srgbClr>
                </a:solidFill>
                <a:latin typeface="Gill Sans"/>
                <a:ea typeface="ヒラギノ角ゴ ProN W3"/>
                <a:cs typeface="ヒラギノ角ゴ ProN W3"/>
              </a:rPr>
              <a:t>“CBIS </a:t>
            </a:r>
            <a:r>
              <a:rPr lang="en-US" sz="800" dirty="0" smtClean="0">
                <a:solidFill>
                  <a:srgbClr val="FFFFFF">
                    <a:lumMod val="65000"/>
                  </a:srgbClr>
                </a:solidFill>
                <a:latin typeface="Gill Sans"/>
                <a:ea typeface="ヒラギノ角ゴ ProN W3"/>
                <a:cs typeface="ヒラギノ角ゴ ProN W3"/>
              </a:rPr>
              <a:t>Graphic” </a:t>
            </a:r>
            <a:r>
              <a:rPr lang="en-US" sz="800" dirty="0">
                <a:solidFill>
                  <a:srgbClr val="FFFFFF">
                    <a:lumMod val="65000"/>
                  </a:srgbClr>
                </a:solidFill>
                <a:latin typeface="Gill Sans"/>
                <a:ea typeface="ヒラギノ角ゴ ProN W3"/>
                <a:cs typeface="ヒラギノ角ゴ ProN W3"/>
              </a:rPr>
              <a:t>by </a:t>
            </a:r>
            <a:r>
              <a:rPr lang="en-US" sz="800" u="sng" dirty="0" smtClean="0">
                <a:solidFill>
                  <a:srgbClr val="FFFFFF">
                    <a:lumMod val="65000"/>
                  </a:srgbClr>
                </a:solidFill>
                <a:latin typeface="Gill Sans"/>
                <a:ea typeface="ヒラギノ角ゴ ProN W3"/>
                <a:cs typeface="ヒラギノ角ゴ ProN W3"/>
                <a:hlinkClick r:id="rId4"/>
              </a:rPr>
              <a:t>L.Sharp</a:t>
            </a:r>
            <a:r>
              <a:rPr lang="en-US" sz="800" dirty="0" smtClean="0">
                <a:solidFill>
                  <a:srgbClr val="FFFFFF">
                    <a:lumMod val="65000"/>
                  </a:srgbClr>
                </a:solidFill>
                <a:latin typeface="Gill Sans"/>
                <a:ea typeface="ヒラギノ角ゴ ProN W3"/>
                <a:cs typeface="ヒラギノ角ゴ ProN W3"/>
              </a:rPr>
              <a:t>  &amp; </a:t>
            </a:r>
            <a:r>
              <a:rPr lang="en-US" sz="800" dirty="0" err="1" smtClean="0">
                <a:solidFill>
                  <a:srgbClr val="FFFFFF">
                    <a:lumMod val="65000"/>
                  </a:srgbClr>
                </a:solidFill>
                <a:latin typeface="Gill Sans"/>
                <a:ea typeface="ヒラギノ角ゴ ProN W3"/>
                <a:cs typeface="ヒラギノ角ゴ ProN W3"/>
              </a:rPr>
              <a:t>R.Gutter</a:t>
            </a:r>
            <a:r>
              <a:rPr lang="en-US" sz="800" dirty="0" smtClean="0">
                <a:solidFill>
                  <a:srgbClr val="FFFFFF">
                    <a:lumMod val="65000"/>
                  </a:srgbClr>
                </a:solidFill>
                <a:latin typeface="Gill Sans"/>
                <a:ea typeface="ヒラギノ角ゴ ProN W3"/>
                <a:cs typeface="ヒラギノ角ゴ ProN W3"/>
              </a:rPr>
              <a:t>, adapted in part from</a:t>
            </a:r>
            <a:r>
              <a:rPr lang="en-US" sz="800" dirty="0" smtClean="0">
                <a:solidFill>
                  <a:srgbClr val="FFFFFF">
                    <a:lumMod val="65000"/>
                  </a:srgbClr>
                </a:solidFill>
                <a:latin typeface="Gill Sans"/>
                <a:ea typeface="ヒラギノ角ゴ ProN W3"/>
                <a:cs typeface="ヒラギノ角ゴ ProN W3"/>
                <a:hlinkClick r:id="rId5"/>
              </a:rPr>
              <a:t> </a:t>
            </a:r>
            <a:r>
              <a:rPr lang="en-US" sz="800" dirty="0" smtClean="0">
                <a:solidFill>
                  <a:srgbClr val="FFFFFF">
                    <a:lumMod val="50000"/>
                  </a:srgbClr>
                </a:solidFill>
                <a:latin typeface="Gill Sans"/>
                <a:ea typeface="ヒラギノ角ゴ ProN W3"/>
                <a:cs typeface="ヒラギノ角ゴ ProN W3"/>
                <a:hlinkClick r:id="rId5"/>
              </a:rPr>
              <a:t>J.Kotter</a:t>
            </a:r>
            <a:r>
              <a:rPr lang="en-US" sz="800" dirty="0" smtClean="0">
                <a:solidFill>
                  <a:srgbClr val="FFFFFF">
                    <a:lumMod val="65000"/>
                  </a:srgbClr>
                </a:solidFill>
                <a:latin typeface="Gill Sans"/>
                <a:ea typeface="ヒラギノ角ゴ ProN W3"/>
                <a:cs typeface="ヒラギノ角ゴ ProN W3"/>
              </a:rPr>
              <a:t>, </a:t>
            </a:r>
            <a:r>
              <a:rPr lang="en-US" sz="800" dirty="0">
                <a:solidFill>
                  <a:srgbClr val="FFFFFF">
                    <a:lumMod val="65000"/>
                  </a:srgbClr>
                </a:solidFill>
                <a:latin typeface="Gill Sans"/>
                <a:ea typeface="ヒラギノ角ゴ ProN W3"/>
                <a:cs typeface="ヒラギノ角ゴ ProN W3"/>
              </a:rPr>
              <a:t>is licensed for open sharing and adapting under Creative Commons</a:t>
            </a:r>
            <a:r>
              <a:rPr lang="en-US" sz="800" dirty="0">
                <a:solidFill>
                  <a:srgbClr val="6FBFBB">
                    <a:lumMod val="75000"/>
                  </a:srgbClr>
                </a:solidFill>
                <a:latin typeface="Gill Sans"/>
                <a:ea typeface="ヒラギノ角ゴ ProN W3"/>
                <a:cs typeface="ヒラギノ角ゴ ProN W3"/>
              </a:rPr>
              <a:t> </a:t>
            </a:r>
            <a:r>
              <a:rPr lang="en-US" sz="800" u="sng" dirty="0">
                <a:solidFill>
                  <a:srgbClr val="6FBFBB">
                    <a:lumMod val="75000"/>
                  </a:srgbClr>
                </a:solidFill>
                <a:latin typeface="Gill Sans"/>
                <a:ea typeface="ヒラギノ角ゴ ProN W3"/>
                <a:cs typeface="ヒラギノ角ゴ ProN W3"/>
                <a:hlinkClick r:id="rId6"/>
              </a:rPr>
              <a:t>CC BY-AS </a:t>
            </a:r>
            <a:r>
              <a:rPr lang="en-US" sz="800" u="sng" dirty="0" smtClean="0">
                <a:solidFill>
                  <a:srgbClr val="6FBFBB">
                    <a:lumMod val="75000"/>
                  </a:srgbClr>
                </a:solidFill>
                <a:latin typeface="Gill Sans"/>
                <a:ea typeface="ヒラギノ角ゴ ProN W3"/>
                <a:cs typeface="ヒラギノ角ゴ ProN W3"/>
                <a:hlinkClick r:id="rId6"/>
              </a:rPr>
              <a:t>4.0</a:t>
            </a:r>
            <a:endParaRPr lang="en-AU" sz="800" dirty="0">
              <a:solidFill>
                <a:srgbClr val="6FBFBB">
                  <a:lumMod val="75000"/>
                </a:srgbClr>
              </a:solidFill>
              <a:latin typeface="Gill Sans"/>
              <a:ea typeface="ヒラギノ角ゴ ProN W3"/>
              <a:cs typeface="ヒラギノ角ゴ ProN W3"/>
            </a:endParaRPr>
          </a:p>
        </p:txBody>
      </p:sp>
    </p:spTree>
    <p:extLst>
      <p:ext uri="{BB962C8B-B14F-4D97-AF65-F5344CB8AC3E}">
        <p14:creationId xmlns:p14="http://schemas.microsoft.com/office/powerpoint/2010/main" val="18626644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88742831"/>
              </p:ext>
            </p:extLst>
          </p:nvPr>
        </p:nvGraphicFramePr>
        <p:xfrm>
          <a:off x="288288" y="2780928"/>
          <a:ext cx="8532184" cy="3704910"/>
        </p:xfrm>
        <a:graphic>
          <a:graphicData uri="http://schemas.openxmlformats.org/drawingml/2006/table">
            <a:tbl>
              <a:tblPr/>
              <a:tblGrid>
                <a:gridCol w="3059576"/>
                <a:gridCol w="2088232"/>
                <a:gridCol w="3384376"/>
              </a:tblGrid>
              <a:tr h="667091">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1"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ADAPTIVE </a:t>
                      </a:r>
                      <a:r>
                        <a:rPr kumimoji="0" lang="en-AU" sz="1400" b="1"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OPERATING SYSTEM</a:t>
                      </a:r>
                    </a:p>
                  </a:txBody>
                  <a:tcPr marL="3716" marR="44590"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l" defTabSz="190500" rtl="0" eaLnBrk="1" fontAlgn="ctr" latinLnBrk="0" hangingPunct="1">
                        <a:lnSpc>
                          <a:spcPct val="100000"/>
                        </a:lnSpc>
                        <a:spcBef>
                          <a:spcPct val="0"/>
                        </a:spcBef>
                        <a:spcAft>
                          <a:spcPct val="0"/>
                        </a:spcAft>
                        <a:buClrTx/>
                        <a:buSzTx/>
                        <a:buFontTx/>
                        <a:buNone/>
                        <a:tabLst/>
                      </a:pPr>
                      <a:r>
                        <a:rPr kumimoji="0" lang="en-AU" sz="1400" b="1" i="0" u="none" strike="noStrike" cap="none" normalizeH="0" baseline="0">
                          <a:ln>
                            <a:noFill/>
                          </a:ln>
                          <a:solidFill>
                            <a:schemeClr val="tx1"/>
                          </a:solidFill>
                          <a:effectLst/>
                          <a:latin typeface="Arial" charset="0"/>
                          <a:ea typeface="ヒラギノ角ゴ ProN W3" charset="0"/>
                          <a:cs typeface="ヒラギノ角ゴ ProN W3" charset="0"/>
                          <a:sym typeface="Gill Sans" charset="0"/>
                        </a:rPr>
                        <a:t> </a:t>
                      </a:r>
                    </a:p>
                  </a:txBody>
                  <a:tcPr marL="3716"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COMMAND CONTROL OPERATING SYSTEM</a:t>
                      </a:r>
                    </a:p>
                  </a:txBody>
                  <a:tcPr marL="44590"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lnTlToBr>
                      <a:noFill/>
                    </a:lnTlToBr>
                    <a:lnBlToTr>
                      <a:noFill/>
                    </a:lnBlToTr>
                    <a:noFill/>
                  </a:tcPr>
                </a:tc>
              </a:tr>
              <a:tr h="667091">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Intrinsic motivation to enact shared purpose </a:t>
                      </a:r>
                      <a:endPar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3716" marR="44590"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a:ln>
                            <a:noFill/>
                          </a:ln>
                          <a:solidFill>
                            <a:schemeClr val="tx1"/>
                          </a:solidFill>
                          <a:effectLst/>
                          <a:latin typeface="Arial" charset="0"/>
                          <a:ea typeface="ヒラギノ角ゴ ProN W3" charset="0"/>
                          <a:cs typeface="ヒラギノ角ゴ ProN W3" charset="0"/>
                          <a:sym typeface="Gill Sans" charset="0"/>
                        </a:rPr>
                        <a:t> </a:t>
                      </a:r>
                    </a:p>
                  </a:txBody>
                  <a:tcPr marL="3716"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Extrinsic motivation to enact mission &amp; vision </a:t>
                      </a:r>
                      <a:endPar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44590"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r>
              <a:tr h="336375">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Community structure, relationships</a:t>
                      </a:r>
                    </a:p>
                  </a:txBody>
                  <a:tcPr marL="3716" marR="44590"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a:ln>
                            <a:noFill/>
                          </a:ln>
                          <a:solidFill>
                            <a:schemeClr val="tx1"/>
                          </a:solidFill>
                          <a:effectLst/>
                          <a:latin typeface="Arial" charset="0"/>
                          <a:ea typeface="ヒラギノ角ゴ ProN W3" charset="0"/>
                          <a:cs typeface="ヒラギノ角ゴ ProN W3" charset="0"/>
                          <a:sym typeface="Gill Sans" charset="0"/>
                        </a:rPr>
                        <a:t> </a:t>
                      </a:r>
                    </a:p>
                  </a:txBody>
                  <a:tcPr marL="3716"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Authority structure, transactions</a:t>
                      </a:r>
                    </a:p>
                  </a:txBody>
                  <a:tcPr marL="44590"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r>
              <a:tr h="341453">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Boundary </a:t>
                      </a:r>
                      <a:r>
                        <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crossing </a:t>
                      </a: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connectivity</a:t>
                      </a:r>
                      <a:endPar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3716" marR="44590"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a:ln>
                            <a:noFill/>
                          </a:ln>
                          <a:solidFill>
                            <a:schemeClr val="tx1"/>
                          </a:solidFill>
                          <a:effectLst/>
                          <a:latin typeface="Arial" charset="0"/>
                          <a:ea typeface="ヒラギノ角ゴ ProN W3" charset="0"/>
                          <a:cs typeface="ヒラギノ角ゴ ProN W3" charset="0"/>
                          <a:sym typeface="Gill Sans" charset="0"/>
                        </a:rPr>
                        <a:t> </a:t>
                      </a:r>
                    </a:p>
                  </a:txBody>
                  <a:tcPr marL="3716"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Division </a:t>
                      </a:r>
                      <a:r>
                        <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and hierarchy</a:t>
                      </a:r>
                    </a:p>
                  </a:txBody>
                  <a:tcPr marL="44590"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r>
              <a:tr h="667091">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Co-created change, leadership as </a:t>
                      </a: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a system</a:t>
                      </a:r>
                      <a:endPar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3716" marR="44590"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 </a:t>
                      </a:r>
                    </a:p>
                  </a:txBody>
                  <a:tcPr marL="3716"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Top-down change, leadership as a </a:t>
                      </a: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linear</a:t>
                      </a:r>
                      <a:endPar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44590"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r>
              <a:tr h="336375">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Applied learning focus </a:t>
                      </a:r>
                      <a:endPar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3716" marR="44590"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a:ln>
                            <a:noFill/>
                          </a:ln>
                          <a:solidFill>
                            <a:schemeClr val="tx1"/>
                          </a:solidFill>
                          <a:effectLst/>
                          <a:latin typeface="Arial" charset="0"/>
                          <a:ea typeface="ヒラギノ角ゴ ProN W3" charset="0"/>
                          <a:cs typeface="ヒラギノ角ゴ ProN W3" charset="0"/>
                          <a:sym typeface="Gill Sans" charset="0"/>
                        </a:rPr>
                        <a:t> </a:t>
                      </a:r>
                    </a:p>
                  </a:txBody>
                  <a:tcPr marL="3716"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Execution focus</a:t>
                      </a:r>
                      <a:endPar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44590"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r>
              <a:tr h="344717">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Socially supported learning, story</a:t>
                      </a:r>
                      <a:endPar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3716" marR="44590"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 </a:t>
                      </a:r>
                    </a:p>
                  </a:txBody>
                  <a:tcPr marL="3716"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Strategy, metrics, reporting</a:t>
                      </a:r>
                      <a:endPar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44590"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r>
              <a:tr h="344717">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Dynamic, multiple, transient</a:t>
                      </a:r>
                      <a:endPar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3716" marR="44590"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190500" rtl="0" eaLnBrk="1" fontAlgn="ctr"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3716"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190500" rtl="0" eaLnBrk="1" fontAlgn="ctr" latinLnBrk="0" hangingPunct="1">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Rigid, single, permanent</a:t>
                      </a:r>
                      <a:endParaRPr kumimoji="0" lang="en-AU"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44590" marR="3716" marT="3716"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sp>
        <p:nvSpPr>
          <p:cNvPr id="5" name="Left-Right Arrow 1"/>
          <p:cNvSpPr>
            <a:spLocks noChangeArrowheads="1"/>
          </p:cNvSpPr>
          <p:nvPr/>
        </p:nvSpPr>
        <p:spPr bwMode="auto">
          <a:xfrm>
            <a:off x="3535955" y="3533601"/>
            <a:ext cx="1751596" cy="1263444"/>
          </a:xfrm>
          <a:prstGeom prst="leftRightArrow">
            <a:avLst>
              <a:gd name="adj1" fmla="val 50000"/>
              <a:gd name="adj2" fmla="val 50018"/>
            </a:avLst>
          </a:prstGeom>
          <a:solidFill>
            <a:srgbClr val="FFFFFF"/>
          </a:solidFill>
          <a:ln w="25400">
            <a:solidFill>
              <a:srgbClr val="000000"/>
            </a:solidFill>
            <a:round/>
            <a:headEnd/>
            <a:tailEnd/>
          </a:ln>
        </p:spPr>
        <p:txBody>
          <a:bodyPr/>
          <a:lstStyle/>
          <a:p>
            <a:endParaRPr lang="en-US" sz="5600">
              <a:solidFill>
                <a:srgbClr val="46525B"/>
              </a:solidFill>
              <a:latin typeface="Gill Sans"/>
              <a:ea typeface="ヒラギノ角ゴ ProN W3"/>
              <a:cs typeface="ヒラギノ角ゴ ProN W3"/>
            </a:endParaRPr>
          </a:p>
        </p:txBody>
      </p:sp>
      <p:sp>
        <p:nvSpPr>
          <p:cNvPr id="6" name="TextBox 5"/>
          <p:cNvSpPr txBox="1"/>
          <p:nvPr/>
        </p:nvSpPr>
        <p:spPr>
          <a:xfrm>
            <a:off x="3531426" y="3922060"/>
            <a:ext cx="1760654" cy="523220"/>
          </a:xfrm>
          <a:prstGeom prst="rect">
            <a:avLst/>
          </a:prstGeom>
          <a:noFill/>
        </p:spPr>
        <p:txBody>
          <a:bodyPr wrap="square">
            <a:spAutoFit/>
          </a:bodyPr>
          <a:lstStyle/>
          <a:p>
            <a:pPr algn="ctr">
              <a:defRPr/>
            </a:pPr>
            <a:r>
              <a:rPr lang="en-US" sz="1400" b="1" dirty="0" smtClean="0">
                <a:solidFill>
                  <a:srgbClr val="FFFFFF">
                    <a:lumMod val="50000"/>
                  </a:srgbClr>
                </a:solidFill>
                <a:latin typeface="Calibri"/>
                <a:ea typeface="ヒラギノ角ゴ ProN W3"/>
                <a:cs typeface="Calibri"/>
              </a:rPr>
              <a:t>ALIGNED THROUGH PURPOSE</a:t>
            </a:r>
            <a:endParaRPr lang="en-US" sz="1400" b="1" dirty="0">
              <a:solidFill>
                <a:srgbClr val="FFFFFF">
                  <a:lumMod val="50000"/>
                </a:srgbClr>
              </a:solidFill>
              <a:latin typeface="Calibri"/>
              <a:ea typeface="ヒラギノ角ゴ ProN W3"/>
              <a:cs typeface="Calibri"/>
            </a:endParaRPr>
          </a:p>
        </p:txBody>
      </p:sp>
      <p:pic>
        <p:nvPicPr>
          <p:cNvPr id="7" name="Picture 6" descr="Integration Generic Image-14.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0717" y="525343"/>
            <a:ext cx="5023063" cy="282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0547" y="6690846"/>
            <a:ext cx="9057043" cy="338554"/>
          </a:xfrm>
          <a:prstGeom prst="rect">
            <a:avLst/>
          </a:prstGeom>
          <a:noFill/>
        </p:spPr>
        <p:txBody>
          <a:bodyPr wrap="square">
            <a:spAutoFit/>
          </a:bodyPr>
          <a:lstStyle/>
          <a:p>
            <a:pPr>
              <a:defRPr/>
            </a:pPr>
            <a:r>
              <a:rPr lang="en-US" sz="800" dirty="0">
                <a:solidFill>
                  <a:schemeClr val="bg1">
                    <a:lumMod val="50000"/>
                  </a:schemeClr>
                </a:solidFill>
                <a:latin typeface="Gill Sans"/>
                <a:ea typeface="ヒラギノ角ゴ ProN W3"/>
                <a:cs typeface="ヒラギノ角ゴ ProN W3"/>
              </a:rPr>
              <a:t>“CBIS </a:t>
            </a:r>
            <a:r>
              <a:rPr lang="en-US" sz="800" dirty="0" smtClean="0">
                <a:solidFill>
                  <a:schemeClr val="bg1">
                    <a:lumMod val="50000"/>
                  </a:schemeClr>
                </a:solidFill>
                <a:latin typeface="Gill Sans"/>
                <a:ea typeface="ヒラギノ角ゴ ProN W3"/>
                <a:cs typeface="ヒラギノ角ゴ ProN W3"/>
              </a:rPr>
              <a:t>Content” </a:t>
            </a:r>
            <a:r>
              <a:rPr lang="en-US" sz="800" dirty="0">
                <a:solidFill>
                  <a:schemeClr val="bg1">
                    <a:lumMod val="50000"/>
                  </a:schemeClr>
                </a:solidFill>
                <a:latin typeface="Gill Sans"/>
                <a:ea typeface="ヒラギノ角ゴ ProN W3"/>
                <a:cs typeface="ヒラギノ角ゴ ProN W3"/>
              </a:rPr>
              <a:t>by </a:t>
            </a:r>
            <a:r>
              <a:rPr lang="en-US" sz="800" u="sng" dirty="0" smtClean="0">
                <a:solidFill>
                  <a:schemeClr val="bg1">
                    <a:lumMod val="50000"/>
                  </a:schemeClr>
                </a:solidFill>
                <a:latin typeface="Gill Sans"/>
                <a:ea typeface="ヒラギノ角ゴ ProN W3"/>
                <a:cs typeface="ヒラギノ角ゴ ProN W3"/>
                <a:hlinkClick r:id="rId3"/>
              </a:rPr>
              <a:t>L.Sharp</a:t>
            </a:r>
            <a:r>
              <a:rPr lang="en-US" sz="800" dirty="0">
                <a:solidFill>
                  <a:schemeClr val="bg1">
                    <a:lumMod val="50000"/>
                  </a:schemeClr>
                </a:solidFill>
                <a:latin typeface="Gill Sans"/>
                <a:ea typeface="ヒラギノ角ゴ ProN W3"/>
                <a:cs typeface="ヒラギノ角ゴ ProN W3"/>
              </a:rPr>
              <a:t>,</a:t>
            </a:r>
            <a:r>
              <a:rPr lang="en-US" sz="800" dirty="0" smtClean="0">
                <a:solidFill>
                  <a:schemeClr val="bg1">
                    <a:lumMod val="50000"/>
                  </a:schemeClr>
                </a:solidFill>
                <a:latin typeface="Gill Sans"/>
                <a:ea typeface="ヒラギノ角ゴ ProN W3"/>
                <a:cs typeface="ヒラギノ角ゴ ProN W3"/>
              </a:rPr>
              <a:t> </a:t>
            </a:r>
            <a:r>
              <a:rPr lang="en-US" sz="800" dirty="0">
                <a:solidFill>
                  <a:schemeClr val="bg1">
                    <a:lumMod val="50000"/>
                  </a:schemeClr>
                </a:solidFill>
                <a:latin typeface="Gill Sans"/>
                <a:ea typeface="ヒラギノ角ゴ ProN W3"/>
                <a:cs typeface="ヒラギノ角ゴ ProN W3"/>
              </a:rPr>
              <a:t>is licensed for open sharing and adapting under Creative Commons </a:t>
            </a:r>
            <a:r>
              <a:rPr lang="en-US" sz="800" u="sng" dirty="0">
                <a:solidFill>
                  <a:schemeClr val="bg1">
                    <a:lumMod val="50000"/>
                  </a:schemeClr>
                </a:solidFill>
                <a:latin typeface="Gill Sans"/>
                <a:ea typeface="ヒラギノ角ゴ ProN W3"/>
                <a:cs typeface="ヒラギノ角ゴ ProN W3"/>
                <a:hlinkClick r:id="rId4"/>
              </a:rPr>
              <a:t>CC BY-AS 4.0</a:t>
            </a:r>
            <a:endParaRPr lang="en-AU" sz="800" dirty="0">
              <a:solidFill>
                <a:schemeClr val="bg1">
                  <a:lumMod val="50000"/>
                </a:schemeClr>
              </a:solidFill>
              <a:latin typeface="Gill Sans"/>
              <a:ea typeface="ヒラギノ角ゴ ProN W3"/>
              <a:cs typeface="ヒラギノ角ゴ ProN W3"/>
            </a:endParaRPr>
          </a:p>
          <a:p>
            <a:pPr>
              <a:defRPr/>
            </a:pPr>
            <a:endParaRPr lang="en-US" sz="800" dirty="0">
              <a:solidFill>
                <a:schemeClr val="bg1">
                  <a:lumMod val="50000"/>
                </a:schemeClr>
              </a:solidFill>
              <a:latin typeface="Calibri"/>
              <a:ea typeface="ヒラギノ角ゴ ProN W3"/>
              <a:cs typeface="ヒラギノ角ゴ ProN W3"/>
            </a:endParaRPr>
          </a:p>
        </p:txBody>
      </p:sp>
    </p:spTree>
    <p:extLst>
      <p:ext uri="{BB962C8B-B14F-4D97-AF65-F5344CB8AC3E}">
        <p14:creationId xmlns:p14="http://schemas.microsoft.com/office/powerpoint/2010/main" val="13917074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18049" y="1568405"/>
            <a:ext cx="9144000" cy="492443"/>
          </a:xfrm>
          <a:prstGeom prst="rect">
            <a:avLst/>
          </a:prstGeom>
          <a:noFill/>
        </p:spPr>
        <p:txBody>
          <a:bodyPr>
            <a:spAutoFit/>
          </a:bodyPr>
          <a:lstStyle/>
          <a:p>
            <a:pPr algn="ctr">
              <a:defRPr/>
            </a:pPr>
            <a:r>
              <a:rPr lang="en-US" sz="2600" b="1" kern="0" dirty="0" smtClean="0">
                <a:solidFill>
                  <a:srgbClr val="73BAB7"/>
                </a:solidFill>
                <a:latin typeface="Arial"/>
                <a:ea typeface="ヒラギノ角ゴ ProN W3"/>
                <a:cs typeface="Arial"/>
              </a:rPr>
              <a:t>Over Time the Systems Can Transform One Another</a:t>
            </a:r>
            <a:endParaRPr lang="en-US" sz="2600" b="1" kern="0" dirty="0">
              <a:solidFill>
                <a:srgbClr val="73BAB7"/>
              </a:solidFill>
              <a:latin typeface="Arial"/>
              <a:ea typeface="ヒラギノ角ゴ ProN W3"/>
              <a:cs typeface="Arial"/>
            </a:endParaRPr>
          </a:p>
        </p:txBody>
      </p:sp>
      <p:pic>
        <p:nvPicPr>
          <p:cNvPr id="7" name="Picture 4" descr="Transformation Generic Image-20.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2204864"/>
            <a:ext cx="6532415"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0547" y="6690846"/>
            <a:ext cx="9057043" cy="215444"/>
          </a:xfrm>
          <a:prstGeom prst="rect">
            <a:avLst/>
          </a:prstGeom>
          <a:noFill/>
        </p:spPr>
        <p:txBody>
          <a:bodyPr wrap="square">
            <a:spAutoFit/>
          </a:bodyPr>
          <a:lstStyle/>
          <a:p>
            <a:pPr>
              <a:defRPr/>
            </a:pPr>
            <a:r>
              <a:rPr lang="en-US" sz="800" dirty="0">
                <a:solidFill>
                  <a:schemeClr val="bg1">
                    <a:lumMod val="50000"/>
                  </a:schemeClr>
                </a:solidFill>
                <a:latin typeface="Gill Sans"/>
                <a:ea typeface="ヒラギノ角ゴ ProN W3"/>
                <a:cs typeface="ヒラギノ角ゴ ProN W3"/>
              </a:rPr>
              <a:t>“CBIS </a:t>
            </a:r>
            <a:r>
              <a:rPr lang="en-US" sz="800" dirty="0" smtClean="0">
                <a:solidFill>
                  <a:schemeClr val="bg1">
                    <a:lumMod val="50000"/>
                  </a:schemeClr>
                </a:solidFill>
                <a:latin typeface="Gill Sans"/>
                <a:ea typeface="ヒラギノ角ゴ ProN W3"/>
                <a:cs typeface="ヒラギノ角ゴ ProN W3"/>
              </a:rPr>
              <a:t>Content” </a:t>
            </a:r>
            <a:r>
              <a:rPr lang="en-US" sz="800" dirty="0">
                <a:solidFill>
                  <a:schemeClr val="bg1">
                    <a:lumMod val="50000"/>
                  </a:schemeClr>
                </a:solidFill>
                <a:latin typeface="Gill Sans"/>
                <a:ea typeface="ヒラギノ角ゴ ProN W3"/>
                <a:cs typeface="ヒラギノ角ゴ ProN W3"/>
              </a:rPr>
              <a:t>by </a:t>
            </a:r>
            <a:r>
              <a:rPr lang="en-US" sz="800" u="sng" dirty="0" smtClean="0">
                <a:solidFill>
                  <a:schemeClr val="bg1">
                    <a:lumMod val="50000"/>
                  </a:schemeClr>
                </a:solidFill>
                <a:latin typeface="Gill Sans"/>
                <a:ea typeface="ヒラギノ角ゴ ProN W3"/>
                <a:cs typeface="ヒラギノ角ゴ ProN W3"/>
                <a:hlinkClick r:id="rId4"/>
              </a:rPr>
              <a:t>L.Sharp</a:t>
            </a:r>
            <a:r>
              <a:rPr lang="en-US" sz="800" dirty="0">
                <a:solidFill>
                  <a:schemeClr val="bg1">
                    <a:lumMod val="50000"/>
                  </a:schemeClr>
                </a:solidFill>
                <a:latin typeface="Gill Sans"/>
                <a:ea typeface="ヒラギノ角ゴ ProN W3"/>
                <a:cs typeface="ヒラギノ角ゴ ProN W3"/>
              </a:rPr>
              <a:t>,</a:t>
            </a:r>
            <a:r>
              <a:rPr lang="en-US" sz="800" dirty="0" smtClean="0">
                <a:solidFill>
                  <a:schemeClr val="bg1">
                    <a:lumMod val="50000"/>
                  </a:schemeClr>
                </a:solidFill>
                <a:latin typeface="Gill Sans"/>
                <a:ea typeface="ヒラギノ角ゴ ProN W3"/>
                <a:cs typeface="ヒラギノ角ゴ ProN W3"/>
              </a:rPr>
              <a:t> </a:t>
            </a:r>
            <a:r>
              <a:rPr lang="en-US" sz="800" dirty="0">
                <a:solidFill>
                  <a:schemeClr val="bg1">
                    <a:lumMod val="50000"/>
                  </a:schemeClr>
                </a:solidFill>
                <a:latin typeface="Gill Sans"/>
                <a:ea typeface="ヒラギノ角ゴ ProN W3"/>
                <a:cs typeface="ヒラギノ角ゴ ProN W3"/>
              </a:rPr>
              <a:t>is licensed for open sharing and adapting under Creative Commons </a:t>
            </a:r>
            <a:r>
              <a:rPr lang="en-US" sz="800" u="sng" dirty="0">
                <a:solidFill>
                  <a:schemeClr val="bg1">
                    <a:lumMod val="50000"/>
                  </a:schemeClr>
                </a:solidFill>
                <a:latin typeface="Gill Sans"/>
                <a:ea typeface="ヒラギノ角ゴ ProN W3"/>
                <a:cs typeface="ヒラギノ角ゴ ProN W3"/>
                <a:hlinkClick r:id="rId5"/>
              </a:rPr>
              <a:t>CC BY-AS </a:t>
            </a:r>
            <a:r>
              <a:rPr lang="en-US" sz="800" u="sng" dirty="0" smtClean="0">
                <a:solidFill>
                  <a:schemeClr val="bg1">
                    <a:lumMod val="50000"/>
                  </a:schemeClr>
                </a:solidFill>
                <a:latin typeface="Gill Sans"/>
                <a:ea typeface="ヒラギノ角ゴ ProN W3"/>
                <a:cs typeface="ヒラギノ角ゴ ProN W3"/>
                <a:hlinkClick r:id="rId5"/>
              </a:rPr>
              <a:t>4.0</a:t>
            </a:r>
            <a:endParaRPr lang="en-AU" sz="800" dirty="0">
              <a:solidFill>
                <a:schemeClr val="bg1">
                  <a:lumMod val="50000"/>
                </a:schemeClr>
              </a:solidFill>
              <a:latin typeface="Gill Sans"/>
              <a:ea typeface="ヒラギノ角ゴ ProN W3"/>
              <a:cs typeface="ヒラギノ角ゴ ProN W3"/>
            </a:endParaRPr>
          </a:p>
        </p:txBody>
      </p:sp>
    </p:spTree>
    <p:extLst>
      <p:ext uri="{BB962C8B-B14F-4D97-AF65-F5344CB8AC3E}">
        <p14:creationId xmlns:p14="http://schemas.microsoft.com/office/powerpoint/2010/main" val="25787952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 name="Content Placeholder 23" descr="Screen Shot 2015-03-23 at 9.57.25 PM.png"/>
          <p:cNvPicPr>
            <a:picLocks noGrp="1" noChangeAspect="1"/>
          </p:cNvPicPr>
          <p:nvPr>
            <p:ph idx="1"/>
          </p:nvPr>
        </p:nvPicPr>
        <p:blipFill>
          <a:blip r:embed="rId3" cstate="print">
            <a:extLst>
              <a:ext uri="{28A0092B-C50C-407E-A947-70E740481C1C}">
                <a14:useLocalDpi xmlns:a14="http://schemas.microsoft.com/office/drawing/2010/main"/>
              </a:ext>
            </a:extLst>
          </a:blip>
          <a:srcRect l="-18450" r="-18450"/>
          <a:stretch>
            <a:fillRect/>
          </a:stretch>
        </p:blipFill>
        <p:spPr/>
      </p:pic>
    </p:spTree>
    <p:extLst>
      <p:ext uri="{BB962C8B-B14F-4D97-AF65-F5344CB8AC3E}">
        <p14:creationId xmlns:p14="http://schemas.microsoft.com/office/powerpoint/2010/main" val="9834328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Plan</a:t>
            </a:r>
            <a:endParaRPr lang="en-US" dirty="0"/>
          </a:p>
        </p:txBody>
      </p:sp>
      <p:sp>
        <p:nvSpPr>
          <p:cNvPr id="3" name="Content Placeholder 2"/>
          <p:cNvSpPr>
            <a:spLocks noGrp="1"/>
          </p:cNvSpPr>
          <p:nvPr>
            <p:ph idx="1"/>
          </p:nvPr>
        </p:nvSpPr>
        <p:spPr/>
        <p:txBody>
          <a:bodyPr/>
          <a:lstStyle/>
          <a:p>
            <a:pPr marL="0" indent="0">
              <a:buNone/>
            </a:pPr>
            <a:r>
              <a:rPr lang="en-US" sz="2800" dirty="0" smtClean="0"/>
              <a:t>11:20 Welcome from EAUC and Sponsors</a:t>
            </a:r>
          </a:p>
          <a:p>
            <a:pPr marL="0" indent="0">
              <a:buNone/>
            </a:pPr>
            <a:r>
              <a:rPr lang="en-US" sz="2800" dirty="0" smtClean="0"/>
              <a:t>11:30 Introductions to each other</a:t>
            </a:r>
          </a:p>
          <a:p>
            <a:pPr marL="0" indent="0">
              <a:buNone/>
            </a:pPr>
            <a:r>
              <a:rPr lang="en-US" sz="2800" dirty="0" smtClean="0"/>
              <a:t>11:35 Introduction to the Framework</a:t>
            </a:r>
          </a:p>
          <a:p>
            <a:pPr marL="0" indent="0">
              <a:buNone/>
            </a:pPr>
            <a:r>
              <a:rPr lang="en-US" sz="2800" dirty="0" smtClean="0"/>
              <a:t>12:30 Break for Lunch</a:t>
            </a:r>
          </a:p>
          <a:p>
            <a:pPr marL="0" indent="0">
              <a:buNone/>
            </a:pPr>
            <a:r>
              <a:rPr lang="en-US" sz="2800" dirty="0" smtClean="0"/>
              <a:t>1:35 YOU LEAVE LUNCH</a:t>
            </a:r>
          </a:p>
          <a:p>
            <a:pPr marL="0" indent="0">
              <a:buNone/>
            </a:pPr>
            <a:r>
              <a:rPr lang="en-US" sz="2800" dirty="0" smtClean="0"/>
              <a:t>1:45-2:25 Activity </a:t>
            </a:r>
          </a:p>
          <a:p>
            <a:pPr marL="0" indent="0">
              <a:buNone/>
            </a:pPr>
            <a:r>
              <a:rPr lang="en-US" sz="2800" dirty="0" smtClean="0"/>
              <a:t>2:30 Case Studies</a:t>
            </a:r>
          </a:p>
          <a:p>
            <a:pPr marL="0" indent="0">
              <a:buNone/>
            </a:pPr>
            <a:r>
              <a:rPr lang="en-US" sz="2800" dirty="0" smtClean="0"/>
              <a:t>3:10 Break</a:t>
            </a:r>
          </a:p>
          <a:p>
            <a:pPr marL="0" indent="0">
              <a:buNone/>
            </a:pPr>
            <a:r>
              <a:rPr lang="en-US" sz="2800" dirty="0" smtClean="0"/>
              <a:t>3:20 Activity and Stunning Conclusion</a:t>
            </a:r>
          </a:p>
          <a:p>
            <a:endParaRPr lang="en-US" sz="2800" dirty="0" smtClean="0"/>
          </a:p>
          <a:p>
            <a:endParaRPr lang="en-US" sz="2800" dirty="0"/>
          </a:p>
        </p:txBody>
      </p:sp>
    </p:spTree>
    <p:extLst>
      <p:ext uri="{BB962C8B-B14F-4D97-AF65-F5344CB8AC3E}">
        <p14:creationId xmlns:p14="http://schemas.microsoft.com/office/powerpoint/2010/main" val="27672417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Good News!</a:t>
            </a:r>
            <a:endParaRPr lang="en-US" dirty="0"/>
          </a:p>
        </p:txBody>
      </p:sp>
      <p:sp>
        <p:nvSpPr>
          <p:cNvPr id="3" name="Content Placeholder 2"/>
          <p:cNvSpPr>
            <a:spLocks noGrp="1"/>
          </p:cNvSpPr>
          <p:nvPr>
            <p:ph idx="1"/>
          </p:nvPr>
        </p:nvSpPr>
        <p:spPr>
          <a:xfrm>
            <a:off x="457200" y="5085184"/>
            <a:ext cx="8229600" cy="1040979"/>
          </a:xfrm>
        </p:spPr>
        <p:txBody>
          <a:bodyPr/>
          <a:lstStyle/>
          <a:p>
            <a:pPr marL="0" indent="0" algn="ctr">
              <a:buNone/>
            </a:pPr>
            <a:r>
              <a:rPr lang="en-US" dirty="0">
                <a:solidFill>
                  <a:srgbClr val="46525B"/>
                </a:solidFill>
                <a:latin typeface="Gill Sans"/>
                <a:ea typeface="ヒラギノ角ゴ ProN W3"/>
                <a:cs typeface="ヒラギノ角ゴ ProN W3"/>
              </a:rPr>
              <a:t>It can be taught, it can be learned and it can change everything.</a:t>
            </a:r>
          </a:p>
          <a:p>
            <a:pPr marL="0" indent="0" algn="ctr">
              <a:buNone/>
            </a:pPr>
            <a:endParaRPr lang="en-US" dirty="0"/>
          </a:p>
        </p:txBody>
      </p:sp>
      <p:pic>
        <p:nvPicPr>
          <p:cNvPr id="4" name="Picture 5" descr="bad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20620" y="2636912"/>
            <a:ext cx="2902761" cy="236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4"/>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4"/>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5"/>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36101539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67128" cy="1143000"/>
          </a:xfrm>
        </p:spPr>
        <p:txBody>
          <a:bodyPr/>
          <a:lstStyle/>
          <a:p>
            <a:r>
              <a:rPr lang="en-US" b="1" dirty="0" smtClean="0">
                <a:solidFill>
                  <a:srgbClr val="562689"/>
                </a:solidFill>
              </a:rPr>
              <a:t>Actions for </a:t>
            </a:r>
            <a:r>
              <a:rPr lang="en-US" b="1" dirty="0">
                <a:solidFill>
                  <a:srgbClr val="562689"/>
                </a:solidFill>
              </a:rPr>
              <a:t>Change </a:t>
            </a:r>
            <a:r>
              <a:rPr lang="en-US" b="1" dirty="0" smtClean="0">
                <a:solidFill>
                  <a:srgbClr val="562689"/>
                </a:solidFill>
              </a:rPr>
              <a:t>Agents</a:t>
            </a:r>
            <a:endParaRPr lang="en-US" dirty="0">
              <a:solidFill>
                <a:srgbClr val="562689"/>
              </a:solidFill>
            </a:endParaRPr>
          </a:p>
        </p:txBody>
      </p:sp>
      <p:sp>
        <p:nvSpPr>
          <p:cNvPr id="3" name="Content Placeholder 2"/>
          <p:cNvSpPr>
            <a:spLocks noGrp="1"/>
          </p:cNvSpPr>
          <p:nvPr>
            <p:ph idx="1"/>
          </p:nvPr>
        </p:nvSpPr>
        <p:spPr>
          <a:xfrm>
            <a:off x="395536" y="1628800"/>
            <a:ext cx="8229600" cy="3877891"/>
          </a:xfrm>
        </p:spPr>
        <p:txBody>
          <a:bodyPr/>
          <a:lstStyle/>
          <a:p>
            <a:pPr marL="514350" indent="-514350">
              <a:buAutoNum type="arabicPeriod"/>
            </a:pPr>
            <a:r>
              <a:rPr lang="en-US" sz="2000" b="1" kern="0" dirty="0" smtClean="0">
                <a:solidFill>
                  <a:srgbClr val="562689"/>
                </a:solidFill>
                <a:ea typeface="ヒラギノ角ゴ ProN W3" charset="0"/>
                <a:sym typeface="Gill Sans" charset="0"/>
              </a:rPr>
              <a:t>Create </a:t>
            </a:r>
            <a:r>
              <a:rPr lang="en-US" sz="2000" b="1" kern="0" dirty="0">
                <a:solidFill>
                  <a:srgbClr val="562689"/>
                </a:solidFill>
                <a:ea typeface="ヒラギノ角ゴ ProN W3" charset="0"/>
                <a:sym typeface="Gill Sans" charset="0"/>
              </a:rPr>
              <a:t>Shared Understanding and Shared Purpose to </a:t>
            </a:r>
            <a:r>
              <a:rPr lang="en-US" sz="2000" b="1" kern="0" dirty="0" smtClean="0">
                <a:solidFill>
                  <a:srgbClr val="562689"/>
                </a:solidFill>
                <a:ea typeface="ヒラギノ角ゴ ProN W3" charset="0"/>
                <a:sym typeface="Gill Sans" charset="0"/>
              </a:rPr>
              <a:t>Transform</a:t>
            </a:r>
          </a:p>
          <a:p>
            <a:pPr marL="514350" indent="-514350">
              <a:buAutoNum type="arabicPeriod"/>
            </a:pPr>
            <a:r>
              <a:rPr lang="en-US" sz="2000" b="1" kern="0" dirty="0">
                <a:solidFill>
                  <a:srgbClr val="562689"/>
                </a:solidFill>
                <a:ea typeface="ヒラギノ角ゴ ProN W3" charset="0"/>
                <a:sym typeface="Gill Sans" charset="0"/>
              </a:rPr>
              <a:t>Pursue Conditions &amp; Processes as Well as Goals &amp; </a:t>
            </a:r>
            <a:r>
              <a:rPr lang="en-US" sz="2000" b="1" kern="0" dirty="0" smtClean="0">
                <a:solidFill>
                  <a:srgbClr val="562689"/>
                </a:solidFill>
                <a:ea typeface="ヒラギノ角ゴ ProN W3" charset="0"/>
                <a:sym typeface="Gill Sans" charset="0"/>
              </a:rPr>
              <a:t>Plans</a:t>
            </a:r>
          </a:p>
          <a:p>
            <a:pPr marL="514350" indent="-514350">
              <a:buAutoNum type="arabicPeriod"/>
            </a:pPr>
            <a:r>
              <a:rPr lang="en-US" sz="2000" b="1" dirty="0" smtClean="0">
                <a:solidFill>
                  <a:srgbClr val="562689"/>
                </a:solidFill>
                <a:latin typeface="Arial" charset="0"/>
                <a:ea typeface="ＭＳ Ｐゴシック" charset="0"/>
                <a:cs typeface="ＭＳ Ｐゴシック" charset="0"/>
              </a:rPr>
              <a:t>Focus </a:t>
            </a:r>
            <a:r>
              <a:rPr lang="en-US" sz="2000" b="1" dirty="0">
                <a:solidFill>
                  <a:srgbClr val="562689"/>
                </a:solidFill>
                <a:latin typeface="Arial" charset="0"/>
                <a:ea typeface="ＭＳ Ｐゴシック" charset="0"/>
                <a:cs typeface="ＭＳ Ｐゴシック" charset="0"/>
              </a:rPr>
              <a:t>on Removing Risk &amp; Fostering </a:t>
            </a:r>
            <a:r>
              <a:rPr lang="en-US" sz="2000" b="1" dirty="0" smtClean="0">
                <a:solidFill>
                  <a:srgbClr val="562689"/>
                </a:solidFill>
                <a:latin typeface="Arial" charset="0"/>
                <a:ea typeface="ＭＳ Ｐゴシック" charset="0"/>
                <a:cs typeface="ＭＳ Ｐゴシック" charset="0"/>
              </a:rPr>
              <a:t>Stability</a:t>
            </a:r>
          </a:p>
          <a:p>
            <a:pPr marL="514350" indent="-514350">
              <a:buFont typeface="Arial" charset="0"/>
              <a:buAutoNum type="arabicPeriod"/>
            </a:pPr>
            <a:r>
              <a:rPr lang="en-US" sz="2000" b="1" dirty="0">
                <a:solidFill>
                  <a:srgbClr val="562689"/>
                </a:solidFill>
                <a:latin typeface="Arial" charset="0"/>
                <a:ea typeface="ＭＳ Ｐゴシック" charset="0"/>
                <a:cs typeface="ＭＳ Ｐゴシック" charset="0"/>
              </a:rPr>
              <a:t>Be Amazing at Fostering and Leveraging Positive Social </a:t>
            </a:r>
            <a:r>
              <a:rPr lang="en-US" sz="2000" b="1" dirty="0" smtClean="0">
                <a:solidFill>
                  <a:srgbClr val="562689"/>
                </a:solidFill>
                <a:latin typeface="Arial" charset="0"/>
                <a:ea typeface="ＭＳ Ｐゴシック" charset="0"/>
                <a:cs typeface="ＭＳ Ｐゴシック" charset="0"/>
              </a:rPr>
              <a:t>Dynamics</a:t>
            </a:r>
          </a:p>
          <a:p>
            <a:pPr marL="514350" indent="-514350">
              <a:buFont typeface="Arial" charset="0"/>
              <a:buAutoNum type="arabicPeriod"/>
            </a:pPr>
            <a:r>
              <a:rPr lang="en-US" sz="2000" b="1" dirty="0" smtClean="0">
                <a:solidFill>
                  <a:srgbClr val="562689"/>
                </a:solidFill>
                <a:latin typeface="Arial" charset="0"/>
                <a:ea typeface="ＭＳ Ｐゴシック" charset="0"/>
                <a:cs typeface="ＭＳ Ｐゴシック" charset="0"/>
              </a:rPr>
              <a:t>Pilot, Pilot, Pilot!</a:t>
            </a:r>
          </a:p>
          <a:p>
            <a:pPr marL="514350" indent="-514350">
              <a:buFont typeface="Arial" charset="0"/>
              <a:buAutoNum type="arabicPeriod"/>
            </a:pPr>
            <a:r>
              <a:rPr lang="en-US" sz="2000" b="1" dirty="0">
                <a:solidFill>
                  <a:srgbClr val="562689"/>
                </a:solidFill>
                <a:latin typeface="Arial" charset="0"/>
                <a:ea typeface="ＭＳ Ｐゴシック" charset="0"/>
                <a:cs typeface="ＭＳ Ｐゴシック" charset="0"/>
              </a:rPr>
              <a:t>Democratize Access to Capital for Seed Funds and Pilots</a:t>
            </a:r>
          </a:p>
          <a:p>
            <a:pPr marL="514350" indent="-514350">
              <a:buFont typeface="Arial" charset="0"/>
              <a:buAutoNum type="arabicPeriod"/>
            </a:pPr>
            <a:r>
              <a:rPr lang="en-US" sz="2000" b="1" dirty="0" smtClean="0">
                <a:solidFill>
                  <a:srgbClr val="562689"/>
                </a:solidFill>
                <a:latin typeface="Arial" charset="0"/>
                <a:ea typeface="ＭＳ Ｐゴシック" charset="0"/>
                <a:cs typeface="ＭＳ Ｐゴシック" charset="0"/>
              </a:rPr>
              <a:t>Leverage Social Learning</a:t>
            </a:r>
          </a:p>
          <a:p>
            <a:pPr marL="514350" indent="-514350">
              <a:buFont typeface="Arial" charset="0"/>
              <a:buAutoNum type="arabicPeriod"/>
            </a:pPr>
            <a:r>
              <a:rPr lang="en-US" sz="2000" b="1" dirty="0" smtClean="0">
                <a:solidFill>
                  <a:srgbClr val="562689"/>
                </a:solidFill>
                <a:latin typeface="Arial" charset="0"/>
                <a:ea typeface="ＭＳ Ｐゴシック" charset="0"/>
                <a:cs typeface="ＭＳ Ｐゴシック" charset="0"/>
              </a:rPr>
              <a:t>Explore </a:t>
            </a:r>
            <a:r>
              <a:rPr lang="en-US" sz="2000" b="1" dirty="0">
                <a:solidFill>
                  <a:srgbClr val="562689"/>
                </a:solidFill>
                <a:latin typeface="Arial" charset="0"/>
                <a:ea typeface="ＭＳ Ｐゴシック" charset="0"/>
                <a:cs typeface="ＭＳ Ｐゴシック" charset="0"/>
              </a:rPr>
              <a:t>New Ways to Advance Group </a:t>
            </a:r>
            <a:r>
              <a:rPr lang="en-US" sz="2000" b="1" dirty="0" smtClean="0">
                <a:solidFill>
                  <a:srgbClr val="562689"/>
                </a:solidFill>
                <a:latin typeface="Arial" charset="0"/>
                <a:ea typeface="ＭＳ Ｐゴシック" charset="0"/>
                <a:cs typeface="ＭＳ Ｐゴシック" charset="0"/>
              </a:rPr>
              <a:t>Intelligence</a:t>
            </a:r>
          </a:p>
          <a:p>
            <a:pPr marL="514350" indent="-514350">
              <a:buFont typeface="Arial" charset="0"/>
              <a:buAutoNum type="arabicPeriod"/>
            </a:pPr>
            <a:r>
              <a:rPr lang="en-US" sz="2000" b="1" dirty="0">
                <a:solidFill>
                  <a:srgbClr val="562689"/>
                </a:solidFill>
                <a:latin typeface="Arial" charset="0"/>
                <a:ea typeface="ＭＳ Ｐゴシック" charset="0"/>
                <a:cs typeface="ＭＳ Ｐゴシック" charset="0"/>
              </a:rPr>
              <a:t>Engage Senior Leaders and Middle Managers to Improve Decision Making </a:t>
            </a:r>
            <a:r>
              <a:rPr lang="en-US" sz="2000" b="1" dirty="0" smtClean="0">
                <a:solidFill>
                  <a:srgbClr val="562689"/>
                </a:solidFill>
                <a:latin typeface="Arial" charset="0"/>
                <a:ea typeface="ＭＳ Ｐゴシック" charset="0"/>
                <a:cs typeface="ＭＳ Ｐゴシック" charset="0"/>
              </a:rPr>
              <a:t>Agility</a:t>
            </a:r>
          </a:p>
        </p:txBody>
      </p:sp>
    </p:spTree>
    <p:extLst>
      <p:ext uri="{BB962C8B-B14F-4D97-AF65-F5344CB8AC3E}">
        <p14:creationId xmlns:p14="http://schemas.microsoft.com/office/powerpoint/2010/main" val="17793809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95120" cy="1143000"/>
          </a:xfrm>
        </p:spPr>
        <p:txBody>
          <a:bodyPr/>
          <a:lstStyle/>
          <a:p>
            <a:r>
              <a:rPr lang="en-US" sz="3200" kern="0" dirty="0" smtClean="0">
                <a:solidFill>
                  <a:srgbClr val="562689"/>
                </a:solidFill>
                <a:ea typeface="ヒラギノ角ゴ ProN W3" charset="0"/>
                <a:sym typeface="Gill Sans" charset="0"/>
              </a:rPr>
              <a:t>1. Create </a:t>
            </a:r>
            <a:r>
              <a:rPr lang="en-US" sz="3200" b="1" kern="0" dirty="0">
                <a:solidFill>
                  <a:srgbClr val="562689"/>
                </a:solidFill>
                <a:ea typeface="ヒラギノ角ゴ ProN W3" charset="0"/>
                <a:sym typeface="Gill Sans" charset="0"/>
              </a:rPr>
              <a:t>Shared Understanding </a:t>
            </a:r>
            <a:r>
              <a:rPr lang="en-US" sz="3200" kern="0" dirty="0">
                <a:solidFill>
                  <a:srgbClr val="562689"/>
                </a:solidFill>
                <a:ea typeface="ヒラギノ角ゴ ProN W3" charset="0"/>
                <a:sym typeface="Gill Sans" charset="0"/>
              </a:rPr>
              <a:t>and </a:t>
            </a:r>
            <a:r>
              <a:rPr lang="en-US" sz="3200" b="1" kern="0" dirty="0">
                <a:solidFill>
                  <a:srgbClr val="562689"/>
                </a:solidFill>
                <a:ea typeface="ヒラギノ角ゴ ProN W3" charset="0"/>
                <a:sym typeface="Gill Sans" charset="0"/>
              </a:rPr>
              <a:t>Shared </a:t>
            </a:r>
            <a:r>
              <a:rPr lang="en-US" sz="3200" b="1" kern="0" dirty="0" smtClean="0">
                <a:solidFill>
                  <a:srgbClr val="562689"/>
                </a:solidFill>
                <a:ea typeface="ヒラギノ角ゴ ProN W3" charset="0"/>
                <a:sym typeface="Gill Sans" charset="0"/>
              </a:rPr>
              <a:t>Purpose</a:t>
            </a:r>
            <a:endParaRPr lang="en-US" dirty="0"/>
          </a:p>
        </p:txBody>
      </p:sp>
      <p:pic>
        <p:nvPicPr>
          <p:cNvPr id="4" name="Content Placeholder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75656" y="1700808"/>
            <a:ext cx="6019696" cy="3310602"/>
          </a:xfrm>
          <a:prstGeom prst="rect">
            <a:avLst/>
          </a:prstGeom>
        </p:spPr>
      </p:pic>
      <p:sp>
        <p:nvSpPr>
          <p:cNvPr id="5" name="TextBox 4"/>
          <p:cNvSpPr txBox="1"/>
          <p:nvPr/>
        </p:nvSpPr>
        <p:spPr>
          <a:xfrm>
            <a:off x="15685" y="4941168"/>
            <a:ext cx="9128315" cy="1938992"/>
          </a:xfrm>
          <a:prstGeom prst="rect">
            <a:avLst/>
          </a:prstGeom>
          <a:noFill/>
        </p:spPr>
        <p:txBody>
          <a:bodyPr wrap="square" rtlCol="0">
            <a:spAutoFit/>
          </a:bodyPr>
          <a:lstStyle/>
          <a:p>
            <a:pPr marL="342900" indent="-342900">
              <a:buFont typeface="Arial"/>
              <a:buChar char="•"/>
            </a:pPr>
            <a:r>
              <a:rPr lang="en-US" sz="2000" dirty="0" smtClean="0">
                <a:solidFill>
                  <a:srgbClr val="562689"/>
                </a:solidFill>
                <a:latin typeface="Arial"/>
                <a:ea typeface="ヒラギノ角ゴ ProN W3"/>
                <a:cs typeface="Arial"/>
              </a:rPr>
              <a:t>Get </a:t>
            </a:r>
            <a:r>
              <a:rPr lang="en-US" sz="2000" dirty="0">
                <a:solidFill>
                  <a:srgbClr val="562689"/>
                </a:solidFill>
                <a:latin typeface="Arial"/>
                <a:ea typeface="ヒラギノ角ゴ ProN W3"/>
                <a:cs typeface="Arial"/>
              </a:rPr>
              <a:t>Senior Leaders and Middle Managers into the conversation using enough shared language about this new organizational model</a:t>
            </a:r>
            <a:r>
              <a:rPr lang="en-US" sz="2000" dirty="0" smtClean="0">
                <a:solidFill>
                  <a:srgbClr val="562689"/>
                </a:solidFill>
                <a:latin typeface="Arial"/>
                <a:ea typeface="ヒラギノ角ゴ ProN W3"/>
                <a:cs typeface="Arial"/>
              </a:rPr>
              <a:t>.</a:t>
            </a:r>
          </a:p>
          <a:p>
            <a:pPr marL="342900" indent="-342900">
              <a:buFont typeface="Arial"/>
              <a:buChar char="•"/>
            </a:pPr>
            <a:endParaRPr lang="en-US" sz="2000" dirty="0">
              <a:solidFill>
                <a:srgbClr val="562689"/>
              </a:solidFill>
              <a:latin typeface="Arial"/>
              <a:ea typeface="ヒラギノ角ゴ ProN W3"/>
              <a:cs typeface="Arial"/>
            </a:endParaRPr>
          </a:p>
          <a:p>
            <a:pPr marL="342900" indent="-342900">
              <a:buFont typeface="Arial"/>
              <a:buChar char="•"/>
            </a:pPr>
            <a:r>
              <a:rPr lang="en-US" sz="2000" dirty="0">
                <a:solidFill>
                  <a:srgbClr val="562689"/>
                </a:solidFill>
                <a:latin typeface="Arial"/>
                <a:ea typeface="ヒラギノ角ゴ ProN W3"/>
                <a:cs typeface="Arial"/>
              </a:rPr>
              <a:t>Co-Create Your Own </a:t>
            </a:r>
            <a:r>
              <a:rPr lang="en-US" sz="2000" dirty="0" err="1">
                <a:solidFill>
                  <a:srgbClr val="562689"/>
                </a:solidFill>
                <a:latin typeface="Arial"/>
                <a:ea typeface="ヒラギノ角ゴ ProN W3"/>
                <a:cs typeface="Arial"/>
              </a:rPr>
              <a:t>Convenings</a:t>
            </a:r>
            <a:r>
              <a:rPr lang="en-US" sz="2000" dirty="0">
                <a:solidFill>
                  <a:srgbClr val="562689"/>
                </a:solidFill>
                <a:latin typeface="Arial"/>
                <a:ea typeface="ヒラギノ角ゴ ProN W3"/>
                <a:cs typeface="Arial"/>
              </a:rPr>
              <a:t> for Senior Leaders and Middle Managers</a:t>
            </a:r>
          </a:p>
          <a:p>
            <a:pPr marL="342900" indent="-342900">
              <a:buAutoNum type="arabicPeriod"/>
            </a:pPr>
            <a:endParaRPr lang="en-US" sz="2000" dirty="0">
              <a:solidFill>
                <a:srgbClr val="562689"/>
              </a:solidFill>
              <a:latin typeface="Arial"/>
              <a:ea typeface="ヒラギノ角ゴ ProN W3"/>
              <a:cs typeface="Arial"/>
            </a:endParaRPr>
          </a:p>
          <a:p>
            <a:endParaRPr lang="en-US" sz="2000" dirty="0">
              <a:solidFill>
                <a:srgbClr val="562689"/>
              </a:solidFill>
              <a:latin typeface="Arial"/>
              <a:cs typeface="Arial"/>
            </a:endParaRPr>
          </a:p>
        </p:txBody>
      </p:sp>
    </p:spTree>
    <p:extLst>
      <p:ext uri="{BB962C8B-B14F-4D97-AF65-F5344CB8AC3E}">
        <p14:creationId xmlns:p14="http://schemas.microsoft.com/office/powerpoint/2010/main" val="117756850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35080" cy="1143000"/>
          </a:xfrm>
        </p:spPr>
        <p:txBody>
          <a:bodyPr/>
          <a:lstStyle/>
          <a:p>
            <a:r>
              <a:rPr lang="en-US" sz="3600" kern="0" dirty="0" smtClean="0">
                <a:solidFill>
                  <a:srgbClr val="562689"/>
                </a:solidFill>
                <a:ea typeface="ヒラギノ角ゴ ProN W3" charset="0"/>
                <a:sym typeface="Gill Sans" charset="0"/>
              </a:rPr>
              <a:t>2. Pursue </a:t>
            </a:r>
            <a:r>
              <a:rPr lang="en-US" sz="3600" kern="0" dirty="0">
                <a:solidFill>
                  <a:srgbClr val="562689"/>
                </a:solidFill>
                <a:ea typeface="ヒラギノ角ゴ ProN W3" charset="0"/>
                <a:sym typeface="Gill Sans" charset="0"/>
              </a:rPr>
              <a:t>Conditions &amp; </a:t>
            </a:r>
            <a:r>
              <a:rPr lang="en-US" sz="3600" kern="0" dirty="0" smtClean="0">
                <a:solidFill>
                  <a:srgbClr val="562689"/>
                </a:solidFill>
                <a:ea typeface="ヒラギノ角ゴ ProN W3" charset="0"/>
                <a:sym typeface="Gill Sans" charset="0"/>
              </a:rPr>
              <a:t>Processes</a:t>
            </a:r>
            <a:endParaRPr lang="en-US" sz="3600" dirty="0">
              <a:solidFill>
                <a:srgbClr val="562689"/>
              </a:solidFill>
            </a:endParaRPr>
          </a:p>
        </p:txBody>
      </p:sp>
      <p:sp>
        <p:nvSpPr>
          <p:cNvPr id="4" name="TextBox 3"/>
          <p:cNvSpPr txBox="1"/>
          <p:nvPr/>
        </p:nvSpPr>
        <p:spPr>
          <a:xfrm>
            <a:off x="722335" y="1784057"/>
            <a:ext cx="2281105" cy="369328"/>
          </a:xfrm>
          <a:prstGeom prst="rect">
            <a:avLst/>
          </a:prstGeom>
          <a:noFill/>
        </p:spPr>
        <p:txBody>
          <a:bodyPr wrap="square" lIns="91436" tIns="45718" rIns="91436" bIns="45718" rtlCol="0">
            <a:spAutoFit/>
          </a:bodyPr>
          <a:lstStyle/>
          <a:p>
            <a:pPr algn="ctr"/>
            <a:r>
              <a:rPr lang="en-US" dirty="0" smtClean="0">
                <a:solidFill>
                  <a:srgbClr val="46525B"/>
                </a:solidFill>
                <a:latin typeface="Gill Sans"/>
                <a:ea typeface="ヒラギノ角ゴ ProN W3"/>
                <a:cs typeface="ヒラギノ角ゴ ProN W3"/>
              </a:rPr>
              <a:t>Trust based culture</a:t>
            </a:r>
            <a:endParaRPr lang="en-US" dirty="0">
              <a:solidFill>
                <a:srgbClr val="46525B"/>
              </a:solidFill>
              <a:latin typeface="Gill Sans"/>
              <a:ea typeface="ヒラギノ角ゴ ProN W3"/>
              <a:cs typeface="ヒラギノ角ゴ ProN W3"/>
            </a:endParaRPr>
          </a:p>
        </p:txBody>
      </p:sp>
      <p:sp>
        <p:nvSpPr>
          <p:cNvPr id="5" name="TextBox 4"/>
          <p:cNvSpPr txBox="1"/>
          <p:nvPr/>
        </p:nvSpPr>
        <p:spPr>
          <a:xfrm>
            <a:off x="445617" y="2484108"/>
            <a:ext cx="1678266" cy="646327"/>
          </a:xfrm>
          <a:prstGeom prst="rect">
            <a:avLst/>
          </a:prstGeom>
          <a:noFill/>
        </p:spPr>
        <p:txBody>
          <a:bodyPr wrap="square" lIns="91436" tIns="45718" rIns="91436" bIns="45718" rtlCol="0">
            <a:spAutoFit/>
          </a:bodyPr>
          <a:lstStyle/>
          <a:p>
            <a:pPr algn="ctr"/>
            <a:r>
              <a:rPr lang="en-US" dirty="0" smtClean="0">
                <a:solidFill>
                  <a:srgbClr val="46525B"/>
                </a:solidFill>
                <a:latin typeface="Gill Sans"/>
                <a:ea typeface="ヒラギノ角ゴ ProN W3"/>
                <a:cs typeface="ヒラギノ角ゴ ProN W3"/>
              </a:rPr>
              <a:t>Psychological safety</a:t>
            </a:r>
            <a:endParaRPr lang="en-US" dirty="0">
              <a:solidFill>
                <a:srgbClr val="46525B"/>
              </a:solidFill>
              <a:latin typeface="Gill Sans"/>
              <a:ea typeface="ヒラギノ角ゴ ProN W3"/>
              <a:cs typeface="ヒラギノ角ゴ ProN W3"/>
            </a:endParaRPr>
          </a:p>
        </p:txBody>
      </p:sp>
      <p:sp>
        <p:nvSpPr>
          <p:cNvPr id="6" name="TextBox 5"/>
          <p:cNvSpPr txBox="1"/>
          <p:nvPr/>
        </p:nvSpPr>
        <p:spPr>
          <a:xfrm>
            <a:off x="251520" y="3384772"/>
            <a:ext cx="2387053" cy="923326"/>
          </a:xfrm>
          <a:prstGeom prst="rect">
            <a:avLst/>
          </a:prstGeom>
          <a:noFill/>
        </p:spPr>
        <p:txBody>
          <a:bodyPr wrap="square" lIns="91436" tIns="45718" rIns="91436" bIns="45718" rtlCol="0">
            <a:spAutoFit/>
          </a:bodyPr>
          <a:lstStyle/>
          <a:p>
            <a:pPr algn="ctr"/>
            <a:r>
              <a:rPr lang="en-US" dirty="0" smtClean="0">
                <a:solidFill>
                  <a:srgbClr val="46525B"/>
                </a:solidFill>
                <a:latin typeface="Gill Sans"/>
                <a:ea typeface="ヒラギノ角ゴ ProN W3"/>
                <a:cs typeface="ヒラギノ角ゴ ProN W3"/>
              </a:rPr>
              <a:t>Forums, processes and permission for idea flow</a:t>
            </a:r>
            <a:endParaRPr lang="en-US" dirty="0">
              <a:solidFill>
                <a:srgbClr val="46525B"/>
              </a:solidFill>
              <a:latin typeface="Gill Sans"/>
              <a:ea typeface="ヒラギノ角ゴ ProN W3"/>
              <a:cs typeface="ヒラギノ角ゴ ProN W3"/>
            </a:endParaRPr>
          </a:p>
        </p:txBody>
      </p:sp>
      <p:sp>
        <p:nvSpPr>
          <p:cNvPr id="7" name="TextBox 6"/>
          <p:cNvSpPr txBox="1"/>
          <p:nvPr/>
        </p:nvSpPr>
        <p:spPr>
          <a:xfrm>
            <a:off x="445619" y="4665914"/>
            <a:ext cx="2408987" cy="923326"/>
          </a:xfrm>
          <a:prstGeom prst="rect">
            <a:avLst/>
          </a:prstGeom>
          <a:noFill/>
        </p:spPr>
        <p:txBody>
          <a:bodyPr wrap="square" lIns="91436" tIns="45718" rIns="91436" bIns="45718" rtlCol="0">
            <a:spAutoFit/>
          </a:bodyPr>
          <a:lstStyle/>
          <a:p>
            <a:pPr algn="ctr"/>
            <a:r>
              <a:rPr lang="en-US" dirty="0" smtClean="0">
                <a:solidFill>
                  <a:srgbClr val="46525B"/>
                </a:solidFill>
                <a:latin typeface="Gill Sans"/>
                <a:ea typeface="ヒラギノ角ゴ ProN W3"/>
                <a:cs typeface="ヒラギノ角ゴ ProN W3"/>
              </a:rPr>
              <a:t>Stories that model emotional resources: courage, hope, drive</a:t>
            </a:r>
            <a:endParaRPr lang="en-US" dirty="0">
              <a:solidFill>
                <a:srgbClr val="46525B"/>
              </a:solidFill>
              <a:latin typeface="Gill Sans"/>
              <a:ea typeface="ヒラギノ角ゴ ProN W3"/>
              <a:cs typeface="ヒラギノ角ゴ ProN W3"/>
            </a:endParaRPr>
          </a:p>
        </p:txBody>
      </p:sp>
      <p:pic>
        <p:nvPicPr>
          <p:cNvPr id="8" name="Picture 6" descr="Integration Generic Image-14.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85707" y="2113594"/>
            <a:ext cx="4538585" cy="255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283109" y="1763930"/>
            <a:ext cx="2680175" cy="646327"/>
          </a:xfrm>
          <a:prstGeom prst="rect">
            <a:avLst/>
          </a:prstGeom>
          <a:noFill/>
        </p:spPr>
        <p:txBody>
          <a:bodyPr wrap="square" lIns="91436" tIns="45718" rIns="91436" bIns="45718" rtlCol="0">
            <a:spAutoFit/>
          </a:bodyPr>
          <a:lstStyle/>
          <a:p>
            <a:pPr algn="ctr"/>
            <a:r>
              <a:rPr lang="en-US" dirty="0" smtClean="0">
                <a:solidFill>
                  <a:srgbClr val="46525B"/>
                </a:solidFill>
                <a:latin typeface="Gill Sans"/>
                <a:ea typeface="ヒラギノ角ゴ ProN W3"/>
                <a:cs typeface="ヒラギノ角ゴ ProN W3"/>
              </a:rPr>
              <a:t>Access to seed funding for pilots</a:t>
            </a:r>
            <a:endParaRPr lang="en-US" dirty="0">
              <a:solidFill>
                <a:srgbClr val="46525B"/>
              </a:solidFill>
              <a:latin typeface="Gill Sans"/>
              <a:ea typeface="ヒラギノ角ゴ ProN W3"/>
              <a:cs typeface="ヒラギノ角ゴ ProN W3"/>
            </a:endParaRPr>
          </a:p>
        </p:txBody>
      </p:sp>
      <p:sp>
        <p:nvSpPr>
          <p:cNvPr id="11" name="TextBox 10"/>
          <p:cNvSpPr txBox="1"/>
          <p:nvPr/>
        </p:nvSpPr>
        <p:spPr>
          <a:xfrm>
            <a:off x="5278577" y="5333778"/>
            <a:ext cx="2296526" cy="646327"/>
          </a:xfrm>
          <a:prstGeom prst="rect">
            <a:avLst/>
          </a:prstGeom>
          <a:noFill/>
        </p:spPr>
        <p:txBody>
          <a:bodyPr wrap="square" lIns="91436" tIns="45718" rIns="91436" bIns="45718" rtlCol="0">
            <a:spAutoFit/>
          </a:bodyPr>
          <a:lstStyle/>
          <a:p>
            <a:pPr algn="ctr"/>
            <a:r>
              <a:rPr lang="en-US" dirty="0" smtClean="0">
                <a:solidFill>
                  <a:srgbClr val="46525B"/>
                </a:solidFill>
                <a:latin typeface="Gill Sans"/>
                <a:ea typeface="ヒラギノ角ゴ ProN W3"/>
                <a:cs typeface="ヒラギノ角ゴ ProN W3"/>
              </a:rPr>
              <a:t>Forums for social (peer to peer) learning</a:t>
            </a:r>
            <a:endParaRPr lang="en-US" dirty="0">
              <a:solidFill>
                <a:srgbClr val="46525B"/>
              </a:solidFill>
              <a:latin typeface="Gill Sans"/>
              <a:ea typeface="ヒラギノ角ゴ ProN W3"/>
              <a:cs typeface="ヒラギノ角ゴ ProN W3"/>
            </a:endParaRPr>
          </a:p>
        </p:txBody>
      </p:sp>
      <p:sp>
        <p:nvSpPr>
          <p:cNvPr id="12" name="TextBox 11"/>
          <p:cNvSpPr txBox="1"/>
          <p:nvPr/>
        </p:nvSpPr>
        <p:spPr>
          <a:xfrm>
            <a:off x="3283108" y="4855030"/>
            <a:ext cx="2989938" cy="646331"/>
          </a:xfrm>
          <a:prstGeom prst="rect">
            <a:avLst/>
          </a:prstGeom>
          <a:noFill/>
        </p:spPr>
        <p:txBody>
          <a:bodyPr wrap="square" rtlCol="0">
            <a:spAutoFit/>
          </a:bodyPr>
          <a:lstStyle/>
          <a:p>
            <a:r>
              <a:rPr lang="en-US" dirty="0" smtClean="0">
                <a:solidFill>
                  <a:srgbClr val="46525B"/>
                </a:solidFill>
                <a:latin typeface="Gill Sans"/>
                <a:ea typeface="ヒラギノ角ゴ ProN W3"/>
                <a:cs typeface="ヒラギノ角ゴ ProN W3"/>
              </a:rPr>
              <a:t>Permission for piloting and exploration</a:t>
            </a:r>
            <a:endParaRPr lang="en-US" dirty="0">
              <a:solidFill>
                <a:srgbClr val="46525B"/>
              </a:solidFill>
              <a:latin typeface="Gill Sans"/>
              <a:ea typeface="ヒラギノ角ゴ ProN W3"/>
              <a:cs typeface="ヒラギノ角ゴ ProN W3"/>
            </a:endParaRPr>
          </a:p>
        </p:txBody>
      </p:sp>
      <p:sp>
        <p:nvSpPr>
          <p:cNvPr id="13" name="TextBox 12"/>
          <p:cNvSpPr txBox="1"/>
          <p:nvPr/>
        </p:nvSpPr>
        <p:spPr>
          <a:xfrm>
            <a:off x="6228184" y="2083328"/>
            <a:ext cx="2579667" cy="646327"/>
          </a:xfrm>
          <a:prstGeom prst="rect">
            <a:avLst/>
          </a:prstGeom>
          <a:noFill/>
        </p:spPr>
        <p:txBody>
          <a:bodyPr wrap="square" lIns="91436" tIns="45718" rIns="91436" bIns="45718" rtlCol="0">
            <a:spAutoFit/>
          </a:bodyPr>
          <a:lstStyle/>
          <a:p>
            <a:pPr algn="ctr"/>
            <a:r>
              <a:rPr lang="en-US" dirty="0" smtClean="0">
                <a:solidFill>
                  <a:srgbClr val="46525B"/>
                </a:solidFill>
                <a:latin typeface="Gill Sans"/>
                <a:ea typeface="ヒラギノ角ゴ ProN W3"/>
                <a:cs typeface="ヒラギノ角ゴ ProN W3"/>
              </a:rPr>
              <a:t>Shared ownership, credit, public recognition</a:t>
            </a:r>
            <a:endParaRPr lang="en-US" dirty="0">
              <a:solidFill>
                <a:srgbClr val="46525B"/>
              </a:solidFill>
              <a:latin typeface="Gill Sans"/>
              <a:ea typeface="ヒラギノ角ゴ ProN W3"/>
              <a:cs typeface="ヒラギノ角ゴ ProN W3"/>
            </a:endParaRPr>
          </a:p>
        </p:txBody>
      </p:sp>
      <p:sp>
        <p:nvSpPr>
          <p:cNvPr id="14" name="TextBox 13"/>
          <p:cNvSpPr txBox="1"/>
          <p:nvPr/>
        </p:nvSpPr>
        <p:spPr>
          <a:xfrm>
            <a:off x="6228184" y="4221088"/>
            <a:ext cx="3116105" cy="923326"/>
          </a:xfrm>
          <a:prstGeom prst="rect">
            <a:avLst/>
          </a:prstGeom>
          <a:noFill/>
        </p:spPr>
        <p:txBody>
          <a:bodyPr wrap="square" lIns="91436" tIns="45718" rIns="91436" bIns="45718" rtlCol="0">
            <a:spAutoFit/>
          </a:bodyPr>
          <a:lstStyle/>
          <a:p>
            <a:pPr algn="ctr"/>
            <a:r>
              <a:rPr lang="en-US" dirty="0" smtClean="0">
                <a:solidFill>
                  <a:srgbClr val="46525B"/>
                </a:solidFill>
                <a:latin typeface="Gill Sans"/>
                <a:ea typeface="ヒラギノ角ゴ ProN W3"/>
                <a:cs typeface="ヒラギノ角ゴ ProN W3"/>
              </a:rPr>
              <a:t>High functioning group processes/meetings with optimal patterns of interaction</a:t>
            </a:r>
            <a:endParaRPr lang="en-US" dirty="0">
              <a:solidFill>
                <a:srgbClr val="46525B"/>
              </a:solidFill>
              <a:latin typeface="Gill Sans"/>
              <a:ea typeface="ヒラギノ角ゴ ProN W3"/>
              <a:cs typeface="ヒラギノ角ゴ ProN W3"/>
            </a:endParaRPr>
          </a:p>
        </p:txBody>
      </p:sp>
      <p:sp>
        <p:nvSpPr>
          <p:cNvPr id="15" name="TextBox 14"/>
          <p:cNvSpPr txBox="1"/>
          <p:nvPr/>
        </p:nvSpPr>
        <p:spPr>
          <a:xfrm>
            <a:off x="6771159" y="3203231"/>
            <a:ext cx="2562759" cy="646327"/>
          </a:xfrm>
          <a:prstGeom prst="rect">
            <a:avLst/>
          </a:prstGeom>
          <a:noFill/>
        </p:spPr>
        <p:txBody>
          <a:bodyPr wrap="square" lIns="91436" tIns="45718" rIns="91436" bIns="45718" rtlCol="0">
            <a:spAutoFit/>
          </a:bodyPr>
          <a:lstStyle/>
          <a:p>
            <a:r>
              <a:rPr lang="en-US" dirty="0" smtClean="0">
                <a:solidFill>
                  <a:srgbClr val="46525B"/>
                </a:solidFill>
                <a:latin typeface="Gill Sans"/>
                <a:ea typeface="ヒラギノ角ゴ ProN W3"/>
                <a:cs typeface="ヒラギノ角ゴ ProN W3"/>
              </a:rPr>
              <a:t>Agile decision-making processes for scaling.</a:t>
            </a:r>
            <a:endParaRPr lang="en-US" dirty="0">
              <a:solidFill>
                <a:srgbClr val="46525B"/>
              </a:solidFill>
              <a:latin typeface="Gill Sans"/>
              <a:ea typeface="ヒラギノ角ゴ ProN W3"/>
              <a:cs typeface="ヒラギノ角ゴ ProN W3"/>
            </a:endParaRPr>
          </a:p>
        </p:txBody>
      </p:sp>
      <p:sp>
        <p:nvSpPr>
          <p:cNvPr id="17" name="TextBox 16"/>
          <p:cNvSpPr txBox="1"/>
          <p:nvPr/>
        </p:nvSpPr>
        <p:spPr>
          <a:xfrm>
            <a:off x="-20547" y="6690846"/>
            <a:ext cx="9057043" cy="338554"/>
          </a:xfrm>
          <a:prstGeom prst="rect">
            <a:avLst/>
          </a:prstGeom>
          <a:noFill/>
        </p:spPr>
        <p:txBody>
          <a:bodyPr wrap="square">
            <a:spAutoFit/>
          </a:bodyPr>
          <a:lstStyle/>
          <a:p>
            <a:pPr>
              <a:defRPr/>
            </a:pPr>
            <a:r>
              <a:rPr lang="en-US" sz="800" dirty="0">
                <a:solidFill>
                  <a:schemeClr val="bg1">
                    <a:lumMod val="50000"/>
                  </a:schemeClr>
                </a:solidFill>
                <a:latin typeface="Gill Sans"/>
                <a:ea typeface="ヒラギノ角ゴ ProN W3"/>
                <a:cs typeface="ヒラギノ角ゴ ProN W3"/>
              </a:rPr>
              <a:t>“CBIS </a:t>
            </a:r>
            <a:r>
              <a:rPr lang="en-US" sz="800" dirty="0" smtClean="0">
                <a:solidFill>
                  <a:schemeClr val="bg1">
                    <a:lumMod val="50000"/>
                  </a:schemeClr>
                </a:solidFill>
                <a:latin typeface="Gill Sans"/>
                <a:ea typeface="ヒラギノ角ゴ ProN W3"/>
                <a:cs typeface="ヒラギノ角ゴ ProN W3"/>
              </a:rPr>
              <a:t>Content” </a:t>
            </a:r>
            <a:r>
              <a:rPr lang="en-US" sz="800" dirty="0">
                <a:solidFill>
                  <a:schemeClr val="bg1">
                    <a:lumMod val="50000"/>
                  </a:schemeClr>
                </a:solidFill>
                <a:latin typeface="Gill Sans"/>
                <a:ea typeface="ヒラギノ角ゴ ProN W3"/>
                <a:cs typeface="ヒラギノ角ゴ ProN W3"/>
              </a:rPr>
              <a:t>by </a:t>
            </a:r>
            <a:r>
              <a:rPr lang="en-US" sz="800" u="sng" dirty="0" smtClean="0">
                <a:solidFill>
                  <a:schemeClr val="bg1">
                    <a:lumMod val="50000"/>
                  </a:schemeClr>
                </a:solidFill>
                <a:latin typeface="Gill Sans"/>
                <a:ea typeface="ヒラギノ角ゴ ProN W3"/>
                <a:cs typeface="ヒラギノ角ゴ ProN W3"/>
                <a:hlinkClick r:id="rId3"/>
              </a:rPr>
              <a:t>L.Sharp</a:t>
            </a:r>
            <a:r>
              <a:rPr lang="en-US" sz="800" dirty="0">
                <a:solidFill>
                  <a:schemeClr val="bg1">
                    <a:lumMod val="50000"/>
                  </a:schemeClr>
                </a:solidFill>
                <a:latin typeface="Gill Sans"/>
                <a:ea typeface="ヒラギノ角ゴ ProN W3"/>
                <a:cs typeface="ヒラギノ角ゴ ProN W3"/>
              </a:rPr>
              <a:t>,</a:t>
            </a:r>
            <a:r>
              <a:rPr lang="en-US" sz="800" dirty="0" smtClean="0">
                <a:solidFill>
                  <a:schemeClr val="bg1">
                    <a:lumMod val="50000"/>
                  </a:schemeClr>
                </a:solidFill>
                <a:latin typeface="Gill Sans"/>
                <a:ea typeface="ヒラギノ角ゴ ProN W3"/>
                <a:cs typeface="ヒラギノ角ゴ ProN W3"/>
              </a:rPr>
              <a:t> </a:t>
            </a:r>
            <a:r>
              <a:rPr lang="en-US" sz="800" dirty="0">
                <a:solidFill>
                  <a:schemeClr val="bg1">
                    <a:lumMod val="50000"/>
                  </a:schemeClr>
                </a:solidFill>
                <a:latin typeface="Gill Sans"/>
                <a:ea typeface="ヒラギノ角ゴ ProN W3"/>
                <a:cs typeface="ヒラギノ角ゴ ProN W3"/>
              </a:rPr>
              <a:t>is licensed for open sharing and adapting under Creative Commons </a:t>
            </a:r>
            <a:r>
              <a:rPr lang="en-US" sz="800" u="sng" dirty="0">
                <a:solidFill>
                  <a:schemeClr val="bg1">
                    <a:lumMod val="50000"/>
                  </a:schemeClr>
                </a:solidFill>
                <a:latin typeface="Gill Sans"/>
                <a:ea typeface="ヒラギノ角ゴ ProN W3"/>
                <a:cs typeface="ヒラギノ角ゴ ProN W3"/>
                <a:hlinkClick r:id="rId4"/>
              </a:rPr>
              <a:t>CC BY-AS 4.0</a:t>
            </a:r>
            <a:endParaRPr lang="en-AU" sz="800" dirty="0">
              <a:solidFill>
                <a:schemeClr val="bg1">
                  <a:lumMod val="50000"/>
                </a:schemeClr>
              </a:solidFill>
              <a:latin typeface="Gill Sans"/>
              <a:ea typeface="ヒラギノ角ゴ ProN W3"/>
              <a:cs typeface="ヒラギノ角ゴ ProN W3"/>
            </a:endParaRPr>
          </a:p>
          <a:p>
            <a:pPr>
              <a:defRPr/>
            </a:pPr>
            <a:endParaRPr lang="en-US" sz="800" dirty="0">
              <a:solidFill>
                <a:schemeClr val="bg1">
                  <a:lumMod val="50000"/>
                </a:schemeClr>
              </a:solidFill>
              <a:latin typeface="Calibri"/>
              <a:ea typeface="ヒラギノ角ゴ ProN W3"/>
              <a:cs typeface="ヒラギノ角ゴ ProN W3"/>
            </a:endParaRPr>
          </a:p>
        </p:txBody>
      </p:sp>
    </p:spTree>
    <p:extLst>
      <p:ext uri="{BB962C8B-B14F-4D97-AF65-F5344CB8AC3E}">
        <p14:creationId xmlns:p14="http://schemas.microsoft.com/office/powerpoint/2010/main" val="39231224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19056" cy="1143000"/>
          </a:xfrm>
        </p:spPr>
        <p:txBody>
          <a:bodyPr/>
          <a:lstStyle/>
          <a:p>
            <a:r>
              <a:rPr lang="en-US" sz="3200" dirty="0" smtClean="0">
                <a:solidFill>
                  <a:srgbClr val="562689"/>
                </a:solidFill>
                <a:latin typeface="Arial" charset="0"/>
                <a:ea typeface="ＭＳ Ｐゴシック" charset="0"/>
                <a:cs typeface="ＭＳ Ｐゴシック" charset="0"/>
              </a:rPr>
              <a:t>3. Focus </a:t>
            </a:r>
            <a:r>
              <a:rPr lang="en-US" sz="3200" dirty="0">
                <a:solidFill>
                  <a:srgbClr val="562689"/>
                </a:solidFill>
                <a:latin typeface="Arial" charset="0"/>
                <a:ea typeface="ＭＳ Ｐゴシック" charset="0"/>
                <a:cs typeface="ＭＳ Ｐゴシック" charset="0"/>
              </a:rPr>
              <a:t>on Removing Risk &amp; Fostering </a:t>
            </a:r>
            <a:r>
              <a:rPr lang="en-US" sz="3200" dirty="0" smtClean="0">
                <a:solidFill>
                  <a:srgbClr val="562689"/>
                </a:solidFill>
                <a:latin typeface="Arial" charset="0"/>
                <a:ea typeface="ＭＳ Ｐゴシック" charset="0"/>
                <a:cs typeface="ＭＳ Ｐゴシック" charset="0"/>
              </a:rPr>
              <a:t>Stability</a:t>
            </a:r>
            <a:endParaRPr lang="en-US" sz="3200" dirty="0"/>
          </a:p>
        </p:txBody>
      </p:sp>
      <p:sp>
        <p:nvSpPr>
          <p:cNvPr id="3" name="Content Placeholder 2"/>
          <p:cNvSpPr>
            <a:spLocks noGrp="1"/>
          </p:cNvSpPr>
          <p:nvPr>
            <p:ph idx="1"/>
          </p:nvPr>
        </p:nvSpPr>
        <p:spPr>
          <a:xfrm>
            <a:off x="431032" y="5373216"/>
            <a:ext cx="8712968" cy="1112987"/>
          </a:xfrm>
        </p:spPr>
        <p:txBody>
          <a:bodyPr/>
          <a:lstStyle/>
          <a:p>
            <a:pPr marL="0" indent="0" algn="ctr" defTabSz="914355">
              <a:spcBef>
                <a:spcPts val="500"/>
              </a:spcBef>
              <a:buNone/>
            </a:pPr>
            <a:r>
              <a:rPr lang="en-US" sz="2400" b="1" dirty="0">
                <a:solidFill>
                  <a:srgbClr val="469D98"/>
                </a:solidFill>
                <a:latin typeface="Arial" charset="0"/>
                <a:ea typeface="ＭＳ Ｐゴシック" charset="0"/>
                <a:cs typeface="ＭＳ Ｐゴシック" charset="0"/>
                <a:sym typeface="Novecento wide Normal" charset="0"/>
              </a:rPr>
              <a:t>A change agent and a change capable organization creates stability and reduces risk </a:t>
            </a:r>
            <a:r>
              <a:rPr lang="en-US" sz="2400" dirty="0">
                <a:solidFill>
                  <a:srgbClr val="FFFFFF">
                    <a:lumMod val="50000"/>
                  </a:srgbClr>
                </a:solidFill>
                <a:latin typeface="Arial" charset="0"/>
                <a:ea typeface="ＭＳ Ｐゴシック" charset="0"/>
                <a:cs typeface="ＭＳ Ｐゴシック" charset="0"/>
                <a:sym typeface="Novecento wide Normal" charset="0"/>
              </a:rPr>
              <a:t>so that others can join in.</a:t>
            </a:r>
          </a:p>
          <a:p>
            <a:pPr marL="0" indent="0" algn="ctr" defTabSz="914355">
              <a:spcBef>
                <a:spcPts val="500"/>
              </a:spcBef>
              <a:buNone/>
            </a:pPr>
            <a:endParaRPr lang="en-US" sz="2400" dirty="0">
              <a:solidFill>
                <a:srgbClr val="808080"/>
              </a:solidFill>
              <a:latin typeface="Arial" charset="0"/>
              <a:ea typeface="ＭＳ Ｐゴシック" charset="0"/>
              <a:cs typeface="ＭＳ Ｐゴシック" charset="0"/>
              <a:sym typeface="Novecento wide Normal" charset="0"/>
            </a:endParaRPr>
          </a:p>
        </p:txBody>
      </p:sp>
      <p:cxnSp>
        <p:nvCxnSpPr>
          <p:cNvPr id="5" name="Straight Connector 4"/>
          <p:cNvCxnSpPr/>
          <p:nvPr/>
        </p:nvCxnSpPr>
        <p:spPr>
          <a:xfrm>
            <a:off x="1988096" y="1484784"/>
            <a:ext cx="0" cy="32403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988096" y="4725144"/>
            <a:ext cx="4384104" cy="8384"/>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79512" y="1700808"/>
            <a:ext cx="1296144" cy="923330"/>
          </a:xfrm>
          <a:prstGeom prst="rect">
            <a:avLst/>
          </a:prstGeom>
          <a:noFill/>
        </p:spPr>
        <p:txBody>
          <a:bodyPr wrap="square" rtlCol="0">
            <a:spAutoFit/>
          </a:bodyPr>
          <a:lstStyle/>
          <a:p>
            <a:r>
              <a:rPr lang="en-US" dirty="0" smtClean="0"/>
              <a:t>High Perceived Stability</a:t>
            </a:r>
          </a:p>
        </p:txBody>
      </p:sp>
      <p:sp>
        <p:nvSpPr>
          <p:cNvPr id="13" name="TextBox 12"/>
          <p:cNvSpPr txBox="1"/>
          <p:nvPr/>
        </p:nvSpPr>
        <p:spPr>
          <a:xfrm>
            <a:off x="2771800" y="4941168"/>
            <a:ext cx="3125750" cy="369332"/>
          </a:xfrm>
          <a:prstGeom prst="rect">
            <a:avLst/>
          </a:prstGeom>
          <a:noFill/>
        </p:spPr>
        <p:txBody>
          <a:bodyPr wrap="none" rtlCol="0">
            <a:spAutoFit/>
          </a:bodyPr>
          <a:lstStyle/>
          <a:p>
            <a:r>
              <a:rPr lang="en-US" dirty="0" smtClean="0"/>
              <a:t>Willingness to Embrace Change</a:t>
            </a:r>
            <a:endParaRPr lang="en-US" dirty="0"/>
          </a:p>
        </p:txBody>
      </p:sp>
      <p:sp>
        <p:nvSpPr>
          <p:cNvPr id="14" name="TextBox 13"/>
          <p:cNvSpPr txBox="1"/>
          <p:nvPr/>
        </p:nvSpPr>
        <p:spPr>
          <a:xfrm>
            <a:off x="395536" y="3789040"/>
            <a:ext cx="1325593" cy="923330"/>
          </a:xfrm>
          <a:prstGeom prst="rect">
            <a:avLst/>
          </a:prstGeom>
          <a:noFill/>
        </p:spPr>
        <p:txBody>
          <a:bodyPr wrap="square" rtlCol="0">
            <a:spAutoFit/>
          </a:bodyPr>
          <a:lstStyle/>
          <a:p>
            <a:r>
              <a:rPr lang="en-US" dirty="0" smtClean="0"/>
              <a:t>Low Perceived Stability</a:t>
            </a:r>
            <a:endParaRPr lang="en-US" dirty="0"/>
          </a:p>
        </p:txBody>
      </p:sp>
      <p:sp>
        <p:nvSpPr>
          <p:cNvPr id="15" name="TextBox 14"/>
          <p:cNvSpPr txBox="1"/>
          <p:nvPr/>
        </p:nvSpPr>
        <p:spPr>
          <a:xfrm>
            <a:off x="1979712" y="4797152"/>
            <a:ext cx="568447" cy="369332"/>
          </a:xfrm>
          <a:prstGeom prst="rect">
            <a:avLst/>
          </a:prstGeom>
          <a:noFill/>
        </p:spPr>
        <p:txBody>
          <a:bodyPr wrap="none" rtlCol="0">
            <a:spAutoFit/>
          </a:bodyPr>
          <a:lstStyle/>
          <a:p>
            <a:r>
              <a:rPr lang="en-US" dirty="0" smtClean="0"/>
              <a:t>Low</a:t>
            </a:r>
            <a:endParaRPr lang="en-US" dirty="0"/>
          </a:p>
        </p:txBody>
      </p:sp>
      <p:sp>
        <p:nvSpPr>
          <p:cNvPr id="16" name="TextBox 15"/>
          <p:cNvSpPr txBox="1"/>
          <p:nvPr/>
        </p:nvSpPr>
        <p:spPr>
          <a:xfrm>
            <a:off x="6228184" y="4797152"/>
            <a:ext cx="611390" cy="369332"/>
          </a:xfrm>
          <a:prstGeom prst="rect">
            <a:avLst/>
          </a:prstGeom>
          <a:noFill/>
        </p:spPr>
        <p:txBody>
          <a:bodyPr wrap="none" rtlCol="0">
            <a:spAutoFit/>
          </a:bodyPr>
          <a:lstStyle/>
          <a:p>
            <a:r>
              <a:rPr lang="en-US" dirty="0" smtClean="0"/>
              <a:t>High</a:t>
            </a:r>
            <a:endParaRPr lang="en-US" dirty="0"/>
          </a:p>
        </p:txBody>
      </p:sp>
      <p:sp>
        <p:nvSpPr>
          <p:cNvPr id="18" name="Freeform 17"/>
          <p:cNvSpPr/>
          <p:nvPr/>
        </p:nvSpPr>
        <p:spPr>
          <a:xfrm>
            <a:off x="2010930" y="1711192"/>
            <a:ext cx="4198258" cy="2046375"/>
          </a:xfrm>
          <a:custGeom>
            <a:avLst/>
            <a:gdLst>
              <a:gd name="connsiteX0" fmla="*/ 0 w 4198258"/>
              <a:gd name="connsiteY0" fmla="*/ 2046375 h 2046375"/>
              <a:gd name="connsiteX1" fmla="*/ 370435 w 4198258"/>
              <a:gd name="connsiteY1" fmla="*/ 2028733 h 2046375"/>
              <a:gd name="connsiteX2" fmla="*/ 511553 w 4198258"/>
              <a:gd name="connsiteY2" fmla="*/ 1975810 h 2046375"/>
              <a:gd name="connsiteX3" fmla="*/ 652671 w 4198258"/>
              <a:gd name="connsiteY3" fmla="*/ 1940528 h 2046375"/>
              <a:gd name="connsiteX4" fmla="*/ 1023105 w 4198258"/>
              <a:gd name="connsiteY4" fmla="*/ 1799398 h 2046375"/>
              <a:gd name="connsiteX5" fmla="*/ 1199503 w 4198258"/>
              <a:gd name="connsiteY5" fmla="*/ 1728834 h 2046375"/>
              <a:gd name="connsiteX6" fmla="*/ 1375900 w 4198258"/>
              <a:gd name="connsiteY6" fmla="*/ 1640628 h 2046375"/>
              <a:gd name="connsiteX7" fmla="*/ 1711055 w 4198258"/>
              <a:gd name="connsiteY7" fmla="*/ 1570063 h 2046375"/>
              <a:gd name="connsiteX8" fmla="*/ 1993291 w 4198258"/>
              <a:gd name="connsiteY8" fmla="*/ 1464216 h 2046375"/>
              <a:gd name="connsiteX9" fmla="*/ 2134409 w 4198258"/>
              <a:gd name="connsiteY9" fmla="*/ 1411293 h 2046375"/>
              <a:gd name="connsiteX10" fmla="*/ 2257887 w 4198258"/>
              <a:gd name="connsiteY10" fmla="*/ 1287805 h 2046375"/>
              <a:gd name="connsiteX11" fmla="*/ 2504843 w 4198258"/>
              <a:gd name="connsiteY11" fmla="*/ 1181958 h 2046375"/>
              <a:gd name="connsiteX12" fmla="*/ 2628322 w 4198258"/>
              <a:gd name="connsiteY12" fmla="*/ 1111393 h 2046375"/>
              <a:gd name="connsiteX13" fmla="*/ 2910557 w 4198258"/>
              <a:gd name="connsiteY13" fmla="*/ 987905 h 2046375"/>
              <a:gd name="connsiteX14" fmla="*/ 3086955 w 4198258"/>
              <a:gd name="connsiteY14" fmla="*/ 846776 h 2046375"/>
              <a:gd name="connsiteX15" fmla="*/ 3228073 w 4198258"/>
              <a:gd name="connsiteY15" fmla="*/ 740929 h 2046375"/>
              <a:gd name="connsiteX16" fmla="*/ 3369191 w 4198258"/>
              <a:gd name="connsiteY16" fmla="*/ 635082 h 2046375"/>
              <a:gd name="connsiteX17" fmla="*/ 3439750 w 4198258"/>
              <a:gd name="connsiteY17" fmla="*/ 599800 h 2046375"/>
              <a:gd name="connsiteX18" fmla="*/ 3598507 w 4198258"/>
              <a:gd name="connsiteY18" fmla="*/ 511594 h 2046375"/>
              <a:gd name="connsiteX19" fmla="*/ 3651426 w 4198258"/>
              <a:gd name="connsiteY19" fmla="*/ 441029 h 2046375"/>
              <a:gd name="connsiteX20" fmla="*/ 3721985 w 4198258"/>
              <a:gd name="connsiteY20" fmla="*/ 405747 h 2046375"/>
              <a:gd name="connsiteX21" fmla="*/ 3774905 w 4198258"/>
              <a:gd name="connsiteY21" fmla="*/ 352823 h 2046375"/>
              <a:gd name="connsiteX22" fmla="*/ 3863103 w 4198258"/>
              <a:gd name="connsiteY22" fmla="*/ 299900 h 2046375"/>
              <a:gd name="connsiteX23" fmla="*/ 4004221 w 4198258"/>
              <a:gd name="connsiteY23" fmla="*/ 141130 h 2046375"/>
              <a:gd name="connsiteX24" fmla="*/ 4057140 w 4198258"/>
              <a:gd name="connsiteY24" fmla="*/ 105847 h 2046375"/>
              <a:gd name="connsiteX25" fmla="*/ 4145339 w 4198258"/>
              <a:gd name="connsiteY25" fmla="*/ 17641 h 2046375"/>
              <a:gd name="connsiteX26" fmla="*/ 4198258 w 4198258"/>
              <a:gd name="connsiteY26" fmla="*/ 0 h 204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98258" h="2046375">
                <a:moveTo>
                  <a:pt x="0" y="2046375"/>
                </a:moveTo>
                <a:cubicBezTo>
                  <a:pt x="123478" y="2040494"/>
                  <a:pt x="247976" y="2045625"/>
                  <a:pt x="370435" y="2028733"/>
                </a:cubicBezTo>
                <a:cubicBezTo>
                  <a:pt x="420202" y="2021868"/>
                  <a:pt x="463602" y="1990796"/>
                  <a:pt x="511553" y="1975810"/>
                </a:cubicBezTo>
                <a:cubicBezTo>
                  <a:pt x="557833" y="1961347"/>
                  <a:pt x="606833" y="1956336"/>
                  <a:pt x="652671" y="1940528"/>
                </a:cubicBezTo>
                <a:cubicBezTo>
                  <a:pt x="777588" y="1897450"/>
                  <a:pt x="899881" y="1847102"/>
                  <a:pt x="1023105" y="1799398"/>
                </a:cubicBezTo>
                <a:cubicBezTo>
                  <a:pt x="1082163" y="1776535"/>
                  <a:pt x="1142860" y="1757158"/>
                  <a:pt x="1199503" y="1728834"/>
                </a:cubicBezTo>
                <a:cubicBezTo>
                  <a:pt x="1258302" y="1699432"/>
                  <a:pt x="1313114" y="1660115"/>
                  <a:pt x="1375900" y="1640628"/>
                </a:cubicBezTo>
                <a:cubicBezTo>
                  <a:pt x="1484937" y="1606786"/>
                  <a:pt x="1604158" y="1610153"/>
                  <a:pt x="1711055" y="1570063"/>
                </a:cubicBezTo>
                <a:lnTo>
                  <a:pt x="1993291" y="1464216"/>
                </a:lnTo>
                <a:lnTo>
                  <a:pt x="2134409" y="1411293"/>
                </a:lnTo>
                <a:cubicBezTo>
                  <a:pt x="2175568" y="1370130"/>
                  <a:pt x="2202664" y="1306214"/>
                  <a:pt x="2257887" y="1287805"/>
                </a:cubicBezTo>
                <a:cubicBezTo>
                  <a:pt x="2393065" y="1242741"/>
                  <a:pt x="2359530" y="1259464"/>
                  <a:pt x="2504843" y="1181958"/>
                </a:cubicBezTo>
                <a:cubicBezTo>
                  <a:pt x="2546672" y="1159648"/>
                  <a:pt x="2585364" y="1131442"/>
                  <a:pt x="2628322" y="1111393"/>
                </a:cubicBezTo>
                <a:cubicBezTo>
                  <a:pt x="2757832" y="1050950"/>
                  <a:pt x="2788208" y="1069478"/>
                  <a:pt x="2910557" y="987905"/>
                </a:cubicBezTo>
                <a:cubicBezTo>
                  <a:pt x="2973211" y="946133"/>
                  <a:pt x="3028156" y="893819"/>
                  <a:pt x="3086955" y="846776"/>
                </a:cubicBezTo>
                <a:cubicBezTo>
                  <a:pt x="3316414" y="663194"/>
                  <a:pt x="3073605" y="853278"/>
                  <a:pt x="3228073" y="740929"/>
                </a:cubicBezTo>
                <a:cubicBezTo>
                  <a:pt x="3275626" y="706342"/>
                  <a:pt x="3316599" y="661380"/>
                  <a:pt x="3369191" y="635082"/>
                </a:cubicBezTo>
                <a:cubicBezTo>
                  <a:pt x="3392711" y="623321"/>
                  <a:pt x="3417451" y="613738"/>
                  <a:pt x="3439750" y="599800"/>
                </a:cubicBezTo>
                <a:cubicBezTo>
                  <a:pt x="3588913" y="506565"/>
                  <a:pt x="3425633" y="580748"/>
                  <a:pt x="3598507" y="511594"/>
                </a:cubicBezTo>
                <a:cubicBezTo>
                  <a:pt x="3616147" y="488072"/>
                  <a:pt x="3629104" y="460164"/>
                  <a:pt x="3651426" y="441029"/>
                </a:cubicBezTo>
                <a:cubicBezTo>
                  <a:pt x="3671391" y="423915"/>
                  <a:pt x="3700587" y="421032"/>
                  <a:pt x="3721985" y="405747"/>
                </a:cubicBezTo>
                <a:cubicBezTo>
                  <a:pt x="3742285" y="391246"/>
                  <a:pt x="3754947" y="367792"/>
                  <a:pt x="3774905" y="352823"/>
                </a:cubicBezTo>
                <a:cubicBezTo>
                  <a:pt x="3802333" y="332250"/>
                  <a:pt x="3836040" y="320951"/>
                  <a:pt x="3863103" y="299900"/>
                </a:cubicBezTo>
                <a:cubicBezTo>
                  <a:pt x="3953876" y="229293"/>
                  <a:pt x="3920137" y="225221"/>
                  <a:pt x="4004221" y="141130"/>
                </a:cubicBezTo>
                <a:cubicBezTo>
                  <a:pt x="4019212" y="126138"/>
                  <a:pt x="4041185" y="119809"/>
                  <a:pt x="4057140" y="105847"/>
                </a:cubicBezTo>
                <a:cubicBezTo>
                  <a:pt x="4088430" y="78466"/>
                  <a:pt x="4105894" y="30790"/>
                  <a:pt x="4145339" y="17641"/>
                </a:cubicBezTo>
                <a:lnTo>
                  <a:pt x="4198258" y="0"/>
                </a:lnTo>
              </a:path>
            </a:pathLst>
          </a:custGeom>
          <a:ln>
            <a:solidFill>
              <a:srgbClr val="80008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487664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67128" cy="1143000"/>
          </a:xfrm>
        </p:spPr>
        <p:txBody>
          <a:bodyPr/>
          <a:lstStyle/>
          <a:p>
            <a:r>
              <a:rPr lang="en-US" sz="3200" dirty="0" smtClean="0">
                <a:solidFill>
                  <a:srgbClr val="562689"/>
                </a:solidFill>
                <a:latin typeface="Arial" charset="0"/>
                <a:ea typeface="ＭＳ Ｐゴシック" charset="0"/>
                <a:cs typeface="ＭＳ Ｐゴシック" charset="0"/>
              </a:rPr>
              <a:t>4. Be </a:t>
            </a:r>
            <a:r>
              <a:rPr lang="en-US" sz="3200" dirty="0">
                <a:solidFill>
                  <a:srgbClr val="562689"/>
                </a:solidFill>
                <a:latin typeface="Arial" charset="0"/>
                <a:ea typeface="ＭＳ Ｐゴシック" charset="0"/>
                <a:cs typeface="ＭＳ Ｐゴシック" charset="0"/>
              </a:rPr>
              <a:t>Amazing at Fostering and Leveraging Positive Social </a:t>
            </a:r>
            <a:r>
              <a:rPr lang="en-US" sz="3200" dirty="0" smtClean="0">
                <a:solidFill>
                  <a:srgbClr val="562689"/>
                </a:solidFill>
                <a:latin typeface="Arial" charset="0"/>
                <a:ea typeface="ＭＳ Ｐゴシック" charset="0"/>
                <a:cs typeface="ＭＳ Ｐゴシック" charset="0"/>
              </a:rPr>
              <a:t>Dynamics</a:t>
            </a:r>
            <a:endParaRPr lang="en-US" sz="3200" dirty="0"/>
          </a:p>
        </p:txBody>
      </p:sp>
      <p:sp>
        <p:nvSpPr>
          <p:cNvPr id="3" name="Content Placeholder 2"/>
          <p:cNvSpPr>
            <a:spLocks noGrp="1"/>
          </p:cNvSpPr>
          <p:nvPr>
            <p:ph idx="1"/>
          </p:nvPr>
        </p:nvSpPr>
        <p:spPr>
          <a:xfrm>
            <a:off x="395536" y="4365104"/>
            <a:ext cx="8229600" cy="1545035"/>
          </a:xfrm>
        </p:spPr>
        <p:txBody>
          <a:bodyPr/>
          <a:lstStyle/>
          <a:p>
            <a:pPr marL="0" indent="0" algn="ctr">
              <a:buNone/>
            </a:pPr>
            <a:r>
              <a:rPr lang="en-US" dirty="0">
                <a:solidFill>
                  <a:srgbClr val="808080"/>
                </a:solidFill>
                <a:latin typeface="Arial" charset="0"/>
                <a:cs typeface="Arial" charset="0"/>
              </a:rPr>
              <a:t>Mastering the new leadership frontier of </a:t>
            </a:r>
            <a:r>
              <a:rPr lang="en-US" b="1" dirty="0">
                <a:solidFill>
                  <a:srgbClr val="6FBFBB"/>
                </a:solidFill>
                <a:latin typeface="Arial" charset="0"/>
                <a:cs typeface="Arial" charset="0"/>
              </a:rPr>
              <a:t>social dynamics and social architecture </a:t>
            </a:r>
            <a:r>
              <a:rPr lang="en-US" dirty="0">
                <a:solidFill>
                  <a:srgbClr val="808080"/>
                </a:solidFill>
                <a:latin typeface="Arial" charset="0"/>
                <a:cs typeface="Arial" charset="0"/>
              </a:rPr>
              <a:t>will be critical for our </a:t>
            </a:r>
            <a:r>
              <a:rPr lang="en-US" dirty="0" smtClean="0">
                <a:solidFill>
                  <a:srgbClr val="808080"/>
                </a:solidFill>
                <a:latin typeface="Arial" charset="0"/>
                <a:cs typeface="Arial" charset="0"/>
              </a:rPr>
              <a:t>success.</a:t>
            </a:r>
            <a:endParaRPr lang="en-US" dirty="0">
              <a:solidFill>
                <a:srgbClr val="808080"/>
              </a:solidFill>
              <a:latin typeface="Arial" charset="0"/>
              <a:cs typeface="Arial" charset="0"/>
            </a:endParaRPr>
          </a:p>
          <a:p>
            <a:endParaRPr lang="en-US" dirty="0"/>
          </a:p>
        </p:txBody>
      </p:sp>
      <p:pic>
        <p:nvPicPr>
          <p:cNvPr id="4" name="Picture 3" descr="j020210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69209" y="1788941"/>
            <a:ext cx="3657600" cy="2420112"/>
          </a:xfrm>
          <a:prstGeom prst="rect">
            <a:avLst/>
          </a:prstGeom>
        </p:spPr>
      </p:pic>
      <p:sp>
        <p:nvSpPr>
          <p:cNvPr id="6" name="TextBox 5"/>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3"/>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3"/>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4"/>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21428394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67128" cy="1143000"/>
          </a:xfrm>
        </p:spPr>
        <p:txBody>
          <a:bodyPr/>
          <a:lstStyle/>
          <a:p>
            <a:r>
              <a:rPr lang="en-US" sz="3200" dirty="0">
                <a:solidFill>
                  <a:srgbClr val="562689"/>
                </a:solidFill>
                <a:latin typeface="Arial" charset="0"/>
                <a:ea typeface="ＭＳ Ｐゴシック" charset="0"/>
                <a:cs typeface="ＭＳ Ｐゴシック" charset="0"/>
              </a:rPr>
              <a:t>4. Be Amazing at Fostering and Leveraging Positive Social Dynamics</a:t>
            </a:r>
            <a:endParaRPr lang="en-US" sz="32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7458" y="1628800"/>
            <a:ext cx="6268878" cy="4680520"/>
          </a:xfrm>
          <a:prstGeom prst="rect">
            <a:avLst/>
          </a:prstGeom>
        </p:spPr>
      </p:pic>
      <p:sp>
        <p:nvSpPr>
          <p:cNvPr id="5" name="TextBox 4"/>
          <p:cNvSpPr txBox="1"/>
          <p:nvPr/>
        </p:nvSpPr>
        <p:spPr>
          <a:xfrm>
            <a:off x="179512" y="6396335"/>
            <a:ext cx="8856984" cy="461665"/>
          </a:xfrm>
          <a:prstGeom prst="rect">
            <a:avLst/>
          </a:prstGeom>
          <a:noFill/>
        </p:spPr>
        <p:txBody>
          <a:bodyPr wrap="square" rtlCol="0">
            <a:spAutoFit/>
          </a:bodyPr>
          <a:lstStyle/>
          <a:p>
            <a:pPr algn="ctr"/>
            <a:r>
              <a:rPr lang="en-US" sz="1200" b="1" i="1" dirty="0" smtClean="0">
                <a:solidFill>
                  <a:srgbClr val="46525B"/>
                </a:solidFill>
                <a:latin typeface="Arial"/>
                <a:ea typeface="ヒラギノ角ゴ ProN W3"/>
                <a:cs typeface="Arial"/>
              </a:rPr>
              <a:t>Source: Amy </a:t>
            </a:r>
            <a:r>
              <a:rPr lang="en-US" sz="1200" b="1" i="1" dirty="0">
                <a:solidFill>
                  <a:srgbClr val="46525B"/>
                </a:solidFill>
                <a:latin typeface="Arial"/>
                <a:ea typeface="ヒラギノ角ゴ ProN W3"/>
                <a:cs typeface="Arial"/>
              </a:rPr>
              <a:t>C. Edmondson </a:t>
            </a:r>
            <a:r>
              <a:rPr lang="en-US" sz="1200" i="1" dirty="0">
                <a:solidFill>
                  <a:srgbClr val="46525B"/>
                </a:solidFill>
                <a:latin typeface="Arial"/>
                <a:ea typeface="ヒラギノ角ゴ ProN W3"/>
                <a:cs typeface="Arial"/>
              </a:rPr>
              <a:t>| Novartis Professor of Leadership &amp; Management | </a:t>
            </a:r>
            <a:r>
              <a:rPr lang="en-US" sz="1200" b="1" i="1" dirty="0">
                <a:solidFill>
                  <a:srgbClr val="46525B"/>
                </a:solidFill>
                <a:latin typeface="Arial"/>
                <a:ea typeface="ヒラギノ角ゴ ProN W3"/>
                <a:cs typeface="Arial"/>
              </a:rPr>
              <a:t>Harvard Business School THE POWER OF </a:t>
            </a:r>
            <a:r>
              <a:rPr lang="en-US" sz="1200" b="1" i="1" dirty="0" smtClean="0">
                <a:solidFill>
                  <a:srgbClr val="46525B"/>
                </a:solidFill>
                <a:latin typeface="Arial"/>
                <a:ea typeface="ヒラギノ角ゴ ProN W3"/>
                <a:cs typeface="Arial"/>
              </a:rPr>
              <a:t>TEAMING</a:t>
            </a:r>
            <a:endParaRPr lang="en-US" sz="1200" i="1" dirty="0">
              <a:solidFill>
                <a:srgbClr val="46525B"/>
              </a:solidFill>
              <a:latin typeface="Arial"/>
              <a:ea typeface="ヒラギノ角ゴ ProN W3"/>
              <a:cs typeface="Arial"/>
            </a:endParaRPr>
          </a:p>
        </p:txBody>
      </p:sp>
    </p:spTree>
    <p:extLst>
      <p:ext uri="{BB962C8B-B14F-4D97-AF65-F5344CB8AC3E}">
        <p14:creationId xmlns:p14="http://schemas.microsoft.com/office/powerpoint/2010/main" val="21961967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6995120" cy="1143000"/>
          </a:xfrm>
        </p:spPr>
        <p:txBody>
          <a:bodyPr/>
          <a:lstStyle/>
          <a:p>
            <a:r>
              <a:rPr lang="en-US" dirty="0" smtClean="0">
                <a:solidFill>
                  <a:srgbClr val="562689"/>
                </a:solidFill>
                <a:latin typeface="Arial" charset="0"/>
                <a:ea typeface="ＭＳ Ｐゴシック" charset="0"/>
                <a:cs typeface="ＭＳ Ｐゴシック" charset="0"/>
              </a:rPr>
              <a:t>5. Pilot, Pilot, Pilot</a:t>
            </a:r>
            <a:r>
              <a:rPr lang="en-US" dirty="0">
                <a:solidFill>
                  <a:srgbClr val="562689"/>
                </a:solidFill>
                <a:latin typeface="Arial" charset="0"/>
                <a:ea typeface="ＭＳ Ｐゴシック" charset="0"/>
                <a:cs typeface="ＭＳ Ｐゴシック" charset="0"/>
              </a:rPr>
              <a:t/>
            </a:r>
            <a:br>
              <a:rPr lang="en-US" dirty="0">
                <a:solidFill>
                  <a:srgbClr val="562689"/>
                </a:solidFill>
                <a:latin typeface="Arial" charset="0"/>
                <a:ea typeface="ＭＳ Ｐゴシック" charset="0"/>
                <a:cs typeface="ＭＳ Ｐゴシック" charset="0"/>
              </a:rPr>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600" y="2276872"/>
            <a:ext cx="7552216"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0117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a:spLocks noGrp="1"/>
          </p:cNvSpPr>
          <p:nvPr>
            <p:ph type="title"/>
          </p:nvPr>
        </p:nvSpPr>
        <p:spPr>
          <a:xfrm>
            <a:off x="313184" y="692696"/>
            <a:ext cx="7067128" cy="940966"/>
          </a:xfrm>
        </p:spPr>
        <p:txBody>
          <a:bodyPr/>
          <a:lstStyle/>
          <a:p>
            <a:r>
              <a:rPr lang="en-US" sz="4000" dirty="0" smtClean="0">
                <a:solidFill>
                  <a:srgbClr val="562689"/>
                </a:solidFill>
                <a:latin typeface="Arial" charset="0"/>
                <a:ea typeface="ＭＳ Ｐゴシック" charset="0"/>
                <a:cs typeface="ＭＳ Ｐゴシック" charset="0"/>
              </a:rPr>
              <a:t>Scale </a:t>
            </a:r>
            <a:r>
              <a:rPr lang="en-US" sz="4000" dirty="0">
                <a:solidFill>
                  <a:srgbClr val="562689"/>
                </a:solidFill>
                <a:latin typeface="Arial" charset="0"/>
                <a:ea typeface="ＭＳ Ｐゴシック" charset="0"/>
                <a:cs typeface="ＭＳ Ｐゴシック" charset="0"/>
              </a:rPr>
              <a:t>up </a:t>
            </a:r>
            <a:r>
              <a:rPr lang="en-US" sz="4000" dirty="0" smtClean="0">
                <a:solidFill>
                  <a:srgbClr val="562689"/>
                </a:solidFill>
                <a:latin typeface="Arial" charset="0"/>
                <a:ea typeface="ＭＳ Ｐゴシック" charset="0"/>
                <a:cs typeface="ＭＳ Ｐゴシック" charset="0"/>
              </a:rPr>
              <a:t>Pilots</a:t>
            </a:r>
            <a:endParaRPr lang="en-US" sz="4000" dirty="0"/>
          </a:p>
        </p:txBody>
      </p:sp>
      <p:pic>
        <p:nvPicPr>
          <p:cNvPr id="2" name="Picture 1"/>
          <p:cNvPicPr>
            <a:picLocks noChangeAspect="1"/>
          </p:cNvPicPr>
          <p:nvPr/>
        </p:nvPicPr>
        <p:blipFill>
          <a:blip r:embed="rId2"/>
          <a:stretch>
            <a:fillRect/>
          </a:stretch>
        </p:blipFill>
        <p:spPr>
          <a:xfrm>
            <a:off x="755576" y="1628800"/>
            <a:ext cx="7493000" cy="4876800"/>
          </a:xfrm>
          <a:prstGeom prst="rect">
            <a:avLst/>
          </a:prstGeom>
        </p:spPr>
      </p:pic>
    </p:spTree>
    <p:extLst>
      <p:ext uri="{BB962C8B-B14F-4D97-AF65-F5344CB8AC3E}">
        <p14:creationId xmlns:p14="http://schemas.microsoft.com/office/powerpoint/2010/main" val="16127609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79096" cy="1143000"/>
          </a:xfrm>
        </p:spPr>
        <p:txBody>
          <a:bodyPr/>
          <a:lstStyle/>
          <a:p>
            <a:r>
              <a:rPr lang="en-US" dirty="0" smtClean="0"/>
              <a:t>6. Democratize Access to Capital </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3717032"/>
            <a:ext cx="1476968" cy="1520136"/>
          </a:xfrm>
          <a:prstGeom prst="rect">
            <a:avLst/>
          </a:prstGeom>
        </p:spPr>
      </p:pic>
      <p:pic>
        <p:nvPicPr>
          <p:cNvPr id="13" name="Picture 12" descr="Screen Shot 2015-03-25 at 10.38.35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1800" y="2780928"/>
            <a:ext cx="5728662" cy="3363805"/>
          </a:xfrm>
          <a:prstGeom prst="rect">
            <a:avLst/>
          </a:prstGeom>
        </p:spPr>
      </p:pic>
    </p:spTree>
    <p:extLst>
      <p:ext uri="{BB962C8B-B14F-4D97-AF65-F5344CB8AC3E}">
        <p14:creationId xmlns:p14="http://schemas.microsoft.com/office/powerpoint/2010/main" val="28063635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MegaTrends</a:t>
            </a:r>
            <a:endParaRPr lang="en-US" dirty="0"/>
          </a:p>
        </p:txBody>
      </p:sp>
      <p:pic>
        <p:nvPicPr>
          <p:cNvPr id="4" name="Picture 3" descr="Screen Shot 2015-03-23 at 8.43.48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9632" y="1700808"/>
            <a:ext cx="7380312" cy="3778290"/>
          </a:xfrm>
          <a:prstGeom prst="rect">
            <a:avLst/>
          </a:prstGeom>
        </p:spPr>
      </p:pic>
      <p:pic>
        <p:nvPicPr>
          <p:cNvPr id="5" name="Picture 4" descr="Screen Shot 2015-03-23 at 8.47.00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32847">
            <a:off x="2894872" y="1760357"/>
            <a:ext cx="3381711" cy="4017105"/>
          </a:xfrm>
          <a:prstGeom prst="rect">
            <a:avLst/>
          </a:prstGeom>
        </p:spPr>
      </p:pic>
      <p:pic>
        <p:nvPicPr>
          <p:cNvPr id="6" name="Picture 5" descr="Screen Shot 2015-03-23 at 8.48.42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740223">
            <a:off x="2724162" y="1910681"/>
            <a:ext cx="5076056" cy="3744431"/>
          </a:xfrm>
          <a:prstGeom prst="rect">
            <a:avLst/>
          </a:prstGeom>
        </p:spPr>
      </p:pic>
      <p:pic>
        <p:nvPicPr>
          <p:cNvPr id="7" name="Picture 6" descr="Screen Shot 2015-03-23 at 8.49.40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44528">
            <a:off x="2679273" y="1686048"/>
            <a:ext cx="4229844" cy="4120215"/>
          </a:xfrm>
          <a:prstGeom prst="rect">
            <a:avLst/>
          </a:prstGeom>
        </p:spPr>
      </p:pic>
    </p:spTree>
    <p:extLst>
      <p:ext uri="{BB962C8B-B14F-4D97-AF65-F5344CB8AC3E}">
        <p14:creationId xmlns:p14="http://schemas.microsoft.com/office/powerpoint/2010/main" val="964043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6707088" cy="1143000"/>
          </a:xfrm>
        </p:spPr>
        <p:txBody>
          <a:bodyPr/>
          <a:lstStyle/>
          <a:p>
            <a:r>
              <a:rPr lang="en-US" sz="3200" dirty="0" smtClean="0">
                <a:solidFill>
                  <a:srgbClr val="562689"/>
                </a:solidFill>
                <a:ea typeface="ＭＳ Ｐゴシック" charset="0"/>
              </a:rPr>
              <a:t>Reform </a:t>
            </a:r>
            <a:r>
              <a:rPr lang="en-US" sz="3200" dirty="0">
                <a:solidFill>
                  <a:srgbClr val="562689"/>
                </a:solidFill>
                <a:ea typeface="ＭＳ Ｐゴシック" charset="0"/>
              </a:rPr>
              <a:t>Finance &amp; Accounting Barriers </a:t>
            </a:r>
            <a:endParaRPr lang="en-US" sz="3200" dirty="0">
              <a:solidFill>
                <a:srgbClr val="562689"/>
              </a:solidFill>
            </a:endParaRPr>
          </a:p>
        </p:txBody>
      </p:sp>
      <p:sp>
        <p:nvSpPr>
          <p:cNvPr id="3" name="Content Placeholder 2"/>
          <p:cNvSpPr>
            <a:spLocks noGrp="1"/>
          </p:cNvSpPr>
          <p:nvPr>
            <p:ph idx="1"/>
          </p:nvPr>
        </p:nvSpPr>
        <p:spPr>
          <a:xfrm>
            <a:off x="467544" y="2132856"/>
            <a:ext cx="8229600" cy="4525963"/>
          </a:xfrm>
        </p:spPr>
        <p:txBody>
          <a:bodyPr/>
          <a:lstStyle/>
          <a:p>
            <a:pPr>
              <a:spcBef>
                <a:spcPct val="50000"/>
              </a:spcBef>
              <a:defRPr/>
            </a:pPr>
            <a:r>
              <a:rPr lang="en-US" dirty="0">
                <a:solidFill>
                  <a:srgbClr val="7F7F7F"/>
                </a:solidFill>
                <a:latin typeface="Calibri"/>
                <a:ea typeface="ＭＳ Ｐゴシック" charset="0"/>
                <a:cs typeface="Calibri"/>
              </a:rPr>
              <a:t>Capital and operating budget disconnect. </a:t>
            </a:r>
          </a:p>
          <a:p>
            <a:pPr>
              <a:spcBef>
                <a:spcPct val="50000"/>
              </a:spcBef>
              <a:defRPr/>
            </a:pPr>
            <a:r>
              <a:rPr lang="en-US" dirty="0">
                <a:solidFill>
                  <a:srgbClr val="7F7F7F"/>
                </a:solidFill>
                <a:latin typeface="Calibri"/>
                <a:ea typeface="ＭＳ Ｐゴシック" charset="0"/>
                <a:cs typeface="Calibri"/>
              </a:rPr>
              <a:t>No commitment to capturing and reinvesting savings (costs avoided).</a:t>
            </a:r>
          </a:p>
          <a:p>
            <a:pPr>
              <a:spcBef>
                <a:spcPct val="50000"/>
              </a:spcBef>
              <a:defRPr/>
            </a:pPr>
            <a:r>
              <a:rPr lang="en-US" dirty="0">
                <a:solidFill>
                  <a:srgbClr val="7F7F7F"/>
                </a:solidFill>
                <a:latin typeface="Calibri"/>
                <a:ea typeface="ＭＳ Ｐゴシック" charset="0"/>
                <a:cs typeface="Calibri"/>
              </a:rPr>
              <a:t>No annual innovation/piloting/seed funds for the Emergence Operating System</a:t>
            </a:r>
          </a:p>
          <a:p>
            <a:pPr>
              <a:spcBef>
                <a:spcPct val="50000"/>
              </a:spcBef>
              <a:defRPr/>
            </a:pPr>
            <a:r>
              <a:rPr lang="en-US" dirty="0">
                <a:solidFill>
                  <a:srgbClr val="7F7F7F"/>
                </a:solidFill>
                <a:latin typeface="Calibri"/>
                <a:ea typeface="ＭＳ Ｐゴシック" charset="0"/>
                <a:cs typeface="Calibri"/>
              </a:rPr>
              <a:t>No efficiency funding in annual maintenance/operating budgets</a:t>
            </a:r>
            <a:endParaRPr lang="en-US" dirty="0"/>
          </a:p>
        </p:txBody>
      </p:sp>
      <p:sp>
        <p:nvSpPr>
          <p:cNvPr id="5" name="TextBox 4"/>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2"/>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2"/>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3"/>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26313807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67128" cy="1143000"/>
          </a:xfrm>
        </p:spPr>
        <p:txBody>
          <a:bodyPr/>
          <a:lstStyle/>
          <a:p>
            <a:r>
              <a:rPr lang="en-US" sz="3200" dirty="0" smtClean="0">
                <a:solidFill>
                  <a:srgbClr val="562689"/>
                </a:solidFill>
                <a:latin typeface="Arial" charset="0"/>
                <a:ea typeface="ＭＳ Ｐゴシック" charset="0"/>
                <a:cs typeface="ＭＳ Ｐゴシック" charset="0"/>
              </a:rPr>
              <a:t>7. Leverage </a:t>
            </a:r>
            <a:r>
              <a:rPr lang="en-US" sz="3200" dirty="0">
                <a:solidFill>
                  <a:srgbClr val="562689"/>
                </a:solidFill>
                <a:latin typeface="Arial" charset="0"/>
                <a:ea typeface="ＭＳ Ｐゴシック" charset="0"/>
                <a:cs typeface="ＭＳ Ｐゴシック" charset="0"/>
              </a:rPr>
              <a:t>Social </a:t>
            </a:r>
            <a:r>
              <a:rPr lang="en-US" sz="3200" dirty="0" smtClean="0">
                <a:solidFill>
                  <a:srgbClr val="562689"/>
                </a:solidFill>
                <a:latin typeface="Arial" charset="0"/>
                <a:ea typeface="ＭＳ Ｐゴシック" charset="0"/>
                <a:cs typeface="ＭＳ Ｐゴシック" charset="0"/>
              </a:rPr>
              <a:t>Learning</a:t>
            </a:r>
            <a:endParaRPr lang="en-US" sz="3200" dirty="0">
              <a:solidFill>
                <a:srgbClr val="562689"/>
              </a:solidFill>
            </a:endParaRPr>
          </a:p>
        </p:txBody>
      </p:sp>
      <p:pic>
        <p:nvPicPr>
          <p:cNvPr id="6" name="Picture 5" descr="Screen Shot 2015-03-25 at 10.50.58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2348880"/>
            <a:ext cx="4803728" cy="3052316"/>
          </a:xfrm>
          <a:prstGeom prst="rect">
            <a:avLst/>
          </a:prstGeom>
        </p:spPr>
      </p:pic>
      <p:pic>
        <p:nvPicPr>
          <p:cNvPr id="7" name="Picture 6" descr="FullSizeRend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2080" y="1628800"/>
            <a:ext cx="3456384" cy="4608512"/>
          </a:xfrm>
          <a:prstGeom prst="rect">
            <a:avLst/>
          </a:prstGeom>
        </p:spPr>
      </p:pic>
    </p:spTree>
    <p:extLst>
      <p:ext uri="{BB962C8B-B14F-4D97-AF65-F5344CB8AC3E}">
        <p14:creationId xmlns:p14="http://schemas.microsoft.com/office/powerpoint/2010/main" val="41674559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39136" cy="1143000"/>
          </a:xfrm>
        </p:spPr>
        <p:txBody>
          <a:bodyPr/>
          <a:lstStyle/>
          <a:p>
            <a:r>
              <a:rPr lang="en-US" sz="3600" dirty="0" smtClean="0">
                <a:solidFill>
                  <a:srgbClr val="562689"/>
                </a:solidFill>
              </a:rPr>
              <a:t>8. </a:t>
            </a:r>
            <a:r>
              <a:rPr lang="en-US" sz="3600" dirty="0">
                <a:solidFill>
                  <a:srgbClr val="562689"/>
                </a:solidFill>
                <a:latin typeface="Arial" charset="0"/>
                <a:ea typeface="ＭＳ Ｐゴシック" charset="0"/>
                <a:cs typeface="ＭＳ Ｐゴシック" charset="0"/>
              </a:rPr>
              <a:t>Explore New Ways to Advance Group </a:t>
            </a:r>
            <a:r>
              <a:rPr lang="en-US" sz="3600" dirty="0" smtClean="0">
                <a:solidFill>
                  <a:srgbClr val="562689"/>
                </a:solidFill>
                <a:latin typeface="Arial" charset="0"/>
                <a:ea typeface="ＭＳ Ｐゴシック" charset="0"/>
                <a:cs typeface="ＭＳ Ｐゴシック" charset="0"/>
              </a:rPr>
              <a:t>Intelligence</a:t>
            </a:r>
            <a:endParaRPr lang="en-US" sz="3600" dirty="0">
              <a:solidFill>
                <a:srgbClr val="562689"/>
              </a:solidFill>
            </a:endParaRPr>
          </a:p>
        </p:txBody>
      </p:sp>
      <p:pic>
        <p:nvPicPr>
          <p:cNvPr id="5" name="Content Placeholder 4" descr="Screen Shot 2015-03-25 at 10.57.21 AM.pn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805620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7067128" cy="1143000"/>
          </a:xfrm>
        </p:spPr>
        <p:txBody>
          <a:bodyPr/>
          <a:lstStyle/>
          <a:p>
            <a:r>
              <a:rPr lang="en-US" sz="3200" dirty="0" smtClean="0">
                <a:solidFill>
                  <a:srgbClr val="562689"/>
                </a:solidFill>
                <a:latin typeface="Arial" charset="0"/>
                <a:ea typeface="ＭＳ Ｐゴシック" charset="0"/>
                <a:cs typeface="ＭＳ Ｐゴシック" charset="0"/>
              </a:rPr>
              <a:t>9. Engage </a:t>
            </a:r>
            <a:r>
              <a:rPr lang="en-US" sz="3200" dirty="0">
                <a:solidFill>
                  <a:srgbClr val="562689"/>
                </a:solidFill>
                <a:latin typeface="Arial" charset="0"/>
                <a:ea typeface="ＭＳ Ｐゴシック" charset="0"/>
                <a:cs typeface="ＭＳ Ｐゴシック" charset="0"/>
              </a:rPr>
              <a:t>Senior Leaders and Middle Managers to Improve Decision Making Agility</a:t>
            </a:r>
            <a:br>
              <a:rPr lang="en-US" sz="3200" dirty="0">
                <a:solidFill>
                  <a:srgbClr val="562689"/>
                </a:solidFill>
                <a:latin typeface="Arial" charset="0"/>
                <a:ea typeface="ＭＳ Ｐゴシック" charset="0"/>
                <a:cs typeface="ＭＳ Ｐゴシック" charset="0"/>
              </a:rPr>
            </a:br>
            <a:endParaRPr lang="en-US" sz="3200" dirty="0">
              <a:solidFill>
                <a:srgbClr val="562689"/>
              </a:solidFill>
            </a:endParaRPr>
          </a:p>
        </p:txBody>
      </p:sp>
      <p:graphicFrame>
        <p:nvGraphicFramePr>
          <p:cNvPr id="4" name="Diagram 3"/>
          <p:cNvGraphicFramePr/>
          <p:nvPr>
            <p:extLst>
              <p:ext uri="{D42A27DB-BD31-4B8C-83A1-F6EECF244321}">
                <p14:modId xmlns:p14="http://schemas.microsoft.com/office/powerpoint/2010/main" val="3485073455"/>
              </p:ext>
            </p:extLst>
          </p:nvPr>
        </p:nvGraphicFramePr>
        <p:xfrm>
          <a:off x="3113752" y="2149946"/>
          <a:ext cx="5954061" cy="3943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2092522874"/>
              </p:ext>
            </p:extLst>
          </p:nvPr>
        </p:nvGraphicFramePr>
        <p:xfrm>
          <a:off x="3" y="2149946"/>
          <a:ext cx="6085539" cy="39433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13"/>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13"/>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14"/>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36435356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99734400"/>
              </p:ext>
            </p:extLst>
          </p:nvPr>
        </p:nvGraphicFramePr>
        <p:xfrm>
          <a:off x="108516" y="1556792"/>
          <a:ext cx="9144004" cy="5845619"/>
        </p:xfrm>
        <a:graphic>
          <a:graphicData uri="http://schemas.openxmlformats.org/drawingml/2006/table">
            <a:tbl>
              <a:tblPr/>
              <a:tblGrid>
                <a:gridCol w="2018093"/>
                <a:gridCol w="2018093"/>
                <a:gridCol w="2553909"/>
                <a:gridCol w="2553909"/>
              </a:tblGrid>
              <a:tr h="10259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6DA642"/>
                        </a:solidFill>
                        <a:effectLst/>
                        <a:latin typeface="Arial"/>
                        <a:ea typeface="Calibri"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6DA642"/>
                          </a:solidFill>
                          <a:effectLst/>
                          <a:latin typeface="Arial"/>
                          <a:ea typeface="Calibri" charset="0"/>
                          <a:cs typeface="Arial"/>
                        </a:rPr>
                        <a:t>Individual </a:t>
                      </a:r>
                      <a:endParaRPr kumimoji="0" lang="en-US" sz="2000" b="1" i="0" u="none" strike="noStrike" cap="none" normalizeH="0" baseline="0" dirty="0" smtClean="0">
                        <a:ln>
                          <a:noFill/>
                        </a:ln>
                        <a:solidFill>
                          <a:srgbClr val="6DA642"/>
                        </a:solidFill>
                        <a:effectLst/>
                        <a:latin typeface="Arial"/>
                        <a:ea typeface="Calibri"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6DA642"/>
                          </a:solidFill>
                          <a:effectLst/>
                          <a:latin typeface="Arial"/>
                          <a:ea typeface="Calibri" charset="0"/>
                          <a:cs typeface="Arial"/>
                        </a:rPr>
                        <a:t>Systems</a:t>
                      </a:r>
                      <a:endParaRPr kumimoji="0" lang="en-US" sz="2000" b="1" i="0" u="none" strike="noStrike" cap="none" normalizeH="0" baseline="0" dirty="0">
                        <a:ln>
                          <a:noFill/>
                        </a:ln>
                        <a:solidFill>
                          <a:srgbClr val="6DA642"/>
                        </a:solidFill>
                        <a:effectLst/>
                        <a:latin typeface="Arial"/>
                        <a:ea typeface="Calibri" charset="0"/>
                        <a:cs typeface="Arial"/>
                      </a:endParaRPr>
                    </a:p>
                  </a:txBody>
                  <a:tcPr marL="53544" marR="53544"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355777"/>
                        </a:solidFill>
                        <a:effectLst/>
                        <a:latin typeface="Arial"/>
                        <a:ea typeface="Calibri"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355777"/>
                          </a:solidFill>
                          <a:effectLst/>
                          <a:latin typeface="Arial"/>
                          <a:ea typeface="Calibri" charset="0"/>
                          <a:cs typeface="Arial"/>
                        </a:rPr>
                        <a:t>Social </a:t>
                      </a:r>
                      <a:endParaRPr kumimoji="0" lang="en-US" sz="2000" b="1" i="0" u="none" strike="noStrike" cap="none" normalizeH="0" baseline="0" dirty="0" smtClean="0">
                        <a:ln>
                          <a:noFill/>
                        </a:ln>
                        <a:solidFill>
                          <a:srgbClr val="355777"/>
                        </a:solidFill>
                        <a:effectLst/>
                        <a:latin typeface="Arial"/>
                        <a:ea typeface="Calibri"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355777"/>
                          </a:solidFill>
                          <a:effectLst/>
                          <a:latin typeface="Arial"/>
                          <a:ea typeface="Calibri" charset="0"/>
                          <a:cs typeface="Arial"/>
                        </a:rPr>
                        <a:t>Systems</a:t>
                      </a:r>
                      <a:endParaRPr kumimoji="0" lang="en-US" sz="2000" b="0" i="0" u="none" strike="noStrike" cap="none" normalizeH="0" baseline="0" dirty="0">
                        <a:ln>
                          <a:noFill/>
                        </a:ln>
                        <a:solidFill>
                          <a:srgbClr val="355777"/>
                        </a:solidFill>
                        <a:effectLst/>
                        <a:latin typeface="Arial"/>
                        <a:ea typeface="Calibri" charset="0"/>
                        <a:cs typeface="Arial"/>
                      </a:endParaRPr>
                    </a:p>
                  </a:txBody>
                  <a:tcPr marL="53544" marR="53544"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DA7036"/>
                        </a:solidFill>
                        <a:effectLst/>
                        <a:latin typeface="Arial"/>
                        <a:ea typeface="Calibri"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DA7036"/>
                          </a:solidFill>
                          <a:effectLst/>
                          <a:latin typeface="Arial"/>
                          <a:ea typeface="Calibri" charset="0"/>
                          <a:cs typeface="Arial"/>
                        </a:rPr>
                        <a:t>Organizational </a:t>
                      </a:r>
                      <a:endParaRPr kumimoji="0" lang="en-US" sz="2000" b="1" i="0" u="none" strike="noStrike" cap="none" normalizeH="0" baseline="0" dirty="0" smtClean="0">
                        <a:ln>
                          <a:noFill/>
                        </a:ln>
                        <a:solidFill>
                          <a:srgbClr val="DA7036"/>
                        </a:solidFill>
                        <a:effectLst/>
                        <a:latin typeface="Arial"/>
                        <a:ea typeface="Calibri"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DA7036"/>
                          </a:solidFill>
                          <a:effectLst/>
                          <a:latin typeface="Arial"/>
                          <a:ea typeface="Calibri" charset="0"/>
                          <a:cs typeface="Arial"/>
                        </a:rPr>
                        <a:t>Systems</a:t>
                      </a:r>
                      <a:endParaRPr kumimoji="0" lang="en-US" sz="2000" b="0" i="0" u="none" strike="noStrike" cap="none" normalizeH="0" baseline="0" dirty="0">
                        <a:ln>
                          <a:noFill/>
                        </a:ln>
                        <a:solidFill>
                          <a:srgbClr val="DA7036"/>
                        </a:solidFill>
                        <a:effectLst/>
                        <a:latin typeface="Arial"/>
                        <a:ea typeface="Calibri" charset="0"/>
                        <a:cs typeface="Arial"/>
                      </a:endParaRPr>
                    </a:p>
                  </a:txBody>
                  <a:tcPr marL="53544" marR="53544"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DA7036"/>
                        </a:solidFill>
                        <a:effectLst/>
                        <a:latin typeface="Arial"/>
                        <a:ea typeface="Calibri"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smtClean="0">
                          <a:ln>
                            <a:noFill/>
                          </a:ln>
                          <a:solidFill>
                            <a:schemeClr val="tx1"/>
                          </a:solidFill>
                          <a:effectLst/>
                          <a:latin typeface="Arial"/>
                          <a:ea typeface="Calibri" charset="0"/>
                          <a:cs typeface="Arial"/>
                        </a:rPr>
                        <a:t>Infrastructure Systems</a:t>
                      </a:r>
                      <a:endParaRPr kumimoji="0" lang="en-US" sz="2000" b="0" i="0" u="none" strike="noStrike" cap="none" normalizeH="0" baseline="0" dirty="0" smtClean="0">
                        <a:ln>
                          <a:noFill/>
                        </a:ln>
                        <a:solidFill>
                          <a:schemeClr val="tx1"/>
                        </a:solidFill>
                        <a:effectLst/>
                        <a:latin typeface="Arial"/>
                        <a:ea typeface="Calibri" charset="0"/>
                        <a:cs typeface="Arial"/>
                      </a:endParaRPr>
                    </a:p>
                  </a:txBody>
                  <a:tcPr marL="53544" marR="53544" marT="0" marB="0" horzOverflow="overflow">
                    <a:lnL>
                      <a:noFill/>
                    </a:lnL>
                    <a:lnR>
                      <a:noFill/>
                    </a:lnR>
                    <a:lnT>
                      <a:noFill/>
                    </a:lnT>
                    <a:lnB>
                      <a:noFill/>
                    </a:lnB>
                    <a:lnTlToBr>
                      <a:noFill/>
                    </a:lnTlToBr>
                    <a:lnBlToTr>
                      <a:noFill/>
                    </a:lnBlToTr>
                    <a:noFill/>
                  </a:tcPr>
                </a:tc>
              </a:tr>
              <a:tr h="4819626">
                <a:tc>
                  <a:txBody>
                    <a:bodyPr/>
                    <a:lstStyle/>
                    <a:p>
                      <a:pPr marL="0" marR="0" lvl="0" indent="0" algn="ctr" defTabSz="914400" rtl="0" eaLnBrk="1" fontAlgn="base" latinLnBrk="0" hangingPunct="1">
                        <a:lnSpc>
                          <a:spcPct val="115000"/>
                        </a:lnSpc>
                        <a:spcBef>
                          <a:spcPct val="0"/>
                        </a:spcBef>
                        <a:spcAft>
                          <a:spcPts val="300"/>
                        </a:spcAft>
                        <a:buClrTx/>
                        <a:buSzTx/>
                        <a:buFontTx/>
                        <a:buNone/>
                        <a:tabLst/>
                      </a:pPr>
                      <a:endParaRPr kumimoji="0" lang="en-US" sz="1600" b="0" i="0" u="none" strike="noStrike" cap="none" normalizeH="0" baseline="0" dirty="0">
                        <a:ln>
                          <a:noFill/>
                        </a:ln>
                        <a:solidFill>
                          <a:srgbClr val="6DA642"/>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6DA642"/>
                          </a:solidFill>
                          <a:effectLst/>
                          <a:latin typeface="Arial"/>
                          <a:ea typeface="Calibri" charset="0"/>
                          <a:cs typeface="Arial"/>
                        </a:rPr>
                        <a:t>Personal </a:t>
                      </a:r>
                      <a:r>
                        <a:rPr kumimoji="0" lang="en-US" sz="1600" b="1" i="0" u="none" strike="noStrike" cap="none" normalizeH="0" baseline="0" dirty="0">
                          <a:ln>
                            <a:noFill/>
                          </a:ln>
                          <a:solidFill>
                            <a:srgbClr val="6DA642"/>
                          </a:solidFill>
                          <a:effectLst/>
                          <a:latin typeface="Arial"/>
                          <a:ea typeface="Calibri" charset="0"/>
                          <a:cs typeface="Arial"/>
                        </a:rPr>
                        <a:t>&amp;</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6DA642"/>
                          </a:solidFill>
                          <a:effectLst/>
                          <a:latin typeface="Arial"/>
                          <a:ea typeface="Calibri" charset="0"/>
                          <a:cs typeface="Arial"/>
                        </a:rPr>
                        <a:t>Interpersonal</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6DA642"/>
                          </a:solidFill>
                          <a:effectLst/>
                          <a:latin typeface="Arial"/>
                          <a:ea typeface="Calibri" charset="0"/>
                          <a:cs typeface="Arial"/>
                        </a:rPr>
                        <a:t> Capabilities</a:t>
                      </a:r>
                    </a:p>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600" b="1" i="0" u="none" strike="noStrike" cap="none" normalizeH="0" baseline="0" dirty="0" smtClean="0">
                          <a:ln>
                            <a:noFill/>
                          </a:ln>
                          <a:solidFill>
                            <a:srgbClr val="6DA642"/>
                          </a:solidFill>
                          <a:effectLst/>
                          <a:latin typeface="Arial"/>
                          <a:ea typeface="Calibri" charset="0"/>
                          <a:cs typeface="Arial"/>
                        </a:rPr>
                        <a:t>Skills/Abilities</a:t>
                      </a:r>
                    </a:p>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US" sz="1600" b="1" i="0" u="none" strike="noStrike" cap="none" normalizeH="0" baseline="0" dirty="0" smtClean="0">
                        <a:ln>
                          <a:noFill/>
                        </a:ln>
                        <a:solidFill>
                          <a:srgbClr val="6DA642"/>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600" b="1" i="0" u="none" strike="noStrike" cap="none" normalizeH="0" baseline="0" dirty="0" smtClean="0">
                          <a:ln>
                            <a:noFill/>
                          </a:ln>
                          <a:solidFill>
                            <a:srgbClr val="6DA642"/>
                          </a:solidFill>
                          <a:effectLst/>
                          <a:latin typeface="Arial"/>
                          <a:ea typeface="Calibri" charset="0"/>
                          <a:cs typeface="Arial"/>
                        </a:rPr>
                        <a:t>Motivation/</a:t>
                      </a:r>
                      <a:endParaRPr kumimoji="0" lang="en-US" sz="1600" b="1" i="0" u="none" strike="noStrike" cap="none" normalizeH="0" baseline="0" dirty="0">
                        <a:ln>
                          <a:noFill/>
                        </a:ln>
                        <a:solidFill>
                          <a:srgbClr val="6DA642"/>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a:ln>
                            <a:noFill/>
                          </a:ln>
                          <a:solidFill>
                            <a:srgbClr val="6DA642"/>
                          </a:solidFill>
                          <a:effectLst/>
                          <a:latin typeface="Arial"/>
                          <a:ea typeface="Calibri" charset="0"/>
                          <a:cs typeface="Arial"/>
                        </a:rPr>
                        <a:t>Values/Attitudes </a:t>
                      </a:r>
                      <a:endParaRPr kumimoji="0" lang="en-US" sz="1600" b="1" i="0" u="none" strike="noStrike" cap="none" normalizeH="0" baseline="0" dirty="0" smtClean="0">
                        <a:ln>
                          <a:noFill/>
                        </a:ln>
                        <a:solidFill>
                          <a:srgbClr val="6DA642"/>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rgbClr val="6DA642"/>
                          </a:solidFill>
                          <a:effectLst/>
                          <a:latin typeface="Arial"/>
                          <a:ea typeface="Calibri" charset="0"/>
                          <a:cs typeface="Arial"/>
                        </a:rPr>
                        <a:t>Habits</a:t>
                      </a:r>
                      <a:r>
                        <a:rPr kumimoji="0" lang="en-US" sz="1600" b="1" i="0" u="none" strike="noStrike" cap="none" normalizeH="0" baseline="0" dirty="0">
                          <a:ln>
                            <a:noFill/>
                          </a:ln>
                          <a:solidFill>
                            <a:srgbClr val="6DA642"/>
                          </a:solidFill>
                          <a:effectLst/>
                          <a:latin typeface="Arial"/>
                          <a:ea typeface="Calibri" charset="0"/>
                          <a:cs typeface="Arial"/>
                        </a:rPr>
                        <a:t>/</a:t>
                      </a:r>
                      <a:r>
                        <a:rPr kumimoji="0" lang="en-US" sz="1600" b="1" i="0" u="none" strike="noStrike" cap="none" normalizeH="0" baseline="0" dirty="0" smtClean="0">
                          <a:ln>
                            <a:noFill/>
                          </a:ln>
                          <a:solidFill>
                            <a:srgbClr val="6DA642"/>
                          </a:solidFill>
                          <a:effectLst/>
                          <a:latin typeface="Arial"/>
                          <a:ea typeface="Calibri" charset="0"/>
                          <a:cs typeface="Arial"/>
                        </a:rPr>
                        <a:t>Behaviors</a:t>
                      </a:r>
                      <a:endParaRPr kumimoji="0" lang="en-US" sz="1600" b="1" i="0" u="none" strike="noStrike" cap="none" normalizeH="0" baseline="0" dirty="0">
                        <a:ln>
                          <a:noFill/>
                        </a:ln>
                        <a:solidFill>
                          <a:srgbClr val="6DA642"/>
                        </a:solidFill>
                        <a:effectLst/>
                        <a:latin typeface="Arial"/>
                        <a:ea typeface="Calibri" charset="0"/>
                        <a:cs typeface="Arial"/>
                      </a:endParaRPr>
                    </a:p>
                  </a:txBody>
                  <a:tcPr marL="53544" marR="53544"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dirty="0">
                        <a:ln>
                          <a:noFill/>
                        </a:ln>
                        <a:solidFill>
                          <a:srgbClr val="355777"/>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defRPr/>
                      </a:pPr>
                      <a:r>
                        <a:rPr kumimoji="0" lang="en-US" sz="1600" b="1" i="0" u="none" strike="noStrike" cap="none" normalizeH="0" baseline="0" dirty="0" smtClean="0">
                          <a:ln>
                            <a:noFill/>
                          </a:ln>
                          <a:solidFill>
                            <a:srgbClr val="355777"/>
                          </a:solidFill>
                          <a:effectLst/>
                          <a:latin typeface="Arial"/>
                          <a:ea typeface="Calibri" charset="0"/>
                          <a:cs typeface="Arial"/>
                        </a:rPr>
                        <a:t>Status</a:t>
                      </a: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rgbClr val="355777"/>
                          </a:solidFill>
                          <a:effectLst/>
                          <a:latin typeface="Arial"/>
                          <a:ea typeface="Calibri" charset="0"/>
                          <a:cs typeface="Arial"/>
                        </a:rPr>
                        <a:t>Trust</a:t>
                      </a: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rgbClr val="355777"/>
                          </a:solidFill>
                          <a:effectLst/>
                          <a:latin typeface="Arial"/>
                          <a:ea typeface="Calibri" charset="0"/>
                          <a:cs typeface="Arial"/>
                        </a:rPr>
                        <a:t>Social Influence</a:t>
                      </a:r>
                      <a:endParaRPr kumimoji="0" lang="en-US" sz="1600" b="1" i="0" u="none" strike="noStrike" cap="none" normalizeH="0" baseline="0" dirty="0">
                        <a:ln>
                          <a:noFill/>
                        </a:ln>
                        <a:solidFill>
                          <a:srgbClr val="355777"/>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rgbClr val="355777"/>
                          </a:solidFill>
                          <a:effectLst/>
                          <a:latin typeface="Arial"/>
                          <a:ea typeface="Calibri" charset="0"/>
                          <a:cs typeface="Arial"/>
                        </a:rPr>
                        <a:t>Inclusiveness</a:t>
                      </a:r>
                      <a:endParaRPr kumimoji="0" lang="en-US" sz="1600" b="1" i="0" u="none" strike="noStrike" cap="none" normalizeH="0" baseline="0" dirty="0">
                        <a:ln>
                          <a:noFill/>
                        </a:ln>
                        <a:solidFill>
                          <a:srgbClr val="355777"/>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a:ln>
                            <a:noFill/>
                          </a:ln>
                          <a:solidFill>
                            <a:srgbClr val="355777"/>
                          </a:solidFill>
                          <a:effectLst/>
                          <a:latin typeface="Arial"/>
                          <a:ea typeface="Calibri" charset="0"/>
                          <a:cs typeface="Arial"/>
                        </a:rPr>
                        <a:t>Fairness</a:t>
                      </a: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a:ln>
                            <a:noFill/>
                          </a:ln>
                          <a:solidFill>
                            <a:srgbClr val="355777"/>
                          </a:solidFill>
                          <a:effectLst/>
                          <a:latin typeface="Arial"/>
                          <a:ea typeface="Calibri" charset="0"/>
                          <a:cs typeface="Arial"/>
                        </a:rPr>
                        <a:t>Relatedness</a:t>
                      </a: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a:ln>
                            <a:noFill/>
                          </a:ln>
                          <a:solidFill>
                            <a:srgbClr val="355777"/>
                          </a:solidFill>
                          <a:effectLst/>
                          <a:latin typeface="Arial"/>
                          <a:ea typeface="Calibri" charset="0"/>
                          <a:cs typeface="Arial"/>
                        </a:rPr>
                        <a:t>Autonomy</a:t>
                      </a:r>
                    </a:p>
                    <a:p>
                      <a:pPr marL="0" marR="0" lvl="0" indent="0" algn="ctr" defTabSz="914400" rtl="0" eaLnBrk="1" fontAlgn="base" latinLnBrk="0" hangingPunct="1">
                        <a:lnSpc>
                          <a:spcPct val="115000"/>
                        </a:lnSpc>
                        <a:spcBef>
                          <a:spcPct val="0"/>
                        </a:spcBef>
                        <a:spcAft>
                          <a:spcPts val="300"/>
                        </a:spcAft>
                        <a:buClrTx/>
                        <a:buSzTx/>
                        <a:buFontTx/>
                        <a:buNone/>
                        <a:tabLst/>
                        <a:defRPr/>
                      </a:pPr>
                      <a:r>
                        <a:rPr kumimoji="0" lang="en-US" sz="1600" b="1" i="0" u="none" strike="noStrike" cap="none" normalizeH="0" baseline="0" dirty="0" smtClean="0">
                          <a:ln>
                            <a:noFill/>
                          </a:ln>
                          <a:solidFill>
                            <a:srgbClr val="355777"/>
                          </a:solidFill>
                          <a:effectLst/>
                          <a:latin typeface="Arial"/>
                          <a:ea typeface="Calibri" charset="0"/>
                          <a:cs typeface="Arial"/>
                        </a:rPr>
                        <a:t>Emotional Sensitivity</a:t>
                      </a:r>
                      <a:endParaRPr kumimoji="0" lang="en-US" sz="1600" b="1" i="0" u="none" strike="noStrike" cap="none" normalizeH="0" baseline="0" dirty="0">
                        <a:ln>
                          <a:noFill/>
                        </a:ln>
                        <a:solidFill>
                          <a:srgbClr val="355777"/>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rgbClr val="355777"/>
                          </a:solidFill>
                          <a:effectLst/>
                          <a:latin typeface="Arial"/>
                          <a:ea typeface="Calibri" charset="0"/>
                          <a:cs typeface="Arial"/>
                        </a:rPr>
                        <a:t>Group Intelligence </a:t>
                      </a:r>
                      <a:endParaRPr kumimoji="0" lang="en-US" sz="1600" b="1" i="0" u="none" strike="noStrike" cap="none" normalizeH="0" baseline="0" dirty="0">
                        <a:ln>
                          <a:noFill/>
                        </a:ln>
                        <a:solidFill>
                          <a:srgbClr val="355777"/>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pPr>
                      <a:endParaRPr kumimoji="0" lang="en-US" sz="1600" b="1" i="0" u="none" strike="noStrike" cap="none" normalizeH="0" baseline="0" dirty="0">
                        <a:ln>
                          <a:noFill/>
                        </a:ln>
                        <a:solidFill>
                          <a:srgbClr val="355777"/>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pPr>
                      <a:endParaRPr kumimoji="0" lang="en-US" sz="1600" b="0" i="0" u="none" strike="noStrike" cap="none" normalizeH="0" baseline="0" dirty="0">
                        <a:ln>
                          <a:noFill/>
                        </a:ln>
                        <a:solidFill>
                          <a:srgbClr val="355777"/>
                        </a:solidFill>
                        <a:effectLst/>
                        <a:latin typeface="Arial"/>
                        <a:ea typeface="Calibri" charset="0"/>
                        <a:cs typeface="Arial"/>
                      </a:endParaRPr>
                    </a:p>
                  </a:txBody>
                  <a:tcPr marL="53544" marR="53544"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300"/>
                        </a:spcAft>
                        <a:buClrTx/>
                        <a:buSzTx/>
                        <a:buFontTx/>
                        <a:buNone/>
                        <a:tabLst/>
                      </a:pPr>
                      <a:endParaRPr kumimoji="0" lang="en-US" sz="1600" b="0" i="1" u="none" strike="noStrike" cap="none" normalizeH="0" baseline="0" dirty="0" smtClean="0">
                        <a:ln>
                          <a:noFill/>
                        </a:ln>
                        <a:solidFill>
                          <a:srgbClr val="DA7036"/>
                        </a:solidFill>
                        <a:effectLst/>
                        <a:latin typeface="Arial"/>
                        <a:ea typeface="Calibri" charset="0"/>
                        <a:cs typeface="Arial"/>
                      </a:endParaRP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600" b="1" i="0" u="none" strike="noStrike" cap="none" normalizeH="0" baseline="0" dirty="0" smtClean="0">
                          <a:ln>
                            <a:noFill/>
                          </a:ln>
                          <a:solidFill>
                            <a:srgbClr val="DA7036"/>
                          </a:solidFill>
                          <a:effectLst/>
                          <a:latin typeface="Arial"/>
                          <a:ea typeface="Calibri" charset="0"/>
                          <a:cs typeface="Arial"/>
                        </a:rPr>
                        <a:t>Vision/Mission</a:t>
                      </a: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600" b="1" i="0" u="none" strike="noStrike" cap="none" normalizeH="0" baseline="0" dirty="0" smtClean="0">
                          <a:ln>
                            <a:noFill/>
                          </a:ln>
                          <a:solidFill>
                            <a:srgbClr val="DA7036"/>
                          </a:solidFill>
                          <a:effectLst/>
                          <a:latin typeface="Arial"/>
                          <a:ea typeface="Calibri" charset="0"/>
                          <a:cs typeface="Arial"/>
                        </a:rPr>
                        <a:t>Governance</a:t>
                      </a:r>
                      <a:endParaRPr kumimoji="0" lang="en-US" sz="1600" b="1" i="0" u="none" strike="noStrike" cap="none" normalizeH="0" baseline="0" dirty="0">
                        <a:ln>
                          <a:noFill/>
                        </a:ln>
                        <a:solidFill>
                          <a:srgbClr val="DA7036"/>
                        </a:solidFill>
                        <a:effectLst/>
                        <a:latin typeface="Arial"/>
                        <a:ea typeface="Calibri" charset="0"/>
                        <a:cs typeface="Arial"/>
                      </a:endParaRP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600" b="1" i="0" u="none" strike="noStrike" cap="none" normalizeH="0" baseline="0" dirty="0">
                          <a:ln>
                            <a:noFill/>
                          </a:ln>
                          <a:solidFill>
                            <a:srgbClr val="DA7036"/>
                          </a:solidFill>
                          <a:effectLst/>
                          <a:latin typeface="Arial"/>
                          <a:ea typeface="Calibri" charset="0"/>
                          <a:cs typeface="Arial"/>
                        </a:rPr>
                        <a:t>Management Structures</a:t>
                      </a: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600" b="1" i="0" u="none" strike="noStrike" cap="none" normalizeH="0" baseline="0" dirty="0">
                          <a:ln>
                            <a:noFill/>
                          </a:ln>
                          <a:solidFill>
                            <a:srgbClr val="DA7036"/>
                          </a:solidFill>
                          <a:effectLst/>
                          <a:latin typeface="Arial"/>
                          <a:ea typeface="Calibri" charset="0"/>
                          <a:cs typeface="Arial"/>
                        </a:rPr>
                        <a:t>Planning Processes</a:t>
                      </a: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600" b="1" i="0" u="none" strike="noStrike" cap="none" normalizeH="0" baseline="0" dirty="0">
                          <a:ln>
                            <a:noFill/>
                          </a:ln>
                          <a:solidFill>
                            <a:srgbClr val="DA7036"/>
                          </a:solidFill>
                          <a:effectLst/>
                          <a:latin typeface="Arial"/>
                          <a:ea typeface="Calibri" charset="0"/>
                          <a:cs typeface="Arial"/>
                        </a:rPr>
                        <a:t>Decision Making Processes</a:t>
                      </a: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600" b="1" i="0" u="none" strike="noStrike" cap="none" normalizeH="0" baseline="0" dirty="0">
                          <a:ln>
                            <a:noFill/>
                          </a:ln>
                          <a:solidFill>
                            <a:srgbClr val="DA7036"/>
                          </a:solidFill>
                          <a:effectLst/>
                          <a:latin typeface="Arial"/>
                          <a:ea typeface="Calibri" charset="0"/>
                          <a:cs typeface="Arial"/>
                        </a:rPr>
                        <a:t>Finance &amp; Accounting</a:t>
                      </a:r>
                      <a:endParaRPr kumimoji="0" lang="en-US" sz="1600" b="0" i="0" u="none" strike="noStrike" cap="none" normalizeH="0" baseline="0" dirty="0">
                        <a:ln>
                          <a:noFill/>
                        </a:ln>
                        <a:solidFill>
                          <a:srgbClr val="DA7036"/>
                        </a:solidFill>
                        <a:effectLst/>
                        <a:latin typeface="Arial"/>
                        <a:ea typeface="Calibri" charset="0"/>
                        <a:cs typeface="Arial"/>
                      </a:endParaRP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600" b="1" i="0" u="none" strike="noStrike" cap="none" normalizeH="0" baseline="0" dirty="0">
                          <a:ln>
                            <a:noFill/>
                          </a:ln>
                          <a:solidFill>
                            <a:srgbClr val="DA7036"/>
                          </a:solidFill>
                          <a:effectLst/>
                          <a:latin typeface="Arial"/>
                          <a:ea typeface="Calibri" charset="0"/>
                          <a:cs typeface="Arial"/>
                        </a:rPr>
                        <a:t>Policy Instruments</a:t>
                      </a: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600" b="1" i="0" u="none" strike="noStrike" cap="none" normalizeH="0" baseline="0" dirty="0">
                          <a:ln>
                            <a:noFill/>
                          </a:ln>
                          <a:solidFill>
                            <a:srgbClr val="DA7036"/>
                          </a:solidFill>
                          <a:effectLst/>
                          <a:latin typeface="Arial"/>
                          <a:ea typeface="Calibri" charset="0"/>
                          <a:cs typeface="Arial"/>
                        </a:rPr>
                        <a:t>Information Systems</a:t>
                      </a:r>
                      <a:endParaRPr kumimoji="0" lang="en-US" sz="1600" b="0" i="0" u="none" strike="noStrike" cap="none" normalizeH="0" baseline="0" dirty="0">
                        <a:ln>
                          <a:noFill/>
                        </a:ln>
                        <a:solidFill>
                          <a:srgbClr val="DA7036"/>
                        </a:solidFill>
                        <a:effectLst/>
                        <a:latin typeface="Arial"/>
                        <a:ea typeface="Calibri" charset="0"/>
                        <a:cs typeface="Arial"/>
                      </a:endParaRP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600" b="1" i="0" u="none" strike="noStrike" cap="none" normalizeH="0" baseline="0" dirty="0">
                          <a:ln>
                            <a:noFill/>
                          </a:ln>
                          <a:solidFill>
                            <a:srgbClr val="DA7036"/>
                          </a:solidFill>
                          <a:effectLst/>
                          <a:latin typeface="Arial"/>
                          <a:ea typeface="Calibri" charset="0"/>
                          <a:cs typeface="Arial"/>
                        </a:rPr>
                        <a:t>Procurement </a:t>
                      </a:r>
                      <a:r>
                        <a:rPr kumimoji="0" lang="en-US" sz="1600" b="1" i="0" u="none" strike="noStrike" cap="none" normalizeH="0" baseline="0" dirty="0" smtClean="0">
                          <a:ln>
                            <a:noFill/>
                          </a:ln>
                          <a:solidFill>
                            <a:srgbClr val="DA7036"/>
                          </a:solidFill>
                          <a:effectLst/>
                          <a:latin typeface="Arial"/>
                          <a:ea typeface="Calibri" charset="0"/>
                          <a:cs typeface="Arial"/>
                        </a:rPr>
                        <a:t>Systems</a:t>
                      </a:r>
                      <a:endParaRPr kumimoji="0" lang="en-US" sz="1600" b="0" i="0" u="none" strike="noStrike" cap="none" normalizeH="0" baseline="0" dirty="0">
                        <a:ln>
                          <a:noFill/>
                        </a:ln>
                        <a:solidFill>
                          <a:srgbClr val="DA7036"/>
                        </a:solidFill>
                        <a:effectLst/>
                        <a:latin typeface="Arial"/>
                        <a:ea typeface="Calibri" charset="0"/>
                        <a:cs typeface="Arial"/>
                      </a:endParaRP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600" b="1" i="0" u="none" strike="noStrike" cap="none" normalizeH="0" baseline="0" dirty="0">
                          <a:ln>
                            <a:noFill/>
                          </a:ln>
                          <a:solidFill>
                            <a:srgbClr val="DA7036"/>
                          </a:solidFill>
                          <a:effectLst/>
                          <a:latin typeface="Arial"/>
                          <a:ea typeface="Calibri" charset="0"/>
                          <a:cs typeface="Arial"/>
                        </a:rPr>
                        <a:t>Human </a:t>
                      </a:r>
                      <a:r>
                        <a:rPr kumimoji="0" lang="en-US" sz="1600" b="1" i="0" u="none" strike="noStrike" cap="none" normalizeH="0" baseline="0" dirty="0" smtClean="0">
                          <a:ln>
                            <a:noFill/>
                          </a:ln>
                          <a:solidFill>
                            <a:srgbClr val="DA7036"/>
                          </a:solidFill>
                          <a:effectLst/>
                          <a:latin typeface="Arial"/>
                          <a:ea typeface="Calibri" charset="0"/>
                          <a:cs typeface="Arial"/>
                        </a:rPr>
                        <a:t>Resources</a:t>
                      </a:r>
                    </a:p>
                  </a:txBody>
                  <a:tcPr marL="53544" marR="53544"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300"/>
                        </a:spcAft>
                        <a:buClrTx/>
                        <a:buSzTx/>
                        <a:buFontTx/>
                        <a:buNone/>
                        <a:tabLst/>
                      </a:pPr>
                      <a:endParaRPr kumimoji="0" lang="en-US" sz="1600" b="1" i="0" u="none" strike="noStrike" cap="none" normalizeH="0" baseline="0" dirty="0" smtClean="0">
                        <a:ln>
                          <a:noFill/>
                        </a:ln>
                        <a:solidFill>
                          <a:schemeClr val="tx1"/>
                        </a:solidFill>
                        <a:effectLst/>
                        <a:latin typeface="Calibri" charset="0"/>
                        <a:ea typeface="Calibri" charset="0"/>
                        <a:cs typeface="Times New Roman" charset="0"/>
                      </a:endParaRP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chemeClr val="tx1"/>
                          </a:solidFill>
                          <a:effectLst/>
                          <a:latin typeface="Arial"/>
                          <a:ea typeface="Calibri" charset="0"/>
                          <a:cs typeface="Arial"/>
                        </a:rPr>
                        <a:t>Buildings</a:t>
                      </a:r>
                      <a:endParaRPr kumimoji="0" lang="en-US" sz="1600" b="0" i="0" u="none" strike="noStrike" cap="none" normalizeH="0" baseline="0" dirty="0" smtClean="0">
                        <a:ln>
                          <a:noFill/>
                        </a:ln>
                        <a:solidFill>
                          <a:schemeClr val="tx1"/>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chemeClr val="tx1"/>
                          </a:solidFill>
                          <a:effectLst/>
                          <a:latin typeface="Arial"/>
                          <a:ea typeface="Calibri" charset="0"/>
                          <a:cs typeface="Arial"/>
                        </a:rPr>
                        <a:t>Transportation </a:t>
                      </a: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chemeClr val="tx1"/>
                          </a:solidFill>
                          <a:effectLst/>
                          <a:latin typeface="Arial"/>
                          <a:ea typeface="Calibri" charset="0"/>
                          <a:cs typeface="Arial"/>
                        </a:rPr>
                        <a:t>Energy</a:t>
                      </a:r>
                      <a:endParaRPr kumimoji="0" lang="en-US" sz="1600" b="0" i="0" u="none" strike="noStrike" cap="none" normalizeH="0" baseline="0" dirty="0" smtClean="0">
                        <a:ln>
                          <a:noFill/>
                        </a:ln>
                        <a:solidFill>
                          <a:schemeClr val="tx1"/>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chemeClr val="tx1"/>
                          </a:solidFill>
                          <a:effectLst/>
                          <a:latin typeface="Arial"/>
                          <a:ea typeface="Calibri" charset="0"/>
                          <a:cs typeface="Arial"/>
                        </a:rPr>
                        <a:t>Materials</a:t>
                      </a:r>
                      <a:endParaRPr kumimoji="0" lang="en-US" sz="1600" b="0" i="0" u="none" strike="noStrike" cap="none" normalizeH="0" baseline="0" dirty="0" smtClean="0">
                        <a:ln>
                          <a:noFill/>
                        </a:ln>
                        <a:solidFill>
                          <a:schemeClr val="tx1"/>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chemeClr val="tx1"/>
                          </a:solidFill>
                          <a:effectLst/>
                          <a:latin typeface="Arial"/>
                          <a:ea typeface="Calibri" charset="0"/>
                          <a:cs typeface="Arial"/>
                        </a:rPr>
                        <a:t>Food Supply</a:t>
                      </a:r>
                      <a:endParaRPr kumimoji="0" lang="en-US" sz="1600" b="0" i="0" u="none" strike="noStrike" cap="none" normalizeH="0" baseline="0" dirty="0" smtClean="0">
                        <a:ln>
                          <a:noFill/>
                        </a:ln>
                        <a:solidFill>
                          <a:schemeClr val="tx1"/>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chemeClr val="tx1"/>
                          </a:solidFill>
                          <a:effectLst/>
                          <a:latin typeface="Arial"/>
                          <a:ea typeface="Calibri" charset="0"/>
                          <a:cs typeface="Arial"/>
                        </a:rPr>
                        <a:t>Water</a:t>
                      </a: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chemeClr val="tx1"/>
                          </a:solidFill>
                          <a:effectLst/>
                          <a:latin typeface="Arial"/>
                          <a:ea typeface="Calibri" charset="0"/>
                          <a:cs typeface="Arial"/>
                        </a:rPr>
                        <a:t>Sewerage</a:t>
                      </a:r>
                      <a:endParaRPr kumimoji="0" lang="en-US" sz="1600" b="0" i="0" u="none" strike="noStrike" cap="none" normalizeH="0" baseline="0" dirty="0" smtClean="0">
                        <a:ln>
                          <a:noFill/>
                        </a:ln>
                        <a:solidFill>
                          <a:schemeClr val="tx1"/>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chemeClr val="tx1"/>
                          </a:solidFill>
                          <a:effectLst/>
                          <a:latin typeface="Arial"/>
                          <a:ea typeface="Calibri" charset="0"/>
                          <a:cs typeface="Arial"/>
                        </a:rPr>
                        <a:t>Landscaping</a:t>
                      </a:r>
                    </a:p>
                    <a:p>
                      <a:pPr marL="0" marR="0" lvl="0" indent="0" algn="ctr" defTabSz="914400" rtl="0" eaLnBrk="1" fontAlgn="base" latinLnBrk="0" hangingPunct="1">
                        <a:lnSpc>
                          <a:spcPct val="115000"/>
                        </a:lnSpc>
                        <a:spcBef>
                          <a:spcPct val="0"/>
                        </a:spcBef>
                        <a:spcAft>
                          <a:spcPts val="300"/>
                        </a:spcAft>
                        <a:buClrTx/>
                        <a:buSzTx/>
                        <a:buFontTx/>
                        <a:buNone/>
                        <a:tabLst/>
                      </a:pPr>
                      <a:r>
                        <a:rPr kumimoji="0" lang="en-US" sz="1600" b="1" i="0" u="none" strike="noStrike" cap="none" normalizeH="0" baseline="0" dirty="0" smtClean="0">
                          <a:ln>
                            <a:noFill/>
                          </a:ln>
                          <a:solidFill>
                            <a:schemeClr val="tx1"/>
                          </a:solidFill>
                          <a:effectLst/>
                          <a:latin typeface="Arial"/>
                          <a:ea typeface="Calibri" charset="0"/>
                          <a:cs typeface="Arial"/>
                        </a:rPr>
                        <a:t>IT</a:t>
                      </a:r>
                      <a:endParaRPr kumimoji="0" lang="en-US" sz="1600" b="0" i="0" u="none" strike="noStrike" cap="none" normalizeH="0" baseline="0" dirty="0" smtClean="0">
                        <a:ln>
                          <a:noFill/>
                        </a:ln>
                        <a:solidFill>
                          <a:schemeClr val="tx1"/>
                        </a:solidFill>
                        <a:effectLst/>
                        <a:latin typeface="Arial"/>
                        <a:ea typeface="Calibri" charset="0"/>
                        <a:cs typeface="Arial"/>
                      </a:endParaRPr>
                    </a:p>
                  </a:txBody>
                  <a:tcPr marL="53544" marR="53544" marT="0" marB="0" horzOverflow="overflow">
                    <a:lnL>
                      <a:noFill/>
                    </a:lnL>
                    <a:lnR>
                      <a:noFill/>
                    </a:lnR>
                    <a:lnT>
                      <a:noFill/>
                    </a:lnT>
                    <a:lnB>
                      <a:noFill/>
                    </a:lnB>
                    <a:lnTlToBr>
                      <a:noFill/>
                    </a:lnTlToBr>
                    <a:lnBlToTr>
                      <a:noFill/>
                    </a:lnBlToTr>
                    <a:noFill/>
                  </a:tcPr>
                </a:tc>
              </a:tr>
            </a:tbl>
          </a:graphicData>
        </a:graphic>
      </p:graphicFrame>
      <p:sp>
        <p:nvSpPr>
          <p:cNvPr id="7" name="Left Brace 6"/>
          <p:cNvSpPr/>
          <p:nvPr/>
        </p:nvSpPr>
        <p:spPr>
          <a:xfrm>
            <a:off x="4089234" y="2923780"/>
            <a:ext cx="228600" cy="312564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2800" b="1">
              <a:solidFill>
                <a:prstClr val="black"/>
              </a:solidFill>
              <a:latin typeface="Calibri"/>
              <a:ea typeface="ヒラギノ角ゴ ProN W3"/>
              <a:cs typeface="ヒラギノ角ゴ ProN W3"/>
              <a:sym typeface="Gill Sans" charset="0"/>
            </a:endParaRPr>
          </a:p>
        </p:txBody>
      </p:sp>
      <p:sp>
        <p:nvSpPr>
          <p:cNvPr id="8" name="Left Brace 7"/>
          <p:cNvSpPr/>
          <p:nvPr/>
        </p:nvSpPr>
        <p:spPr>
          <a:xfrm>
            <a:off x="1945356" y="2923779"/>
            <a:ext cx="304800" cy="2999583"/>
          </a:xfrm>
          <a:prstGeom prst="leftBrace">
            <a:avLst>
              <a:gd name="adj1" fmla="val 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2800" b="1">
              <a:solidFill>
                <a:prstClr val="black"/>
              </a:solidFill>
              <a:latin typeface="Calibri"/>
              <a:ea typeface="ヒラギノ角ゴ ProN W3"/>
              <a:cs typeface="ヒラギノ角ゴ ProN W3"/>
              <a:sym typeface="Gill Sans" charset="0"/>
            </a:endParaRPr>
          </a:p>
        </p:txBody>
      </p:sp>
      <p:sp>
        <p:nvSpPr>
          <p:cNvPr id="9" name="Left Brace 8"/>
          <p:cNvSpPr/>
          <p:nvPr/>
        </p:nvSpPr>
        <p:spPr>
          <a:xfrm>
            <a:off x="7029567" y="2923780"/>
            <a:ext cx="319377" cy="2823182"/>
          </a:xfrm>
          <a:prstGeom prst="leftBrace">
            <a:avLst>
              <a:gd name="adj1" fmla="val 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2800" b="1">
              <a:solidFill>
                <a:prstClr val="black"/>
              </a:solidFill>
              <a:latin typeface="Calibri"/>
              <a:ea typeface="ヒラギノ角ゴ ProN W3"/>
              <a:cs typeface="ヒラギノ角ゴ ProN W3"/>
              <a:sym typeface="Gill Sans" charset="0"/>
            </a:endParaRPr>
          </a:p>
        </p:txBody>
      </p:sp>
      <p:sp>
        <p:nvSpPr>
          <p:cNvPr id="10" name="Left Brace 9"/>
          <p:cNvSpPr/>
          <p:nvPr/>
        </p:nvSpPr>
        <p:spPr>
          <a:xfrm>
            <a:off x="135328" y="2923780"/>
            <a:ext cx="228600" cy="2823182"/>
          </a:xfrm>
          <a:prstGeom prst="leftBrace">
            <a:avLst>
              <a:gd name="adj1" fmla="val 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2800" b="1">
              <a:solidFill>
                <a:prstClr val="black"/>
              </a:solidFill>
              <a:latin typeface="Calibri"/>
              <a:ea typeface="ヒラギノ角ゴ ProN W3"/>
              <a:cs typeface="ヒラギノ角ゴ ProN W3"/>
              <a:sym typeface="Gill Sans" charset="0"/>
            </a:endParaRPr>
          </a:p>
        </p:txBody>
      </p:sp>
      <p:sp>
        <p:nvSpPr>
          <p:cNvPr id="2" name="Title 1"/>
          <p:cNvSpPr>
            <a:spLocks noGrp="1"/>
          </p:cNvSpPr>
          <p:nvPr>
            <p:ph type="title"/>
          </p:nvPr>
        </p:nvSpPr>
        <p:spPr/>
        <p:txBody>
          <a:bodyPr/>
          <a:lstStyle/>
          <a:p>
            <a:endParaRPr lang="en-US"/>
          </a:p>
        </p:txBody>
      </p:sp>
      <p:sp>
        <p:nvSpPr>
          <p:cNvPr id="12" name="TextBox 11"/>
          <p:cNvSpPr txBox="1"/>
          <p:nvPr/>
        </p:nvSpPr>
        <p:spPr>
          <a:xfrm>
            <a:off x="-36512" y="6669360"/>
            <a:ext cx="9057043" cy="215444"/>
          </a:xfrm>
          <a:prstGeom prst="rect">
            <a:avLst/>
          </a:prstGeom>
          <a:noFill/>
        </p:spPr>
        <p:txBody>
          <a:bodyPr wrap="square">
            <a:spAutoFit/>
          </a:bodyPr>
          <a:lstStyle/>
          <a:p>
            <a:pPr>
              <a:defRPr/>
            </a:pPr>
            <a:r>
              <a:rPr lang="en-US" sz="800" dirty="0" smtClean="0">
                <a:solidFill>
                  <a:schemeClr val="bg1">
                    <a:lumMod val="50000"/>
                  </a:schemeClr>
                </a:solidFill>
                <a:latin typeface="Gill Sans"/>
                <a:ea typeface="ヒラギノ角ゴ ProN W3"/>
                <a:cs typeface="ヒラギノ角ゴ ProN W3"/>
              </a:rPr>
              <a:t>“Organizational Ecosystem” </a:t>
            </a:r>
            <a:r>
              <a:rPr lang="en-US" sz="800" dirty="0">
                <a:solidFill>
                  <a:schemeClr val="bg1">
                    <a:lumMod val="50000"/>
                  </a:schemeClr>
                </a:solidFill>
                <a:latin typeface="Gill Sans"/>
                <a:ea typeface="ヒラギノ角ゴ ProN W3"/>
                <a:cs typeface="ヒラギノ角ゴ ProN W3"/>
              </a:rPr>
              <a:t>by </a:t>
            </a:r>
            <a:r>
              <a:rPr lang="en-US" sz="800" u="sng" dirty="0" smtClean="0">
                <a:solidFill>
                  <a:schemeClr val="bg1">
                    <a:lumMod val="50000"/>
                  </a:schemeClr>
                </a:solidFill>
                <a:latin typeface="Gill Sans"/>
                <a:ea typeface="ヒラギノ角ゴ ProN W3"/>
                <a:cs typeface="ヒラギノ角ゴ ProN W3"/>
                <a:hlinkClick r:id="rId3"/>
              </a:rPr>
              <a:t>L.Sharp</a:t>
            </a:r>
            <a:r>
              <a:rPr lang="en-US" sz="800" dirty="0">
                <a:solidFill>
                  <a:schemeClr val="bg1">
                    <a:lumMod val="50000"/>
                  </a:schemeClr>
                </a:solidFill>
                <a:latin typeface="Gill Sans"/>
                <a:ea typeface="ヒラギノ角ゴ ProN W3"/>
                <a:cs typeface="ヒラギノ角ゴ ProN W3"/>
              </a:rPr>
              <a:t>,</a:t>
            </a:r>
            <a:r>
              <a:rPr lang="en-US" sz="800" dirty="0" smtClean="0">
                <a:solidFill>
                  <a:schemeClr val="bg1">
                    <a:lumMod val="50000"/>
                  </a:schemeClr>
                </a:solidFill>
                <a:latin typeface="Gill Sans"/>
                <a:ea typeface="ヒラギノ角ゴ ProN W3"/>
                <a:cs typeface="ヒラギノ角ゴ ProN W3"/>
              </a:rPr>
              <a:t> </a:t>
            </a:r>
            <a:r>
              <a:rPr lang="en-US" sz="800" dirty="0">
                <a:solidFill>
                  <a:schemeClr val="bg1">
                    <a:lumMod val="50000"/>
                  </a:schemeClr>
                </a:solidFill>
                <a:latin typeface="Gill Sans"/>
                <a:ea typeface="ヒラギノ角ゴ ProN W3"/>
                <a:cs typeface="ヒラギノ角ゴ ProN W3"/>
              </a:rPr>
              <a:t>is licensed for open sharing and adapting under Creative Commons </a:t>
            </a:r>
            <a:r>
              <a:rPr lang="en-US" sz="800" u="sng" dirty="0">
                <a:solidFill>
                  <a:schemeClr val="bg1">
                    <a:lumMod val="50000"/>
                  </a:schemeClr>
                </a:solidFill>
                <a:latin typeface="Gill Sans"/>
                <a:ea typeface="ヒラギノ角ゴ ProN W3"/>
                <a:cs typeface="ヒラギノ角ゴ ProN W3"/>
                <a:hlinkClick r:id="rId4"/>
              </a:rPr>
              <a:t>CC BY-AS </a:t>
            </a:r>
            <a:r>
              <a:rPr lang="en-US" sz="800" u="sng" dirty="0" smtClean="0">
                <a:solidFill>
                  <a:schemeClr val="bg1">
                    <a:lumMod val="50000"/>
                  </a:schemeClr>
                </a:solidFill>
                <a:latin typeface="Gill Sans"/>
                <a:ea typeface="ヒラギノ角ゴ ProN W3"/>
                <a:cs typeface="ヒラギノ角ゴ ProN W3"/>
                <a:hlinkClick r:id="rId4"/>
              </a:rPr>
              <a:t>4.0</a:t>
            </a:r>
            <a:endParaRPr lang="en-AU" sz="800" dirty="0">
              <a:solidFill>
                <a:schemeClr val="bg1">
                  <a:lumMod val="50000"/>
                </a:schemeClr>
              </a:solidFill>
              <a:latin typeface="Gill Sans"/>
              <a:ea typeface="ヒラギノ角ゴ ProN W3"/>
              <a:cs typeface="ヒラギノ角ゴ ProN W3"/>
            </a:endParaRPr>
          </a:p>
        </p:txBody>
      </p:sp>
    </p:spTree>
    <p:extLst>
      <p:ext uri="{BB962C8B-B14F-4D97-AF65-F5344CB8AC3E}">
        <p14:creationId xmlns:p14="http://schemas.microsoft.com/office/powerpoint/2010/main" val="25870006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69151" y="4797035"/>
            <a:ext cx="3092587" cy="120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b="1" dirty="0" smtClean="0">
                <a:solidFill>
                  <a:srgbClr val="6FBFBB">
                    <a:lumMod val="75000"/>
                  </a:srgbClr>
                </a:solidFill>
                <a:latin typeface="Arial" charset="0"/>
                <a:cs typeface="Arial" charset="0"/>
              </a:rPr>
              <a:t>This organizational model open new idea pipelines by:</a:t>
            </a:r>
            <a:endParaRPr lang="en-US" b="1" dirty="0">
              <a:solidFill>
                <a:srgbClr val="6FBFBB">
                  <a:lumMod val="75000"/>
                </a:srgbClr>
              </a:solidFill>
              <a:latin typeface="Arial" charset="0"/>
              <a:cs typeface="Arial" charset="0"/>
            </a:endParaRPr>
          </a:p>
        </p:txBody>
      </p:sp>
      <p:sp>
        <p:nvSpPr>
          <p:cNvPr id="5" name="TextBox 4"/>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2"/>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2"/>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3"/>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pic>
        <p:nvPicPr>
          <p:cNvPr id="6" name="Picture 6" descr="Integration Generic Image-14.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9632" y="836712"/>
            <a:ext cx="6706400" cy="377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98716" y="4608877"/>
            <a:ext cx="6079342" cy="1754322"/>
          </a:xfrm>
          <a:prstGeom prst="rect">
            <a:avLst/>
          </a:prstGeom>
          <a:noFill/>
        </p:spPr>
        <p:txBody>
          <a:bodyPr wrap="square" lIns="91436" tIns="45718" rIns="91436" bIns="45718" rtlCol="0">
            <a:spAutoFit/>
          </a:bodyPr>
          <a:lstStyle/>
          <a:p>
            <a:pPr marL="285736" indent="-285736">
              <a:buFont typeface="Wingdings" charset="2"/>
              <a:buChar char="v"/>
            </a:pPr>
            <a:r>
              <a:rPr lang="en-US" dirty="0" smtClean="0">
                <a:solidFill>
                  <a:srgbClr val="FFFFFF">
                    <a:lumMod val="50000"/>
                  </a:srgbClr>
                </a:solidFill>
                <a:latin typeface="Gill Sans"/>
                <a:ea typeface="ヒラギノ角ゴ ProN W3"/>
                <a:cs typeface="ヒラギノ角ゴ ProN W3"/>
              </a:rPr>
              <a:t>Increasing organization-wide idea flow, exploration, group intelligence &amp; social learning</a:t>
            </a:r>
          </a:p>
          <a:p>
            <a:pPr marL="285736" indent="-285736">
              <a:buFont typeface="Wingdings" charset="2"/>
              <a:buChar char="v"/>
            </a:pPr>
            <a:r>
              <a:rPr lang="en-US" dirty="0" smtClean="0">
                <a:solidFill>
                  <a:srgbClr val="FFFFFF">
                    <a:lumMod val="50000"/>
                  </a:srgbClr>
                </a:solidFill>
                <a:latin typeface="Gill Sans"/>
                <a:ea typeface="ヒラギノ角ゴ ProN W3"/>
                <a:cs typeface="ヒラギノ角ゴ ProN W3"/>
              </a:rPr>
              <a:t>Reducing </a:t>
            </a:r>
            <a:r>
              <a:rPr lang="en-US" dirty="0">
                <a:solidFill>
                  <a:srgbClr val="FFFFFF">
                    <a:lumMod val="50000"/>
                  </a:srgbClr>
                </a:solidFill>
                <a:latin typeface="Gill Sans"/>
                <a:ea typeface="ヒラギノ角ゴ ProN W3"/>
                <a:cs typeface="ヒラギノ角ゴ ProN W3"/>
              </a:rPr>
              <a:t>Risk Across the Organizational </a:t>
            </a:r>
            <a:r>
              <a:rPr lang="en-US" dirty="0" smtClean="0">
                <a:solidFill>
                  <a:srgbClr val="FFFFFF">
                    <a:lumMod val="50000"/>
                  </a:srgbClr>
                </a:solidFill>
                <a:latin typeface="Gill Sans"/>
                <a:ea typeface="ヒラギノ角ゴ ProN W3"/>
                <a:cs typeface="ヒラギノ角ゴ ProN W3"/>
              </a:rPr>
              <a:t>Ecosystem</a:t>
            </a:r>
          </a:p>
          <a:p>
            <a:pPr marL="285736" indent="-285736">
              <a:buFont typeface="Wingdings" charset="2"/>
              <a:buChar char="v"/>
            </a:pPr>
            <a:r>
              <a:rPr lang="en-US" dirty="0" smtClean="0">
                <a:solidFill>
                  <a:srgbClr val="FFFFFF">
                    <a:lumMod val="50000"/>
                  </a:srgbClr>
                </a:solidFill>
                <a:latin typeface="Gill Sans"/>
                <a:ea typeface="ヒラギノ角ゴ ProN W3"/>
                <a:cs typeface="ヒラギノ角ゴ ProN W3"/>
              </a:rPr>
              <a:t>Locating diverse business models </a:t>
            </a:r>
          </a:p>
          <a:p>
            <a:pPr marL="285736" indent="-285736">
              <a:buFont typeface="Wingdings" charset="2"/>
              <a:buChar char="v"/>
            </a:pPr>
            <a:r>
              <a:rPr lang="en-US" dirty="0" smtClean="0">
                <a:solidFill>
                  <a:srgbClr val="FFFFFF">
                    <a:lumMod val="50000"/>
                  </a:srgbClr>
                </a:solidFill>
                <a:latin typeface="Gill Sans"/>
                <a:ea typeface="ヒラギノ角ゴ ProN W3"/>
                <a:cs typeface="ヒラギノ角ゴ ProN W3"/>
              </a:rPr>
              <a:t>Unleashing new levels of purpose &amp; engagement </a:t>
            </a:r>
          </a:p>
          <a:p>
            <a:pPr marL="285736" indent="-285736">
              <a:buFont typeface="Wingdings" charset="2"/>
              <a:buChar char="v"/>
            </a:pPr>
            <a:r>
              <a:rPr lang="en-US" dirty="0" smtClean="0">
                <a:solidFill>
                  <a:srgbClr val="FFFFFF">
                    <a:lumMod val="50000"/>
                  </a:srgbClr>
                </a:solidFill>
                <a:latin typeface="Gill Sans"/>
                <a:ea typeface="ヒラギノ角ゴ ProN W3"/>
                <a:cs typeface="ヒラギノ角ゴ ProN W3"/>
              </a:rPr>
              <a:t>Improving Decision-Making Agility</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00784911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p:cNvSpPr txBox="1">
            <a:spLocks noChangeArrowheads="1"/>
          </p:cNvSpPr>
          <p:nvPr/>
        </p:nvSpPr>
        <p:spPr bwMode="auto">
          <a:xfrm>
            <a:off x="250825" y="1700213"/>
            <a:ext cx="8642350" cy="483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514350" indent="-514350" eaLnBrk="1" hangingPunct="1">
              <a:buFont typeface="+mj-lt"/>
              <a:buAutoNum type="arabicPeriod"/>
              <a:defRPr/>
            </a:pPr>
            <a:r>
              <a:rPr lang="en-GB" sz="2800" dirty="0" smtClean="0">
                <a:solidFill>
                  <a:srgbClr val="000000"/>
                </a:solidFill>
                <a:latin typeface="Arial" charset="0"/>
              </a:rPr>
              <a:t>Select someone at your table to be the Reporter</a:t>
            </a:r>
          </a:p>
          <a:p>
            <a:pPr marL="514350" indent="-514350" eaLnBrk="1" hangingPunct="1">
              <a:buFont typeface="+mj-lt"/>
              <a:buAutoNum type="arabicPeriod"/>
              <a:defRPr/>
            </a:pPr>
            <a:r>
              <a:rPr lang="en-GB" sz="2800" dirty="0" smtClean="0">
                <a:solidFill>
                  <a:srgbClr val="000000"/>
                </a:solidFill>
                <a:latin typeface="Arial" charset="0"/>
              </a:rPr>
              <a:t>As a group, you have 10-12 minutes to answer the question:</a:t>
            </a:r>
          </a:p>
          <a:p>
            <a:pPr eaLnBrk="1" hangingPunct="1">
              <a:defRPr/>
            </a:pPr>
            <a:r>
              <a:rPr lang="en-GB" sz="2800" i="1" dirty="0" smtClean="0">
                <a:solidFill>
                  <a:srgbClr val="000000"/>
                </a:solidFill>
                <a:latin typeface="Arial" charset="0"/>
              </a:rPr>
              <a:t>WHAT IS ONE THING THAT RESONATES MOST POWERFULLY WITH YOU ABOUT THE CONTENT AND WHY?</a:t>
            </a:r>
          </a:p>
          <a:p>
            <a:pPr marL="514350" indent="-514350" eaLnBrk="1" hangingPunct="1">
              <a:buFontTx/>
              <a:buAutoNum type="arabicPeriod" startAt="4"/>
              <a:defRPr/>
            </a:pPr>
            <a:r>
              <a:rPr lang="en-GB" sz="2800" dirty="0" smtClean="0">
                <a:solidFill>
                  <a:srgbClr val="000000"/>
                </a:solidFill>
                <a:latin typeface="Arial" charset="0"/>
              </a:rPr>
              <a:t>Summarise your 1 minute report out (4 minutes)</a:t>
            </a:r>
          </a:p>
          <a:p>
            <a:pPr eaLnBrk="1" hangingPunct="1">
              <a:defRPr/>
            </a:pPr>
            <a:r>
              <a:rPr lang="en-GB" sz="2800" dirty="0" smtClean="0">
                <a:solidFill>
                  <a:srgbClr val="000000"/>
                </a:solidFill>
                <a:latin typeface="Arial" charset="0"/>
              </a:rPr>
              <a:t>5.   Each group will have 1 minute to report back</a:t>
            </a:r>
          </a:p>
          <a:p>
            <a:pPr eaLnBrk="1" hangingPunct="1">
              <a:defRPr/>
            </a:pPr>
            <a:r>
              <a:rPr lang="en-GB" sz="2800" dirty="0" smtClean="0">
                <a:solidFill>
                  <a:srgbClr val="000000"/>
                </a:solidFill>
                <a:latin typeface="Arial" charset="0"/>
              </a:rPr>
              <a:t>If you agree then raise your hand! No repeating! </a:t>
            </a:r>
          </a:p>
          <a:p>
            <a:pPr eaLnBrk="1" hangingPunct="1">
              <a:defRPr/>
            </a:pPr>
            <a:endParaRPr lang="en-GB" sz="2800" dirty="0" smtClean="0">
              <a:solidFill>
                <a:srgbClr val="000000"/>
              </a:solidFill>
              <a:latin typeface="Arial" charset="0"/>
            </a:endParaRPr>
          </a:p>
          <a:p>
            <a:pPr eaLnBrk="1" hangingPunct="1">
              <a:defRPr/>
            </a:pPr>
            <a:endParaRPr lang="en-GB" sz="2800" dirty="0" smtClean="0">
              <a:solidFill>
                <a:srgbClr val="000000"/>
              </a:solidFill>
              <a:latin typeface="Arial" charset="0"/>
            </a:endParaRPr>
          </a:p>
        </p:txBody>
      </p:sp>
      <p:sp>
        <p:nvSpPr>
          <p:cNvPr id="14339" name="TextBox 11"/>
          <p:cNvSpPr txBox="1">
            <a:spLocks noChangeArrowheads="1"/>
          </p:cNvSpPr>
          <p:nvPr/>
        </p:nvSpPr>
        <p:spPr bwMode="auto">
          <a:xfrm>
            <a:off x="184150" y="188913"/>
            <a:ext cx="6754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3200" b="1">
                <a:solidFill>
                  <a:srgbClr val="800080"/>
                </a:solidFill>
                <a:latin typeface="Arial" charset="0"/>
              </a:rPr>
              <a:t>ACTIVITY ONE</a:t>
            </a:r>
          </a:p>
        </p:txBody>
      </p:sp>
    </p:spTree>
    <p:extLst>
      <p:ext uri="{BB962C8B-B14F-4D97-AF65-F5344CB8AC3E}">
        <p14:creationId xmlns:p14="http://schemas.microsoft.com/office/powerpoint/2010/main" val="18127720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p:cNvSpPr txBox="1">
            <a:spLocks noChangeArrowheads="1"/>
          </p:cNvSpPr>
          <p:nvPr/>
        </p:nvSpPr>
        <p:spPr bwMode="auto">
          <a:xfrm>
            <a:off x="250825" y="1700213"/>
            <a:ext cx="8642350"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514350" indent="-514350" eaLnBrk="1" hangingPunct="1">
              <a:buFont typeface="+mj-lt"/>
              <a:buAutoNum type="arabicPeriod"/>
              <a:defRPr/>
            </a:pPr>
            <a:r>
              <a:rPr lang="en-GB" sz="2800" dirty="0" smtClean="0">
                <a:solidFill>
                  <a:srgbClr val="000000"/>
                </a:solidFill>
                <a:latin typeface="Arial" charset="0"/>
              </a:rPr>
              <a:t>Individual reflection time (5-10 minutes):</a:t>
            </a:r>
          </a:p>
          <a:p>
            <a:pPr eaLnBrk="1" hangingPunct="1">
              <a:defRPr/>
            </a:pPr>
            <a:r>
              <a:rPr lang="en-GB" sz="2800" i="1" dirty="0" smtClean="0">
                <a:solidFill>
                  <a:srgbClr val="000000"/>
                </a:solidFill>
                <a:latin typeface="Arial" charset="0"/>
              </a:rPr>
              <a:t>What are your biggest insights about how you might apply this framework? What are your next steps, how will you use these ideas?</a:t>
            </a:r>
          </a:p>
          <a:p>
            <a:pPr marL="514350" indent="-514350" eaLnBrk="1" hangingPunct="1">
              <a:buFontTx/>
              <a:buAutoNum type="arabicPeriod" startAt="2"/>
              <a:defRPr/>
            </a:pPr>
            <a:r>
              <a:rPr lang="en-GB" sz="2800" dirty="0" smtClean="0">
                <a:solidFill>
                  <a:srgbClr val="000000"/>
                </a:solidFill>
                <a:latin typeface="Arial" charset="0"/>
              </a:rPr>
              <a:t>Join to make groups of 3 and share reflections – make note of key reflections, insights, ideas and summarise these to report back (15 minutes)</a:t>
            </a:r>
          </a:p>
          <a:p>
            <a:pPr marL="514350" indent="-514350" eaLnBrk="1" hangingPunct="1">
              <a:buFontTx/>
              <a:buAutoNum type="arabicPeriod" startAt="2"/>
              <a:defRPr/>
            </a:pPr>
            <a:r>
              <a:rPr lang="en-GB" sz="2800" dirty="0" smtClean="0">
                <a:solidFill>
                  <a:srgbClr val="000000"/>
                </a:solidFill>
                <a:latin typeface="Arial" charset="0"/>
              </a:rPr>
              <a:t>Groups to share insights through open discussion (</a:t>
            </a:r>
            <a:r>
              <a:rPr lang="en-GB" sz="2800" smtClean="0">
                <a:solidFill>
                  <a:srgbClr val="000000"/>
                </a:solidFill>
                <a:latin typeface="Arial" charset="0"/>
              </a:rPr>
              <a:t>25 minutes)</a:t>
            </a:r>
            <a:endParaRPr lang="en-GB" sz="2800" dirty="0" smtClean="0">
              <a:solidFill>
                <a:srgbClr val="000000"/>
              </a:solidFill>
              <a:latin typeface="Arial" charset="0"/>
            </a:endParaRPr>
          </a:p>
          <a:p>
            <a:pPr eaLnBrk="1" hangingPunct="1">
              <a:defRPr/>
            </a:pPr>
            <a:endParaRPr lang="en-GB" sz="2800" dirty="0" smtClean="0">
              <a:solidFill>
                <a:srgbClr val="000000"/>
              </a:solidFill>
              <a:latin typeface="Arial" charset="0"/>
            </a:endParaRPr>
          </a:p>
        </p:txBody>
      </p:sp>
      <p:sp>
        <p:nvSpPr>
          <p:cNvPr id="15362" name="TextBox 11"/>
          <p:cNvSpPr txBox="1">
            <a:spLocks noChangeArrowheads="1"/>
          </p:cNvSpPr>
          <p:nvPr/>
        </p:nvSpPr>
        <p:spPr bwMode="auto">
          <a:xfrm>
            <a:off x="184150" y="188913"/>
            <a:ext cx="6754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3200" b="1">
                <a:solidFill>
                  <a:srgbClr val="800080"/>
                </a:solidFill>
                <a:latin typeface="Arial" charset="0"/>
              </a:rPr>
              <a:t>ACTIVITY TWO</a:t>
            </a:r>
          </a:p>
        </p:txBody>
      </p:sp>
    </p:spTree>
    <p:extLst>
      <p:ext uri="{BB962C8B-B14F-4D97-AF65-F5344CB8AC3E}">
        <p14:creationId xmlns:p14="http://schemas.microsoft.com/office/powerpoint/2010/main" val="30989054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sp>
        <p:nvSpPr>
          <p:cNvPr id="4" name="Right Arrow 13"/>
          <p:cNvSpPr>
            <a:spLocks noChangeArrowheads="1"/>
          </p:cNvSpPr>
          <p:nvPr/>
        </p:nvSpPr>
        <p:spPr bwMode="auto">
          <a:xfrm>
            <a:off x="-570" y="2391993"/>
            <a:ext cx="9398000" cy="3845319"/>
          </a:xfrm>
          <a:prstGeom prst="rightArrow">
            <a:avLst>
              <a:gd name="adj1" fmla="val 50000"/>
              <a:gd name="adj2" fmla="val 50003"/>
            </a:avLst>
          </a:prstGeom>
          <a:solidFill>
            <a:srgbClr val="6FBFBB"/>
          </a:solidFill>
          <a:ln>
            <a:noFill/>
          </a:ln>
          <a:effectLst>
            <a:outerShdw dist="23000" dir="5400000" rotWithShape="0">
              <a:srgbClr val="808080">
                <a:alpha val="34998"/>
              </a:srgbClr>
            </a:outerShdw>
          </a:effectLst>
          <a:extLst>
            <a:ext uri="{91240B29-F687-4f45-9708-019B960494DF}">
              <a14:hiddenLine xmlns:a14="http://schemas.microsoft.com/office/drawing/2010/main" w="139700">
                <a:solidFill>
                  <a:srgbClr val="000000"/>
                </a:solidFill>
                <a:miter lim="800000"/>
                <a:headEnd/>
                <a:tailEnd/>
              </a14:hiddenLine>
            </a:ext>
          </a:extLst>
        </p:spPr>
        <p:txBody>
          <a:bodyPr lIns="91436" tIns="45718" rIns="91436" bIns="45718" anchor="ctr"/>
          <a:lstStyle/>
          <a:p>
            <a:pPr algn="ctr" defTabSz="914355" fontAlgn="base">
              <a:spcBef>
                <a:spcPct val="0"/>
              </a:spcBef>
              <a:spcAft>
                <a:spcPct val="0"/>
              </a:spcAft>
            </a:pPr>
            <a:endParaRPr lang="en-US" sz="2400">
              <a:solidFill>
                <a:srgbClr val="FFFFFF"/>
              </a:solidFill>
              <a:latin typeface="Gill Sans" charset="0"/>
              <a:ea typeface="ヒラギノ角ゴ ProN W3" charset="0"/>
              <a:cs typeface="ヒラギノ角ゴ ProN W3" charset="0"/>
              <a:sym typeface="Gill Sans" charset="0"/>
            </a:endParaRPr>
          </a:p>
        </p:txBody>
      </p:sp>
      <p:sp>
        <p:nvSpPr>
          <p:cNvPr id="5" name="Text Box 4"/>
          <p:cNvSpPr txBox="1">
            <a:spLocks noChangeArrowheads="1"/>
          </p:cNvSpPr>
          <p:nvPr/>
        </p:nvSpPr>
        <p:spPr bwMode="auto">
          <a:xfrm>
            <a:off x="2608291" y="4759521"/>
            <a:ext cx="2520950"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fontAlgn="base">
              <a:spcBef>
                <a:spcPct val="0"/>
              </a:spcBef>
              <a:spcAft>
                <a:spcPct val="0"/>
              </a:spcAft>
            </a:pPr>
            <a:r>
              <a:rPr lang="en-US" sz="2200" b="1" dirty="0">
                <a:solidFill>
                  <a:srgbClr val="FFFFFF"/>
                </a:solidFill>
                <a:latin typeface="Arial" charset="0"/>
                <a:ea typeface="MS PGothic" charset="0"/>
                <a:cs typeface="MS PGothic" charset="0"/>
              </a:rPr>
              <a:t>Eco-Efficiency</a:t>
            </a:r>
          </a:p>
        </p:txBody>
      </p:sp>
      <p:sp>
        <p:nvSpPr>
          <p:cNvPr id="6" name="Title 1"/>
          <p:cNvSpPr txBox="1">
            <a:spLocks/>
          </p:cNvSpPr>
          <p:nvPr/>
        </p:nvSpPr>
        <p:spPr bwMode="auto">
          <a:xfrm>
            <a:off x="2680861" y="3383142"/>
            <a:ext cx="2303462" cy="574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800080"/>
                </a:solidFill>
                <a:latin typeface="Arial"/>
                <a:ea typeface="+mj-ea"/>
                <a:cs typeface="Arial"/>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000" smtClean="0">
                <a:solidFill>
                  <a:srgbClr val="FFFFFF"/>
                </a:solidFill>
                <a:latin typeface="Arial" charset="0"/>
                <a:ea typeface="ヒラギノ角ゴ ProN W3" charset="0"/>
                <a:cs typeface="Arial" charset="0"/>
              </a:rPr>
              <a:t>Slowing Down &amp; </a:t>
            </a:r>
            <a:br>
              <a:rPr lang="en-US" sz="2000" smtClean="0">
                <a:solidFill>
                  <a:srgbClr val="FFFFFF"/>
                </a:solidFill>
                <a:latin typeface="Arial" charset="0"/>
                <a:ea typeface="ヒラギノ角ゴ ProN W3" charset="0"/>
                <a:cs typeface="Arial" charset="0"/>
              </a:rPr>
            </a:br>
            <a:r>
              <a:rPr lang="en-US" sz="2000" smtClean="0">
                <a:solidFill>
                  <a:srgbClr val="FFFFFF"/>
                </a:solidFill>
                <a:latin typeface="Arial" charset="0"/>
                <a:ea typeface="ヒラギノ角ゴ ProN W3" charset="0"/>
                <a:cs typeface="Arial" charset="0"/>
              </a:rPr>
              <a:t>Doing Less Bad</a:t>
            </a:r>
            <a:endParaRPr lang="en-US" sz="2000" dirty="0">
              <a:solidFill>
                <a:srgbClr val="FFFFFF"/>
              </a:solidFill>
              <a:latin typeface="Arial" charset="0"/>
              <a:ea typeface="ヒラギノ角ゴ ProN W3" charset="0"/>
              <a:cs typeface="Arial" charset="0"/>
            </a:endParaRPr>
          </a:p>
        </p:txBody>
      </p:sp>
      <p:sp>
        <p:nvSpPr>
          <p:cNvPr id="7" name="Text Box 6"/>
          <p:cNvSpPr txBox="1">
            <a:spLocks noChangeArrowheads="1"/>
          </p:cNvSpPr>
          <p:nvPr/>
        </p:nvSpPr>
        <p:spPr bwMode="auto">
          <a:xfrm>
            <a:off x="5317258" y="4759512"/>
            <a:ext cx="3516231"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fontAlgn="base">
              <a:spcBef>
                <a:spcPct val="50000"/>
              </a:spcBef>
              <a:spcAft>
                <a:spcPct val="0"/>
              </a:spcAft>
            </a:pPr>
            <a:r>
              <a:rPr lang="en-US" sz="2200" b="1" dirty="0">
                <a:solidFill>
                  <a:srgbClr val="FFFFFF"/>
                </a:solidFill>
                <a:latin typeface="Arial" charset="0"/>
                <a:ea typeface="MS PGothic" charset="0"/>
                <a:cs typeface="MS PGothic" charset="0"/>
              </a:rPr>
              <a:t>Eco-Effectiveness</a:t>
            </a:r>
          </a:p>
          <a:p>
            <a:pPr algn="ctr" defTabSz="914355" fontAlgn="base">
              <a:spcBef>
                <a:spcPct val="50000"/>
              </a:spcBef>
              <a:spcAft>
                <a:spcPct val="0"/>
              </a:spcAft>
            </a:pPr>
            <a:endParaRPr lang="en-US" sz="2000" b="1" dirty="0">
              <a:solidFill>
                <a:srgbClr val="6FBFBB"/>
              </a:solidFill>
              <a:latin typeface="Arial" charset="0"/>
              <a:ea typeface="MS PGothic" charset="0"/>
              <a:cs typeface="MS PGothic" charset="0"/>
            </a:endParaRPr>
          </a:p>
          <a:p>
            <a:pPr algn="ctr" defTabSz="914355" fontAlgn="base">
              <a:spcBef>
                <a:spcPct val="50000"/>
              </a:spcBef>
              <a:spcAft>
                <a:spcPct val="0"/>
              </a:spcAft>
            </a:pPr>
            <a:endParaRPr lang="en-US" altLang="ja-JP" sz="2000" b="1" dirty="0">
              <a:solidFill>
                <a:srgbClr val="6FBFBB"/>
              </a:solidFill>
              <a:latin typeface="Arial" charset="0"/>
              <a:cs typeface="Arial" charset="0"/>
            </a:endParaRPr>
          </a:p>
          <a:p>
            <a:pPr algn="ctr" defTabSz="914355" fontAlgn="base">
              <a:spcBef>
                <a:spcPct val="50000"/>
              </a:spcBef>
              <a:spcAft>
                <a:spcPct val="0"/>
              </a:spcAft>
            </a:pPr>
            <a:endParaRPr lang="en-US" altLang="ja-JP" sz="2000" b="1" dirty="0">
              <a:solidFill>
                <a:srgbClr val="6FBFBB"/>
              </a:solidFill>
              <a:latin typeface="Arial" charset="0"/>
              <a:cs typeface="Arial" charset="0"/>
            </a:endParaRPr>
          </a:p>
          <a:p>
            <a:pPr algn="ctr" defTabSz="914355" fontAlgn="base">
              <a:spcBef>
                <a:spcPct val="50000"/>
              </a:spcBef>
              <a:spcAft>
                <a:spcPct val="0"/>
              </a:spcAft>
            </a:pPr>
            <a:endParaRPr lang="en-AU" altLang="ja-JP" sz="2000" b="1" dirty="0">
              <a:solidFill>
                <a:srgbClr val="6FBFBB"/>
              </a:solidFill>
              <a:latin typeface="Arial" charset="0"/>
              <a:cs typeface="Arial" charset="0"/>
            </a:endParaRPr>
          </a:p>
          <a:p>
            <a:pPr algn="ctr" defTabSz="914355" fontAlgn="base">
              <a:spcBef>
                <a:spcPct val="50000"/>
              </a:spcBef>
              <a:spcAft>
                <a:spcPct val="0"/>
              </a:spcAft>
            </a:pPr>
            <a:endParaRPr lang="en-AU" altLang="ja-JP" sz="2000" b="1" dirty="0">
              <a:solidFill>
                <a:srgbClr val="6FBFBB"/>
              </a:solidFill>
              <a:latin typeface="Arial" charset="0"/>
              <a:cs typeface="Arial" charset="0"/>
            </a:endParaRPr>
          </a:p>
          <a:p>
            <a:pPr algn="ctr" defTabSz="914355" fontAlgn="base">
              <a:spcBef>
                <a:spcPct val="50000"/>
              </a:spcBef>
              <a:spcAft>
                <a:spcPct val="0"/>
              </a:spcAft>
            </a:pPr>
            <a:endParaRPr lang="en-US" sz="2000" b="1" dirty="0">
              <a:solidFill>
                <a:srgbClr val="6FBFBB"/>
              </a:solidFill>
              <a:latin typeface="Arial" charset="0"/>
              <a:cs typeface="Arial" charset="0"/>
            </a:endParaRPr>
          </a:p>
          <a:p>
            <a:pPr algn="ctr" defTabSz="914355" fontAlgn="base">
              <a:spcBef>
                <a:spcPct val="50000"/>
              </a:spcBef>
              <a:spcAft>
                <a:spcPct val="0"/>
              </a:spcAft>
            </a:pPr>
            <a:endParaRPr lang="en-US" sz="2000" b="1" dirty="0">
              <a:solidFill>
                <a:srgbClr val="6FBFBB"/>
              </a:solidFill>
              <a:latin typeface="Arial" charset="0"/>
              <a:cs typeface="Arial" charset="0"/>
            </a:endParaRPr>
          </a:p>
        </p:txBody>
      </p:sp>
      <p:sp>
        <p:nvSpPr>
          <p:cNvPr id="8" name="Title 1"/>
          <p:cNvSpPr txBox="1">
            <a:spLocks/>
          </p:cNvSpPr>
          <p:nvPr/>
        </p:nvSpPr>
        <p:spPr bwMode="auto">
          <a:xfrm>
            <a:off x="5002789" y="3201251"/>
            <a:ext cx="4035043"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ct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sz="2000" dirty="0">
                <a:solidFill>
                  <a:srgbClr val="FFFFFF"/>
                </a:solidFill>
                <a:latin typeface="Arial" charset="0"/>
                <a:cs typeface="Arial" charset="0"/>
              </a:rPr>
              <a:t>Changing Direction &amp; </a:t>
            </a:r>
          </a:p>
          <a:p>
            <a:pPr algn="ctr" defTabSz="914355" eaLnBrk="1" fontAlgn="base" hangingPunct="1">
              <a:spcBef>
                <a:spcPct val="0"/>
              </a:spcBef>
              <a:spcAft>
                <a:spcPct val="0"/>
              </a:spcAft>
            </a:pPr>
            <a:r>
              <a:rPr lang="en-US" sz="2000" dirty="0">
                <a:solidFill>
                  <a:srgbClr val="FFFFFF"/>
                </a:solidFill>
                <a:latin typeface="Arial" charset="0"/>
                <a:cs typeface="Arial" charset="0"/>
              </a:rPr>
              <a:t>Doing Well By Doing Good</a:t>
            </a:r>
          </a:p>
        </p:txBody>
      </p:sp>
      <p:sp>
        <p:nvSpPr>
          <p:cNvPr id="9" name="Text Box 4"/>
          <p:cNvSpPr txBox="1">
            <a:spLocks noChangeArrowheads="1"/>
          </p:cNvSpPr>
          <p:nvPr/>
        </p:nvSpPr>
        <p:spPr bwMode="auto">
          <a:xfrm>
            <a:off x="-108520" y="4759521"/>
            <a:ext cx="2732617"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fontAlgn="base">
              <a:spcBef>
                <a:spcPct val="0"/>
              </a:spcBef>
              <a:spcAft>
                <a:spcPct val="0"/>
              </a:spcAft>
            </a:pPr>
            <a:r>
              <a:rPr lang="en-US" sz="2200" b="1" dirty="0">
                <a:solidFill>
                  <a:srgbClr val="FFFFFF"/>
                </a:solidFill>
                <a:latin typeface="Arial" charset="0"/>
                <a:ea typeface="MS PGothic" charset="0"/>
                <a:cs typeface="MS PGothic" charset="0"/>
              </a:rPr>
              <a:t>Eco-Absurdity</a:t>
            </a:r>
          </a:p>
        </p:txBody>
      </p:sp>
      <p:sp>
        <p:nvSpPr>
          <p:cNvPr id="10" name="Title 1"/>
          <p:cNvSpPr txBox="1">
            <a:spLocks/>
          </p:cNvSpPr>
          <p:nvPr/>
        </p:nvSpPr>
        <p:spPr bwMode="auto">
          <a:xfrm>
            <a:off x="-568" y="3310107"/>
            <a:ext cx="243023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ct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sz="2000" dirty="0">
                <a:solidFill>
                  <a:srgbClr val="FFFFFF"/>
                </a:solidFill>
                <a:latin typeface="Arial" charset="0"/>
                <a:cs typeface="Arial" charset="0"/>
              </a:rPr>
              <a:t>Speeding Up Towards the Cliff</a:t>
            </a:r>
          </a:p>
        </p:txBody>
      </p:sp>
      <p:pic>
        <p:nvPicPr>
          <p:cNvPr id="11"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45310" y="3904849"/>
            <a:ext cx="1296988" cy="960437"/>
          </a:xfrm>
          <a:prstGeom prst="rect">
            <a:avLst/>
          </a:prstGeom>
          <a:noFill/>
          <a:ln w="9525">
            <a:noFill/>
            <a:miter lim="800000"/>
            <a:headEnd/>
            <a:tailEnd/>
          </a:ln>
        </p:spPr>
      </p:pic>
      <p:pic>
        <p:nvPicPr>
          <p:cNvPr id="12"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1717" y="3955896"/>
            <a:ext cx="1541462"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s://encrypted-tbn1.gstatic.com/images?q=tbn:ANd9GcRkD7h1ZmwYk07ixbs4sSOGOwImMZn4Pgl6xy-BOL960Hkq4oCj"/>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99153" y="3955897"/>
            <a:ext cx="122555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5"/>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5"/>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6"/>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39175788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WANT MORE?</a:t>
            </a:r>
            <a:endParaRPr lang="en-US" dirty="0"/>
          </a:p>
        </p:txBody>
      </p:sp>
    </p:spTree>
    <p:extLst>
      <p:ext uri="{BB962C8B-B14F-4D97-AF65-F5344CB8AC3E}">
        <p14:creationId xmlns:p14="http://schemas.microsoft.com/office/powerpoint/2010/main" val="759913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MegaTrends</a:t>
            </a:r>
            <a:endParaRPr lang="en-US" dirty="0"/>
          </a:p>
        </p:txBody>
      </p:sp>
      <p:pic>
        <p:nvPicPr>
          <p:cNvPr id="4" name="Content Placeholder 4" descr="Screen Shot 2015-03-23 at 8.40.30 PM.png"/>
          <p:cNvPicPr>
            <a:picLocks noChangeAspect="1"/>
          </p:cNvPicPr>
          <p:nvPr/>
        </p:nvPicPr>
        <p:blipFill>
          <a:blip r:embed="rId3" cstate="print">
            <a:extLst>
              <a:ext uri="{28A0092B-C50C-407E-A947-70E740481C1C}">
                <a14:useLocalDpi xmlns:a14="http://schemas.microsoft.com/office/drawing/2010/main"/>
              </a:ext>
            </a:extLst>
          </a:blip>
          <a:srcRect l="-18053" r="-18053"/>
          <a:stretch>
            <a:fillRect/>
          </a:stretch>
        </p:blipFill>
        <p:spPr bwMode="auto">
          <a:xfrm>
            <a:off x="-684584" y="1412776"/>
            <a:ext cx="8266991" cy="4546526"/>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4860032" y="4365104"/>
            <a:ext cx="4055492" cy="2277315"/>
          </a:xfrm>
          <a:prstGeom prst="rect">
            <a:avLst/>
          </a:prstGeom>
        </p:spPr>
      </p:pic>
    </p:spTree>
    <p:extLst>
      <p:ext uri="{BB962C8B-B14F-4D97-AF65-F5344CB8AC3E}">
        <p14:creationId xmlns:p14="http://schemas.microsoft.com/office/powerpoint/2010/main" val="17401978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a:ext>
            </a:extLst>
          </a:blip>
          <a:srcRect/>
          <a:stretch>
            <a:fillRect/>
          </a:stretch>
        </p:blipFill>
        <p:spPr bwMode="auto">
          <a:xfrm>
            <a:off x="3733800" y="24307800"/>
            <a:ext cx="14983866" cy="7924800"/>
          </a:xfrm>
          <a:prstGeom prst="rect">
            <a:avLst/>
          </a:prstGeom>
          <a:noFill/>
          <a:ln>
            <a:solidFill>
              <a:srgbClr val="FF6100"/>
            </a:solidFill>
          </a:ln>
        </p:spPr>
      </p:pic>
      <p:pic>
        <p:nvPicPr>
          <p:cNvPr id="6" name="Picture 5" descr="Exec Ed in Sustainability logo.png"/>
          <p:cNvPicPr>
            <a:picLocks noChangeAspect="1"/>
          </p:cNvPicPr>
          <p:nvPr/>
        </p:nvPicPr>
        <p:blipFill>
          <a:blip r:embed="rId3"/>
          <a:stretch>
            <a:fillRect/>
          </a:stretch>
        </p:blipFill>
        <p:spPr>
          <a:xfrm>
            <a:off x="0" y="-145141"/>
            <a:ext cx="9144000" cy="3937924"/>
          </a:xfrm>
          <a:prstGeom prst="rect">
            <a:avLst/>
          </a:prstGeom>
        </p:spPr>
      </p:pic>
      <p:sp>
        <p:nvSpPr>
          <p:cNvPr id="2" name="TextBox 1"/>
          <p:cNvSpPr txBox="1"/>
          <p:nvPr/>
        </p:nvSpPr>
        <p:spPr>
          <a:xfrm>
            <a:off x="2555845" y="4534152"/>
            <a:ext cx="3939298" cy="369332"/>
          </a:xfrm>
          <a:prstGeom prst="rect">
            <a:avLst/>
          </a:prstGeom>
          <a:noFill/>
        </p:spPr>
        <p:txBody>
          <a:bodyPr wrap="square" rtlCol="0">
            <a:spAutoFit/>
          </a:bodyPr>
          <a:lstStyle/>
          <a:p>
            <a:r>
              <a:rPr lang="en-US" dirty="0" smtClean="0">
                <a:solidFill>
                  <a:schemeClr val="bg1">
                    <a:lumMod val="50000"/>
                  </a:schemeClr>
                </a:solidFill>
              </a:rPr>
              <a:t>To learn more or request an application</a:t>
            </a:r>
            <a:endParaRPr lang="en-US" dirty="0">
              <a:solidFill>
                <a:schemeClr val="bg1">
                  <a:lumMod val="50000"/>
                </a:schemeClr>
              </a:solidFill>
            </a:endParaRPr>
          </a:p>
        </p:txBody>
      </p:sp>
      <p:sp>
        <p:nvSpPr>
          <p:cNvPr id="3" name="Rectangle 2"/>
          <p:cNvSpPr/>
          <p:nvPr/>
        </p:nvSpPr>
        <p:spPr>
          <a:xfrm>
            <a:off x="2044064" y="4909562"/>
            <a:ext cx="4966618" cy="584776"/>
          </a:xfrm>
          <a:prstGeom prst="rect">
            <a:avLst/>
          </a:prstGeom>
          <a:noFill/>
        </p:spPr>
        <p:txBody>
          <a:bodyPr wrap="square">
            <a:spAutoFit/>
          </a:bodyPr>
          <a:lstStyle/>
          <a:p>
            <a:r>
              <a:rPr lang="en-AU" sz="3200" b="1" dirty="0" err="1" smtClean="0">
                <a:solidFill>
                  <a:schemeClr val="bg1">
                    <a:lumMod val="50000"/>
                  </a:schemeClr>
                </a:solidFill>
              </a:rPr>
              <a:t>www.chgeharvard.org</a:t>
            </a:r>
            <a:r>
              <a:rPr lang="en-AU" sz="3200" b="1" dirty="0">
                <a:solidFill>
                  <a:schemeClr val="bg1">
                    <a:lumMod val="50000"/>
                  </a:schemeClr>
                </a:solidFill>
              </a:rPr>
              <a:t>/</a:t>
            </a:r>
            <a:r>
              <a:rPr lang="en-AU" sz="3200" b="1" dirty="0" smtClean="0">
                <a:solidFill>
                  <a:schemeClr val="bg1">
                    <a:lumMod val="50000"/>
                  </a:schemeClr>
                </a:solidFill>
              </a:rPr>
              <a:t>CBIS</a:t>
            </a:r>
            <a:endParaRPr lang="en-AU" sz="3200" b="1" dirty="0">
              <a:solidFill>
                <a:schemeClr val="bg1">
                  <a:lumMod val="50000"/>
                </a:schemeClr>
              </a:solidFill>
            </a:endParaRPr>
          </a:p>
        </p:txBody>
      </p:sp>
      <p:sp>
        <p:nvSpPr>
          <p:cNvPr id="4" name="TextBox 3"/>
          <p:cNvSpPr txBox="1"/>
          <p:nvPr/>
        </p:nvSpPr>
        <p:spPr>
          <a:xfrm>
            <a:off x="156026" y="3841163"/>
            <a:ext cx="8865344" cy="584776"/>
          </a:xfrm>
          <a:prstGeom prst="rect">
            <a:avLst/>
          </a:prstGeom>
          <a:noFill/>
        </p:spPr>
        <p:txBody>
          <a:bodyPr wrap="square" rtlCol="0">
            <a:spAutoFit/>
          </a:bodyPr>
          <a:lstStyle/>
          <a:p>
            <a:pPr algn="ctr"/>
            <a:r>
              <a:rPr lang="en-US" sz="3200" b="1" dirty="0" smtClean="0">
                <a:solidFill>
                  <a:prstClr val="white">
                    <a:lumMod val="50000"/>
                  </a:prstClr>
                </a:solidFill>
              </a:rPr>
              <a:t>Sessions in 2015:</a:t>
            </a:r>
            <a:r>
              <a:rPr lang="en-US" sz="3200" b="1" dirty="0">
                <a:solidFill>
                  <a:prstClr val="white">
                    <a:lumMod val="50000"/>
                  </a:prstClr>
                </a:solidFill>
              </a:rPr>
              <a:t> </a:t>
            </a:r>
            <a:r>
              <a:rPr lang="en-US" sz="3200" b="1" dirty="0" smtClean="0">
                <a:solidFill>
                  <a:prstClr val="white">
                    <a:lumMod val="50000"/>
                  </a:prstClr>
                </a:solidFill>
              </a:rPr>
              <a:t>	</a:t>
            </a:r>
            <a:r>
              <a:rPr lang="en-US" sz="2800" dirty="0" smtClean="0">
                <a:solidFill>
                  <a:prstClr val="white">
                    <a:lumMod val="50000"/>
                  </a:prstClr>
                </a:solidFill>
              </a:rPr>
              <a:t>July 7</a:t>
            </a:r>
            <a:r>
              <a:rPr lang="en-US" sz="2800" baseline="30000" dirty="0" smtClean="0">
                <a:solidFill>
                  <a:prstClr val="white">
                    <a:lumMod val="50000"/>
                  </a:prstClr>
                </a:solidFill>
              </a:rPr>
              <a:t>th</a:t>
            </a:r>
            <a:r>
              <a:rPr lang="en-US" sz="2800" dirty="0" smtClean="0">
                <a:solidFill>
                  <a:prstClr val="white">
                    <a:lumMod val="50000"/>
                  </a:prstClr>
                </a:solidFill>
              </a:rPr>
              <a:t>-10</a:t>
            </a:r>
            <a:r>
              <a:rPr lang="en-US" sz="2800" baseline="30000" dirty="0" smtClean="0">
                <a:solidFill>
                  <a:prstClr val="white">
                    <a:lumMod val="50000"/>
                  </a:prstClr>
                </a:solidFill>
              </a:rPr>
              <a:t>th	</a:t>
            </a:r>
            <a:r>
              <a:rPr lang="en-US" sz="2800" dirty="0" smtClean="0">
                <a:solidFill>
                  <a:prstClr val="white">
                    <a:lumMod val="50000"/>
                  </a:prstClr>
                </a:solidFill>
              </a:rPr>
              <a:t>Oct. 19</a:t>
            </a:r>
            <a:r>
              <a:rPr lang="en-US" sz="2800" baseline="30000" dirty="0" smtClean="0">
                <a:solidFill>
                  <a:prstClr val="white">
                    <a:lumMod val="50000"/>
                  </a:prstClr>
                </a:solidFill>
              </a:rPr>
              <a:t>th</a:t>
            </a:r>
            <a:r>
              <a:rPr lang="en-US" sz="2800" dirty="0" smtClean="0">
                <a:solidFill>
                  <a:prstClr val="white">
                    <a:lumMod val="50000"/>
                  </a:prstClr>
                </a:solidFill>
              </a:rPr>
              <a:t>-22nd</a:t>
            </a:r>
            <a:endParaRPr lang="en-US" sz="2800" dirty="0">
              <a:solidFill>
                <a:prstClr val="white">
                  <a:lumMod val="50000"/>
                </a:prstClr>
              </a:solidFill>
            </a:endParaRPr>
          </a:p>
        </p:txBody>
      </p:sp>
      <p:sp>
        <p:nvSpPr>
          <p:cNvPr id="5" name="TextBox 4"/>
          <p:cNvSpPr txBox="1"/>
          <p:nvPr/>
        </p:nvSpPr>
        <p:spPr>
          <a:xfrm>
            <a:off x="7010682" y="252542"/>
            <a:ext cx="2010688" cy="261610"/>
          </a:xfrm>
          <a:prstGeom prst="rect">
            <a:avLst/>
          </a:prstGeom>
          <a:noFill/>
        </p:spPr>
        <p:txBody>
          <a:bodyPr wrap="square" rtlCol="0">
            <a:spAutoFit/>
          </a:bodyPr>
          <a:lstStyle/>
          <a:p>
            <a:r>
              <a:rPr lang="en-US" sz="1100" dirty="0" smtClean="0">
                <a:solidFill>
                  <a:prstClr val="black"/>
                </a:solidFill>
                <a:latin typeface="Times New Roman"/>
                <a:cs typeface="Times New Roman"/>
              </a:rPr>
              <a:t>In collaboration with</a:t>
            </a:r>
            <a:endParaRPr lang="en-US" sz="1100" dirty="0">
              <a:solidFill>
                <a:prstClr val="black"/>
              </a:solidFill>
              <a:latin typeface="Times New Roman"/>
              <a:cs typeface="Times New Roman"/>
            </a:endParaRPr>
          </a:p>
        </p:txBody>
      </p:sp>
      <p:pic>
        <p:nvPicPr>
          <p:cNvPr id="11" name="Picture 10" descr="usgbc_bl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6352" y="58732"/>
            <a:ext cx="489405" cy="579973"/>
          </a:xfrm>
          <a:prstGeom prst="rect">
            <a:avLst/>
          </a:prstGeom>
        </p:spPr>
      </p:pic>
      <p:sp>
        <p:nvSpPr>
          <p:cNvPr id="7" name="TextBox 6"/>
          <p:cNvSpPr txBox="1"/>
          <p:nvPr/>
        </p:nvSpPr>
        <p:spPr>
          <a:xfrm>
            <a:off x="1" y="5769897"/>
            <a:ext cx="9144000" cy="1107996"/>
          </a:xfrm>
          <a:prstGeom prst="rect">
            <a:avLst/>
          </a:prstGeom>
          <a:solidFill>
            <a:schemeClr val="accent5">
              <a:lumMod val="50000"/>
            </a:schemeClr>
          </a:solidFill>
        </p:spPr>
        <p:txBody>
          <a:bodyPr wrap="square" rtlCol="0">
            <a:spAutoFit/>
          </a:bodyPr>
          <a:lstStyle/>
          <a:p>
            <a:r>
              <a:rPr lang="en-US" sz="1600" dirty="0" smtClean="0">
                <a:solidFill>
                  <a:schemeClr val="bg1"/>
                </a:solidFill>
              </a:rPr>
              <a:t>“</a:t>
            </a:r>
            <a:r>
              <a:rPr lang="en-US" sz="1600" dirty="0">
                <a:solidFill>
                  <a:schemeClr val="bg1"/>
                </a:solidFill>
              </a:rPr>
              <a:t>I left energized &amp;</a:t>
            </a:r>
            <a:r>
              <a:rPr lang="en-US" sz="1600" dirty="0" smtClean="0">
                <a:solidFill>
                  <a:schemeClr val="bg1"/>
                </a:solidFill>
              </a:rPr>
              <a:t> </a:t>
            </a:r>
            <a:r>
              <a:rPr lang="en-US" sz="1600" dirty="0">
                <a:solidFill>
                  <a:schemeClr val="bg1"/>
                </a:solidFill>
              </a:rPr>
              <a:t>ready to tackle the most complex adaptive problems that my college faces. Wherever your organization is in relation to sustainability this program helps you go to the next level.</a:t>
            </a:r>
            <a:r>
              <a:rPr lang="en-US" sz="1600" dirty="0" smtClean="0">
                <a:solidFill>
                  <a:schemeClr val="bg1"/>
                </a:solidFill>
              </a:rPr>
              <a:t>”</a:t>
            </a:r>
            <a:r>
              <a:rPr lang="en-US" sz="1600" dirty="0">
                <a:solidFill>
                  <a:schemeClr val="bg1"/>
                </a:solidFill>
              </a:rPr>
              <a:t>	</a:t>
            </a:r>
            <a:r>
              <a:rPr lang="en-US" sz="1600" dirty="0" smtClean="0">
                <a:solidFill>
                  <a:schemeClr val="bg1"/>
                </a:solidFill>
              </a:rPr>
              <a:t>													Community College President</a:t>
            </a:r>
            <a:endParaRPr lang="en-US" sz="1600" dirty="0" smtClean="0">
              <a:solidFill>
                <a:schemeClr val="bg1"/>
              </a:solidFill>
              <a:effectLst/>
            </a:endParaRPr>
          </a:p>
        </p:txBody>
      </p:sp>
    </p:spTree>
    <p:extLst>
      <p:ext uri="{BB962C8B-B14F-4D97-AF65-F5344CB8AC3E}">
        <p14:creationId xmlns:p14="http://schemas.microsoft.com/office/powerpoint/2010/main" val="3694421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5-03-23 at 8.19.12 PM.pn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259632" y="2132856"/>
            <a:ext cx="6347048" cy="3490632"/>
          </a:xfrm>
        </p:spPr>
      </p:pic>
      <p:pic>
        <p:nvPicPr>
          <p:cNvPr id="5" name="Picture 4" descr="Screen Shot 2015-03-23 at 8.24.47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24860">
            <a:off x="926792" y="1730080"/>
            <a:ext cx="7016246" cy="4442889"/>
          </a:xfrm>
          <a:prstGeom prst="rect">
            <a:avLst/>
          </a:prstGeom>
          <a:ln>
            <a:solidFill>
              <a:srgbClr val="800000"/>
            </a:solidFill>
          </a:ln>
        </p:spPr>
      </p:pic>
      <p:pic>
        <p:nvPicPr>
          <p:cNvPr id="6" name="Picture 5" descr="Screen Shot 2015-03-23 at 8.27.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412776"/>
            <a:ext cx="5702300" cy="5118100"/>
          </a:xfrm>
          <a:prstGeom prst="rect">
            <a:avLst/>
          </a:prstGeom>
          <a:ln>
            <a:solidFill>
              <a:srgbClr val="800000"/>
            </a:solidFill>
          </a:ln>
        </p:spPr>
      </p:pic>
    </p:spTree>
    <p:extLst>
      <p:ext uri="{BB962C8B-B14F-4D97-AF65-F5344CB8AC3E}">
        <p14:creationId xmlns:p14="http://schemas.microsoft.com/office/powerpoint/2010/main" val="1907253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4038600"/>
            <a:ext cx="9144000" cy="2819400"/>
          </a:xfrm>
          <a:prstGeom prst="rect">
            <a:avLst/>
          </a:prstGeom>
          <a:solidFill>
            <a:schemeClr val="accent1">
              <a:lumMod val="50000"/>
            </a:schemeClr>
          </a:solidFill>
          <a:ln w="9525">
            <a:solidFill>
              <a:schemeClr val="tx1"/>
            </a:solidFill>
            <a:miter lim="800000"/>
            <a:headEnd/>
            <a:tailEnd/>
          </a:ln>
        </p:spPr>
        <p:txBody>
          <a:bodyPr wrap="none" anchor="ctr"/>
          <a:lstStyle/>
          <a:p>
            <a:endParaRPr lang="en-US" sz="2400">
              <a:solidFill>
                <a:srgbClr val="FFFFFF">
                  <a:lumMod val="50000"/>
                </a:srgbClr>
              </a:solidFill>
              <a:latin typeface="Times New Roman" charset="0"/>
              <a:ea typeface="ヒラギノ角ゴ ProN W3"/>
              <a:cs typeface="Arial" charset="0"/>
            </a:endParaRPr>
          </a:p>
        </p:txBody>
      </p:sp>
      <p:sp>
        <p:nvSpPr>
          <p:cNvPr id="5" name="Text Box 5"/>
          <p:cNvSpPr txBox="1">
            <a:spLocks noChangeArrowheads="1"/>
          </p:cNvSpPr>
          <p:nvPr/>
        </p:nvSpPr>
        <p:spPr bwMode="auto">
          <a:xfrm>
            <a:off x="0" y="5013176"/>
            <a:ext cx="2658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dirty="0" smtClean="0">
                <a:solidFill>
                  <a:srgbClr val="FFFFFF"/>
                </a:solidFill>
                <a:latin typeface="Arial"/>
                <a:cs typeface="Arial"/>
              </a:rPr>
              <a:t>INDIVIDUALS</a:t>
            </a:r>
            <a:endParaRPr lang="en-US" b="1" dirty="0">
              <a:solidFill>
                <a:srgbClr val="FFFFFF"/>
              </a:solidFill>
              <a:latin typeface="Arial"/>
              <a:cs typeface="Arial"/>
            </a:endParaRPr>
          </a:p>
        </p:txBody>
      </p:sp>
      <p:sp>
        <p:nvSpPr>
          <p:cNvPr id="6" name="Text Box 6"/>
          <p:cNvSpPr txBox="1">
            <a:spLocks noChangeArrowheads="1"/>
          </p:cNvSpPr>
          <p:nvPr/>
        </p:nvSpPr>
        <p:spPr bwMode="auto">
          <a:xfrm>
            <a:off x="6228184" y="5055567"/>
            <a:ext cx="29158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dirty="0" smtClean="0">
                <a:solidFill>
                  <a:srgbClr val="FFFFFF"/>
                </a:solidFill>
                <a:latin typeface="Arial"/>
                <a:cs typeface="Arial"/>
              </a:rPr>
              <a:t>ORGANIZATIONS</a:t>
            </a:r>
            <a:endParaRPr lang="en-US" b="1" dirty="0">
              <a:solidFill>
                <a:srgbClr val="FFFFFF"/>
              </a:solidFill>
              <a:latin typeface="Arial"/>
              <a:cs typeface="Arial"/>
            </a:endParaRPr>
          </a:p>
        </p:txBody>
      </p:sp>
      <p:sp>
        <p:nvSpPr>
          <p:cNvPr id="7" name="AutoShape 7"/>
          <p:cNvSpPr>
            <a:spLocks noChangeArrowheads="1"/>
          </p:cNvSpPr>
          <p:nvPr/>
        </p:nvSpPr>
        <p:spPr bwMode="auto">
          <a:xfrm>
            <a:off x="2915816" y="4504743"/>
            <a:ext cx="3312368" cy="1516545"/>
          </a:xfrm>
          <a:prstGeom prst="leftRightArrow">
            <a:avLst>
              <a:gd name="adj1" fmla="val 50000"/>
              <a:gd name="adj2" fmla="val 34545"/>
            </a:avLst>
          </a:prstGeom>
          <a:solidFill>
            <a:schemeClr val="bg1"/>
          </a:solidFill>
          <a:ln w="9525">
            <a:solidFill>
              <a:schemeClr val="tx1"/>
            </a:solidFill>
            <a:miter lim="800000"/>
            <a:headEnd/>
            <a:tailEnd/>
          </a:ln>
        </p:spPr>
        <p:txBody>
          <a:bodyPr wrap="none" anchor="ctr"/>
          <a:lstStyle/>
          <a:p>
            <a:endParaRPr lang="en-US" sz="2400">
              <a:solidFill>
                <a:srgbClr val="000000"/>
              </a:solidFill>
              <a:latin typeface="Times New Roman" charset="0"/>
              <a:ea typeface="ヒラギノ角ゴ ProN W3"/>
              <a:cs typeface="Arial" charset="0"/>
            </a:endParaRPr>
          </a:p>
        </p:txBody>
      </p:sp>
      <p:sp>
        <p:nvSpPr>
          <p:cNvPr id="8" name="AutoShape 8"/>
          <p:cNvSpPr>
            <a:spLocks noChangeArrowheads="1"/>
          </p:cNvSpPr>
          <p:nvPr/>
        </p:nvSpPr>
        <p:spPr bwMode="auto">
          <a:xfrm rot="18757095">
            <a:off x="1446778" y="3181566"/>
            <a:ext cx="2089174" cy="838200"/>
          </a:xfrm>
          <a:prstGeom prst="leftRightArrow">
            <a:avLst>
              <a:gd name="adj1" fmla="val 50000"/>
              <a:gd name="adj2" fmla="val 34545"/>
            </a:avLst>
          </a:prstGeom>
          <a:solidFill>
            <a:srgbClr val="003300"/>
          </a:solidFill>
          <a:ln w="9525">
            <a:solidFill>
              <a:schemeClr val="tx1"/>
            </a:solidFill>
            <a:miter lim="800000"/>
            <a:headEnd/>
            <a:tailEnd/>
          </a:ln>
        </p:spPr>
        <p:txBody>
          <a:bodyPr wrap="none" anchor="ctr"/>
          <a:lstStyle/>
          <a:p>
            <a:endParaRPr lang="en-US" sz="2400">
              <a:solidFill>
                <a:srgbClr val="000000"/>
              </a:solidFill>
              <a:latin typeface="Times New Roman" charset="0"/>
              <a:ea typeface="ヒラギノ角ゴ ProN W3"/>
              <a:cs typeface="Arial" charset="0"/>
            </a:endParaRPr>
          </a:p>
        </p:txBody>
      </p:sp>
      <p:sp>
        <p:nvSpPr>
          <p:cNvPr id="9" name="Text Box 10"/>
          <p:cNvSpPr txBox="1">
            <a:spLocks noChangeArrowheads="1"/>
          </p:cNvSpPr>
          <p:nvPr/>
        </p:nvSpPr>
        <p:spPr bwMode="auto">
          <a:xfrm>
            <a:off x="3238500" y="4797152"/>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dirty="0">
                <a:solidFill>
                  <a:srgbClr val="562689"/>
                </a:solidFill>
                <a:latin typeface="Arial"/>
                <a:cs typeface="Arial"/>
              </a:rPr>
              <a:t>The Source of Change is Here</a:t>
            </a:r>
          </a:p>
        </p:txBody>
      </p:sp>
      <p:sp>
        <p:nvSpPr>
          <p:cNvPr id="10" name="Text Box 12"/>
          <p:cNvSpPr txBox="1">
            <a:spLocks noChangeArrowheads="1"/>
          </p:cNvSpPr>
          <p:nvPr/>
        </p:nvSpPr>
        <p:spPr bwMode="auto">
          <a:xfrm>
            <a:off x="1403648" y="10487"/>
            <a:ext cx="56381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600" dirty="0">
              <a:solidFill>
                <a:srgbClr val="000000"/>
              </a:solidFill>
              <a:latin typeface="Arial"/>
              <a:cs typeface="Arial"/>
            </a:endParaRPr>
          </a:p>
        </p:txBody>
      </p:sp>
      <p:pic>
        <p:nvPicPr>
          <p:cNvPr id="11" name="Picture 10" descr="200235995-0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0770" y="1340768"/>
            <a:ext cx="1622461" cy="1622461"/>
          </a:xfrm>
          <a:prstGeom prst="rect">
            <a:avLst/>
          </a:prstGeom>
        </p:spPr>
      </p:pic>
      <p:sp>
        <p:nvSpPr>
          <p:cNvPr id="12" name="AutoShape 8"/>
          <p:cNvSpPr>
            <a:spLocks noChangeArrowheads="1"/>
          </p:cNvSpPr>
          <p:nvPr/>
        </p:nvSpPr>
        <p:spPr bwMode="auto">
          <a:xfrm rot="3127671">
            <a:off x="5363621" y="3155661"/>
            <a:ext cx="2089174" cy="838200"/>
          </a:xfrm>
          <a:prstGeom prst="leftRightArrow">
            <a:avLst>
              <a:gd name="adj1" fmla="val 50000"/>
              <a:gd name="adj2" fmla="val 34545"/>
            </a:avLst>
          </a:prstGeom>
          <a:solidFill>
            <a:srgbClr val="003300"/>
          </a:solidFill>
          <a:ln w="9525">
            <a:solidFill>
              <a:schemeClr val="tx1"/>
            </a:solidFill>
            <a:miter lim="800000"/>
            <a:headEnd/>
            <a:tailEnd/>
          </a:ln>
        </p:spPr>
        <p:txBody>
          <a:bodyPr wrap="none" anchor="ctr"/>
          <a:lstStyle/>
          <a:p>
            <a:endParaRPr lang="en-US" sz="2400">
              <a:solidFill>
                <a:srgbClr val="000000"/>
              </a:solidFill>
              <a:latin typeface="Times New Roman" charset="0"/>
              <a:ea typeface="ヒラギノ角ゴ ProN W3"/>
              <a:cs typeface="Arial" charset="0"/>
            </a:endParaRPr>
          </a:p>
        </p:txBody>
      </p:sp>
      <p:sp>
        <p:nvSpPr>
          <p:cNvPr id="13" name="TextBox 12"/>
          <p:cNvSpPr txBox="1"/>
          <p:nvPr/>
        </p:nvSpPr>
        <p:spPr>
          <a:xfrm>
            <a:off x="2497842" y="692696"/>
            <a:ext cx="4148316" cy="523220"/>
          </a:xfrm>
          <a:prstGeom prst="rect">
            <a:avLst/>
          </a:prstGeom>
          <a:noFill/>
        </p:spPr>
        <p:txBody>
          <a:bodyPr wrap="none" rtlCol="0">
            <a:spAutoFit/>
          </a:bodyPr>
          <a:lstStyle/>
          <a:p>
            <a:r>
              <a:rPr lang="en-US" sz="2800" b="1" dirty="0" smtClean="0">
                <a:solidFill>
                  <a:srgbClr val="562689"/>
                </a:solidFill>
                <a:latin typeface="Arial"/>
                <a:cs typeface="Arial"/>
              </a:rPr>
              <a:t>PLANETARY SYSTEMS</a:t>
            </a:r>
            <a:endParaRPr lang="en-US" sz="2800" b="1" dirty="0">
              <a:solidFill>
                <a:srgbClr val="562689"/>
              </a:solidFill>
              <a:latin typeface="Arial"/>
              <a:cs typeface="Arial"/>
            </a:endParaRPr>
          </a:p>
        </p:txBody>
      </p:sp>
      <p:sp>
        <p:nvSpPr>
          <p:cNvPr id="15" name="TextBox 14"/>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4"/>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4"/>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5"/>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12487377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79096" cy="1143000"/>
          </a:xfrm>
        </p:spPr>
        <p:txBody>
          <a:bodyPr/>
          <a:lstStyle/>
          <a:p>
            <a:r>
              <a:rPr lang="en-US" dirty="0" smtClean="0"/>
              <a:t>What’s Needed to Change?</a:t>
            </a:r>
            <a:endParaRPr lang="en-US" dirty="0"/>
          </a:p>
        </p:txBody>
      </p:sp>
      <p:cxnSp>
        <p:nvCxnSpPr>
          <p:cNvPr id="7" name="Straight Arrow Connector 6"/>
          <p:cNvCxnSpPr/>
          <p:nvPr/>
        </p:nvCxnSpPr>
        <p:spPr>
          <a:xfrm rot="16200000" flipH="1">
            <a:off x="3983360" y="4737720"/>
            <a:ext cx="6858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27"/>
          <p:cNvSpPr txBox="1">
            <a:spLocks noChangeArrowheads="1"/>
          </p:cNvSpPr>
          <p:nvPr/>
        </p:nvSpPr>
        <p:spPr bwMode="auto">
          <a:xfrm>
            <a:off x="4572000" y="5013176"/>
            <a:ext cx="3908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FFFF">
                    <a:lumMod val="50000"/>
                  </a:srgbClr>
                </a:solidFill>
                <a:cs typeface="Arial" charset="0"/>
              </a:rPr>
              <a:t>Access to </a:t>
            </a:r>
            <a:r>
              <a:rPr lang="en-US" sz="1800" b="1" dirty="0" smtClean="0">
                <a:solidFill>
                  <a:srgbClr val="6FBFBB">
                    <a:lumMod val="50000"/>
                  </a:srgbClr>
                </a:solidFill>
                <a:cs typeface="Arial" charset="0"/>
              </a:rPr>
              <a:t>capital</a:t>
            </a:r>
            <a:endParaRPr lang="en-US" sz="1800" dirty="0">
              <a:solidFill>
                <a:srgbClr val="FFFFFF">
                  <a:lumMod val="50000"/>
                </a:srgbClr>
              </a:solidFill>
              <a:cs typeface="Arial" charset="0"/>
            </a:endParaRPr>
          </a:p>
        </p:txBody>
      </p:sp>
      <p:cxnSp>
        <p:nvCxnSpPr>
          <p:cNvPr id="9" name="Straight Arrow Connector 8"/>
          <p:cNvCxnSpPr/>
          <p:nvPr/>
        </p:nvCxnSpPr>
        <p:spPr>
          <a:xfrm rot="5400000" flipH="1" flipV="1">
            <a:off x="6079976" y="2353072"/>
            <a:ext cx="3810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31"/>
          <p:cNvSpPr txBox="1">
            <a:spLocks noChangeArrowheads="1"/>
          </p:cNvSpPr>
          <p:nvPr/>
        </p:nvSpPr>
        <p:spPr bwMode="auto">
          <a:xfrm>
            <a:off x="5816663" y="1772816"/>
            <a:ext cx="335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FFFF">
                    <a:lumMod val="50000"/>
                  </a:srgbClr>
                </a:solidFill>
                <a:cs typeface="Arial" charset="0"/>
              </a:rPr>
              <a:t>Supportive </a:t>
            </a:r>
            <a:r>
              <a:rPr lang="en-US" sz="1800" b="1" dirty="0">
                <a:solidFill>
                  <a:srgbClr val="6FBFBB">
                    <a:lumMod val="50000"/>
                  </a:srgbClr>
                </a:solidFill>
                <a:cs typeface="Arial" charset="0"/>
              </a:rPr>
              <a:t>policy</a:t>
            </a:r>
            <a:r>
              <a:rPr lang="en-US" sz="1800" dirty="0">
                <a:solidFill>
                  <a:srgbClr val="FFFFFF">
                    <a:lumMod val="50000"/>
                  </a:srgbClr>
                </a:solidFill>
                <a:cs typeface="Arial" charset="0"/>
              </a:rPr>
              <a:t> instruments</a:t>
            </a:r>
            <a:r>
              <a:rPr lang="en-US" sz="1800" dirty="0" smtClean="0">
                <a:solidFill>
                  <a:srgbClr val="FFFFFF">
                    <a:lumMod val="50000"/>
                  </a:srgbClr>
                </a:solidFill>
                <a:cs typeface="Arial" charset="0"/>
              </a:rPr>
              <a:t>:</a:t>
            </a:r>
            <a:endParaRPr lang="en-US" sz="1800" dirty="0">
              <a:solidFill>
                <a:srgbClr val="FFFFFF">
                  <a:lumMod val="50000"/>
                </a:srgbClr>
              </a:solidFill>
              <a:cs typeface="Arial" charset="0"/>
            </a:endParaRPr>
          </a:p>
        </p:txBody>
      </p:sp>
      <p:cxnSp>
        <p:nvCxnSpPr>
          <p:cNvPr id="11" name="Straight Arrow Connector 10"/>
          <p:cNvCxnSpPr/>
          <p:nvPr/>
        </p:nvCxnSpPr>
        <p:spPr>
          <a:xfrm rot="16200000" flipV="1">
            <a:off x="1683296" y="2141240"/>
            <a:ext cx="9144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34"/>
          <p:cNvSpPr txBox="1">
            <a:spLocks noChangeArrowheads="1"/>
          </p:cNvSpPr>
          <p:nvPr/>
        </p:nvSpPr>
        <p:spPr bwMode="auto">
          <a:xfrm>
            <a:off x="0" y="1412776"/>
            <a:ext cx="4579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7F7F7F"/>
                </a:solidFill>
                <a:cs typeface="Arial" charset="0"/>
              </a:rPr>
              <a:t>Consumer demand: A change in </a:t>
            </a:r>
            <a:r>
              <a:rPr lang="en-US" sz="1800" b="1" dirty="0" smtClean="0">
                <a:solidFill>
                  <a:srgbClr val="6FBFBB">
                    <a:lumMod val="50000"/>
                  </a:srgbClr>
                </a:solidFill>
                <a:cs typeface="Arial" charset="0"/>
              </a:rPr>
              <a:t>values</a:t>
            </a:r>
            <a:endParaRPr lang="en-US" sz="1800" dirty="0">
              <a:solidFill>
                <a:srgbClr val="7F7F7F"/>
              </a:solidFill>
              <a:cs typeface="Arial" charset="0"/>
            </a:endParaRPr>
          </a:p>
        </p:txBody>
      </p:sp>
      <p:sp>
        <p:nvSpPr>
          <p:cNvPr id="13" name="TextBox 35"/>
          <p:cNvSpPr txBox="1">
            <a:spLocks noChangeArrowheads="1"/>
          </p:cNvSpPr>
          <p:nvPr/>
        </p:nvSpPr>
        <p:spPr bwMode="auto">
          <a:xfrm>
            <a:off x="251520" y="4149080"/>
            <a:ext cx="14401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FFFF">
                    <a:lumMod val="50000"/>
                  </a:srgbClr>
                </a:solidFill>
                <a:cs typeface="Arial" charset="0"/>
              </a:rPr>
              <a:t>A </a:t>
            </a:r>
            <a:r>
              <a:rPr lang="en-US" sz="1800" dirty="0" smtClean="0">
                <a:solidFill>
                  <a:srgbClr val="FFFFFF">
                    <a:lumMod val="50000"/>
                  </a:srgbClr>
                </a:solidFill>
                <a:cs typeface="Arial" charset="0"/>
              </a:rPr>
              <a:t>trained </a:t>
            </a:r>
            <a:r>
              <a:rPr lang="en-US" sz="1800" b="1" dirty="0" smtClean="0">
                <a:solidFill>
                  <a:srgbClr val="6FBFBB">
                    <a:lumMod val="50000"/>
                  </a:srgbClr>
                </a:solidFill>
                <a:cs typeface="Arial" charset="0"/>
              </a:rPr>
              <a:t>workforce</a:t>
            </a:r>
            <a:endParaRPr lang="en-US" sz="1800" dirty="0">
              <a:solidFill>
                <a:srgbClr val="FFFFFF">
                  <a:lumMod val="50000"/>
                </a:srgbClr>
              </a:solidFill>
              <a:cs typeface="Arial" charset="0"/>
            </a:endParaRPr>
          </a:p>
        </p:txBody>
      </p:sp>
      <p:cxnSp>
        <p:nvCxnSpPr>
          <p:cNvPr id="14" name="Straight Arrow Connector 13"/>
          <p:cNvCxnSpPr/>
          <p:nvPr/>
        </p:nvCxnSpPr>
        <p:spPr>
          <a:xfrm rot="10800000" flipV="1">
            <a:off x="2362200" y="4645028"/>
            <a:ext cx="838200" cy="3905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43"/>
          <p:cNvSpPr txBox="1">
            <a:spLocks noChangeArrowheads="1"/>
          </p:cNvSpPr>
          <p:nvPr/>
        </p:nvSpPr>
        <p:spPr bwMode="auto">
          <a:xfrm>
            <a:off x="6400800" y="3797302"/>
            <a:ext cx="29326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FFFF">
                    <a:lumMod val="50000"/>
                  </a:srgbClr>
                </a:solidFill>
                <a:cs typeface="Arial" charset="0"/>
              </a:rPr>
              <a:t>A market providing </a:t>
            </a:r>
            <a:r>
              <a:rPr lang="en-US" sz="1800" b="1" dirty="0" smtClean="0">
                <a:solidFill>
                  <a:srgbClr val="6FBFBB">
                    <a:lumMod val="50000"/>
                  </a:srgbClr>
                </a:solidFill>
                <a:cs typeface="Arial" charset="0"/>
              </a:rPr>
              <a:t>product</a:t>
            </a:r>
            <a:r>
              <a:rPr lang="en-US" sz="1800" dirty="0" smtClean="0">
                <a:solidFill>
                  <a:srgbClr val="6FBFBB">
                    <a:lumMod val="50000"/>
                  </a:srgbClr>
                </a:solidFill>
                <a:cs typeface="Arial" charset="0"/>
              </a:rPr>
              <a:t> </a:t>
            </a:r>
            <a:r>
              <a:rPr lang="en-US" sz="1800" dirty="0">
                <a:solidFill>
                  <a:srgbClr val="6FBFBB">
                    <a:lumMod val="50000"/>
                  </a:srgbClr>
                </a:solidFill>
                <a:cs typeface="Arial" charset="0"/>
              </a:rPr>
              <a:t>&amp;</a:t>
            </a:r>
            <a:r>
              <a:rPr lang="en-US" sz="1800" dirty="0" smtClean="0">
                <a:solidFill>
                  <a:srgbClr val="6FBFBB">
                    <a:lumMod val="50000"/>
                  </a:srgbClr>
                </a:solidFill>
                <a:cs typeface="Arial" charset="0"/>
              </a:rPr>
              <a:t> </a:t>
            </a:r>
            <a:r>
              <a:rPr lang="en-US" sz="1800" b="1" dirty="0">
                <a:solidFill>
                  <a:srgbClr val="6FBFBB">
                    <a:lumMod val="50000"/>
                  </a:srgbClr>
                </a:solidFill>
                <a:cs typeface="Arial" charset="0"/>
              </a:rPr>
              <a:t>services</a:t>
            </a:r>
          </a:p>
        </p:txBody>
      </p:sp>
      <p:pic>
        <p:nvPicPr>
          <p:cNvPr id="16" name="Picture 6" descr="Mvc-002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27984" y="2204864"/>
            <a:ext cx="1620056"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5936" y="3501008"/>
            <a:ext cx="1800200" cy="101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C:\Documents and Settings\Administrator\My Documents\My Dropbox\ICCSN\Pictures\LE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1680" y="3573016"/>
            <a:ext cx="2365180" cy="17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C:\Documents and Settings\Administrator\My Documents\My Dropbox\ICCSN\Pictures\SAC_Compos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5616" y="2564904"/>
            <a:ext cx="1512168" cy="134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C:\Documents and Settings\Administrator\My Documents\My Dropbox\ICCSN\Pictures\CLC Auto.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99792" y="2117090"/>
            <a:ext cx="1715772" cy="152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p:nvPr/>
        </p:nvCxnSpPr>
        <p:spPr>
          <a:xfrm>
            <a:off x="6019800" y="4102103"/>
            <a:ext cx="381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14"/>
          <p:cNvSpPr txBox="1">
            <a:spLocks noChangeArrowheads="1"/>
          </p:cNvSpPr>
          <p:nvPr/>
        </p:nvSpPr>
        <p:spPr bwMode="auto">
          <a:xfrm>
            <a:off x="5761" y="5517232"/>
            <a:ext cx="9152531" cy="954107"/>
          </a:xfrm>
          <a:prstGeom prst="rect">
            <a:avLst/>
          </a:prstGeom>
          <a:solidFill>
            <a:srgbClr val="2E6966"/>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smtClean="0">
                <a:solidFill>
                  <a:srgbClr val="FFFFFF"/>
                </a:solidFill>
                <a:latin typeface="Calibri"/>
                <a:cs typeface="Calibri"/>
              </a:rPr>
              <a:t>To Change Society We Must Change a </a:t>
            </a:r>
            <a:r>
              <a:rPr lang="en-US" sz="2800" b="1" dirty="0">
                <a:solidFill>
                  <a:srgbClr val="FFFFFF"/>
                </a:solidFill>
                <a:latin typeface="Calibri"/>
                <a:cs typeface="Calibri"/>
              </a:rPr>
              <a:t>Complex </a:t>
            </a:r>
            <a:r>
              <a:rPr lang="en-US" sz="2800" b="1" dirty="0" smtClean="0">
                <a:solidFill>
                  <a:srgbClr val="FFFFFF"/>
                </a:solidFill>
                <a:latin typeface="Calibri"/>
                <a:cs typeface="Calibri"/>
              </a:rPr>
              <a:t>Interdependent Web </a:t>
            </a:r>
            <a:r>
              <a:rPr lang="en-US" sz="2800" b="1" dirty="0">
                <a:solidFill>
                  <a:srgbClr val="FFFFFF"/>
                </a:solidFill>
                <a:latin typeface="Calibri"/>
                <a:cs typeface="Calibri"/>
              </a:rPr>
              <a:t>of </a:t>
            </a:r>
            <a:r>
              <a:rPr lang="en-US" sz="2800" b="1" dirty="0" smtClean="0">
                <a:solidFill>
                  <a:srgbClr val="FFFFFF"/>
                </a:solidFill>
                <a:latin typeface="Calibri"/>
                <a:cs typeface="Calibri"/>
              </a:rPr>
              <a:t>Organizations</a:t>
            </a:r>
            <a:endParaRPr lang="en-US" sz="2800" b="1" dirty="0">
              <a:solidFill>
                <a:srgbClr val="FFFFFF"/>
              </a:solidFill>
              <a:latin typeface="Calibri"/>
              <a:cs typeface="Calibri"/>
            </a:endParaRPr>
          </a:p>
        </p:txBody>
      </p:sp>
      <p:sp>
        <p:nvSpPr>
          <p:cNvPr id="24" name="TextBox 23"/>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7"/>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7"/>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8"/>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38992133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a “Traditional Organization” Look? </a:t>
            </a:r>
            <a:endParaRPr lang="en-US" dirty="0"/>
          </a:p>
        </p:txBody>
      </p:sp>
      <p:sp>
        <p:nvSpPr>
          <p:cNvPr id="4" name="TextBox 3"/>
          <p:cNvSpPr txBox="1">
            <a:spLocks noChangeArrowheads="1"/>
          </p:cNvSpPr>
          <p:nvPr/>
        </p:nvSpPr>
        <p:spPr bwMode="auto">
          <a:xfrm>
            <a:off x="0" y="5661248"/>
            <a:ext cx="9144000" cy="830993"/>
          </a:xfrm>
          <a:prstGeom prst="rect">
            <a:avLst/>
          </a:prstGeom>
          <a:solidFill>
            <a:srgbClr val="2E6966"/>
          </a:solidFill>
          <a:ln>
            <a:noFill/>
          </a:ln>
          <a:extLst/>
        </p:spPr>
        <p:txBody>
          <a:bodyPr wrap="square"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b="1" dirty="0" smtClean="0">
                <a:solidFill>
                  <a:srgbClr val="FFFFFF"/>
                </a:solidFill>
                <a:latin typeface="Arial" charset="0"/>
                <a:cs typeface="Arial" charset="0"/>
              </a:rPr>
              <a:t>Management Driven Hierarchy (Command Control) Predominates in All Sectors Including Higher Education</a:t>
            </a:r>
            <a:endParaRPr lang="en-US" dirty="0" smtClean="0">
              <a:solidFill>
                <a:srgbClr val="FFFFFF"/>
              </a:solidFill>
              <a:latin typeface="Arial" charset="0"/>
              <a:cs typeface="Arial" charset="0"/>
            </a:endParaRPr>
          </a:p>
        </p:txBody>
      </p:sp>
      <p:sp>
        <p:nvSpPr>
          <p:cNvPr id="5" name="TextBox 8"/>
          <p:cNvSpPr txBox="1">
            <a:spLocks noChangeArrowheads="1"/>
          </p:cNvSpPr>
          <p:nvPr/>
        </p:nvSpPr>
        <p:spPr bwMode="auto">
          <a:xfrm>
            <a:off x="755576" y="2204864"/>
            <a:ext cx="2323287"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sz="2200" b="1" dirty="0">
                <a:solidFill>
                  <a:srgbClr val="808080"/>
                </a:solidFill>
                <a:latin typeface="Arial" charset="0"/>
                <a:cs typeface="Arial" charset="0"/>
              </a:rPr>
              <a:t>Top Level </a:t>
            </a:r>
            <a:r>
              <a:rPr lang="en-US" sz="2200" b="1" dirty="0" smtClean="0">
                <a:solidFill>
                  <a:srgbClr val="808080"/>
                </a:solidFill>
                <a:latin typeface="Arial" charset="0"/>
                <a:cs typeface="Arial" charset="0"/>
              </a:rPr>
              <a:t>Leadership</a:t>
            </a:r>
            <a:endParaRPr lang="en-US" sz="2200" dirty="0">
              <a:solidFill>
                <a:srgbClr val="808080"/>
              </a:solidFill>
              <a:latin typeface="Arial" charset="0"/>
              <a:cs typeface="Arial" charset="0"/>
            </a:endParaRPr>
          </a:p>
        </p:txBody>
      </p:sp>
      <p:pic>
        <p:nvPicPr>
          <p:cNvPr id="6" name="Picture 9" descr="arrow-one.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08944" y="2924944"/>
            <a:ext cx="558800" cy="67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p:nvSpPr>
        <p:spPr bwMode="auto">
          <a:xfrm>
            <a:off x="755576" y="3501008"/>
            <a:ext cx="2260343"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sz="2200" b="1" dirty="0" smtClean="0">
                <a:solidFill>
                  <a:srgbClr val="808080"/>
                </a:solidFill>
                <a:latin typeface="Arial" charset="0"/>
                <a:cs typeface="Arial" charset="0"/>
              </a:rPr>
              <a:t>Middle Management</a:t>
            </a:r>
            <a:endParaRPr lang="en-US" sz="2200" dirty="0">
              <a:solidFill>
                <a:srgbClr val="808080"/>
              </a:solidFill>
              <a:latin typeface="Arial" charset="0"/>
              <a:cs typeface="Arial" charset="0"/>
            </a:endParaRPr>
          </a:p>
        </p:txBody>
      </p:sp>
      <p:pic>
        <p:nvPicPr>
          <p:cNvPr id="8" name="Picture 11" descr="arrow-one.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5930" y="4327953"/>
            <a:ext cx="558800" cy="69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p:nvSpPr>
        <p:spPr bwMode="auto">
          <a:xfrm>
            <a:off x="179512" y="4869160"/>
            <a:ext cx="3369813"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sz="2200" b="1" dirty="0">
                <a:solidFill>
                  <a:srgbClr val="808080"/>
                </a:solidFill>
                <a:latin typeface="Arial" charset="0"/>
                <a:cs typeface="Arial" charset="0"/>
              </a:rPr>
              <a:t>Grass Roots: Employee base</a:t>
            </a:r>
            <a:endParaRPr lang="en-US" sz="2200" dirty="0">
              <a:solidFill>
                <a:srgbClr val="808080"/>
              </a:solidFill>
              <a:latin typeface="Arial" charset="0"/>
              <a:cs typeface="Arial" charset="0"/>
            </a:endParaRPr>
          </a:p>
        </p:txBody>
      </p:sp>
      <p:sp>
        <p:nvSpPr>
          <p:cNvPr id="10" name="TextBox 13"/>
          <p:cNvSpPr txBox="1">
            <a:spLocks noChangeArrowheads="1"/>
          </p:cNvSpPr>
          <p:nvPr/>
        </p:nvSpPr>
        <p:spPr bwMode="auto">
          <a:xfrm>
            <a:off x="7164288" y="2420888"/>
            <a:ext cx="1584325"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sz="2200" b="1" dirty="0">
                <a:solidFill>
                  <a:srgbClr val="808080"/>
                </a:solidFill>
                <a:latin typeface="Arial" charset="0"/>
                <a:cs typeface="Arial" charset="0"/>
              </a:rPr>
              <a:t>Authority</a:t>
            </a:r>
            <a:endParaRPr lang="en-US" sz="2200" dirty="0">
              <a:solidFill>
                <a:srgbClr val="808080"/>
              </a:solidFill>
              <a:latin typeface="Arial" charset="0"/>
              <a:cs typeface="Arial" charset="0"/>
            </a:endParaRPr>
          </a:p>
        </p:txBody>
      </p:sp>
      <p:sp>
        <p:nvSpPr>
          <p:cNvPr id="11" name="TextBox 14"/>
          <p:cNvSpPr txBox="1">
            <a:spLocks noChangeArrowheads="1"/>
          </p:cNvSpPr>
          <p:nvPr/>
        </p:nvSpPr>
        <p:spPr bwMode="auto">
          <a:xfrm>
            <a:off x="6705308" y="3501008"/>
            <a:ext cx="2438692"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sz="2200" b="1" dirty="0">
                <a:solidFill>
                  <a:srgbClr val="808080"/>
                </a:solidFill>
                <a:latin typeface="Arial" charset="0"/>
                <a:cs typeface="Arial" charset="0"/>
              </a:rPr>
              <a:t>Management &amp; Accountability</a:t>
            </a:r>
            <a:endParaRPr lang="en-US" sz="2200" dirty="0">
              <a:solidFill>
                <a:srgbClr val="808080"/>
              </a:solidFill>
              <a:latin typeface="Arial" charset="0"/>
              <a:cs typeface="Arial" charset="0"/>
            </a:endParaRPr>
          </a:p>
        </p:txBody>
      </p:sp>
      <p:sp>
        <p:nvSpPr>
          <p:cNvPr id="12" name="TextBox 15"/>
          <p:cNvSpPr txBox="1">
            <a:spLocks noChangeArrowheads="1"/>
          </p:cNvSpPr>
          <p:nvPr/>
        </p:nvSpPr>
        <p:spPr bwMode="auto">
          <a:xfrm>
            <a:off x="6624637" y="4869160"/>
            <a:ext cx="2519363"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4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4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4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4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algn="ctr" defTabSz="914355" eaLnBrk="1" fontAlgn="base" hangingPunct="1">
              <a:spcBef>
                <a:spcPct val="0"/>
              </a:spcBef>
              <a:spcAft>
                <a:spcPct val="0"/>
              </a:spcAft>
            </a:pPr>
            <a:r>
              <a:rPr lang="en-US" sz="2200" b="1" dirty="0">
                <a:solidFill>
                  <a:srgbClr val="808080"/>
                </a:solidFill>
                <a:latin typeface="Arial" charset="0"/>
                <a:cs typeface="Arial" charset="0"/>
              </a:rPr>
              <a:t>Implementation</a:t>
            </a:r>
            <a:endParaRPr lang="en-US" sz="2200" dirty="0">
              <a:solidFill>
                <a:srgbClr val="808080"/>
              </a:solidFill>
              <a:latin typeface="Arial" charset="0"/>
              <a:cs typeface="Arial" charset="0"/>
            </a:endParaRPr>
          </a:p>
        </p:txBody>
      </p:sp>
      <p:pic>
        <p:nvPicPr>
          <p:cNvPr id="16" name="Picture 4" descr="Presentation Image-86.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245377" y="2196979"/>
            <a:ext cx="3527584" cy="306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5"/>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5"/>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6"/>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40751568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Presentation Image-86.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979712" y="1700808"/>
            <a:ext cx="5223430"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75656" y="5877272"/>
            <a:ext cx="6507874" cy="369332"/>
          </a:xfrm>
          <a:prstGeom prst="rect">
            <a:avLst/>
          </a:prstGeom>
          <a:noFill/>
        </p:spPr>
        <p:txBody>
          <a:bodyPr wrap="none" rtlCol="0">
            <a:spAutoFit/>
          </a:bodyPr>
          <a:lstStyle/>
          <a:p>
            <a:r>
              <a:rPr lang="en-US" b="1" dirty="0">
                <a:solidFill>
                  <a:srgbClr val="6FBFBB"/>
                </a:solidFill>
                <a:latin typeface="Arial" charset="0"/>
              </a:rPr>
              <a:t>Management Driven Hierarchy (or Command and Control) </a:t>
            </a:r>
            <a:endParaRPr lang="en-US" dirty="0"/>
          </a:p>
        </p:txBody>
      </p:sp>
      <p:sp>
        <p:nvSpPr>
          <p:cNvPr id="7" name="TextBox 6"/>
          <p:cNvSpPr txBox="1"/>
          <p:nvPr/>
        </p:nvSpPr>
        <p:spPr>
          <a:xfrm>
            <a:off x="-108520" y="6690850"/>
            <a:ext cx="9972676" cy="338550"/>
          </a:xfrm>
          <a:prstGeom prst="rect">
            <a:avLst/>
          </a:prstGeom>
          <a:noFill/>
        </p:spPr>
        <p:txBody>
          <a:bodyPr lIns="91436" tIns="45718" rIns="91436" bIns="45718">
            <a:spAutoFit/>
          </a:bodyPr>
          <a:lstStyle/>
          <a:p>
            <a:pPr defTabSz="914355">
              <a:defRPr/>
            </a:pPr>
            <a:r>
              <a:rPr lang="en-US" sz="800" dirty="0">
                <a:solidFill>
                  <a:srgbClr val="FFFFFF">
                    <a:lumMod val="65000"/>
                  </a:srgbClr>
                </a:solidFill>
                <a:latin typeface="Gill Sans" charset="0"/>
                <a:ea typeface="ヒラギノ角ゴ ProN W3" charset="0"/>
                <a:cs typeface="ヒラギノ角ゴ ProN W3" charset="0"/>
                <a:sym typeface="Gill Sans" charset="0"/>
              </a:rPr>
              <a:t>“CBIS Rationale” by </a:t>
            </a:r>
            <a:r>
              <a:rPr lang="en-US" sz="800" u="sng" dirty="0">
                <a:solidFill>
                  <a:srgbClr val="FFFFFF">
                    <a:lumMod val="65000"/>
                  </a:srgbClr>
                </a:solidFill>
                <a:latin typeface="Gill Sans" charset="0"/>
                <a:ea typeface="ヒラギノ角ゴ ProN W3" charset="0"/>
                <a:cs typeface="ヒラギノ角ゴ ProN W3" charset="0"/>
                <a:sym typeface="Gill Sans" charset="0"/>
                <a:hlinkClick r:id="rId4"/>
              </a:rPr>
              <a:t>lsharp</a:t>
            </a:r>
            <a:r>
              <a:rPr lang="en-US" sz="800" dirty="0">
                <a:solidFill>
                  <a:srgbClr val="FFFFFF">
                    <a:lumMod val="65000"/>
                  </a:srgbClr>
                </a:solidFill>
                <a:latin typeface="Gill Sans" charset="0"/>
                <a:ea typeface="ヒラギノ角ゴ ProN W3" charset="0"/>
                <a:cs typeface="ヒラギノ角ゴ ProN W3" charset="0"/>
                <a:sym typeface="Gill Sans" charset="0"/>
                <a:hlinkClick r:id="rId4"/>
              </a:rPr>
              <a:t> </a:t>
            </a:r>
            <a:r>
              <a:rPr lang="en-US" sz="800" dirty="0">
                <a:solidFill>
                  <a:srgbClr val="FFFFFF">
                    <a:lumMod val="65000"/>
                  </a:srgbClr>
                </a:solidFill>
                <a:latin typeface="Gill Sans" charset="0"/>
                <a:ea typeface="ヒラギノ角ゴ ProN W3" charset="0"/>
                <a:cs typeface="ヒラギノ角ゴ ProN W3" charset="0"/>
                <a:sym typeface="Gill Sans" charset="0"/>
              </a:rPr>
              <a:t>is licensed for sharing and adapting under Creative Commons</a:t>
            </a:r>
            <a:r>
              <a:rPr lang="en-US" sz="800" dirty="0">
                <a:solidFill>
                  <a:srgbClr val="6FBFBB">
                    <a:lumMod val="75000"/>
                  </a:srgbClr>
                </a:solidFill>
                <a:latin typeface="Gill Sans" charset="0"/>
                <a:ea typeface="ヒラギノ角ゴ ProN W3" charset="0"/>
                <a:cs typeface="ヒラギノ角ゴ ProN W3" charset="0"/>
                <a:sym typeface="Gill Sans" charset="0"/>
              </a:rPr>
              <a:t> </a:t>
            </a:r>
            <a:r>
              <a:rPr lang="en-US" sz="800" u="sng" dirty="0">
                <a:solidFill>
                  <a:srgbClr val="6FBFBB">
                    <a:lumMod val="75000"/>
                  </a:srgbClr>
                </a:solidFill>
                <a:latin typeface="Gill Sans" charset="0"/>
                <a:ea typeface="ヒラギノ角ゴ ProN W3" charset="0"/>
                <a:cs typeface="ヒラギノ角ゴ ProN W3" charset="0"/>
                <a:sym typeface="Gill Sans" charset="0"/>
                <a:hlinkClick r:id="rId5"/>
              </a:rPr>
              <a:t>CC BY-AS 4.0</a:t>
            </a:r>
            <a:endParaRPr lang="en-AU" sz="800" dirty="0">
              <a:solidFill>
                <a:srgbClr val="6FBFBB">
                  <a:lumMod val="75000"/>
                </a:srgbClr>
              </a:solidFill>
              <a:latin typeface="Gill Sans" charset="0"/>
              <a:ea typeface="ヒラギノ角ゴ ProN W3" charset="0"/>
              <a:cs typeface="ヒラギノ角ゴ ProN W3" charset="0"/>
              <a:sym typeface="Gill Sans" charset="0"/>
            </a:endParaRPr>
          </a:p>
          <a:p>
            <a:pPr defTabSz="914355">
              <a:defRPr/>
            </a:pPr>
            <a:endParaRPr lang="en-US" sz="800" dirty="0">
              <a:solidFill>
                <a:srgbClr val="FFFFFF">
                  <a:lumMod val="65000"/>
                </a:srgbClr>
              </a:solidFill>
              <a:latin typeface="Calibri"/>
              <a:ea typeface="ヒラギノ角ゴ ProN W3"/>
              <a:cs typeface="ヒラギノ角ゴ ProN W3"/>
              <a:sym typeface="Gill Sans" charset="0"/>
            </a:endParaRPr>
          </a:p>
        </p:txBody>
      </p:sp>
    </p:spTree>
    <p:extLst>
      <p:ext uri="{BB962C8B-B14F-4D97-AF65-F5344CB8AC3E}">
        <p14:creationId xmlns:p14="http://schemas.microsoft.com/office/powerpoint/2010/main" val="13226575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1133</TotalTime>
  <Words>2522</Words>
  <Application>Microsoft Macintosh PowerPoint</Application>
  <PresentationFormat>On-screen Show (4:3)</PresentationFormat>
  <Paragraphs>333</Paragraphs>
  <Slides>40</Slides>
  <Notes>20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The Plan</vt:lpstr>
      <vt:lpstr>MegaTrends</vt:lpstr>
      <vt:lpstr>MegaTrends</vt:lpstr>
      <vt:lpstr>PowerPoint Presentation</vt:lpstr>
      <vt:lpstr>PowerPoint Presentation</vt:lpstr>
      <vt:lpstr>What’s Needed to Change?</vt:lpstr>
      <vt:lpstr>How Does a “Traditional Organization” Look? </vt:lpstr>
      <vt:lpstr>PowerPoint Presentation</vt:lpstr>
      <vt:lpstr>Hardwired Separation</vt:lpstr>
      <vt:lpstr>Disengagement</vt:lpstr>
      <vt:lpstr>Exhaustion  Analogies from Change Leaders</vt:lpstr>
      <vt:lpstr>Leadership Challenge</vt:lpstr>
      <vt:lpstr>PowerPoint Presentation</vt:lpstr>
      <vt:lpstr>PowerPoint Presentation</vt:lpstr>
      <vt:lpstr>PowerPoint Presentation</vt:lpstr>
      <vt:lpstr>PowerPoint Presentation</vt:lpstr>
      <vt:lpstr>PowerPoint Presentation</vt:lpstr>
      <vt:lpstr>PowerPoint Presentation</vt:lpstr>
      <vt:lpstr>The Good News!</vt:lpstr>
      <vt:lpstr>Actions for Change Agents</vt:lpstr>
      <vt:lpstr>1. Create Shared Understanding and Shared Purpose</vt:lpstr>
      <vt:lpstr>2. Pursue Conditions &amp; Processes</vt:lpstr>
      <vt:lpstr>3. Focus on Removing Risk &amp; Fostering Stability</vt:lpstr>
      <vt:lpstr>4. Be Amazing at Fostering and Leveraging Positive Social Dynamics</vt:lpstr>
      <vt:lpstr>4. Be Amazing at Fostering and Leveraging Positive Social Dynamics</vt:lpstr>
      <vt:lpstr>5. Pilot, Pilot, Pilot </vt:lpstr>
      <vt:lpstr>Scale up Pilots</vt:lpstr>
      <vt:lpstr>6. Democratize Access to Capital </vt:lpstr>
      <vt:lpstr>Reform Finance &amp; Accounting Barriers </vt:lpstr>
      <vt:lpstr>7. Leverage Social Learning</vt:lpstr>
      <vt:lpstr>8. Explore New Ways to Advance Group Intelligence</vt:lpstr>
      <vt:lpstr>9. Engage Senior Leaders and Middle Managers to Improve Decision Making Agility </vt:lpstr>
      <vt:lpstr>PowerPoint Presentation</vt:lpstr>
      <vt:lpstr>PowerPoint Presentation</vt:lpstr>
      <vt:lpstr>PowerPoint Presentation</vt:lpstr>
      <vt:lpstr>PowerPoint Presentation</vt:lpstr>
      <vt:lpstr>The Future?</vt:lpstr>
      <vt:lpstr>PowerPoint Presentation</vt:lpstr>
      <vt:lpstr>PowerPoint Presentation</vt:lpstr>
    </vt:vector>
  </TitlesOfParts>
  <Company>Assured Events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Haigh</dc:creator>
  <cp:lastModifiedBy>Leith Sharp</cp:lastModifiedBy>
  <cp:revision>45</cp:revision>
  <dcterms:created xsi:type="dcterms:W3CDTF">2015-02-03T12:12:29Z</dcterms:created>
  <dcterms:modified xsi:type="dcterms:W3CDTF">2015-04-18T03:11:43Z</dcterms:modified>
</cp:coreProperties>
</file>