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Authors.xml" ContentType="application/vnd.openxmlformats-officedocument.presentationml.commentAuthors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17" r:id="rId2"/>
    <p:sldMasterId id="2147483733" r:id="rId3"/>
  </p:sldMasterIdLst>
  <p:notesMasterIdLst>
    <p:notesMasterId r:id="rId17"/>
  </p:notesMasterIdLst>
  <p:sldIdLst>
    <p:sldId id="331" r:id="rId4"/>
    <p:sldId id="334" r:id="rId5"/>
    <p:sldId id="337" r:id="rId6"/>
    <p:sldId id="335" r:id="rId7"/>
    <p:sldId id="336" r:id="rId8"/>
    <p:sldId id="333" r:id="rId9"/>
    <p:sldId id="345" r:id="rId10"/>
    <p:sldId id="338" r:id="rId11"/>
    <p:sldId id="341" r:id="rId12"/>
    <p:sldId id="340" r:id="rId13"/>
    <p:sldId id="342" r:id="rId14"/>
    <p:sldId id="343" r:id="rId15"/>
    <p:sldId id="344" r:id="rId16"/>
  </p:sldIdLst>
  <p:sldSz cx="9144000" cy="6858000" type="screen4x3"/>
  <p:notesSz cx="6858000" cy="1066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" initials="A" lastIdx="1" clrIdx="0">
    <p:extLst>
      <p:ext uri="{19B8F6BF-5375-455C-9EA6-DF929625EA0E}">
        <p15:presenceInfo xmlns:p15="http://schemas.microsoft.com/office/powerpoint/2012/main" userId="Amanda" providerId="None"/>
      </p:ext>
    </p:extLst>
  </p:cmAuthor>
  <p:cmAuthor id="2" name="Carol.Howells" initials="C" lastIdx="4" clrIdx="1">
    <p:extLst>
      <p:ext uri="{19B8F6BF-5375-455C-9EA6-DF929625EA0E}">
        <p15:presenceInfo xmlns:p15="http://schemas.microsoft.com/office/powerpoint/2012/main" userId="S::cah78@open.ac.uk::0570c5a7-e8a5-4818-8b83-bdc06abc1fd4" providerId="AD"/>
      </p:ext>
    </p:extLst>
  </p:cmAuthor>
  <p:cmAuthor id="3" name="Liz.Hardie" initials="L" lastIdx="3" clrIdx="2">
    <p:extLst>
      <p:ext uri="{19B8F6BF-5375-455C-9EA6-DF929625EA0E}">
        <p15:presenceInfo xmlns:p15="http://schemas.microsoft.com/office/powerpoint/2012/main" userId="S::edh35@open.ac.uk::cfdc8e08-f8b5-43ad-8ba7-aca98aa3a811" providerId="AD"/>
      </p:ext>
    </p:extLst>
  </p:cmAuthor>
  <p:cmAuthor id="4" name="Gillian Mawdsley" initials="GM" lastIdx="1" clrIdx="3">
    <p:extLst>
      <p:ext uri="{19B8F6BF-5375-455C-9EA6-DF929625EA0E}">
        <p15:presenceInfo xmlns:p15="http://schemas.microsoft.com/office/powerpoint/2012/main" userId="78aad5a45debb2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B9B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47" autoAdjust="0"/>
    <p:restoredTop sz="74645" autoAdjust="0"/>
  </p:normalViewPr>
  <p:slideViewPr>
    <p:cSldViewPr snapToGrid="0">
      <p:cViewPr varScale="1">
        <p:scale>
          <a:sx n="45" d="100"/>
          <a:sy n="45" d="100"/>
        </p:scale>
        <p:origin x="1496" y="36"/>
      </p:cViewPr>
      <p:guideLst/>
    </p:cSldViewPr>
  </p:slideViewPr>
  <p:outlineViewPr>
    <p:cViewPr>
      <p:scale>
        <a:sx n="33" d="100"/>
        <a:sy n="33" d="100"/>
      </p:scale>
      <p:origin x="0" y="-1461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ustomXml" Target="../customXml/item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3A922-AB14-4AFA-97AF-E2E0690956FC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ABEC9-3B74-460A-A29F-1B3F0B637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43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this slide indicate – it indicates a waiting Glasgow – analogy for the world the day before COP26 opened.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ABEC9-3B74-460A-A29F-1B3F0B6376A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559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Attending COP26 – setting up working Group </a:t>
            </a:r>
          </a:p>
          <a:p>
            <a:r>
              <a:rPr lang="en-US" dirty="0"/>
              <a:t>Law Society of Scotland My background </a:t>
            </a:r>
          </a:p>
          <a:p>
            <a:r>
              <a:rPr lang="en-US" dirty="0"/>
              <a:t>Criminal law </a:t>
            </a:r>
          </a:p>
          <a:p>
            <a:r>
              <a:rPr lang="en-US" dirty="0"/>
              <a:t>Important people </a:t>
            </a:r>
          </a:p>
          <a:p>
            <a:r>
              <a:rPr lang="en-US" dirty="0"/>
              <a:t>Consultation and legislation </a:t>
            </a:r>
          </a:p>
          <a:p>
            <a:r>
              <a:rPr lang="en-US" dirty="0"/>
              <a:t>World- leading to things can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ABEC9-3B74-460A-A29F-1B3F0B6376A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75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COP26 Working Group – statistics/ blogs and conferences including Annual Conference and conference on human rights </a:t>
            </a:r>
          </a:p>
          <a:p>
            <a:r>
              <a:rPr lang="en-US" dirty="0"/>
              <a:t>Aims were to raise awareness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ABEC9-3B74-460A-A29F-1B3F0B6376A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253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 appointed as attendee at the COP26 representative from the Business and faculty </a:t>
            </a:r>
          </a:p>
          <a:p>
            <a:r>
              <a:rPr lang="en-US" dirty="0"/>
              <a:t>Experience outline </a:t>
            </a:r>
          </a:p>
          <a:p>
            <a:r>
              <a:rPr lang="en-US" dirty="0"/>
              <a:t>Criminal climate activists </a:t>
            </a:r>
          </a:p>
          <a:p>
            <a:r>
              <a:rPr lang="en-US" dirty="0"/>
              <a:t>Important meetings </a:t>
            </a:r>
          </a:p>
          <a:p>
            <a:r>
              <a:rPr lang="en-US" dirty="0"/>
              <a:t>Consultation negotiation </a:t>
            </a:r>
          </a:p>
          <a:p>
            <a:r>
              <a:rPr lang="en-US" dirty="0"/>
              <a:t>World – impact on poorer groups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ABEC9-3B74-460A-A29F-1B3F0B6376A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76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ABEC9-3B74-460A-A29F-1B3F0B6376A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82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6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16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1545986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 algn="l">
              <a:lnSpc>
                <a:spcPct val="150000"/>
              </a:lnSpc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244E637-96FD-4311-A0E6-AD106D6286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8801" y="344104"/>
            <a:ext cx="7886700" cy="612337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GB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594292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- four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4022561" cy="2452914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 algn="l">
              <a:lnSpc>
                <a:spcPct val="150000"/>
              </a:lnSpc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244E637-96FD-4311-A0E6-AD106D6286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8801" y="344104"/>
            <a:ext cx="7886700" cy="612337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E98C83E-466E-4C0E-8064-D29F0E5CA06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29733" y="1150618"/>
            <a:ext cx="4022561" cy="2452914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 algn="l">
              <a:lnSpc>
                <a:spcPct val="150000"/>
              </a:lnSpc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A26ECE3-7818-42A2-9018-754E4D40B2D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572000" y="3788229"/>
            <a:ext cx="4022561" cy="2452914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 algn="l">
              <a:lnSpc>
                <a:spcPct val="150000"/>
              </a:lnSpc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754468F-2065-4F69-8B56-ACD5383B4CFC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88801" y="3788229"/>
            <a:ext cx="4022561" cy="2452914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 algn="l">
              <a:lnSpc>
                <a:spcPct val="150000"/>
              </a:lnSpc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64693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t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C99F78-24D3-4485-9472-CEDBFE358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989" y="847898"/>
            <a:ext cx="5371580" cy="5112327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6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89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650657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848336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828615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r>
              <a:rPr lang="en-US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139468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546202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220580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039835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66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943382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473139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698660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588103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921580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135388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810958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 algn="l">
              <a:lnSpc>
                <a:spcPct val="150000"/>
              </a:lnSpc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5652243E-1E47-4575-951A-9445DD7FE5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8801" y="344104"/>
            <a:ext cx="7493958" cy="601827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GB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084920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863885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- two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lnSpc>
                <a:spcPct val="150000"/>
              </a:lnSpc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lnSpc>
                <a:spcPct val="150000"/>
              </a:lnSpc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lnSpc>
                <a:spcPct val="150000"/>
              </a:lnSpc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lnSpc>
                <a:spcPct val="150000"/>
              </a:lnSpc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6E63005-39C1-4244-A759-ED2C7902F54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71237" y="1597431"/>
            <a:ext cx="4114800" cy="4525963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lnSpc>
                <a:spcPct val="150000"/>
              </a:lnSpc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lnSpc>
                <a:spcPct val="150000"/>
              </a:lnSpc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lnSpc>
                <a:spcPct val="150000"/>
              </a:lnSpc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lnSpc>
                <a:spcPct val="150000"/>
              </a:lnSpc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4ADEA23C-0A87-4B8C-ACB8-B5AF5BBB5485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05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xt step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C89D-93A5-4BBA-8952-03FF7E320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989" y="847898"/>
            <a:ext cx="5371580" cy="5112327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6D666B79-2157-4328-BCB1-E9B2F00896EA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40BB14-4E61-4953-A146-64B3650D2571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658" y="213858"/>
            <a:ext cx="846962" cy="78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1382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B3D5C29-944B-400A-9B59-1B20BDB5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F27D8-3DB1-4DA4-BEA5-4070EB4003CD}" type="datetimeFigureOut">
              <a:rPr lang="en-US"/>
              <a:pPr>
                <a:defRPr/>
              </a:pPr>
              <a:t>4/20/2022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9872849-4124-4D56-896F-7D33EBC95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94C603-7699-43F6-BC8C-F92FC419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EDA22-D932-44F2-A0DE-077BD78BDF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59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290600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640150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644915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r>
              <a:rPr lang="en-US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997251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33224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120693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EA5FE2-F561-4BE9-9E47-E59DD1346EDB}"/>
              </a:ext>
            </a:extLst>
          </p:cNvPr>
          <p:cNvPicPr/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658" y="213858"/>
            <a:ext cx="846962" cy="78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29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EA5FE2-F561-4BE9-9E47-E59DD1346EDB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658" y="213858"/>
            <a:ext cx="846962" cy="78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92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99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EA5FE2-F561-4BE9-9E47-E59DD1346EDB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658" y="213858"/>
            <a:ext cx="846962" cy="78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9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4" r:id="rId10"/>
    <p:sldLayoutId id="2147483745" r:id="rId11"/>
    <p:sldLayoutId id="214748374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opic/authority" TargetMode="External"/><Relationship Id="rId2" Type="http://schemas.openxmlformats.org/officeDocument/2006/relationships/hyperlink" Target="https://www.merriam-webster.com/dictionary/community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7149268-F352-4367-89AB-6E467AAD2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747254"/>
            <a:ext cx="4737100" cy="406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F8E3F8-4246-4252-87A6-618D339FD806}"/>
              </a:ext>
            </a:extLst>
          </p:cNvPr>
          <p:cNvSpPr txBox="1"/>
          <p:nvPr/>
        </p:nvSpPr>
        <p:spPr>
          <a:xfrm>
            <a:off x="901700" y="279401"/>
            <a:ext cx="5791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Law and Sustainability</a:t>
            </a:r>
          </a:p>
          <a:p>
            <a:pPr algn="ctr"/>
            <a:r>
              <a:rPr lang="en-US" sz="2400" b="1" dirty="0">
                <a:solidFill>
                  <a:schemeClr val="accent1"/>
                </a:solidFill>
              </a:rPr>
              <a:t>Realigning Curricula for the Future</a:t>
            </a:r>
          </a:p>
          <a:p>
            <a:pPr algn="ctr"/>
            <a:r>
              <a:rPr lang="en-US" sz="2400" b="1" dirty="0">
                <a:solidFill>
                  <a:schemeClr val="accent1"/>
                </a:solidFill>
              </a:rPr>
              <a:t>20 April 2022 </a:t>
            </a: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C8355B-2811-485A-A8DD-2A2AD5ED46FA}"/>
              </a:ext>
            </a:extLst>
          </p:cNvPr>
          <p:cNvSpPr txBox="1"/>
          <p:nvPr/>
        </p:nvSpPr>
        <p:spPr>
          <a:xfrm>
            <a:off x="6426200" y="4851400"/>
            <a:ext cx="206216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accent1"/>
                </a:solidFill>
              </a:rPr>
              <a:t>Gillian Mawdsley Associate Lecturer Open University </a:t>
            </a:r>
          </a:p>
          <a:p>
            <a:r>
              <a:rPr lang="en-US" sz="1800" dirty="0">
                <a:solidFill>
                  <a:schemeClr val="accent1"/>
                </a:solidFill>
              </a:rPr>
              <a:t>Gillian.Mawdsley@open.ac.uk </a:t>
            </a:r>
          </a:p>
        </p:txBody>
      </p:sp>
    </p:spTree>
    <p:extLst>
      <p:ext uri="{BB962C8B-B14F-4D97-AF65-F5344CB8AC3E}">
        <p14:creationId xmlns:p14="http://schemas.microsoft.com/office/powerpoint/2010/main" val="1318821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5265A62-409C-48F3-9893-8AEFC4B5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experience and motivation </a:t>
            </a:r>
            <a:endParaRPr lang="en-GB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105E10D0-48C2-47A1-BDF5-0A19975711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765" y="1150938"/>
            <a:ext cx="2803070" cy="245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2FED58A-0226-49BE-A0F7-32E708AF19C7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977" y="1150938"/>
            <a:ext cx="2803070" cy="2452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800E9E69-FC97-4F75-88AA-1A6A43C1C0DC}"/>
              </a:ext>
            </a:extLst>
          </p:cNvPr>
          <p:cNvPicPr>
            <a:picLocks noGrp="1" noChangeAspect="1" noChangeArrowheads="1"/>
          </p:cNvPicPr>
          <p:nvPr>
            <p:ph idx="1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764" y="3787775"/>
            <a:ext cx="2803072" cy="245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CD350CD1-7FE9-4C91-8207-409D326EE03D}"/>
              </a:ext>
            </a:extLst>
          </p:cNvPr>
          <p:cNvPicPr>
            <a:picLocks noGrp="1" noChangeAspect="1" noChangeArrowheads="1"/>
          </p:cNvPicPr>
          <p:nvPr>
            <p:ph idx="1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826" y="3787775"/>
            <a:ext cx="2803072" cy="245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363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BDA545-195A-41F5-8CA0-5CF7F700E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Glasgow Climate pact was the result</a:t>
            </a:r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264293-6F1D-41A9-9D5A-21899D762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What to change?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B29BFA-A430-4760-BE7E-66C8C3BA32FB}"/>
              </a:ext>
            </a:extLst>
          </p:cNvPr>
          <p:cNvSpPr txBox="1"/>
          <p:nvPr/>
        </p:nvSpPr>
        <p:spPr>
          <a:xfrm>
            <a:off x="622300" y="2006600"/>
            <a:ext cx="677690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A move away from fossil fuel as a source of energy.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The 1.5℃ global warming target was now clearly flagged and fully within the public awareness. There was recognition that actions are required to reach the set targets.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Mitigation of nature and ecosystems are required, including protecting forests and biodiversity. Australia and 123 other countries promised to end deforestation by 2030.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Countries are “urged” to fully deliver on an outstanding promise to deliver US$100 billion per year for five years to developing countries vulnerable to climate damage. Transparency is required on delivery. 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A high-level ministerial roundtable meeting is to be held each year focused on raising ambition out to 2030.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437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7AD3E1-5089-420C-9076-4668BC10E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1" y="1295400"/>
            <a:ext cx="8263493" cy="5334000"/>
          </a:xfrm>
        </p:spPr>
        <p:txBody>
          <a:bodyPr/>
          <a:lstStyle/>
          <a:p>
            <a:r>
              <a:rPr lang="en-US" dirty="0"/>
              <a:t>Legal Teaching should encompass sustainability – not just for environmental lawyers </a:t>
            </a:r>
          </a:p>
          <a:p>
            <a:r>
              <a:rPr lang="en-US" dirty="0"/>
              <a:t>Need to respect human rights and diversity and equality considerations </a:t>
            </a:r>
          </a:p>
          <a:p>
            <a:r>
              <a:rPr lang="en-US" dirty="0"/>
              <a:t>Profession to respect green credentials </a:t>
            </a:r>
          </a:p>
          <a:p>
            <a:r>
              <a:rPr lang="en-US" dirty="0"/>
              <a:t>Legal Ethics should be aware of responsibility </a:t>
            </a:r>
          </a:p>
          <a:p>
            <a:r>
              <a:rPr lang="en-US" dirty="0"/>
              <a:t>Adoption of Ecocide as a crime against humanity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A83AE2-56F7-415E-943D-F5D9A2485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my personal thoughts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182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5710-CAC6-4A18-93B1-B96C2B3A1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47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F996F4-698C-441A-A7E2-5545B6003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1" y="1676400"/>
            <a:ext cx="8263493" cy="4356100"/>
          </a:xfrm>
        </p:spPr>
        <p:txBody>
          <a:bodyPr/>
          <a:lstStyle/>
          <a:p>
            <a:r>
              <a:rPr lang="en-US" dirty="0"/>
              <a:t>1. Consider what the responsibility of law, the profession and the societal role of law is.</a:t>
            </a:r>
          </a:p>
          <a:p>
            <a:r>
              <a:rPr lang="en-US" dirty="0"/>
              <a:t>2. Law and Sustainability </a:t>
            </a:r>
          </a:p>
          <a:p>
            <a:r>
              <a:rPr lang="en-US" dirty="0"/>
              <a:t>3. My experience and motivation </a:t>
            </a:r>
          </a:p>
          <a:p>
            <a:r>
              <a:rPr lang="en-US" dirty="0"/>
              <a:t>4. What to change?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5B473B-94AB-4204-91E6-81C5DA9F6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the talk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41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D313EC-EBA1-4164-ACFB-024A5E41D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01" y="596900"/>
            <a:ext cx="7980499" cy="2006600"/>
          </a:xfrm>
        </p:spPr>
        <p:txBody>
          <a:bodyPr/>
          <a:lstStyle/>
          <a:p>
            <a:r>
              <a:rPr lang="en-US" dirty="0"/>
              <a:t>1. Consider what the responsibility of law, the profession and the societal role of law-</a:t>
            </a:r>
            <a:endParaRPr lang="en-GB" dirty="0"/>
          </a:p>
        </p:txBody>
      </p:sp>
      <p:pic>
        <p:nvPicPr>
          <p:cNvPr id="4" name="Picture 2" descr="What is the Rule of Law? | World Justice Project">
            <a:extLst>
              <a:ext uri="{FF2B5EF4-FFF2-40B4-BE49-F238E27FC236}">
                <a16:creationId xmlns:a16="http://schemas.microsoft.com/office/drawing/2014/main" id="{3958206F-3EB0-4028-A998-8CE813EBC20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482" y="2031460"/>
            <a:ext cx="3808618" cy="365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9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BC82EB-9E73-4550-9EEF-30EE4F4FE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1" y="1016000"/>
            <a:ext cx="8263494" cy="5676900"/>
          </a:xfrm>
        </p:spPr>
        <p:txBody>
          <a:bodyPr/>
          <a:lstStyle/>
          <a:p>
            <a:r>
              <a:rPr lang="en-GB" sz="32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GB" sz="3200" b="1" u="sng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discipline </a:t>
            </a:r>
            <a:r>
              <a:rPr lang="en-GB" sz="32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profession is concerned with the customs, practices, and rules of conduct of a </a:t>
            </a:r>
            <a:r>
              <a:rPr lang="en-GB" sz="3200" b="1" strike="noStrike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community</a:t>
            </a:r>
            <a:r>
              <a:rPr lang="en-GB" sz="32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that are recognized as binding by the community. Enforcement of the body of rules is through a controlling </a:t>
            </a:r>
            <a:r>
              <a:rPr lang="en-GB" sz="3200" b="1" strike="noStrike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authority</a:t>
            </a:r>
            <a:r>
              <a:rPr lang="en-GB" sz="32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6AD82E-2809-4C17-B88D-81C9EB84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801" y="254000"/>
            <a:ext cx="8043999" cy="762000"/>
          </a:xfrm>
        </p:spPr>
        <p:txBody>
          <a:bodyPr/>
          <a:lstStyle/>
          <a:p>
            <a:r>
              <a:rPr lang="en-US" dirty="0"/>
              <a:t>Define law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121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1D3654-78C4-4D1A-9F00-BAC2C4FF2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300" y="4292600"/>
            <a:ext cx="6248400" cy="2425699"/>
          </a:xfrm>
        </p:spPr>
        <p:txBody>
          <a:bodyPr/>
          <a:lstStyle/>
          <a:p>
            <a:r>
              <a:rPr lang="en-GB" sz="18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legal profession is a 'vocation that is based on expertise in the law and in its applications. ' Those who pursue these 'vocations' collectively form a 'body of individuals who are qualified to practise law in particular jurisdictions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5CFD77-0FEA-422C-9667-2229EF4BF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the Legal Profession? </a:t>
            </a:r>
            <a:endParaRPr lang="en-GB" dirty="0"/>
          </a:p>
        </p:txBody>
      </p:sp>
      <p:pic>
        <p:nvPicPr>
          <p:cNvPr id="2050" name="Picture 2" descr="Three major trends in the legal profession young lawyers can rejoice about">
            <a:extLst>
              <a:ext uri="{FF2B5EF4-FFF2-40B4-BE49-F238E27FC236}">
                <a16:creationId xmlns:a16="http://schemas.microsoft.com/office/drawing/2014/main" id="{5A788D1E-A263-4262-876B-75F3AF06C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899" y="1042590"/>
            <a:ext cx="4081223" cy="289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67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8463D6-4713-496B-B6CE-CF2052EF3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Laws protect individual rights and liberties. 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205D5A-9B43-4E31-93F4-0D896D1DD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Societal Role of law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8E1B2-1F27-41C8-9A05-B45399D51F5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Laws provide a framework and rules to help resolve disputes between individuals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C3E8B5-7A00-49FB-B4E0-E390BA7873B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629733" y="4394199"/>
            <a:ext cx="3964828" cy="1846943"/>
          </a:xfrm>
        </p:spPr>
        <p:txBody>
          <a:bodyPr/>
          <a:lstStyle/>
          <a:p>
            <a:r>
              <a:rPr lang="en-US" b="1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Laws help societies to maintain order and the rule of law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6A5353-284F-4788-8F66-C0469DFDF374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Without laws, there would be no way to set standards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737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EA2E30-F578-4214-A0A4-4F4FD6F52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Law </a:t>
            </a:r>
            <a:endParaRPr lang="en-GB" dirty="0"/>
          </a:p>
        </p:txBody>
      </p:sp>
      <p:pic>
        <p:nvPicPr>
          <p:cNvPr id="1026" name="Picture 2" descr="Criminal Law and Criminology">
            <a:extLst>
              <a:ext uri="{FF2B5EF4-FFF2-40B4-BE49-F238E27FC236}">
                <a16:creationId xmlns:a16="http://schemas.microsoft.com/office/drawing/2014/main" id="{BD809903-219C-452C-BEE3-D3BD3226DAB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921" y="2933699"/>
            <a:ext cx="3036958" cy="203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Paisley Snail | The HOBBLEDEHOY">
            <a:extLst>
              <a:ext uri="{FF2B5EF4-FFF2-40B4-BE49-F238E27FC236}">
                <a16:creationId xmlns:a16="http://schemas.microsoft.com/office/drawing/2014/main" id="{471CF9D8-85DE-4567-8151-ED37971AE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00" y="201855"/>
            <a:ext cx="3016282" cy="316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ources of international environmental law">
            <a:extLst>
              <a:ext uri="{FF2B5EF4-FFF2-40B4-BE49-F238E27FC236}">
                <a16:creationId xmlns:a16="http://schemas.microsoft.com/office/drawing/2014/main" id="{1B8681C2-7453-4C97-A84B-EF66204E3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1" y="4381500"/>
            <a:ext cx="3001992" cy="224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4115DD3-F75C-4D1E-A5F8-C7FEBA456CA7}"/>
              </a:ext>
            </a:extLst>
          </p:cNvPr>
          <p:cNvSpPr txBox="1"/>
          <p:nvPr/>
        </p:nvSpPr>
        <p:spPr>
          <a:xfrm rot="10800000" flipH="1" flipV="1">
            <a:off x="279401" y="1218078"/>
            <a:ext cx="29083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Environmental law is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 up-and-coming area of law in an age of concern over the 'footprint' humans are leaving on our planet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It covers diverse areas such as climate control, sources of energy, pollution and Corporate Social Responsibility.</a:t>
            </a:r>
            <a:endParaRPr lang="en-GB" dirty="0"/>
          </a:p>
        </p:txBody>
      </p:sp>
      <p:pic>
        <p:nvPicPr>
          <p:cNvPr id="1032" name="Picture 8" descr="Property law: Does our daughter's boyfriend have a claim to our house? |  Financial Times">
            <a:extLst>
              <a:ext uri="{FF2B5EF4-FFF2-40B4-BE49-F238E27FC236}">
                <a16:creationId xmlns:a16="http://schemas.microsoft.com/office/drawing/2014/main" id="{17FE0717-913E-4E17-9684-7835426FA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171" y="5029896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7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EAC746-03AF-4A75-92D0-DFC74FC4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Interaction of Law and Sustainability </a:t>
            </a:r>
            <a:endParaRPr lang="en-GB" dirty="0"/>
          </a:p>
        </p:txBody>
      </p:sp>
      <p:pic>
        <p:nvPicPr>
          <p:cNvPr id="3074" name="Picture 2" descr="Image result">
            <a:extLst>
              <a:ext uri="{FF2B5EF4-FFF2-40B4-BE49-F238E27FC236}">
                <a16:creationId xmlns:a16="http://schemas.microsoft.com/office/drawing/2014/main" id="{AB8F111B-A645-46F3-B7D2-F866A758AD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1514476"/>
            <a:ext cx="6477000" cy="43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489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F5D4F78-DC89-4C32-8DA5-8626B779F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My experience and motivation </a:t>
            </a:r>
            <a:endParaRPr lang="en-GB" dirty="0"/>
          </a:p>
        </p:txBody>
      </p:sp>
      <p:pic>
        <p:nvPicPr>
          <p:cNvPr id="6150" name="Picture 6" descr="Home | Lawscot Foundation">
            <a:extLst>
              <a:ext uri="{FF2B5EF4-FFF2-40B4-BE49-F238E27FC236}">
                <a16:creationId xmlns:a16="http://schemas.microsoft.com/office/drawing/2014/main" id="{CD61BA51-F5EE-4E42-9979-F4E6B2907E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2197100"/>
            <a:ext cx="7656376" cy="306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316479"/>
      </p:ext>
    </p:extLst>
  </p:cSld>
  <p:clrMapOvr>
    <a:masterClrMapping/>
  </p:clrMapOvr>
</p:sld>
</file>

<file path=ppt/theme/theme1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262_OU_Presentation_Template_CLASSIC_OULS.pptx" id="{BDFC089B-082B-43A0-9C4B-F8ACB28F7B75}" vid="{9728EA0C-2674-417C-82CD-2CD1D9EF7A91}"/>
    </a:ext>
  </a:extLst>
</a:theme>
</file>

<file path=ppt/theme/theme2.xml><?xml version="1.0" encoding="utf-8"?>
<a:theme xmlns:a="http://schemas.openxmlformats.org/drawingml/2006/main" name="1_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262_OU_Presentation_Template_CLASSIC_OULS.pptx" id="{BDFC089B-082B-43A0-9C4B-F8ACB28F7B75}" vid="{9728EA0C-2674-417C-82CD-2CD1D9EF7A91}"/>
    </a:ext>
  </a:extLst>
</a:theme>
</file>

<file path=ppt/theme/theme3.xml><?xml version="1.0" encoding="utf-8"?>
<a:theme xmlns:a="http://schemas.openxmlformats.org/drawingml/2006/main" name="2_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262_OU_Presentation_Template_CLASSIC_OULS.pptx" id="{BDFC089B-082B-43A0-9C4B-F8ACB28F7B75}" vid="{9728EA0C-2674-417C-82CD-2CD1D9EF7A91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82F691CC26A45BB748004A54C0C63" ma:contentTypeVersion="13" ma:contentTypeDescription="Create a new document." ma:contentTypeScope="" ma:versionID="a3a785fbb879595f94ffb373d02b250d">
  <xsd:schema xmlns:xsd="http://www.w3.org/2001/XMLSchema" xmlns:xs="http://www.w3.org/2001/XMLSchema" xmlns:p="http://schemas.microsoft.com/office/2006/metadata/properties" xmlns:ns2="bac58e29-0c23-4090-b611-ed602008453e" xmlns:ns3="2213ecb7-d87a-4aba-b21b-ec7ca04e5a58" targetNamespace="http://schemas.microsoft.com/office/2006/metadata/properties" ma:root="true" ma:fieldsID="57e7724b81cbcc81e11084689a35fb2b" ns2:_="" ns3:_="">
    <xsd:import namespace="bac58e29-0c23-4090-b611-ed602008453e"/>
    <xsd:import namespace="2213ecb7-d87a-4aba-b21b-ec7ca04e5a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58e29-0c23-4090-b611-ed60200845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13ecb7-d87a-4aba-b21b-ec7ca04e5a5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2109D2-0442-4EA1-A5A4-B56116354A68}"/>
</file>

<file path=customXml/itemProps2.xml><?xml version="1.0" encoding="utf-8"?>
<ds:datastoreItem xmlns:ds="http://schemas.openxmlformats.org/officeDocument/2006/customXml" ds:itemID="{C6604E93-B5B3-4D5A-82F2-53BCDA64C486}"/>
</file>

<file path=customXml/itemProps3.xml><?xml version="1.0" encoding="utf-8"?>
<ds:datastoreItem xmlns:ds="http://schemas.openxmlformats.org/officeDocument/2006/customXml" ds:itemID="{FF382454-C2EA-4EFA-9B6B-DA065D5C7A4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7822</TotalTime>
  <Words>568</Words>
  <Application>Microsoft Office PowerPoint</Application>
  <PresentationFormat>On-screen Show (4:3)</PresentationFormat>
  <Paragraphs>60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</vt:lpstr>
      <vt:lpstr>Open Sans</vt:lpstr>
      <vt:lpstr>OU Layouts</vt:lpstr>
      <vt:lpstr>1_OU Layouts</vt:lpstr>
      <vt:lpstr>2_OU Layouts</vt:lpstr>
      <vt:lpstr>PowerPoint Presentation</vt:lpstr>
      <vt:lpstr>Purpose of the talk </vt:lpstr>
      <vt:lpstr>1. Consider what the responsibility of law, the profession and the societal role of law-</vt:lpstr>
      <vt:lpstr>Define law </vt:lpstr>
      <vt:lpstr>Who are the Legal Profession? </vt:lpstr>
      <vt:lpstr>The Societal Role of law </vt:lpstr>
      <vt:lpstr>Types of Law </vt:lpstr>
      <vt:lpstr>2. Interaction of Law and Sustainability </vt:lpstr>
      <vt:lpstr>3. My experience and motivation </vt:lpstr>
      <vt:lpstr>My experience and motivation </vt:lpstr>
      <vt:lpstr>4. What to change?</vt:lpstr>
      <vt:lpstr>And my personal thoughts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W203 Online Tutorial 4:</dc:title>
  <dc:creator>Amanda</dc:creator>
  <cp:lastModifiedBy>PATTERSON, Lucy</cp:lastModifiedBy>
  <cp:revision>215</cp:revision>
  <dcterms:created xsi:type="dcterms:W3CDTF">2019-06-12T16:06:07Z</dcterms:created>
  <dcterms:modified xsi:type="dcterms:W3CDTF">2022-04-20T08:03:40Z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0x01010040A82F691CC26A45BB748004A54C0C63</vt:lpwstr>
  </property>
</Properties>
</file>