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6" r:id="rId2"/>
    <p:sldId id="257" r:id="rId3"/>
    <p:sldId id="262" r:id="rId4"/>
    <p:sldId id="260" r:id="rId5"/>
    <p:sldId id="288" r:id="rId6"/>
    <p:sldId id="268" r:id="rId7"/>
    <p:sldId id="271" r:id="rId8"/>
    <p:sldId id="269" r:id="rId9"/>
    <p:sldId id="289" r:id="rId10"/>
    <p:sldId id="277" r:id="rId11"/>
    <p:sldId id="278" r:id="rId12"/>
    <p:sldId id="281" r:id="rId13"/>
    <p:sldId id="282" r:id="rId14"/>
    <p:sldId id="283" r:id="rId15"/>
    <p:sldId id="284" r:id="rId16"/>
    <p:sldId id="285" r:id="rId17"/>
    <p:sldId id="286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Killoran" initials="PK" lastIdx="7" clrIdx="0">
    <p:extLst>
      <p:ext uri="{19B8F6BF-5375-455C-9EA6-DF929625EA0E}">
        <p15:presenceInfo xmlns:p15="http://schemas.microsoft.com/office/powerpoint/2012/main" userId="S-1-5-21-33833012-1190580994-988051330-22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134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D6D61-4167-463E-BB53-8814F4F34EE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E0E5FC7F-AF6A-4A80-BD2B-47528683EC62}">
      <dgm:prSet phldrT="[Text]" custT="1"/>
      <dgm:spPr/>
      <dgm:t>
        <a:bodyPr/>
        <a:lstStyle/>
        <a:p>
          <a:r>
            <a:rPr lang="en-US" sz="2400" dirty="0" smtClean="0">
              <a:solidFill>
                <a:srgbClr val="2B5134"/>
              </a:solidFill>
            </a:rPr>
            <a:t>UK-EU Fisheries agreement deadline </a:t>
          </a:r>
          <a:endParaRPr lang="en-US" sz="2400" dirty="0">
            <a:solidFill>
              <a:srgbClr val="2B5134"/>
            </a:solidFill>
          </a:endParaRPr>
        </a:p>
      </dgm:t>
    </dgm:pt>
    <dgm:pt modelId="{B0D25BD1-E034-4D26-9005-8EA03E5CF6CF}" type="parTrans" cxnId="{403B449C-5E84-4E3E-97E9-41B8184EE0F4}">
      <dgm:prSet/>
      <dgm:spPr/>
      <dgm:t>
        <a:bodyPr/>
        <a:lstStyle/>
        <a:p>
          <a:endParaRPr lang="en-US"/>
        </a:p>
      </dgm:t>
    </dgm:pt>
    <dgm:pt modelId="{AFB93AA3-7DAC-478F-9CE9-070F4CC0BCFA}" type="sibTrans" cxnId="{403B449C-5E84-4E3E-97E9-41B8184EE0F4}">
      <dgm:prSet/>
      <dgm:spPr/>
      <dgm:t>
        <a:bodyPr/>
        <a:lstStyle/>
        <a:p>
          <a:endParaRPr lang="en-US"/>
        </a:p>
      </dgm:t>
    </dgm:pt>
    <dgm:pt modelId="{49BF0774-087D-48AC-9D75-11F1D9113D00}">
      <dgm:prSet phldrT="[Text]" custT="1"/>
      <dgm:spPr/>
      <dgm:t>
        <a:bodyPr/>
        <a:lstStyle/>
        <a:p>
          <a:r>
            <a:rPr lang="en-US" sz="2400" dirty="0" smtClean="0">
              <a:solidFill>
                <a:srgbClr val="2B5134"/>
              </a:solidFill>
            </a:rPr>
            <a:t>Future Relationship extension deadline</a:t>
          </a:r>
          <a:endParaRPr lang="en-US" sz="2400" dirty="0">
            <a:solidFill>
              <a:srgbClr val="2B5134"/>
            </a:solidFill>
          </a:endParaRPr>
        </a:p>
      </dgm:t>
    </dgm:pt>
    <dgm:pt modelId="{91D378C7-652E-42BF-AB06-D70B1820ACE4}" type="parTrans" cxnId="{98C2E147-4D67-4564-B2F8-DCBC3A94BF32}">
      <dgm:prSet/>
      <dgm:spPr/>
      <dgm:t>
        <a:bodyPr/>
        <a:lstStyle/>
        <a:p>
          <a:endParaRPr lang="en-US"/>
        </a:p>
      </dgm:t>
    </dgm:pt>
    <dgm:pt modelId="{1B0A3E1F-2958-48B9-A796-51DB89BECD97}" type="sibTrans" cxnId="{98C2E147-4D67-4564-B2F8-DCBC3A94BF32}">
      <dgm:prSet/>
      <dgm:spPr/>
      <dgm:t>
        <a:bodyPr/>
        <a:lstStyle/>
        <a:p>
          <a:endParaRPr lang="en-US"/>
        </a:p>
      </dgm:t>
    </dgm:pt>
    <dgm:pt modelId="{29D07376-0AFA-4835-963F-AFCAA3D3C335}">
      <dgm:prSet phldrT="[Text]" custT="1"/>
      <dgm:spPr/>
      <dgm:t>
        <a:bodyPr/>
        <a:lstStyle/>
        <a:p>
          <a:r>
            <a:rPr lang="en-US" sz="2400" dirty="0" smtClean="0">
              <a:solidFill>
                <a:srgbClr val="2B5134"/>
              </a:solidFill>
            </a:rPr>
            <a:t>Deals with US, AUS, NZ and </a:t>
          </a:r>
          <a:r>
            <a:rPr lang="en-US" sz="2400" smtClean="0">
              <a:solidFill>
                <a:srgbClr val="2B5134"/>
              </a:solidFill>
            </a:rPr>
            <a:t>JPN complete?</a:t>
          </a:r>
          <a:endParaRPr lang="en-US" sz="2400" dirty="0">
            <a:solidFill>
              <a:srgbClr val="2B5134"/>
            </a:solidFill>
          </a:endParaRPr>
        </a:p>
      </dgm:t>
    </dgm:pt>
    <dgm:pt modelId="{1A71616B-0857-4320-9F01-8A405D72BAEC}" type="parTrans" cxnId="{3661E550-A47A-4A9E-8295-CBF0E2A84D2B}">
      <dgm:prSet/>
      <dgm:spPr/>
      <dgm:t>
        <a:bodyPr/>
        <a:lstStyle/>
        <a:p>
          <a:endParaRPr lang="en-US"/>
        </a:p>
      </dgm:t>
    </dgm:pt>
    <dgm:pt modelId="{5869F61B-B354-4009-BEA0-768BF52E3350}" type="sibTrans" cxnId="{3661E550-A47A-4A9E-8295-CBF0E2A84D2B}">
      <dgm:prSet/>
      <dgm:spPr/>
      <dgm:t>
        <a:bodyPr/>
        <a:lstStyle/>
        <a:p>
          <a:endParaRPr lang="en-US"/>
        </a:p>
      </dgm:t>
    </dgm:pt>
    <dgm:pt modelId="{0547596C-1092-4D5B-B9CD-BEAF97F242DC}" type="pres">
      <dgm:prSet presAssocID="{C62D6D61-4167-463E-BB53-8814F4F34EE8}" presName="Name0" presStyleCnt="0">
        <dgm:presLayoutVars>
          <dgm:dir/>
          <dgm:resizeHandles val="exact"/>
        </dgm:presLayoutVars>
      </dgm:prSet>
      <dgm:spPr/>
    </dgm:pt>
    <dgm:pt modelId="{C055119F-36B7-4E78-ACED-BA730EEA0447}" type="pres">
      <dgm:prSet presAssocID="{C62D6D61-4167-463E-BB53-8814F4F34EE8}" presName="arrow" presStyleLbl="bgShp" presStyleIdx="0" presStyleCnt="1"/>
      <dgm:spPr>
        <a:solidFill>
          <a:srgbClr val="A8D0B2"/>
        </a:solidFill>
      </dgm:spPr>
    </dgm:pt>
    <dgm:pt modelId="{5A30C96A-F960-42E6-9B4A-86116ACFD292}" type="pres">
      <dgm:prSet presAssocID="{C62D6D61-4167-463E-BB53-8814F4F34EE8}" presName="points" presStyleCnt="0"/>
      <dgm:spPr/>
    </dgm:pt>
    <dgm:pt modelId="{B821398E-B545-4434-9DFD-15E7A3137D75}" type="pres">
      <dgm:prSet presAssocID="{E0E5FC7F-AF6A-4A80-BD2B-47528683EC62}" presName="compositeA" presStyleCnt="0"/>
      <dgm:spPr/>
    </dgm:pt>
    <dgm:pt modelId="{68926AA3-B72A-41BC-9916-5DC79D097349}" type="pres">
      <dgm:prSet presAssocID="{E0E5FC7F-AF6A-4A80-BD2B-47528683EC62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2A62C-8100-41D1-BF1E-7FFDDCEB4D78}" type="pres">
      <dgm:prSet presAssocID="{E0E5FC7F-AF6A-4A80-BD2B-47528683EC62}" presName="circleA" presStyleLbl="node1" presStyleIdx="0" presStyleCnt="3" custScaleX="191237" custScaleY="19210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9C03D8DF-8FF0-4C6D-8F6E-0766A630D8DE}" type="pres">
      <dgm:prSet presAssocID="{E0E5FC7F-AF6A-4A80-BD2B-47528683EC62}" presName="spaceA" presStyleCnt="0"/>
      <dgm:spPr/>
    </dgm:pt>
    <dgm:pt modelId="{EE3D60BD-0343-44D3-9F9B-6D5694F22307}" type="pres">
      <dgm:prSet presAssocID="{AFB93AA3-7DAC-478F-9CE9-070F4CC0BCFA}" presName="space" presStyleCnt="0"/>
      <dgm:spPr/>
    </dgm:pt>
    <dgm:pt modelId="{A75A97A7-02AC-4DBA-B894-BB4477AE4E46}" type="pres">
      <dgm:prSet presAssocID="{49BF0774-087D-48AC-9D75-11F1D9113D00}" presName="compositeB" presStyleCnt="0"/>
      <dgm:spPr/>
    </dgm:pt>
    <dgm:pt modelId="{52D4C20F-6A99-403E-BB81-0D3379A36DEC}" type="pres">
      <dgm:prSet presAssocID="{49BF0774-087D-48AC-9D75-11F1D9113D00}" presName="textB" presStyleLbl="revTx" presStyleIdx="1" presStyleCnt="3" custScaleY="43168" custLinFactNeighborX="-34002" custLinFactNeighborY="-31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2B6E8-EDDF-4ADB-B9B9-9F1D41865454}" type="pres">
      <dgm:prSet presAssocID="{49BF0774-087D-48AC-9D75-11F1D9113D00}" presName="circleB" presStyleLbl="node1" presStyleIdx="1" presStyleCnt="3" custLinFactX="90945" custLinFactNeighborX="100000" custLinFactNeighborY="-56832"/>
      <dgm:spPr>
        <a:solidFill>
          <a:srgbClr val="2B5134"/>
        </a:solidFill>
        <a:ln>
          <a:noFill/>
        </a:ln>
      </dgm:spPr>
    </dgm:pt>
    <dgm:pt modelId="{A9AABE3B-BDF0-4725-BB1C-EE33176CB486}" type="pres">
      <dgm:prSet presAssocID="{49BF0774-087D-48AC-9D75-11F1D9113D00}" presName="spaceB" presStyleCnt="0"/>
      <dgm:spPr/>
    </dgm:pt>
    <dgm:pt modelId="{7BA0E130-E5B0-4559-8245-D69A1226D523}" type="pres">
      <dgm:prSet presAssocID="{1B0A3E1F-2958-48B9-A796-51DB89BECD97}" presName="space" presStyleCnt="0"/>
      <dgm:spPr/>
    </dgm:pt>
    <dgm:pt modelId="{44118B41-712F-4F6F-8131-019571F04E14}" type="pres">
      <dgm:prSet presAssocID="{29D07376-0AFA-4835-963F-AFCAA3D3C335}" presName="compositeA" presStyleCnt="0"/>
      <dgm:spPr/>
    </dgm:pt>
    <dgm:pt modelId="{9374F1B6-02E2-4CDD-82E2-11E7B918C73C}" type="pres">
      <dgm:prSet presAssocID="{29D07376-0AFA-4835-963F-AFCAA3D3C335}" presName="textA" presStyleLbl="revTx" presStyleIdx="2" presStyleCnt="3" custScaleY="33793" custLinFactY="57910" custLinFactNeighborX="-156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2FAD0-1687-4C89-90CE-48BA2C057065}" type="pres">
      <dgm:prSet presAssocID="{29D07376-0AFA-4835-963F-AFCAA3D3C335}" presName="circleA" presStyleLbl="node1" presStyleIdx="2" presStyleCnt="3" custLinFactNeighborX="-9105" custLinFactNeighborY="66207"/>
      <dgm:spPr>
        <a:solidFill>
          <a:srgbClr val="2B5134"/>
        </a:solidFill>
        <a:ln>
          <a:noFill/>
        </a:ln>
      </dgm:spPr>
    </dgm:pt>
    <dgm:pt modelId="{02E51681-CB68-4C73-BEF4-6B0E4366BAAF}" type="pres">
      <dgm:prSet presAssocID="{29D07376-0AFA-4835-963F-AFCAA3D3C335}" presName="spaceA" presStyleCnt="0"/>
      <dgm:spPr/>
    </dgm:pt>
  </dgm:ptLst>
  <dgm:cxnLst>
    <dgm:cxn modelId="{7F2690FA-5335-4D83-9AC6-00C50B01B8C5}" type="presOf" srcId="{29D07376-0AFA-4835-963F-AFCAA3D3C335}" destId="{9374F1B6-02E2-4CDD-82E2-11E7B918C73C}" srcOrd="0" destOrd="0" presId="urn:microsoft.com/office/officeart/2005/8/layout/hProcess11"/>
    <dgm:cxn modelId="{3661E550-A47A-4A9E-8295-CBF0E2A84D2B}" srcId="{C62D6D61-4167-463E-BB53-8814F4F34EE8}" destId="{29D07376-0AFA-4835-963F-AFCAA3D3C335}" srcOrd="2" destOrd="0" parTransId="{1A71616B-0857-4320-9F01-8A405D72BAEC}" sibTransId="{5869F61B-B354-4009-BEA0-768BF52E3350}"/>
    <dgm:cxn modelId="{D15705B2-517C-4DF3-BCAA-AF280BCDE57D}" type="presOf" srcId="{E0E5FC7F-AF6A-4A80-BD2B-47528683EC62}" destId="{68926AA3-B72A-41BC-9916-5DC79D097349}" srcOrd="0" destOrd="0" presId="urn:microsoft.com/office/officeart/2005/8/layout/hProcess11"/>
    <dgm:cxn modelId="{19DE0BE0-2DE3-494D-8FEE-DDF7F935844F}" type="presOf" srcId="{49BF0774-087D-48AC-9D75-11F1D9113D00}" destId="{52D4C20F-6A99-403E-BB81-0D3379A36DEC}" srcOrd="0" destOrd="0" presId="urn:microsoft.com/office/officeart/2005/8/layout/hProcess11"/>
    <dgm:cxn modelId="{403B449C-5E84-4E3E-97E9-41B8184EE0F4}" srcId="{C62D6D61-4167-463E-BB53-8814F4F34EE8}" destId="{E0E5FC7F-AF6A-4A80-BD2B-47528683EC62}" srcOrd="0" destOrd="0" parTransId="{B0D25BD1-E034-4D26-9005-8EA03E5CF6CF}" sibTransId="{AFB93AA3-7DAC-478F-9CE9-070F4CC0BCFA}"/>
    <dgm:cxn modelId="{98C2E147-4D67-4564-B2F8-DCBC3A94BF32}" srcId="{C62D6D61-4167-463E-BB53-8814F4F34EE8}" destId="{49BF0774-087D-48AC-9D75-11F1D9113D00}" srcOrd="1" destOrd="0" parTransId="{91D378C7-652E-42BF-AB06-D70B1820ACE4}" sibTransId="{1B0A3E1F-2958-48B9-A796-51DB89BECD97}"/>
    <dgm:cxn modelId="{64E8A81B-4982-4DB6-A30E-2088ECF1017B}" type="presOf" srcId="{C62D6D61-4167-463E-BB53-8814F4F34EE8}" destId="{0547596C-1092-4D5B-B9CD-BEAF97F242DC}" srcOrd="0" destOrd="0" presId="urn:microsoft.com/office/officeart/2005/8/layout/hProcess11"/>
    <dgm:cxn modelId="{7724DC61-2B1A-4843-82B5-34EC32E96CAB}" type="presParOf" srcId="{0547596C-1092-4D5B-B9CD-BEAF97F242DC}" destId="{C055119F-36B7-4E78-ACED-BA730EEA0447}" srcOrd="0" destOrd="0" presId="urn:microsoft.com/office/officeart/2005/8/layout/hProcess11"/>
    <dgm:cxn modelId="{D8E42A90-50D2-47A5-930A-9E8F5BF75547}" type="presParOf" srcId="{0547596C-1092-4D5B-B9CD-BEAF97F242DC}" destId="{5A30C96A-F960-42E6-9B4A-86116ACFD292}" srcOrd="1" destOrd="0" presId="urn:microsoft.com/office/officeart/2005/8/layout/hProcess11"/>
    <dgm:cxn modelId="{8B773DC0-E001-4076-88ED-DA57F42FDA06}" type="presParOf" srcId="{5A30C96A-F960-42E6-9B4A-86116ACFD292}" destId="{B821398E-B545-4434-9DFD-15E7A3137D75}" srcOrd="0" destOrd="0" presId="urn:microsoft.com/office/officeart/2005/8/layout/hProcess11"/>
    <dgm:cxn modelId="{ED7B6AFC-A710-401A-A63B-F46E195761DE}" type="presParOf" srcId="{B821398E-B545-4434-9DFD-15E7A3137D75}" destId="{68926AA3-B72A-41BC-9916-5DC79D097349}" srcOrd="0" destOrd="0" presId="urn:microsoft.com/office/officeart/2005/8/layout/hProcess11"/>
    <dgm:cxn modelId="{D0CDBA55-DF2F-44F9-8C3C-8B573ACFD43C}" type="presParOf" srcId="{B821398E-B545-4434-9DFD-15E7A3137D75}" destId="{1312A62C-8100-41D1-BF1E-7FFDDCEB4D78}" srcOrd="1" destOrd="0" presId="urn:microsoft.com/office/officeart/2005/8/layout/hProcess11"/>
    <dgm:cxn modelId="{EC8FEB19-A3EF-4DE9-BACA-2D5FB46E3971}" type="presParOf" srcId="{B821398E-B545-4434-9DFD-15E7A3137D75}" destId="{9C03D8DF-8FF0-4C6D-8F6E-0766A630D8DE}" srcOrd="2" destOrd="0" presId="urn:microsoft.com/office/officeart/2005/8/layout/hProcess11"/>
    <dgm:cxn modelId="{FAD68164-A6BE-4514-9319-5A125E3C369F}" type="presParOf" srcId="{5A30C96A-F960-42E6-9B4A-86116ACFD292}" destId="{EE3D60BD-0343-44D3-9F9B-6D5694F22307}" srcOrd="1" destOrd="0" presId="urn:microsoft.com/office/officeart/2005/8/layout/hProcess11"/>
    <dgm:cxn modelId="{568668DB-AC36-42A8-965F-35DD05C1B821}" type="presParOf" srcId="{5A30C96A-F960-42E6-9B4A-86116ACFD292}" destId="{A75A97A7-02AC-4DBA-B894-BB4477AE4E46}" srcOrd="2" destOrd="0" presId="urn:microsoft.com/office/officeart/2005/8/layout/hProcess11"/>
    <dgm:cxn modelId="{17D471BA-07F6-4552-A584-826D461BE384}" type="presParOf" srcId="{A75A97A7-02AC-4DBA-B894-BB4477AE4E46}" destId="{52D4C20F-6A99-403E-BB81-0D3379A36DEC}" srcOrd="0" destOrd="0" presId="urn:microsoft.com/office/officeart/2005/8/layout/hProcess11"/>
    <dgm:cxn modelId="{67BA7FF9-824D-4829-8B89-D4BB730533C3}" type="presParOf" srcId="{A75A97A7-02AC-4DBA-B894-BB4477AE4E46}" destId="{3382B6E8-EDDF-4ADB-B9B9-9F1D41865454}" srcOrd="1" destOrd="0" presId="urn:microsoft.com/office/officeart/2005/8/layout/hProcess11"/>
    <dgm:cxn modelId="{0B4D7022-3F79-4211-90B3-195173C7F408}" type="presParOf" srcId="{A75A97A7-02AC-4DBA-B894-BB4477AE4E46}" destId="{A9AABE3B-BDF0-4725-BB1C-EE33176CB486}" srcOrd="2" destOrd="0" presId="urn:microsoft.com/office/officeart/2005/8/layout/hProcess11"/>
    <dgm:cxn modelId="{3C0E856B-99E6-415D-B6CC-D24CFD124F89}" type="presParOf" srcId="{5A30C96A-F960-42E6-9B4A-86116ACFD292}" destId="{7BA0E130-E5B0-4559-8245-D69A1226D523}" srcOrd="3" destOrd="0" presId="urn:microsoft.com/office/officeart/2005/8/layout/hProcess11"/>
    <dgm:cxn modelId="{B9EDA4B0-2C0D-481C-A79E-D250F64340F6}" type="presParOf" srcId="{5A30C96A-F960-42E6-9B4A-86116ACFD292}" destId="{44118B41-712F-4F6F-8131-019571F04E14}" srcOrd="4" destOrd="0" presId="urn:microsoft.com/office/officeart/2005/8/layout/hProcess11"/>
    <dgm:cxn modelId="{2726EAF6-80D7-491B-8C87-B13A60CE19F9}" type="presParOf" srcId="{44118B41-712F-4F6F-8131-019571F04E14}" destId="{9374F1B6-02E2-4CDD-82E2-11E7B918C73C}" srcOrd="0" destOrd="0" presId="urn:microsoft.com/office/officeart/2005/8/layout/hProcess11"/>
    <dgm:cxn modelId="{D640DB05-A1AB-4542-BD15-1BB0D27A0EA4}" type="presParOf" srcId="{44118B41-712F-4F6F-8131-019571F04E14}" destId="{6192FAD0-1687-4C89-90CE-48BA2C057065}" srcOrd="1" destOrd="0" presId="urn:microsoft.com/office/officeart/2005/8/layout/hProcess11"/>
    <dgm:cxn modelId="{9A6915A7-826D-4FBF-A80E-E5FA8DB4CEA1}" type="presParOf" srcId="{44118B41-712F-4F6F-8131-019571F04E14}" destId="{02E51681-CB68-4C73-BEF4-6B0E4366BAA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5119F-36B7-4E78-ACED-BA730EEA0447}">
      <dsp:nvSpPr>
        <dsp:cNvPr id="0" name=""/>
        <dsp:cNvSpPr/>
      </dsp:nvSpPr>
      <dsp:spPr>
        <a:xfrm>
          <a:off x="0" y="1625600"/>
          <a:ext cx="10864273" cy="2167466"/>
        </a:xfrm>
        <a:prstGeom prst="notchedRightArrow">
          <a:avLst/>
        </a:prstGeom>
        <a:solidFill>
          <a:srgbClr val="A8D0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26AA3-B72A-41BC-9916-5DC79D097349}">
      <dsp:nvSpPr>
        <dsp:cNvPr id="0" name=""/>
        <dsp:cNvSpPr/>
      </dsp:nvSpPr>
      <dsp:spPr>
        <a:xfrm>
          <a:off x="4774" y="0"/>
          <a:ext cx="3151063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2B5134"/>
              </a:solidFill>
            </a:rPr>
            <a:t>UK-EU Fisheries agreement deadline </a:t>
          </a:r>
          <a:endParaRPr lang="en-US" sz="2400" kern="1200" dirty="0">
            <a:solidFill>
              <a:srgbClr val="2B5134"/>
            </a:solidFill>
          </a:endParaRPr>
        </a:p>
      </dsp:txBody>
      <dsp:txXfrm>
        <a:off x="4774" y="0"/>
        <a:ext cx="3151063" cy="2167466"/>
      </dsp:txXfrm>
    </dsp:sp>
    <dsp:sp modelId="{1312A62C-8100-41D1-BF1E-7FFDDCEB4D78}">
      <dsp:nvSpPr>
        <dsp:cNvPr id="0" name=""/>
        <dsp:cNvSpPr/>
      </dsp:nvSpPr>
      <dsp:spPr>
        <a:xfrm>
          <a:off x="1062181" y="2188862"/>
          <a:ext cx="1036249" cy="10409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4C20F-6A99-403E-BB81-0D3379A36DEC}">
      <dsp:nvSpPr>
        <dsp:cNvPr id="0" name=""/>
        <dsp:cNvSpPr/>
      </dsp:nvSpPr>
      <dsp:spPr>
        <a:xfrm>
          <a:off x="2241966" y="3482338"/>
          <a:ext cx="3151063" cy="935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2B5134"/>
              </a:solidFill>
            </a:rPr>
            <a:t>Future Relationship extension deadline</a:t>
          </a:r>
          <a:endParaRPr lang="en-US" sz="2400" kern="1200" dirty="0">
            <a:solidFill>
              <a:srgbClr val="2B5134"/>
            </a:solidFill>
          </a:endParaRPr>
        </a:p>
      </dsp:txBody>
      <dsp:txXfrm>
        <a:off x="2241966" y="3482338"/>
        <a:ext cx="3151063" cy="935652"/>
      </dsp:txXfrm>
    </dsp:sp>
    <dsp:sp modelId="{3382B6E8-EDDF-4ADB-B9B9-9F1D41865454}">
      <dsp:nvSpPr>
        <dsp:cNvPr id="0" name=""/>
        <dsp:cNvSpPr/>
      </dsp:nvSpPr>
      <dsp:spPr>
        <a:xfrm>
          <a:off x="5652656" y="2438400"/>
          <a:ext cx="541866" cy="541866"/>
        </a:xfrm>
        <a:prstGeom prst="ellipse">
          <a:avLst/>
        </a:prstGeom>
        <a:solidFill>
          <a:srgbClr val="2B513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4F1B6-02E2-4CDD-82E2-11E7B918C73C}">
      <dsp:nvSpPr>
        <dsp:cNvPr id="0" name=""/>
        <dsp:cNvSpPr/>
      </dsp:nvSpPr>
      <dsp:spPr>
        <a:xfrm>
          <a:off x="6572662" y="3781400"/>
          <a:ext cx="3151063" cy="73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2B5134"/>
              </a:solidFill>
            </a:rPr>
            <a:t>Deals with US, AUS, NZ and </a:t>
          </a:r>
          <a:r>
            <a:rPr lang="en-US" sz="2400" kern="1200" smtClean="0">
              <a:solidFill>
                <a:srgbClr val="2B5134"/>
              </a:solidFill>
            </a:rPr>
            <a:t>JPN complete?</a:t>
          </a:r>
          <a:endParaRPr lang="en-US" sz="2400" kern="1200" dirty="0">
            <a:solidFill>
              <a:srgbClr val="2B5134"/>
            </a:solidFill>
          </a:endParaRPr>
        </a:p>
      </dsp:txBody>
      <dsp:txXfrm>
        <a:off x="6572662" y="3781400"/>
        <a:ext cx="3151063" cy="732452"/>
      </dsp:txXfrm>
    </dsp:sp>
    <dsp:sp modelId="{6192FAD0-1687-4C89-90CE-48BA2C057065}">
      <dsp:nvSpPr>
        <dsp:cNvPr id="0" name=""/>
        <dsp:cNvSpPr/>
      </dsp:nvSpPr>
      <dsp:spPr>
        <a:xfrm>
          <a:off x="7877269" y="2438400"/>
          <a:ext cx="541866" cy="541866"/>
        </a:xfrm>
        <a:prstGeom prst="ellipse">
          <a:avLst/>
        </a:prstGeom>
        <a:solidFill>
          <a:srgbClr val="2B513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FD7B3-0E60-4CD5-AECF-4D8904254DA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68259-02D4-43EB-9784-E28F69E6E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76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F2E1F-A6D2-4E5D-B05C-A2D700F02EE1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D67A9-BCF5-4C8D-96C0-AC1585448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47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D67A9-BCF5-4C8D-96C0-AC15854484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208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D67A9-BCF5-4C8D-96C0-AC15854484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71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C0360-1145-45A6-B3E7-564840FC5592}" type="slidenum">
              <a:rPr lang="en-GB" smtClean="0"/>
              <a:t>11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/>
              <a:t>Agenda item 4 </a:t>
            </a:r>
          </a:p>
        </p:txBody>
      </p:sp>
    </p:spTree>
    <p:extLst>
      <p:ext uri="{BB962C8B-B14F-4D97-AF65-F5344CB8AC3E}">
        <p14:creationId xmlns:p14="http://schemas.microsoft.com/office/powerpoint/2010/main" val="3746792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D67A9-BCF5-4C8D-96C0-AC15854484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223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D67A9-BCF5-4C8D-96C0-AC158544845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348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D67A9-BCF5-4C8D-96C0-AC158544845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724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D67A9-BCF5-4C8D-96C0-AC158544845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670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D67A9-BCF5-4C8D-96C0-AC158544845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103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D67A9-BCF5-4C8D-96C0-AC158544845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405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D67A9-BCF5-4C8D-96C0-AC158544845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3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C0360-1145-45A6-B3E7-564840FC5592}" type="slidenum">
              <a:rPr lang="en-GB" smtClean="0"/>
              <a:t>2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/>
              <a:t>Agenda item 4 </a:t>
            </a:r>
          </a:p>
        </p:txBody>
      </p:sp>
    </p:spTree>
    <p:extLst>
      <p:ext uri="{BB962C8B-B14F-4D97-AF65-F5344CB8AC3E}">
        <p14:creationId xmlns:p14="http://schemas.microsoft.com/office/powerpoint/2010/main" val="216699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Agenda item 4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2C0360-1145-45A6-B3E7-564840FC559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943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D67A9-BCF5-4C8D-96C0-AC15854484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595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D67A9-BCF5-4C8D-96C0-AC15854484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081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D67A9-BCF5-4C8D-96C0-AC15854484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523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D67A9-BCF5-4C8D-96C0-AC15854484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94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D67A9-BCF5-4C8D-96C0-AC15854484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760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D67A9-BCF5-4C8D-96C0-AC15854484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1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EE1F-CEBE-444D-9641-F6CFFAB421F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EB0B-E921-4A8D-A351-3A85BC4B0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23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EE1F-CEBE-444D-9641-F6CFFAB421F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EB0B-E921-4A8D-A351-3A85BC4B0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03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EE1F-CEBE-444D-9641-F6CFFAB421F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EB0B-E921-4A8D-A351-3A85BC4B0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29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EE1F-CEBE-444D-9641-F6CFFAB421F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EB0B-E921-4A8D-A351-3A85BC4B0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27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EE1F-CEBE-444D-9641-F6CFFAB421F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EB0B-E921-4A8D-A351-3A85BC4B0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81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EE1F-CEBE-444D-9641-F6CFFAB421F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EB0B-E921-4A8D-A351-3A85BC4B0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2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EE1F-CEBE-444D-9641-F6CFFAB421F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EB0B-E921-4A8D-A351-3A85BC4B0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13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EE1F-CEBE-444D-9641-F6CFFAB421F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EB0B-E921-4A8D-A351-3A85BC4B0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6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EE1F-CEBE-444D-9641-F6CFFAB421F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EB0B-E921-4A8D-A351-3A85BC4B0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93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EE1F-CEBE-444D-9641-F6CFFAB421F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EB0B-E921-4A8D-A351-3A85BC4B0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59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EE1F-CEBE-444D-9641-F6CFFAB421F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EB0B-E921-4A8D-A351-3A85BC4B0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82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CEE1F-CEBE-444D-9641-F6CFFAB421F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FEB0B-E921-4A8D-A351-3A85BC4B0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92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neruk.org/sites/default/files/download/2019-10/GreenerUK_LINK_Environment_Bill_briefing_2nd_reading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neruk.org/sites/default/files/download/2019-10/GreenerUK_LINK_Environment_Bill_briefing_2nd_reading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nsard.parliament.uk/Commons/2019-10-19/debates/48144FF8-0E08-455A-8175-1EB64918D29E/EuropeanUnion(Withdrawal)Acts#contribution-A894BCB6-DF84-428C-A41E-10FCF60F6C1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neruk.org/sites/default/files/download/2019-10/Greener_UK_Manifesto_asks_Nov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.38degrees.org.uk/petitions/take-part-in-a-national-televised-climate-and-nature-debat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4" y="2522189"/>
            <a:ext cx="5116967" cy="4275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4" y="4748838"/>
            <a:ext cx="3636735" cy="1974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964" y="2717930"/>
            <a:ext cx="3529236" cy="2030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4" y="733262"/>
            <a:ext cx="7458385" cy="13269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6524" y="271597"/>
            <a:ext cx="1663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2B5134"/>
                </a:solidFill>
              </a:rPr>
              <a:t>Greener</a:t>
            </a:r>
            <a:r>
              <a:rPr lang="en-GB" sz="2400" b="1" dirty="0" smtClean="0"/>
              <a:t> </a:t>
            </a:r>
            <a:r>
              <a:rPr lang="en-GB" sz="2400" b="1" dirty="0">
                <a:solidFill>
                  <a:srgbClr val="2B5134"/>
                </a:solidFill>
              </a:rPr>
              <a:t>UK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524" y="2275612"/>
            <a:ext cx="19179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rgbClr val="2B5134"/>
                </a:solidFill>
              </a:rPr>
              <a:t>Supported by…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95964" y="2291862"/>
            <a:ext cx="1912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rgbClr val="2B5134"/>
                </a:solidFill>
              </a:rPr>
              <a:t>Working with…</a:t>
            </a:r>
          </a:p>
        </p:txBody>
      </p:sp>
    </p:spTree>
    <p:extLst>
      <p:ext uri="{BB962C8B-B14F-4D97-AF65-F5344CB8AC3E}">
        <p14:creationId xmlns:p14="http://schemas.microsoft.com/office/powerpoint/2010/main" val="263950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B562E-C827-734F-B2AB-6089C2183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980" y="2195195"/>
            <a:ext cx="4372495" cy="2002732"/>
          </a:xfrm>
        </p:spPr>
        <p:txBody>
          <a:bodyPr>
            <a:noAutofit/>
          </a:bodyPr>
          <a:lstStyle/>
          <a:p>
            <a:pPr algn="l"/>
            <a:r>
              <a:rPr lang="en-US" sz="7200" dirty="0" smtClean="0">
                <a:solidFill>
                  <a:schemeClr val="accent6"/>
                </a:solidFill>
              </a:rPr>
              <a:t>Questions?</a:t>
            </a:r>
            <a:endParaRPr lang="en-US" sz="72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172A9-E4A8-754B-9923-1705FC6E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3741-A0DB-4D30-8295-870D9296155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2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2234" y="2644901"/>
            <a:ext cx="10187532" cy="156819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3FAE2A"/>
                </a:solidFill>
              </a:rPr>
              <a:t>W</a:t>
            </a:r>
            <a:r>
              <a:rPr lang="en-GB" dirty="0" smtClean="0">
                <a:solidFill>
                  <a:srgbClr val="3FAE2A"/>
                </a:solidFill>
              </a:rPr>
              <a:t>hat next? Greener UK and the 1</a:t>
            </a:r>
            <a:r>
              <a:rPr lang="en-GB" baseline="30000" dirty="0" smtClean="0">
                <a:solidFill>
                  <a:srgbClr val="3FAE2A"/>
                </a:solidFill>
              </a:rPr>
              <a:t>st</a:t>
            </a:r>
            <a:r>
              <a:rPr lang="en-GB" dirty="0" smtClean="0">
                <a:solidFill>
                  <a:srgbClr val="3FAE2A"/>
                </a:solidFill>
              </a:rPr>
              <a:t> 100 days of the new administration</a:t>
            </a:r>
            <a:endParaRPr lang="en-GB" dirty="0">
              <a:solidFill>
                <a:srgbClr val="3FAE2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172" y="5049150"/>
            <a:ext cx="7894724" cy="135788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3072" dirty="0">
                <a:solidFill>
                  <a:srgbClr val="2B5134"/>
                </a:solidFill>
                <a:latin typeface="+mj-lt"/>
                <a:ea typeface="+mj-ea"/>
                <a:cs typeface="+mj-cs"/>
                <a:sym typeface="Calibri"/>
              </a:rPr>
              <a:t>1</a:t>
            </a:r>
            <a:r>
              <a:rPr lang="en-GB" sz="3072" dirty="0" smtClean="0">
                <a:solidFill>
                  <a:srgbClr val="2B5134"/>
                </a:solidFill>
                <a:latin typeface="+mj-lt"/>
                <a:ea typeface="+mj-ea"/>
                <a:cs typeface="+mj-cs"/>
                <a:sym typeface="Calibri"/>
              </a:rPr>
              <a:t>6 January 2020</a:t>
            </a:r>
            <a:endParaRPr lang="en-GB" sz="3072" dirty="0">
              <a:solidFill>
                <a:srgbClr val="2B5134"/>
              </a:solidFill>
              <a:latin typeface="+mj-lt"/>
              <a:ea typeface="+mj-ea"/>
              <a:cs typeface="+mj-cs"/>
              <a:sym typeface="Calibri"/>
            </a:endParaRPr>
          </a:p>
          <a:p>
            <a:pPr algn="l"/>
            <a:r>
              <a:rPr lang="en-GB" sz="3072" dirty="0">
                <a:solidFill>
                  <a:srgbClr val="2B5134"/>
                </a:solidFill>
                <a:sym typeface="Calibri"/>
              </a:rPr>
              <a:t>Greener UK </a:t>
            </a:r>
            <a:r>
              <a:rPr lang="en-GB" sz="3072" dirty="0" smtClean="0">
                <a:solidFill>
                  <a:srgbClr val="2B5134"/>
                </a:solidFill>
                <a:sym typeface="Calibri"/>
              </a:rPr>
              <a:t>quarterly coalition meeting</a:t>
            </a:r>
            <a:endParaRPr lang="en-GB" sz="3072" dirty="0">
              <a:solidFill>
                <a:srgbClr val="2B5134"/>
              </a:solidFill>
              <a:sym typeface="Calibri"/>
            </a:endParaRPr>
          </a:p>
          <a:p>
            <a:pPr algn="l"/>
            <a:r>
              <a:rPr lang="en-GB" sz="3072" dirty="0" smtClean="0">
                <a:solidFill>
                  <a:srgbClr val="2B5134"/>
                </a:solidFill>
                <a:sym typeface="Calibri"/>
              </a:rPr>
              <a:t>Sarah Williams</a:t>
            </a:r>
            <a:endParaRPr lang="en-GB" sz="3072" dirty="0">
              <a:solidFill>
                <a:srgbClr val="2B5134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39"/>
          <a:stretch/>
        </p:blipFill>
        <p:spPr bwMode="auto">
          <a:xfrm>
            <a:off x="2647408" y="7621"/>
            <a:ext cx="8458200" cy="1394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42267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B562E-C827-734F-B2AB-6089C2183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72" y="20750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3FAE2A"/>
                </a:solidFill>
              </a:rPr>
              <a:t>Domestic: legislation</a:t>
            </a:r>
            <a:endParaRPr lang="en-US" dirty="0">
              <a:solidFill>
                <a:srgbClr val="3FAE2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A12C8-146C-2744-8698-13F8B9F3F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61" y="1689735"/>
            <a:ext cx="11000739" cy="5188412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>
                <a:solidFill>
                  <a:srgbClr val="2B5134"/>
                </a:solidFill>
              </a:rPr>
              <a:t>The EU (Withdrawal Agreement) Bill (WAB) is passing rapidly </a:t>
            </a:r>
            <a:r>
              <a:rPr lang="en-GB" dirty="0">
                <a:solidFill>
                  <a:srgbClr val="2B5134"/>
                </a:solidFill>
              </a:rPr>
              <a:t>through </a:t>
            </a:r>
            <a:r>
              <a:rPr lang="en-GB" dirty="0" smtClean="0">
                <a:solidFill>
                  <a:srgbClr val="2B5134"/>
                </a:solidFill>
              </a:rPr>
              <a:t>Parliament. Our </a:t>
            </a:r>
            <a:r>
              <a:rPr lang="en-GB" dirty="0">
                <a:solidFill>
                  <a:srgbClr val="2B5134"/>
                </a:solidFill>
              </a:rPr>
              <a:t>aim has been to make clear our support for environmental non-regression and parliamentary scrutiny in the future relationship negotiations, and to  get some useful statements from government on the </a:t>
            </a:r>
            <a:r>
              <a:rPr lang="en-GB" dirty="0" smtClean="0">
                <a:solidFill>
                  <a:srgbClr val="2B5134"/>
                </a:solidFill>
              </a:rPr>
              <a:t>record</a:t>
            </a:r>
          </a:p>
          <a:p>
            <a:pPr marL="0" indent="0" algn="just">
              <a:buNone/>
            </a:pPr>
            <a:endParaRPr lang="en-GB" dirty="0" smtClean="0">
              <a:solidFill>
                <a:srgbClr val="2B5134"/>
              </a:solidFill>
            </a:endParaRPr>
          </a:p>
          <a:p>
            <a:pPr algn="just"/>
            <a:r>
              <a:rPr lang="en-GB" dirty="0" smtClean="0">
                <a:solidFill>
                  <a:srgbClr val="2B5134"/>
                </a:solidFill>
              </a:rPr>
              <a:t>The Queen’s speech also contained the environment, agriculture, fisheries and trade bills</a:t>
            </a:r>
          </a:p>
          <a:p>
            <a:pPr marL="0" indent="0" algn="just">
              <a:buNone/>
            </a:pPr>
            <a:endParaRPr lang="en-GB" dirty="0" smtClean="0">
              <a:solidFill>
                <a:srgbClr val="2B5134"/>
              </a:solidFill>
            </a:endParaRPr>
          </a:p>
          <a:p>
            <a:pPr algn="just"/>
            <a:r>
              <a:rPr lang="en-GB" dirty="0" smtClean="0">
                <a:solidFill>
                  <a:srgbClr val="2B5134"/>
                </a:solidFill>
              </a:rPr>
              <a:t>Current intel suggests that all bills will be introduced imminently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2B513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172A9-E4A8-754B-9923-1705FC6E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3741-A0DB-4D30-8295-870D9296155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7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5" y="23212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3FAE2A"/>
                </a:solidFill>
              </a:rPr>
              <a:t>Domestic</a:t>
            </a:r>
            <a:r>
              <a:rPr lang="en-US" dirty="0" smtClean="0">
                <a:solidFill>
                  <a:srgbClr val="3FAE2A"/>
                </a:solidFill>
              </a:rPr>
              <a:t>: Greener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85" y="1336012"/>
            <a:ext cx="11210636" cy="5267988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smtClean="0">
                <a:solidFill>
                  <a:srgbClr val="2B5134"/>
                </a:solidFill>
              </a:rPr>
              <a:t>Ensuring the maintenance of</a:t>
            </a:r>
            <a:r>
              <a:rPr lang="en-GB" b="1" dirty="0" smtClean="0">
                <a:solidFill>
                  <a:srgbClr val="2B5134"/>
                </a:solidFill>
              </a:rPr>
              <a:t> high standards via a </a:t>
            </a:r>
            <a:r>
              <a:rPr lang="en-GB" b="1" dirty="0" smtClean="0">
                <a:solidFill>
                  <a:srgbClr val="2B5134"/>
                </a:solidFill>
              </a:rPr>
              <a:t>binding non-regression commitment </a:t>
            </a:r>
            <a:r>
              <a:rPr lang="en-GB" smtClean="0">
                <a:solidFill>
                  <a:srgbClr val="2B5134"/>
                </a:solidFill>
              </a:rPr>
              <a:t>– </a:t>
            </a:r>
            <a:r>
              <a:rPr lang="en-GB" smtClean="0">
                <a:solidFill>
                  <a:srgbClr val="2B5134"/>
                </a:solidFill>
              </a:rPr>
              <a:t>focusing </a:t>
            </a:r>
            <a:r>
              <a:rPr lang="en-GB" smtClean="0">
                <a:solidFill>
                  <a:srgbClr val="2B5134"/>
                </a:solidFill>
              </a:rPr>
              <a:t>on </a:t>
            </a:r>
            <a:r>
              <a:rPr lang="en-GB" smtClean="0">
                <a:solidFill>
                  <a:srgbClr val="2B5134"/>
                </a:solidFill>
              </a:rPr>
              <a:t>the WAB </a:t>
            </a:r>
            <a:r>
              <a:rPr lang="en-GB" dirty="0" smtClean="0">
                <a:solidFill>
                  <a:srgbClr val="2B5134"/>
                </a:solidFill>
              </a:rPr>
              <a:t>and then the Environment Bill</a:t>
            </a:r>
          </a:p>
          <a:p>
            <a:pPr marL="0" indent="0">
              <a:buNone/>
            </a:pPr>
            <a:endParaRPr lang="en-GB" b="1" dirty="0" smtClean="0">
              <a:solidFill>
                <a:srgbClr val="2B5134"/>
              </a:solidFill>
            </a:endParaRPr>
          </a:p>
          <a:p>
            <a:r>
              <a:rPr lang="en-GB" b="1" dirty="0" smtClean="0">
                <a:solidFill>
                  <a:srgbClr val="2B5134"/>
                </a:solidFill>
              </a:rPr>
              <a:t>Making the case for scrutiny and accountability provisions</a:t>
            </a:r>
            <a:r>
              <a:rPr lang="en-GB" dirty="0" smtClean="0">
                <a:solidFill>
                  <a:srgbClr val="2B5134"/>
                </a:solidFill>
              </a:rPr>
              <a:t> in the WAB and Trade Bill (working in partnership with the Trade Justice Movement)</a:t>
            </a:r>
          </a:p>
          <a:p>
            <a:pPr marL="0" indent="0">
              <a:buNone/>
            </a:pPr>
            <a:endParaRPr lang="en-GB" dirty="0" smtClean="0">
              <a:solidFill>
                <a:srgbClr val="2B5134"/>
              </a:solidFill>
            </a:endParaRPr>
          </a:p>
          <a:p>
            <a:r>
              <a:rPr lang="en-GB" b="1" dirty="0" smtClean="0">
                <a:solidFill>
                  <a:srgbClr val="2B5134"/>
                </a:solidFill>
              </a:rPr>
              <a:t>Ensuring robust and coherent environmental governance across the UK</a:t>
            </a:r>
            <a:r>
              <a:rPr lang="en-GB" dirty="0" smtClean="0">
                <a:solidFill>
                  <a:srgbClr val="2B5134"/>
                </a:solidFill>
              </a:rPr>
              <a:t>. Namely, improvements to the Office of Environmental Protection set-up process amongst other issues in the Environment Bill &amp; action from the Devolved Administrations</a:t>
            </a:r>
          </a:p>
          <a:p>
            <a:pPr marL="0" indent="0">
              <a:buNone/>
            </a:pPr>
            <a:endParaRPr lang="en-GB" b="1" dirty="0" smtClean="0">
              <a:solidFill>
                <a:srgbClr val="2B5134"/>
              </a:solidFill>
            </a:endParaRPr>
          </a:p>
          <a:p>
            <a:r>
              <a:rPr lang="en-GB" b="1" dirty="0" smtClean="0">
                <a:solidFill>
                  <a:srgbClr val="2B5134"/>
                </a:solidFill>
              </a:rPr>
              <a:t>Seeking technical and policy improvements</a:t>
            </a:r>
            <a:r>
              <a:rPr lang="en-GB" dirty="0" smtClean="0">
                <a:solidFill>
                  <a:srgbClr val="2B5134"/>
                </a:solidFill>
              </a:rPr>
              <a:t> across the Environment Bill, Agriculture Bill and Fisheries Bill</a:t>
            </a:r>
          </a:p>
          <a:p>
            <a:pPr marL="0" indent="0">
              <a:buNone/>
            </a:pPr>
            <a:endParaRPr lang="en-GB" dirty="0" smtClean="0">
              <a:solidFill>
                <a:srgbClr val="2B5134"/>
              </a:solidFill>
            </a:endParaRPr>
          </a:p>
          <a:p>
            <a:pPr lvl="0"/>
            <a:r>
              <a:rPr lang="en-GB" b="1" dirty="0">
                <a:solidFill>
                  <a:srgbClr val="2B5134"/>
                </a:solidFill>
              </a:rPr>
              <a:t>Scrutinising the carrying over of EU law and implementation of bills and other key policy measures </a:t>
            </a:r>
            <a:r>
              <a:rPr lang="en-GB" dirty="0">
                <a:solidFill>
                  <a:srgbClr val="2B5134"/>
                </a:solidFill>
              </a:rPr>
              <a:t>via statutory instruments. E.g. in 2019 we worked with parliamentarians to </a:t>
            </a:r>
            <a:r>
              <a:rPr lang="en-GB" dirty="0" smtClean="0">
                <a:solidFill>
                  <a:srgbClr val="2B5134"/>
                </a:solidFill>
              </a:rPr>
              <a:t>scrutinise significant </a:t>
            </a:r>
            <a:r>
              <a:rPr lang="en-GB" dirty="0">
                <a:solidFill>
                  <a:srgbClr val="2B5134"/>
                </a:solidFill>
              </a:rPr>
              <a:t>changes to chemicals </a:t>
            </a:r>
            <a:r>
              <a:rPr lang="en-GB" dirty="0" smtClean="0">
                <a:solidFill>
                  <a:srgbClr val="2B5134"/>
                </a:solidFill>
              </a:rPr>
              <a:t>regulation </a:t>
            </a:r>
            <a:endParaRPr lang="en-GB" dirty="0">
              <a:solidFill>
                <a:srgbClr val="2B51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6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4" y="41500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3FAE2A"/>
                </a:solidFill>
              </a:rPr>
              <a:t>International: political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1675996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2B5134"/>
                </a:solidFill>
              </a:rPr>
              <a:t>The UK government will be negotiating trade deals for the first time in 40 years, arguably from a position of relative weakness</a:t>
            </a:r>
          </a:p>
          <a:p>
            <a:pPr marL="0" indent="0">
              <a:buNone/>
            </a:pPr>
            <a:endParaRPr lang="en-GB" dirty="0" smtClean="0">
              <a:solidFill>
                <a:srgbClr val="2B5134"/>
              </a:solidFill>
            </a:endParaRPr>
          </a:p>
          <a:p>
            <a:r>
              <a:rPr lang="en-GB" dirty="0" smtClean="0">
                <a:solidFill>
                  <a:srgbClr val="2B5134"/>
                </a:solidFill>
              </a:rPr>
              <a:t>The demands of our likely trading partners are known to varying degrees. E.g. US and EU have contradictory demands on standards</a:t>
            </a:r>
          </a:p>
          <a:p>
            <a:pPr marL="0" indent="0">
              <a:buNone/>
            </a:pPr>
            <a:endParaRPr lang="en-GB" dirty="0" smtClean="0">
              <a:solidFill>
                <a:srgbClr val="2B5134"/>
              </a:solidFill>
            </a:endParaRPr>
          </a:p>
          <a:p>
            <a:r>
              <a:rPr lang="en-GB" dirty="0" smtClean="0">
                <a:solidFill>
                  <a:srgbClr val="2B5134"/>
                </a:solidFill>
              </a:rPr>
              <a:t>The tight time schedule means deals could be rushed through with little transparency (although extensions are theoretically feasible)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5938" y="331874"/>
            <a:ext cx="9087198" cy="81528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FAE2A"/>
                </a:solidFill>
              </a:rPr>
              <a:t>International: Legislation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07" t="1320" r="194" b="1528"/>
          <a:stretch/>
        </p:blipFill>
        <p:spPr>
          <a:xfrm>
            <a:off x="1339369" y="1147157"/>
            <a:ext cx="9066444" cy="42052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73483" y="5352406"/>
            <a:ext cx="4771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UK-EU Future Relationship negotiations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C000"/>
                </a:solidFill>
              </a:rPr>
              <a:t>Fisheries agreements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B5134"/>
                </a:solidFill>
              </a:rPr>
              <a:t>Parallel trade agreement negotiations</a:t>
            </a:r>
          </a:p>
        </p:txBody>
      </p:sp>
    </p:spTree>
    <p:extLst>
      <p:ext uri="{BB962C8B-B14F-4D97-AF65-F5344CB8AC3E}">
        <p14:creationId xmlns:p14="http://schemas.microsoft.com/office/powerpoint/2010/main" val="949529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FAE2A"/>
                </a:solidFill>
              </a:rPr>
              <a:t>International</a:t>
            </a:r>
            <a:r>
              <a:rPr lang="en-US" dirty="0" smtClean="0">
                <a:solidFill>
                  <a:srgbClr val="3FAE2A"/>
                </a:solidFill>
              </a:rPr>
              <a:t>: Provisional timeline 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554182" y="1212883"/>
            <a:ext cx="10864273" cy="5418667"/>
            <a:chOff x="101600" y="3549688"/>
            <a:chExt cx="10864273" cy="5418667"/>
          </a:xfrm>
        </p:grpSpPr>
        <p:sp>
          <p:nvSpPr>
            <p:cNvPr id="8" name="TextBox 7"/>
            <p:cNvSpPr txBox="1"/>
            <p:nvPr/>
          </p:nvSpPr>
          <p:spPr>
            <a:xfrm>
              <a:off x="5052291" y="4808021"/>
              <a:ext cx="20874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rgbClr val="2B5134"/>
                  </a:solidFill>
                </a:rPr>
                <a:t>Transition period ends</a:t>
              </a:r>
              <a:endParaRPr lang="en-GB" sz="2400" dirty="0">
                <a:solidFill>
                  <a:srgbClr val="2B5134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01600" y="3549688"/>
              <a:ext cx="10864273" cy="5418667"/>
              <a:chOff x="489527" y="1185179"/>
              <a:chExt cx="10864273" cy="541866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89527" y="1185179"/>
                <a:ext cx="10864273" cy="5418667"/>
                <a:chOff x="489527" y="1185179"/>
                <a:chExt cx="10864273" cy="5418667"/>
              </a:xfrm>
            </p:grpSpPr>
            <p:graphicFrame>
              <p:nvGraphicFramePr>
                <p:cNvPr id="4" name="Diagram 3"/>
                <p:cNvGraphicFramePr/>
                <p:nvPr>
                  <p:extLst>
                    <p:ext uri="{D42A27DB-BD31-4B8C-83A1-F6EECF244321}">
                      <p14:modId xmlns:p14="http://schemas.microsoft.com/office/powerpoint/2010/main" val="2796555094"/>
                    </p:ext>
                  </p:extLst>
                </p:nvPr>
              </p:nvGraphicFramePr>
              <p:xfrm>
                <a:off x="489527" y="1185179"/>
                <a:ext cx="10864273" cy="541866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sp>
              <p:nvSpPr>
                <p:cNvPr id="6" name="Oval 5"/>
                <p:cNvSpPr/>
                <p:nvPr/>
              </p:nvSpPr>
              <p:spPr>
                <a:xfrm>
                  <a:off x="8119607" y="3374041"/>
                  <a:ext cx="1036249" cy="1040942"/>
                </a:xfrm>
                <a:prstGeom prst="ellipse">
                  <a:avLst/>
                </a:prstGeom>
                <a:solidFill>
                  <a:srgbClr val="2B5134"/>
                </a:solidFill>
                <a:ln>
                  <a:noFill/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r>
                    <a:rPr lang="en-GB" dirty="0" smtClean="0"/>
                    <a:t>Dec 2022</a:t>
                  </a:r>
                  <a:endParaRPr lang="en-GB" dirty="0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954255" y="3374041"/>
                  <a:ext cx="1036249" cy="1040942"/>
                </a:xfrm>
                <a:prstGeom prst="ellipse">
                  <a:avLst/>
                </a:prstGeom>
                <a:solidFill>
                  <a:srgbClr val="2B5134"/>
                </a:solidFill>
                <a:ln>
                  <a:noFill/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r>
                    <a:rPr lang="en-GB" dirty="0" smtClean="0"/>
                    <a:t>1 Jan 2021</a:t>
                  </a:r>
                  <a:endParaRPr lang="en-GB" dirty="0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1554015" y="3374041"/>
                  <a:ext cx="1071017" cy="1040942"/>
                </a:xfrm>
                <a:prstGeom prst="ellipse">
                  <a:avLst/>
                </a:prstGeom>
                <a:solidFill>
                  <a:srgbClr val="2B5134"/>
                </a:solidFill>
                <a:ln>
                  <a:noFill/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r>
                    <a:rPr lang="en-GB" sz="1700" dirty="0" smtClean="0"/>
                    <a:t>30 Jun 2020</a:t>
                  </a:r>
                  <a:endParaRPr lang="en-GB" sz="1700" dirty="0"/>
                </a:p>
              </p:txBody>
            </p:sp>
          </p:grpSp>
          <p:sp>
            <p:nvSpPr>
              <p:cNvPr id="11" name="Oval 10"/>
              <p:cNvSpPr/>
              <p:nvPr/>
            </p:nvSpPr>
            <p:spPr>
              <a:xfrm>
                <a:off x="3754135" y="3383277"/>
                <a:ext cx="1036249" cy="1040942"/>
              </a:xfrm>
              <a:prstGeom prst="ellipse">
                <a:avLst/>
              </a:prstGeom>
              <a:solidFill>
                <a:srgbClr val="2B5134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GB" dirty="0" smtClean="0"/>
                  <a:t>1 July 2020</a:t>
                </a:r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812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B562E-C827-734F-B2AB-6089C2183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71" y="150264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3FAE2A"/>
                </a:solidFill>
              </a:rPr>
              <a:t>International: Greener UK</a:t>
            </a:r>
            <a:endParaRPr lang="en-US" dirty="0">
              <a:solidFill>
                <a:srgbClr val="3FAE2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A12C8-146C-2744-8698-13F8B9F3F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571" y="1475827"/>
            <a:ext cx="10981113" cy="5052610"/>
          </a:xfrm>
        </p:spPr>
        <p:txBody>
          <a:bodyPr>
            <a:normAutofit lnSpcReduction="10000"/>
          </a:bodyPr>
          <a:lstStyle/>
          <a:p>
            <a:pPr>
              <a:buClr>
                <a:srgbClr val="2B5134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B5134"/>
                </a:solidFill>
              </a:rPr>
              <a:t>Working to influence all of the Future Relationship, fisheries and trade negotiations, with</a:t>
            </a:r>
            <a:r>
              <a:rPr lang="en-GB" b="1" dirty="0" smtClean="0">
                <a:solidFill>
                  <a:srgbClr val="2B5134"/>
                </a:solidFill>
              </a:rPr>
              <a:t> democratic oversight and sustainability measures the underpinning theme</a:t>
            </a:r>
          </a:p>
          <a:p>
            <a:pPr marL="0" indent="0">
              <a:buClr>
                <a:srgbClr val="2B5134"/>
              </a:buClr>
              <a:buNone/>
            </a:pPr>
            <a:endParaRPr lang="en-GB" dirty="0" smtClean="0">
              <a:solidFill>
                <a:srgbClr val="2B5134"/>
              </a:solidFill>
            </a:endParaRPr>
          </a:p>
          <a:p>
            <a:pPr>
              <a:buClr>
                <a:srgbClr val="2B5134"/>
              </a:buClr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2B5134"/>
                </a:solidFill>
              </a:rPr>
              <a:t>We will seek to co-ordinate with civil society groups in other countries</a:t>
            </a:r>
            <a:r>
              <a:rPr lang="en-GB" dirty="0" smtClean="0">
                <a:solidFill>
                  <a:srgbClr val="2B5134"/>
                </a:solidFill>
              </a:rPr>
              <a:t> who have access to more transparent negotiation processes</a:t>
            </a:r>
          </a:p>
          <a:p>
            <a:pPr marL="0" indent="0">
              <a:buClr>
                <a:srgbClr val="2B5134"/>
              </a:buClr>
              <a:buNone/>
            </a:pPr>
            <a:endParaRPr lang="en-GB" dirty="0" smtClean="0">
              <a:solidFill>
                <a:srgbClr val="2B5134"/>
              </a:solidFill>
            </a:endParaRPr>
          </a:p>
          <a:p>
            <a:pPr>
              <a:buClr>
                <a:srgbClr val="2B5134"/>
              </a:buClr>
            </a:pPr>
            <a:r>
              <a:rPr lang="en-GB" b="1" dirty="0" smtClean="0">
                <a:solidFill>
                  <a:srgbClr val="2B5134"/>
                </a:solidFill>
              </a:rPr>
              <a:t>Embedding trade knowledge and focus across working</a:t>
            </a:r>
            <a:r>
              <a:rPr lang="en-GB" dirty="0" smtClean="0">
                <a:solidFill>
                  <a:srgbClr val="2B5134"/>
                </a:solidFill>
              </a:rPr>
              <a:t> groups to join-up our domestic and international strategies</a:t>
            </a:r>
          </a:p>
          <a:p>
            <a:pPr marL="0" indent="0">
              <a:buClr>
                <a:srgbClr val="2B5134"/>
              </a:buClr>
              <a:buNone/>
            </a:pPr>
            <a:r>
              <a:rPr lang="en-GB" dirty="0" smtClean="0">
                <a:solidFill>
                  <a:srgbClr val="2B5134"/>
                </a:solidFill>
              </a:rPr>
              <a:t> </a:t>
            </a:r>
          </a:p>
          <a:p>
            <a:pPr>
              <a:buClr>
                <a:srgbClr val="2B5134"/>
              </a:buClr>
            </a:pPr>
            <a:r>
              <a:rPr lang="en-GB" b="1" dirty="0" smtClean="0">
                <a:solidFill>
                  <a:srgbClr val="2B5134"/>
                </a:solidFill>
              </a:rPr>
              <a:t>Holding a trade &amp; environment basics workshop</a:t>
            </a:r>
            <a:r>
              <a:rPr lang="en-GB" dirty="0" smtClean="0">
                <a:solidFill>
                  <a:srgbClr val="2B5134"/>
                </a:solidFill>
              </a:rPr>
              <a:t>, run by Centre </a:t>
            </a:r>
            <a:r>
              <a:rPr lang="en-GB" dirty="0">
                <a:solidFill>
                  <a:srgbClr val="2B5134"/>
                </a:solidFill>
              </a:rPr>
              <a:t>for International Sustainable Development </a:t>
            </a:r>
            <a:r>
              <a:rPr lang="en-GB" dirty="0" smtClean="0">
                <a:solidFill>
                  <a:srgbClr val="2B5134"/>
                </a:solidFill>
              </a:rPr>
              <a:t>Law experts, 0900-1300 24</a:t>
            </a:r>
            <a:r>
              <a:rPr lang="en-GB" baseline="30000" dirty="0" smtClean="0">
                <a:solidFill>
                  <a:srgbClr val="2B5134"/>
                </a:solidFill>
              </a:rPr>
              <a:t>th</a:t>
            </a:r>
            <a:r>
              <a:rPr lang="en-GB" dirty="0" smtClean="0">
                <a:solidFill>
                  <a:srgbClr val="2B5134"/>
                </a:solidFill>
              </a:rPr>
              <a:t> Jan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172A9-E4A8-754B-9923-1705FC6E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3741-A0DB-4D30-8295-870D9296155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6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B562E-C827-734F-B2AB-6089C2183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980" y="2195195"/>
            <a:ext cx="4372495" cy="2002732"/>
          </a:xfrm>
        </p:spPr>
        <p:txBody>
          <a:bodyPr>
            <a:noAutofit/>
          </a:bodyPr>
          <a:lstStyle/>
          <a:p>
            <a:pPr algn="l"/>
            <a:r>
              <a:rPr lang="en-US" sz="7200" dirty="0" smtClean="0">
                <a:solidFill>
                  <a:schemeClr val="accent6"/>
                </a:solidFill>
              </a:rPr>
              <a:t>Questions?</a:t>
            </a:r>
            <a:endParaRPr lang="en-US" sz="72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172A9-E4A8-754B-9923-1705FC6E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3741-A0DB-4D30-8295-870D9296155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310" y="2299855"/>
            <a:ext cx="10095345" cy="16764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3FAE2A"/>
                </a:solidFill>
              </a:rPr>
              <a:t>Overview of Greener UK’s recent activity   </a:t>
            </a:r>
            <a:endParaRPr lang="en-GB" dirty="0">
              <a:solidFill>
                <a:srgbClr val="3FAE2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172" y="5049150"/>
            <a:ext cx="7894724" cy="135788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3072" dirty="0" smtClean="0">
                <a:solidFill>
                  <a:srgbClr val="2B5134"/>
                </a:solidFill>
                <a:latin typeface="+mj-lt"/>
                <a:ea typeface="+mj-ea"/>
                <a:cs typeface="+mj-cs"/>
                <a:sym typeface="Calibri"/>
              </a:rPr>
              <a:t>16 January 2020</a:t>
            </a:r>
            <a:endParaRPr lang="en-GB" sz="3072" dirty="0">
              <a:solidFill>
                <a:srgbClr val="2B5134"/>
              </a:solidFill>
              <a:latin typeface="+mj-lt"/>
              <a:ea typeface="+mj-ea"/>
              <a:cs typeface="+mj-cs"/>
              <a:sym typeface="Calibri"/>
            </a:endParaRPr>
          </a:p>
          <a:p>
            <a:pPr algn="l"/>
            <a:r>
              <a:rPr lang="en-GB" sz="3072" dirty="0">
                <a:solidFill>
                  <a:srgbClr val="2B5134"/>
                </a:solidFill>
                <a:sym typeface="Calibri"/>
              </a:rPr>
              <a:t>Greener UK q</a:t>
            </a:r>
            <a:r>
              <a:rPr lang="en-GB" sz="3072" dirty="0" smtClean="0">
                <a:solidFill>
                  <a:srgbClr val="2B5134"/>
                </a:solidFill>
                <a:sym typeface="Calibri"/>
              </a:rPr>
              <a:t>uarterly coalition meeting</a:t>
            </a:r>
            <a:endParaRPr lang="en-GB" sz="3072" dirty="0">
              <a:solidFill>
                <a:srgbClr val="2B5134"/>
              </a:solidFill>
              <a:sym typeface="Calibri"/>
            </a:endParaRPr>
          </a:p>
          <a:p>
            <a:pPr algn="l"/>
            <a:r>
              <a:rPr lang="en-GB" sz="3072" dirty="0" smtClean="0">
                <a:solidFill>
                  <a:srgbClr val="2B5134"/>
                </a:solidFill>
                <a:sym typeface="Calibri"/>
              </a:rPr>
              <a:t>Agathe de Canson</a:t>
            </a:r>
            <a:endParaRPr lang="en-GB" sz="3072" dirty="0">
              <a:solidFill>
                <a:srgbClr val="2B5134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39"/>
          <a:stretch/>
        </p:blipFill>
        <p:spPr bwMode="auto">
          <a:xfrm>
            <a:off x="2647408" y="7621"/>
            <a:ext cx="8458200" cy="1394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61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9B05-B510-4542-A9AA-9FD0BEC51A49}" type="slidenum">
              <a:rPr lang="en-GB" smtClean="0"/>
              <a:t>3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EB562E-C827-734F-B2AB-6089C2183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60" y="181346"/>
            <a:ext cx="9272452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3FAE2A"/>
                </a:solidFill>
              </a:rPr>
              <a:t>Political developments since last meeting</a:t>
            </a:r>
            <a:endParaRPr lang="en-US" sz="3600" dirty="0">
              <a:solidFill>
                <a:srgbClr val="3FAE2A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500846"/>
            <a:ext cx="11862262" cy="0"/>
          </a:xfrm>
          <a:prstGeom prst="line">
            <a:avLst/>
          </a:prstGeom>
          <a:ln>
            <a:solidFill>
              <a:srgbClr val="3FAE2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50849" y="1284937"/>
            <a:ext cx="2237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28 Oct </a:t>
            </a:r>
          </a:p>
          <a:p>
            <a:pPr algn="ctr"/>
            <a:r>
              <a:rPr lang="en-GB" dirty="0" smtClean="0">
                <a:solidFill>
                  <a:srgbClr val="2B5134"/>
                </a:solidFill>
              </a:rPr>
              <a:t>Environment Bill second reading</a:t>
            </a:r>
            <a:endParaRPr lang="en-GB" dirty="0">
              <a:solidFill>
                <a:srgbClr val="2B513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0439" y="4889811"/>
            <a:ext cx="2620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Nov</a:t>
            </a:r>
          </a:p>
          <a:p>
            <a:pPr algn="ctr"/>
            <a:r>
              <a:rPr lang="en-GB" dirty="0" smtClean="0">
                <a:solidFill>
                  <a:srgbClr val="2B5134"/>
                </a:solidFill>
              </a:rPr>
              <a:t>Manifestos released</a:t>
            </a:r>
          </a:p>
          <a:p>
            <a:pPr algn="ctr"/>
            <a:r>
              <a:rPr lang="en-GB" dirty="0" smtClean="0">
                <a:solidFill>
                  <a:srgbClr val="2B5134"/>
                </a:solidFill>
              </a:rPr>
              <a:t>Climate and nature Leaders’ debate</a:t>
            </a:r>
            <a:endParaRPr lang="en-GB" dirty="0">
              <a:solidFill>
                <a:srgbClr val="2B513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5469" y="1284937"/>
            <a:ext cx="2704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12 Dec</a:t>
            </a:r>
          </a:p>
          <a:p>
            <a:pPr algn="ctr"/>
            <a:r>
              <a:rPr lang="en-GB" dirty="0" smtClean="0">
                <a:solidFill>
                  <a:srgbClr val="2B5134"/>
                </a:solidFill>
              </a:rPr>
              <a:t>General Election result: </a:t>
            </a:r>
            <a:r>
              <a:rPr lang="en-GB" dirty="0">
                <a:solidFill>
                  <a:srgbClr val="2B5134"/>
                </a:solidFill>
              </a:rPr>
              <a:t>t</a:t>
            </a:r>
            <a:r>
              <a:rPr lang="en-GB" dirty="0" smtClean="0">
                <a:solidFill>
                  <a:srgbClr val="2B5134"/>
                </a:solidFill>
              </a:rPr>
              <a:t>he Conservatives win with a majority of 80</a:t>
            </a:r>
            <a:endParaRPr lang="en-GB" dirty="0">
              <a:solidFill>
                <a:srgbClr val="2B513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07209" y="4889811"/>
            <a:ext cx="2805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17-20 Dec </a:t>
            </a:r>
          </a:p>
          <a:p>
            <a:pPr algn="ctr"/>
            <a:r>
              <a:rPr lang="en-GB" dirty="0" smtClean="0">
                <a:solidFill>
                  <a:srgbClr val="2B5134"/>
                </a:solidFill>
              </a:rPr>
              <a:t>Parliament returns</a:t>
            </a:r>
          </a:p>
          <a:p>
            <a:pPr algn="ctr"/>
            <a:r>
              <a:rPr lang="en-GB" dirty="0" smtClean="0">
                <a:solidFill>
                  <a:srgbClr val="2B5134"/>
                </a:solidFill>
              </a:rPr>
              <a:t>Queen’s speech</a:t>
            </a:r>
          </a:p>
          <a:p>
            <a:pPr algn="ctr"/>
            <a:r>
              <a:rPr lang="en-GB" dirty="0" smtClean="0">
                <a:solidFill>
                  <a:srgbClr val="2B5134"/>
                </a:solidFill>
              </a:rPr>
              <a:t>New WAB is introduced to Parliament </a:t>
            </a:r>
            <a:endParaRPr lang="en-GB" dirty="0">
              <a:solidFill>
                <a:srgbClr val="2B513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12712" y="1284936"/>
            <a:ext cx="2671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Jan</a:t>
            </a:r>
          </a:p>
          <a:p>
            <a:pPr algn="ctr"/>
            <a:r>
              <a:rPr lang="en-GB" dirty="0" smtClean="0">
                <a:solidFill>
                  <a:srgbClr val="2B5134"/>
                </a:solidFill>
              </a:rPr>
              <a:t>Parliament returns</a:t>
            </a:r>
          </a:p>
          <a:p>
            <a:pPr algn="ctr"/>
            <a:r>
              <a:rPr lang="en-GB" dirty="0" smtClean="0">
                <a:solidFill>
                  <a:srgbClr val="2B5134"/>
                </a:solidFill>
              </a:rPr>
              <a:t>WAB going through Parliament</a:t>
            </a:r>
            <a:endParaRPr lang="en-GB" dirty="0">
              <a:solidFill>
                <a:srgbClr val="2B5134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459311" y="3530636"/>
            <a:ext cx="9005" cy="1283627"/>
          </a:xfrm>
          <a:prstGeom prst="line">
            <a:avLst/>
          </a:prstGeom>
          <a:ln>
            <a:solidFill>
              <a:srgbClr val="3FAE2A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269680" y="2580882"/>
            <a:ext cx="10428" cy="917466"/>
          </a:xfrm>
          <a:prstGeom prst="line">
            <a:avLst/>
          </a:prstGeom>
          <a:ln>
            <a:solidFill>
              <a:srgbClr val="3FAE2A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517475" y="2583381"/>
            <a:ext cx="0" cy="917465"/>
          </a:xfrm>
          <a:prstGeom prst="line">
            <a:avLst/>
          </a:prstGeom>
          <a:ln>
            <a:solidFill>
              <a:srgbClr val="3FAE2A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9509760" y="3498349"/>
            <a:ext cx="3391" cy="1283627"/>
          </a:xfrm>
          <a:prstGeom prst="line">
            <a:avLst/>
          </a:prstGeom>
          <a:ln>
            <a:solidFill>
              <a:srgbClr val="3FAE2A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0958612" y="2583381"/>
            <a:ext cx="10428" cy="917466"/>
          </a:xfrm>
          <a:prstGeom prst="line">
            <a:avLst/>
          </a:prstGeom>
          <a:ln>
            <a:solidFill>
              <a:srgbClr val="3FAE2A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1473927" y="2605475"/>
            <a:ext cx="10428" cy="917466"/>
          </a:xfrm>
          <a:prstGeom prst="line">
            <a:avLst/>
          </a:prstGeom>
          <a:ln>
            <a:solidFill>
              <a:srgbClr val="3FAE2A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050829" y="3498348"/>
            <a:ext cx="3391" cy="1283627"/>
          </a:xfrm>
          <a:prstGeom prst="line">
            <a:avLst/>
          </a:prstGeom>
          <a:ln>
            <a:solidFill>
              <a:srgbClr val="3FAE2A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82297" y="5028310"/>
            <a:ext cx="2954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17 October</a:t>
            </a:r>
          </a:p>
          <a:p>
            <a:pPr algn="ctr"/>
            <a:r>
              <a:rPr lang="en-GB" dirty="0">
                <a:solidFill>
                  <a:srgbClr val="2B5134"/>
                </a:solidFill>
              </a:rPr>
              <a:t>New Withdrawal Agreement and Political Declaration agreed with the EU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3086" y="1284937"/>
            <a:ext cx="2954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15 October</a:t>
            </a:r>
          </a:p>
          <a:p>
            <a:pPr algn="ctr"/>
            <a:r>
              <a:rPr lang="en-GB" dirty="0">
                <a:solidFill>
                  <a:srgbClr val="2B5134"/>
                </a:solidFill>
              </a:rPr>
              <a:t>F</a:t>
            </a:r>
            <a:r>
              <a:rPr lang="en-GB" dirty="0" smtClean="0">
                <a:solidFill>
                  <a:srgbClr val="2B5134"/>
                </a:solidFill>
              </a:rPr>
              <a:t>ull Environment Bill is published</a:t>
            </a:r>
            <a:endParaRPr lang="en-GB" dirty="0">
              <a:solidFill>
                <a:srgbClr val="2B51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9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53" y="106507"/>
            <a:ext cx="5421747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3FAE2A"/>
                </a:solidFill>
              </a:rPr>
              <a:t>The Environment Bill</a:t>
            </a:r>
            <a:endParaRPr lang="en-GB" sz="3600" dirty="0">
              <a:solidFill>
                <a:srgbClr val="3FAE2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229302"/>
            <a:ext cx="11122891" cy="53473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dirty="0" smtClean="0">
                <a:solidFill>
                  <a:srgbClr val="2B5134"/>
                </a:solidFill>
              </a:rPr>
              <a:t>After submitting select committee inquiry evidence and working intensively with Defra during the pre-legislative scrutiny period, we secured significant improvements to the bill compared to its draft form</a:t>
            </a:r>
          </a:p>
          <a:p>
            <a:pPr algn="just"/>
            <a:endParaRPr lang="en-GB" dirty="0" smtClean="0">
              <a:solidFill>
                <a:srgbClr val="2B5134"/>
              </a:solidFill>
            </a:endParaRPr>
          </a:p>
          <a:p>
            <a:pPr algn="just"/>
            <a:r>
              <a:rPr lang="en-GB" dirty="0" smtClean="0">
                <a:solidFill>
                  <a:srgbClr val="2B5134"/>
                </a:solidFill>
              </a:rPr>
              <a:t>The </a:t>
            </a:r>
            <a:r>
              <a:rPr lang="en-GB" dirty="0">
                <a:solidFill>
                  <a:srgbClr val="2B5134"/>
                </a:solidFill>
              </a:rPr>
              <a:t>improvements </a:t>
            </a:r>
            <a:r>
              <a:rPr lang="en-GB" dirty="0" smtClean="0">
                <a:solidFill>
                  <a:srgbClr val="2B5134"/>
                </a:solidFill>
              </a:rPr>
              <a:t>include: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rgbClr val="3FAE2A"/>
                </a:solidFill>
              </a:rPr>
              <a:t>A framework </a:t>
            </a:r>
            <a:r>
              <a:rPr lang="en-GB" dirty="0">
                <a:solidFill>
                  <a:srgbClr val="3FAE2A"/>
                </a:solidFill>
              </a:rPr>
              <a:t>for setting legally binding </a:t>
            </a:r>
            <a:r>
              <a:rPr lang="en-GB" dirty="0" smtClean="0">
                <a:solidFill>
                  <a:srgbClr val="3FAE2A"/>
                </a:solidFill>
              </a:rPr>
              <a:t>targets.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3FAE2A"/>
                </a:solidFill>
              </a:rPr>
              <a:t>S</a:t>
            </a:r>
            <a:r>
              <a:rPr lang="en-GB" dirty="0" smtClean="0">
                <a:solidFill>
                  <a:srgbClr val="3FAE2A"/>
                </a:solidFill>
              </a:rPr>
              <a:t>tronger </a:t>
            </a:r>
            <a:r>
              <a:rPr lang="en-GB" dirty="0">
                <a:solidFill>
                  <a:srgbClr val="3FAE2A"/>
                </a:solidFill>
              </a:rPr>
              <a:t>powers and a five-year ring fenced budget for the new environmental oversight </a:t>
            </a:r>
            <a:r>
              <a:rPr lang="en-GB" dirty="0" smtClean="0">
                <a:solidFill>
                  <a:srgbClr val="3FAE2A"/>
                </a:solidFill>
              </a:rPr>
              <a:t>body (the Office for Environment Protection). Its </a:t>
            </a:r>
            <a:r>
              <a:rPr lang="en-GB" dirty="0">
                <a:solidFill>
                  <a:srgbClr val="3FAE2A"/>
                </a:solidFill>
              </a:rPr>
              <a:t>remit was also extended to cover climate change. </a:t>
            </a:r>
            <a:endParaRPr lang="en-GB" dirty="0" smtClean="0">
              <a:solidFill>
                <a:srgbClr val="3FAE2A"/>
              </a:solidFill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endParaRPr lang="en-GB" dirty="0" smtClean="0">
              <a:solidFill>
                <a:srgbClr val="3FAE2A"/>
              </a:solidFill>
            </a:endParaRPr>
          </a:p>
          <a:p>
            <a:pPr algn="just"/>
            <a:r>
              <a:rPr lang="en-GB" dirty="0" smtClean="0">
                <a:solidFill>
                  <a:srgbClr val="2B5134"/>
                </a:solidFill>
              </a:rPr>
              <a:t>We </a:t>
            </a:r>
            <a:r>
              <a:rPr lang="en-GB" dirty="0" smtClean="0">
                <a:solidFill>
                  <a:srgbClr val="2B5134"/>
                </a:solidFill>
                <a:hlinkClick r:id="rId3"/>
              </a:rPr>
              <a:t>briefed</a:t>
            </a:r>
            <a:r>
              <a:rPr lang="en-GB" dirty="0" smtClean="0">
                <a:solidFill>
                  <a:srgbClr val="2B5134"/>
                </a:solidFill>
              </a:rPr>
              <a:t> Parliamentarians ahead of the bill’s </a:t>
            </a:r>
            <a:r>
              <a:rPr lang="en-GB" dirty="0">
                <a:solidFill>
                  <a:srgbClr val="2B5134"/>
                </a:solidFill>
              </a:rPr>
              <a:t>second reading in the </a:t>
            </a:r>
            <a:r>
              <a:rPr lang="en-GB" dirty="0" smtClean="0">
                <a:solidFill>
                  <a:srgbClr val="2B5134"/>
                </a:solidFill>
              </a:rPr>
              <a:t>Commons. </a:t>
            </a:r>
            <a:r>
              <a:rPr lang="en-GB" dirty="0">
                <a:solidFill>
                  <a:srgbClr val="2B5134"/>
                </a:solidFill>
              </a:rPr>
              <a:t>Much of our briefing was reflected by parliamentarians </a:t>
            </a:r>
            <a:r>
              <a:rPr lang="en-GB" dirty="0" smtClean="0">
                <a:solidFill>
                  <a:srgbClr val="2B5134"/>
                </a:solidFill>
              </a:rPr>
              <a:t>in </a:t>
            </a:r>
            <a:r>
              <a:rPr lang="en-GB" dirty="0">
                <a:solidFill>
                  <a:srgbClr val="2B5134"/>
                </a:solidFill>
              </a:rPr>
              <a:t>the debate </a:t>
            </a:r>
            <a:endParaRPr lang="en-GB" dirty="0" smtClean="0">
              <a:solidFill>
                <a:srgbClr val="2B5134"/>
              </a:solidFill>
            </a:endParaRPr>
          </a:p>
          <a:p>
            <a:pPr marL="0" indent="0" algn="just">
              <a:buNone/>
            </a:pPr>
            <a:endParaRPr lang="en-GB" dirty="0">
              <a:solidFill>
                <a:srgbClr val="2B5134"/>
              </a:solidFill>
            </a:endParaRPr>
          </a:p>
          <a:p>
            <a:pPr algn="just"/>
            <a:r>
              <a:rPr lang="en-GB" dirty="0" smtClean="0">
                <a:solidFill>
                  <a:srgbClr val="2B5134"/>
                </a:solidFill>
              </a:rPr>
              <a:t>We are now seeking further improvements to the bill which we expect to return soon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7329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08" y="143452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3FAE2A"/>
                </a:solidFill>
              </a:rPr>
              <a:t>2019 Withdrawal Agreement</a:t>
            </a:r>
            <a:endParaRPr lang="en-GB" sz="3600" dirty="0">
              <a:solidFill>
                <a:srgbClr val="3FAE2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08" y="1367416"/>
            <a:ext cx="11021291" cy="511651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2B5134"/>
                </a:solidFill>
              </a:rPr>
              <a:t>As detailed in our </a:t>
            </a:r>
            <a:r>
              <a:rPr lang="en-GB" dirty="0" smtClean="0">
                <a:solidFill>
                  <a:srgbClr val="2B5134"/>
                </a:solidFill>
                <a:hlinkClick r:id="rId3"/>
              </a:rPr>
              <a:t>analysis</a:t>
            </a:r>
            <a:r>
              <a:rPr lang="en-GB" dirty="0" smtClean="0">
                <a:solidFill>
                  <a:srgbClr val="2B5134"/>
                </a:solidFill>
              </a:rPr>
              <a:t>, </a:t>
            </a:r>
            <a:r>
              <a:rPr lang="en-GB" b="1" dirty="0" smtClean="0">
                <a:solidFill>
                  <a:srgbClr val="2B5134"/>
                </a:solidFill>
              </a:rPr>
              <a:t>the 2019 Withdrawal Agreement puts environmental protections and standards at high risk</a:t>
            </a:r>
            <a:endParaRPr lang="en-GB" dirty="0" smtClean="0">
              <a:solidFill>
                <a:srgbClr val="2B5134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GB" dirty="0" smtClean="0">
              <a:solidFill>
                <a:srgbClr val="2B5134"/>
              </a:solidFill>
            </a:endParaRP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2B5134"/>
                </a:solidFill>
              </a:rPr>
              <a:t>This is largely due to </a:t>
            </a:r>
            <a:r>
              <a:rPr lang="en-GB" b="1" dirty="0" smtClean="0">
                <a:solidFill>
                  <a:srgbClr val="2B5134"/>
                </a:solidFill>
              </a:rPr>
              <a:t>non-regression provisions being relegated </a:t>
            </a:r>
            <a:r>
              <a:rPr lang="en-GB" dirty="0" smtClean="0">
                <a:solidFill>
                  <a:srgbClr val="2B5134"/>
                </a:solidFill>
              </a:rPr>
              <a:t>from the binding Withdrawal Agreement to the non-binding Political Declaration</a:t>
            </a:r>
          </a:p>
          <a:p>
            <a:pPr marL="0" indent="0">
              <a:spcAft>
                <a:spcPts val="600"/>
              </a:spcAft>
              <a:buNone/>
            </a:pPr>
            <a:endParaRPr lang="en-GB" dirty="0" smtClean="0">
              <a:solidFill>
                <a:srgbClr val="2B5134"/>
              </a:solidFill>
            </a:endParaRP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2B5134"/>
                </a:solidFill>
              </a:rPr>
              <a:t>Our analysis was referenced in the debate, e.g. by Shadow BEIS Secretary </a:t>
            </a:r>
            <a:r>
              <a:rPr lang="en-GB" dirty="0" smtClean="0">
                <a:solidFill>
                  <a:srgbClr val="2B5134"/>
                </a:solidFill>
                <a:hlinkClick r:id="rId4"/>
              </a:rPr>
              <a:t>Rebecca Long-Bailey</a:t>
            </a:r>
            <a:endParaRPr lang="en-GB" dirty="0" smtClean="0">
              <a:solidFill>
                <a:srgbClr val="2B5134"/>
              </a:solidFill>
            </a:endParaRPr>
          </a:p>
          <a:p>
            <a:pPr>
              <a:spcAft>
                <a:spcPts val="600"/>
              </a:spcAft>
            </a:pPr>
            <a:endParaRPr lang="en-GB" dirty="0" smtClean="0">
              <a:solidFill>
                <a:srgbClr val="2B5134"/>
              </a:solidFill>
            </a:endParaRP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2B5134"/>
                </a:solidFill>
              </a:rPr>
              <a:t>Attention now turns to the national implementation legislation – the </a:t>
            </a:r>
            <a:r>
              <a:rPr lang="en-GB" dirty="0" smtClean="0">
                <a:solidFill>
                  <a:srgbClr val="2B5134"/>
                </a:solidFill>
              </a:rPr>
              <a:t>EU (</a:t>
            </a:r>
            <a:r>
              <a:rPr lang="en-GB" dirty="0" smtClean="0">
                <a:solidFill>
                  <a:srgbClr val="2B5134"/>
                </a:solidFill>
              </a:rPr>
              <a:t>Withdrawal Agreement) Bill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8508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3FAE2A"/>
                </a:solidFill>
              </a:rPr>
              <a:t>2019 General Election campaign: Manifestos</a:t>
            </a:r>
            <a:endParaRPr lang="en-GB" sz="3600" dirty="0">
              <a:solidFill>
                <a:srgbClr val="3FAE2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891" y="1728067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rgbClr val="2B5134"/>
                </a:solidFill>
              </a:rPr>
              <a:t>Greener UK published its </a:t>
            </a:r>
            <a:r>
              <a:rPr lang="en-GB" dirty="0" smtClean="0">
                <a:solidFill>
                  <a:srgbClr val="2B5134"/>
                </a:solidFill>
              </a:rPr>
              <a:t>four </a:t>
            </a:r>
            <a:r>
              <a:rPr lang="en-GB" dirty="0">
                <a:solidFill>
                  <a:srgbClr val="2B5134"/>
                </a:solidFill>
              </a:rPr>
              <a:t>main </a:t>
            </a:r>
            <a:r>
              <a:rPr lang="en-GB" dirty="0" smtClean="0">
                <a:solidFill>
                  <a:srgbClr val="2B5134"/>
                </a:solidFill>
                <a:hlinkClick r:id="rId3"/>
              </a:rPr>
              <a:t>manifesto asks</a:t>
            </a:r>
            <a:r>
              <a:rPr lang="en-GB" dirty="0" smtClean="0">
                <a:solidFill>
                  <a:srgbClr val="2B5134"/>
                </a:solidFill>
              </a:rPr>
              <a:t>:</a:t>
            </a:r>
            <a:endParaRPr lang="en-GB" dirty="0">
              <a:solidFill>
                <a:srgbClr val="2B5134"/>
              </a:solidFill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3FAE2A"/>
                </a:solidFill>
              </a:rPr>
              <a:t>A future </a:t>
            </a:r>
            <a:r>
              <a:rPr lang="en-GB" dirty="0">
                <a:solidFill>
                  <a:srgbClr val="3FAE2A"/>
                </a:solidFill>
                <a:ea typeface="+mj-ea"/>
                <a:cs typeface="+mj-cs"/>
              </a:rPr>
              <a:t>UK-EU partnership </a:t>
            </a:r>
            <a:r>
              <a:rPr lang="en-GB" dirty="0">
                <a:solidFill>
                  <a:srgbClr val="3FAE2A"/>
                </a:solidFill>
              </a:rPr>
              <a:t>that has </a:t>
            </a:r>
            <a:r>
              <a:rPr lang="en-GB" b="1" dirty="0">
                <a:solidFill>
                  <a:srgbClr val="3FAE2A"/>
                </a:solidFill>
                <a:ea typeface="+mj-ea"/>
                <a:cs typeface="+mj-cs"/>
              </a:rPr>
              <a:t>strong environmental co-operation</a:t>
            </a:r>
            <a:r>
              <a:rPr lang="en-GB" b="1" dirty="0">
                <a:solidFill>
                  <a:srgbClr val="3FAE2A"/>
                </a:solidFill>
              </a:rPr>
              <a:t> </a:t>
            </a:r>
            <a:r>
              <a:rPr lang="en-GB" dirty="0">
                <a:solidFill>
                  <a:srgbClr val="3FAE2A"/>
                </a:solidFill>
              </a:rPr>
              <a:t>and </a:t>
            </a:r>
            <a:r>
              <a:rPr lang="en-GB" b="1" dirty="0">
                <a:solidFill>
                  <a:srgbClr val="3FAE2A"/>
                </a:solidFill>
                <a:ea typeface="+mj-ea"/>
                <a:cs typeface="+mj-cs"/>
              </a:rPr>
              <a:t>high standards</a:t>
            </a:r>
            <a:r>
              <a:rPr lang="en-GB" b="1" dirty="0">
                <a:solidFill>
                  <a:srgbClr val="3FAE2A"/>
                </a:solidFill>
              </a:rPr>
              <a:t> </a:t>
            </a:r>
            <a:r>
              <a:rPr lang="en-GB" dirty="0">
                <a:solidFill>
                  <a:srgbClr val="3FAE2A"/>
                </a:solidFill>
              </a:rPr>
              <a:t>at its heart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3FAE2A"/>
                </a:solidFill>
              </a:rPr>
              <a:t>An ambitious </a:t>
            </a:r>
            <a:r>
              <a:rPr lang="en-GB" b="1" dirty="0">
                <a:solidFill>
                  <a:srgbClr val="3FAE2A"/>
                </a:solidFill>
                <a:ea typeface="+mj-ea"/>
                <a:cs typeface="+mj-cs"/>
              </a:rPr>
              <a:t>environment act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3FAE2A"/>
                </a:solidFill>
              </a:rPr>
              <a:t>Ambitious </a:t>
            </a:r>
            <a:r>
              <a:rPr lang="en-GB" b="1" dirty="0">
                <a:solidFill>
                  <a:srgbClr val="3FAE2A"/>
                </a:solidFill>
                <a:ea typeface="+mj-ea"/>
                <a:cs typeface="+mj-cs"/>
              </a:rPr>
              <a:t>agricultural reform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3FAE2A"/>
                </a:solidFill>
              </a:rPr>
              <a:t>Truly </a:t>
            </a:r>
            <a:r>
              <a:rPr lang="en-GB" b="1" dirty="0">
                <a:solidFill>
                  <a:srgbClr val="3FAE2A"/>
                </a:solidFill>
                <a:ea typeface="+mj-ea"/>
                <a:cs typeface="+mj-cs"/>
              </a:rPr>
              <a:t>sustainable</a:t>
            </a:r>
            <a:r>
              <a:rPr lang="en-GB" b="1" dirty="0">
                <a:solidFill>
                  <a:srgbClr val="3FAE2A"/>
                </a:solidFill>
              </a:rPr>
              <a:t> </a:t>
            </a:r>
            <a:r>
              <a:rPr lang="en-GB" b="1" dirty="0">
                <a:solidFill>
                  <a:srgbClr val="3FAE2A"/>
                </a:solidFill>
                <a:ea typeface="+mj-ea"/>
                <a:cs typeface="+mj-cs"/>
              </a:rPr>
              <a:t>fisheries</a:t>
            </a:r>
            <a:r>
              <a:rPr lang="en-GB" b="1" dirty="0">
                <a:solidFill>
                  <a:srgbClr val="3FAE2A"/>
                </a:solidFill>
              </a:rPr>
              <a:t> </a:t>
            </a:r>
            <a:r>
              <a:rPr lang="en-GB" dirty="0" smtClean="0">
                <a:solidFill>
                  <a:srgbClr val="3FAE2A"/>
                </a:solidFill>
              </a:rPr>
              <a:t>management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GB" dirty="0">
              <a:solidFill>
                <a:srgbClr val="3FAE2A"/>
              </a:solidFill>
            </a:endParaRP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2B5134"/>
                </a:solidFill>
              </a:rPr>
              <a:t>We were pleased that the main parties’ manifestos closely reflected our asks across all areas, including maintaining high standards of environmental protection. </a:t>
            </a:r>
            <a:endParaRPr lang="en-GB" dirty="0">
              <a:solidFill>
                <a:srgbClr val="2B51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7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50" y="30047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3FAE2A"/>
                </a:solidFill>
              </a:rPr>
              <a:t>2019 General Election campaign: </a:t>
            </a:r>
            <a:r>
              <a:rPr lang="en-GB" sz="3600" dirty="0" smtClean="0">
                <a:solidFill>
                  <a:srgbClr val="3FAE2A"/>
                </a:solidFill>
              </a:rPr>
              <a:t>leaders’ debate</a:t>
            </a:r>
            <a:endParaRPr lang="en-GB" sz="3600" dirty="0">
              <a:solidFill>
                <a:srgbClr val="3FAE2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91" y="1869959"/>
            <a:ext cx="5471159" cy="435133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rgbClr val="2B5134"/>
                </a:solidFill>
              </a:rPr>
              <a:t>Working with Possible </a:t>
            </a:r>
            <a:r>
              <a:rPr lang="en-GB" dirty="0">
                <a:solidFill>
                  <a:srgbClr val="2B5134"/>
                </a:solidFill>
              </a:rPr>
              <a:t>(formerly 10:10</a:t>
            </a:r>
            <a:r>
              <a:rPr lang="en-GB" dirty="0" smtClean="0">
                <a:solidFill>
                  <a:srgbClr val="2B5134"/>
                </a:solidFill>
              </a:rPr>
              <a:t>), we called </a:t>
            </a:r>
            <a:r>
              <a:rPr lang="en-GB" dirty="0">
                <a:solidFill>
                  <a:srgbClr val="2B5134"/>
                </a:solidFill>
              </a:rPr>
              <a:t>for party leaders to take part in a televised climate and nature </a:t>
            </a:r>
            <a:r>
              <a:rPr lang="en-GB" dirty="0" smtClean="0">
                <a:solidFill>
                  <a:srgbClr val="2B5134"/>
                </a:solidFill>
              </a:rPr>
              <a:t>debate. This ask was communicated in </a:t>
            </a:r>
            <a:r>
              <a:rPr lang="en-GB" dirty="0">
                <a:solidFill>
                  <a:srgbClr val="2B5134"/>
                </a:solidFill>
              </a:rPr>
              <a:t>a </a:t>
            </a:r>
            <a:r>
              <a:rPr lang="en-GB" u="sng" dirty="0">
                <a:solidFill>
                  <a:srgbClr val="2B5134"/>
                </a:solidFill>
                <a:hlinkClick r:id="rId3"/>
              </a:rPr>
              <a:t>petition</a:t>
            </a:r>
            <a:r>
              <a:rPr lang="en-GB" dirty="0">
                <a:solidFill>
                  <a:srgbClr val="2B5134"/>
                </a:solidFill>
              </a:rPr>
              <a:t> signed by over </a:t>
            </a:r>
            <a:r>
              <a:rPr lang="en-GB" dirty="0" smtClean="0">
                <a:solidFill>
                  <a:srgbClr val="2B5134"/>
                </a:solidFill>
              </a:rPr>
              <a:t>200,000 people.</a:t>
            </a:r>
          </a:p>
          <a:p>
            <a:pPr marL="0" indent="0">
              <a:buNone/>
            </a:pPr>
            <a:endParaRPr lang="en-GB" dirty="0" smtClean="0">
              <a:solidFill>
                <a:srgbClr val="2B5134"/>
              </a:solidFill>
            </a:endParaRPr>
          </a:p>
          <a:p>
            <a:r>
              <a:rPr lang="en-GB" dirty="0" smtClean="0">
                <a:solidFill>
                  <a:srgbClr val="2B5134"/>
                </a:solidFill>
              </a:rPr>
              <a:t>We helped to expand the original remit to cover nature as well as climate.</a:t>
            </a:r>
          </a:p>
          <a:p>
            <a:pPr marL="0" indent="0">
              <a:buNone/>
            </a:pPr>
            <a:endParaRPr lang="en-GB" dirty="0" smtClean="0">
              <a:solidFill>
                <a:srgbClr val="2B5134"/>
              </a:solidFill>
            </a:endParaRPr>
          </a:p>
          <a:p>
            <a:r>
              <a:rPr lang="en-GB" dirty="0" smtClean="0">
                <a:solidFill>
                  <a:srgbClr val="2B5134"/>
                </a:solidFill>
              </a:rPr>
              <a:t>The </a:t>
            </a:r>
            <a:r>
              <a:rPr lang="en-GB" dirty="0">
                <a:solidFill>
                  <a:srgbClr val="2B5134"/>
                </a:solidFill>
              </a:rPr>
              <a:t>debate was the first of its </a:t>
            </a:r>
            <a:r>
              <a:rPr lang="en-GB" dirty="0" smtClean="0">
                <a:solidFill>
                  <a:srgbClr val="2B5134"/>
                </a:solidFill>
              </a:rPr>
              <a:t>kind. It was watched by </a:t>
            </a:r>
            <a:r>
              <a:rPr lang="en-GB" dirty="0">
                <a:solidFill>
                  <a:srgbClr val="2B5134"/>
                </a:solidFill>
                <a:ea typeface="+mj-ea"/>
                <a:cs typeface="+mj-cs"/>
              </a:rPr>
              <a:t>3 million people</a:t>
            </a:r>
            <a:r>
              <a:rPr lang="en-GB" sz="3600" dirty="0">
                <a:solidFill>
                  <a:srgbClr val="2B513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smtClean="0">
                <a:solidFill>
                  <a:srgbClr val="2B5134"/>
                </a:solidFill>
              </a:rPr>
              <a:t>across all platforms.</a:t>
            </a:r>
            <a:endParaRPr lang="en-GB" dirty="0">
              <a:solidFill>
                <a:srgbClr val="2B513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599" y="2166620"/>
            <a:ext cx="6111188" cy="354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3166" y="78146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3FAE2A"/>
                </a:solidFill>
              </a:rPr>
              <a:t>T</a:t>
            </a:r>
            <a:r>
              <a:rPr lang="en-GB" sz="3600" dirty="0" smtClean="0">
                <a:solidFill>
                  <a:srgbClr val="3FAE2A"/>
                </a:solidFill>
              </a:rPr>
              <a:t>he new political landscape</a:t>
            </a:r>
            <a:endParaRPr lang="en-GB" sz="3600" dirty="0">
              <a:solidFill>
                <a:srgbClr val="3FAE2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335" y="1403709"/>
            <a:ext cx="6663257" cy="17052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3166" y="2999789"/>
            <a:ext cx="8399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2B5134"/>
                </a:solidFill>
              </a:rPr>
              <a:t>Conservatives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B5134"/>
                </a:solidFill>
              </a:rPr>
              <a:t>Secured a majority of 80 in the general 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B5134"/>
                </a:solidFill>
              </a:rPr>
              <a:t>Several </a:t>
            </a:r>
            <a:r>
              <a:rPr lang="en-GB" dirty="0" err="1">
                <a:solidFill>
                  <a:srgbClr val="2B5134"/>
                </a:solidFill>
              </a:rPr>
              <a:t>Brexit</a:t>
            </a:r>
            <a:r>
              <a:rPr lang="en-GB" dirty="0">
                <a:solidFill>
                  <a:srgbClr val="2B5134"/>
                </a:solidFill>
              </a:rPr>
              <a:t> moderates stepped down, including ~18 green Conservative 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B5134"/>
                </a:solidFill>
              </a:rPr>
              <a:t>We identified 30 </a:t>
            </a:r>
            <a:r>
              <a:rPr lang="en-GB" dirty="0">
                <a:solidFill>
                  <a:srgbClr val="2B5134"/>
                </a:solidFill>
              </a:rPr>
              <a:t>new MPs </a:t>
            </a:r>
            <a:r>
              <a:rPr lang="en-GB" dirty="0" smtClean="0">
                <a:solidFill>
                  <a:srgbClr val="2B5134"/>
                </a:solidFill>
              </a:rPr>
              <a:t>as </a:t>
            </a:r>
            <a:r>
              <a:rPr lang="en-GB" dirty="0">
                <a:solidFill>
                  <a:srgbClr val="2B5134"/>
                </a:solidFill>
              </a:rPr>
              <a:t>potentially </a:t>
            </a:r>
            <a:r>
              <a:rPr lang="en-GB" dirty="0" smtClean="0">
                <a:solidFill>
                  <a:srgbClr val="2B5134"/>
                </a:solidFill>
              </a:rPr>
              <a:t>supportive, including 11 </a:t>
            </a:r>
            <a:r>
              <a:rPr lang="en-GB" dirty="0">
                <a:solidFill>
                  <a:srgbClr val="2B5134"/>
                </a:solidFill>
              </a:rPr>
              <a:t>new </a:t>
            </a:r>
            <a:r>
              <a:rPr lang="en-GB" dirty="0" smtClean="0">
                <a:solidFill>
                  <a:srgbClr val="2B5134"/>
                </a:solidFill>
              </a:rPr>
              <a:t>CEN members</a:t>
            </a:r>
            <a:endParaRPr lang="en-GB" dirty="0">
              <a:solidFill>
                <a:srgbClr val="2B51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B5134"/>
                </a:solidFill>
              </a:rPr>
              <a:t>Zac Goldsmith </a:t>
            </a:r>
            <a:r>
              <a:rPr lang="en-GB" dirty="0" smtClean="0">
                <a:solidFill>
                  <a:srgbClr val="2B5134"/>
                </a:solidFill>
              </a:rPr>
              <a:t>now attends Cabinet </a:t>
            </a:r>
            <a:r>
              <a:rPr lang="en-GB" dirty="0">
                <a:solidFill>
                  <a:srgbClr val="2B5134"/>
                </a:solidFill>
              </a:rPr>
              <a:t>as a peer with the same DFID-Defra </a:t>
            </a:r>
            <a:r>
              <a:rPr lang="en-GB" dirty="0" smtClean="0">
                <a:solidFill>
                  <a:srgbClr val="2B5134"/>
                </a:solidFill>
              </a:rPr>
              <a:t>brief</a:t>
            </a:r>
            <a:endParaRPr lang="en-GB" dirty="0">
              <a:solidFill>
                <a:srgbClr val="2B513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166" y="4523849"/>
            <a:ext cx="12528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2B5134"/>
                </a:solidFill>
              </a:rPr>
              <a:t>Labour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B5134"/>
                </a:solidFill>
              </a:rPr>
              <a:t>K</a:t>
            </a:r>
            <a:r>
              <a:rPr lang="en-GB" dirty="0" smtClean="0">
                <a:solidFill>
                  <a:srgbClr val="2B5134"/>
                </a:solidFill>
              </a:rPr>
              <a:t>ey green figures lost their seat (e.g. Sue Hayman, Sandy Martin, Mary </a:t>
            </a:r>
            <a:r>
              <a:rPr lang="en-GB" dirty="0" err="1" smtClean="0">
                <a:solidFill>
                  <a:srgbClr val="2B5134"/>
                </a:solidFill>
              </a:rPr>
              <a:t>Creagh</a:t>
            </a:r>
            <a:r>
              <a:rPr lang="en-GB" dirty="0" smtClean="0">
                <a:solidFill>
                  <a:srgbClr val="2B5134"/>
                </a:solidFill>
              </a:rPr>
              <a:t>); some supportive backbenchers returned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B5134"/>
                </a:solidFill>
              </a:rPr>
              <a:t>We identified ~12 new MPs as potentially supportive.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166" y="5447179"/>
            <a:ext cx="11599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2B5134"/>
                </a:solidFill>
              </a:rPr>
              <a:t>SNP and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B5134"/>
                </a:solidFill>
              </a:rPr>
              <a:t>The SNP is now a large voice in Parliament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B5134"/>
                </a:solidFill>
              </a:rPr>
              <a:t>Northern Ireland is now represented by 3 parties in Parliament: DUP, SDLP &amp; Alliance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B5134"/>
                </a:solidFill>
              </a:rPr>
              <a:t>An executive has now formed in Stormont</a:t>
            </a:r>
          </a:p>
        </p:txBody>
      </p:sp>
    </p:spTree>
    <p:extLst>
      <p:ext uri="{BB962C8B-B14F-4D97-AF65-F5344CB8AC3E}">
        <p14:creationId xmlns:p14="http://schemas.microsoft.com/office/powerpoint/2010/main" val="34287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3FAE2A"/>
                </a:solidFill>
              </a:rPr>
              <a:t>Other considerations</a:t>
            </a:r>
            <a:endParaRPr lang="en-GB" sz="3600" dirty="0">
              <a:solidFill>
                <a:srgbClr val="3FAE2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891" y="1728066"/>
            <a:ext cx="10515600" cy="4728151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2B5134"/>
                </a:solidFill>
              </a:rPr>
              <a:t>The Labour Party and Liberal Democrats are in the midst of leadership contests</a:t>
            </a:r>
            <a:endParaRPr lang="en-GB" dirty="0">
              <a:solidFill>
                <a:srgbClr val="3FAE2A"/>
              </a:solidFill>
            </a:endParaRP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2B5134"/>
                </a:solidFill>
              </a:rPr>
              <a:t>The SNP is focusing its attention on the call for a new Scottish </a:t>
            </a:r>
            <a:r>
              <a:rPr lang="en-GB" dirty="0">
                <a:solidFill>
                  <a:srgbClr val="2B5134"/>
                </a:solidFill>
              </a:rPr>
              <a:t>i</a:t>
            </a:r>
            <a:r>
              <a:rPr lang="en-GB" dirty="0" smtClean="0">
                <a:solidFill>
                  <a:srgbClr val="2B5134"/>
                </a:solidFill>
              </a:rPr>
              <a:t>ndependence referendum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2B5134"/>
                </a:solidFill>
              </a:rPr>
              <a:t>Commons Select Committees are not expected to be up-and-running until late February/early March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2B5134"/>
                </a:solidFill>
              </a:rPr>
              <a:t>There will be a cabinet reshuffle and possible civil service re-structuring in late January/early February</a:t>
            </a:r>
          </a:p>
          <a:p>
            <a:pPr lvl="0">
              <a:spcAft>
                <a:spcPts val="600"/>
              </a:spcAft>
            </a:pPr>
            <a:r>
              <a:rPr lang="en-GB" dirty="0" smtClean="0">
                <a:solidFill>
                  <a:srgbClr val="2B5134"/>
                </a:solidFill>
              </a:rPr>
              <a:t>Government therefore </a:t>
            </a:r>
            <a:r>
              <a:rPr lang="en-GB" dirty="0">
                <a:solidFill>
                  <a:srgbClr val="2B5134"/>
                </a:solidFill>
              </a:rPr>
              <a:t>faces little short-term scrutiny, which increases the importance of civil society monitoring and </a:t>
            </a:r>
            <a:r>
              <a:rPr lang="en-GB" dirty="0" smtClean="0">
                <a:solidFill>
                  <a:srgbClr val="2B5134"/>
                </a:solidFill>
              </a:rPr>
              <a:t>advocacy</a:t>
            </a:r>
          </a:p>
          <a:p>
            <a:pPr>
              <a:spcAft>
                <a:spcPts val="600"/>
              </a:spcAft>
            </a:pPr>
            <a:endParaRPr lang="en-GB" dirty="0">
              <a:solidFill>
                <a:srgbClr val="2B51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1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1097</Words>
  <Application>Microsoft Office PowerPoint</Application>
  <PresentationFormat>Widescreen</PresentationFormat>
  <Paragraphs>153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Office Theme</vt:lpstr>
      <vt:lpstr>PowerPoint Presentation</vt:lpstr>
      <vt:lpstr>Overview of Greener UK’s recent activity   </vt:lpstr>
      <vt:lpstr>Political developments since last meeting</vt:lpstr>
      <vt:lpstr>The Environment Bill</vt:lpstr>
      <vt:lpstr>2019 Withdrawal Agreement</vt:lpstr>
      <vt:lpstr>2019 General Election campaign: Manifestos</vt:lpstr>
      <vt:lpstr>2019 General Election campaign: leaders’ debate</vt:lpstr>
      <vt:lpstr>The new political landscape</vt:lpstr>
      <vt:lpstr>Other considerations</vt:lpstr>
      <vt:lpstr>Questions?</vt:lpstr>
      <vt:lpstr>What next? Greener UK and the 1st 100 days of the new administration</vt:lpstr>
      <vt:lpstr>Domestic: legislation</vt:lpstr>
      <vt:lpstr>Domestic: Greener UK</vt:lpstr>
      <vt:lpstr>International: political context</vt:lpstr>
      <vt:lpstr>International: Legislation</vt:lpstr>
      <vt:lpstr>International: Provisional timeline </vt:lpstr>
      <vt:lpstr>International: Greener UK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 2: Political context</dc:title>
  <dc:creator>Agathe de Canson</dc:creator>
  <cp:lastModifiedBy>Sarah Williams</cp:lastModifiedBy>
  <cp:revision>144</cp:revision>
  <dcterms:created xsi:type="dcterms:W3CDTF">2020-01-09T17:11:58Z</dcterms:created>
  <dcterms:modified xsi:type="dcterms:W3CDTF">2020-01-17T16:12:48Z</dcterms:modified>
</cp:coreProperties>
</file>