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</p:sldMasterIdLst>
  <p:notesMasterIdLst>
    <p:notesMasterId r:id="rId29"/>
  </p:notesMasterIdLst>
  <p:sldIdLst>
    <p:sldId id="260" r:id="rId9"/>
    <p:sldId id="259" r:id="rId10"/>
    <p:sldId id="272" r:id="rId11"/>
    <p:sldId id="273" r:id="rId12"/>
    <p:sldId id="268" r:id="rId13"/>
    <p:sldId id="269" r:id="rId14"/>
    <p:sldId id="274" r:id="rId15"/>
    <p:sldId id="276" r:id="rId16"/>
    <p:sldId id="262" r:id="rId17"/>
    <p:sldId id="275" r:id="rId18"/>
    <p:sldId id="264" r:id="rId19"/>
    <p:sldId id="261" r:id="rId20"/>
    <p:sldId id="277" r:id="rId21"/>
    <p:sldId id="278" r:id="rId22"/>
    <p:sldId id="280" r:id="rId23"/>
    <p:sldId id="282" r:id="rId24"/>
    <p:sldId id="283" r:id="rId25"/>
    <p:sldId id="279" r:id="rId26"/>
    <p:sldId id="281" r:id="rId27"/>
    <p:sldId id="26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4"/>
    <a:srgbClr val="009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E716-E05A-450D-B837-C596ED7F4143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5B6D-BC6C-4BB2-BC4B-6EE894113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6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8000C-DDDC-4ED6-947B-2022435BCA53}" type="slidenum">
              <a:rPr lang="en-GB"/>
              <a:pPr/>
              <a:t>1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5B6D-BC6C-4BB2-BC4B-6EE894113E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5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5B6D-BC6C-4BB2-BC4B-6EE894113E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5B6D-BC6C-4BB2-BC4B-6EE894113E7A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5B6D-BC6C-4BB2-BC4B-6EE894113E7A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A42B7CC1-58C0-4272-A06F-E1839390A90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1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58D2-C521-4FF4-AEBB-D4B6C17714B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437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51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860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8587-86C4-454E-8C1F-868B71AE92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5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6EC7B9-7235-40FB-80E0-E3299DA7BFE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DED0-69A6-4235-9619-1F21FDD313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2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A42B7CC1-58C0-4272-A06F-E1839390A90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2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69A2-02EF-4ED6-8A45-A823DCBC87F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8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A9CE-BEFF-41B7-9BD9-203A7C2451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2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EE0E-F869-42EE-A83F-6E5AE35795E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1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3B65-EE7C-42EE-BCE3-73D5623266C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3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5BCB-7D34-4030-B366-1D14C4801F9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69A2-02EF-4ED6-8A45-A823DCBC87F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8510-3C73-4D10-9362-FCF10D760E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6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160D-6EBE-455B-8F8F-397D0D1787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A35A-FB5E-49D0-B493-AA2C36F5AE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5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58D2-C521-4FF4-AEBB-D4B6C17714B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1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8587-86C4-454E-8C1F-868B71AE92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6EC7B9-7235-40FB-80E0-E3299DA7BFE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08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DED0-69A6-4235-9619-1F21FDD313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5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A42B7CC1-58C0-4272-A06F-E1839390A90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32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69A2-02EF-4ED6-8A45-A823DCBC87F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05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A9CE-BEFF-41B7-9BD9-203A7C2451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4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A9CE-BEFF-41B7-9BD9-203A7C2451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7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EE0E-F869-42EE-A83F-6E5AE35795E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82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3B65-EE7C-42EE-BCE3-73D5623266C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25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5BCB-7D34-4030-B366-1D14C4801F9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9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8510-3C73-4D10-9362-FCF10D760E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69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160D-6EBE-455B-8F8F-397D0D1787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31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A35A-FB5E-49D0-B493-AA2C36F5AE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1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58D2-C521-4FF4-AEBB-D4B6C17714B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23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8587-86C4-454E-8C1F-868B71AE92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6EC7B9-7235-40FB-80E0-E3299DA7BFE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19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DED0-69A6-4235-9619-1F21FDD313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EE0E-F869-42EE-A83F-6E5AE35795E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5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A42B7CC1-58C0-4272-A06F-E1839390A90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1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69A2-02EF-4ED6-8A45-A823DCBC87F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5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A9CE-BEFF-41B7-9BD9-203A7C2451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83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EE0E-F869-42EE-A83F-6E5AE35795E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3B65-EE7C-42EE-BCE3-73D5623266C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20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5BCB-7D34-4030-B366-1D14C4801F9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75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8510-3C73-4D10-9362-FCF10D760E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33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160D-6EBE-455B-8F8F-397D0D1787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14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A35A-FB5E-49D0-B493-AA2C36F5AE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36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58D2-C521-4FF4-AEBB-D4B6C17714B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3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3B65-EE7C-42EE-BCE3-73D5623266C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69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8587-86C4-454E-8C1F-868B71AE92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50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6EC7B9-7235-40FB-80E0-E3299DA7BFE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58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DED0-69A6-4235-9619-1F21FDD313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A42B7CC1-58C0-4272-A06F-E1839390A90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21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69A2-02EF-4ED6-8A45-A823DCBC87F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79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A9CE-BEFF-41B7-9BD9-203A7C2451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40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EE0E-F869-42EE-A83F-6E5AE35795E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4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3B65-EE7C-42EE-BCE3-73D5623266C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9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5BCB-7D34-4030-B366-1D14C4801F9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67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8510-3C73-4D10-9362-FCF10D760E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5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5BCB-7D34-4030-B366-1D14C4801F9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57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160D-6EBE-455B-8F8F-397D0D1787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09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A35A-FB5E-49D0-B493-AA2C36F5AE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5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58D2-C521-4FF4-AEBB-D4B6C17714B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92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8587-86C4-454E-8C1F-868B71AE92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6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6EC7B9-7235-40FB-80E0-E3299DA7BFE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58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DED0-69A6-4235-9619-1F21FDD313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7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A42B7CC1-58C0-4272-A06F-E1839390A90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52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69A2-02EF-4ED6-8A45-A823DCBC87F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64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A9CE-BEFF-41B7-9BD9-203A7C2451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01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EE0E-F869-42EE-A83F-6E5AE35795E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6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8510-3C73-4D10-9362-FCF10D760E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58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3B65-EE7C-42EE-BCE3-73D5623266C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7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5BCB-7D34-4030-B366-1D14C4801F9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0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8510-3C73-4D10-9362-FCF10D760E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58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160D-6EBE-455B-8F8F-397D0D1787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242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A35A-FB5E-49D0-B493-AA2C36F5AE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1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58D2-C521-4FF4-AEBB-D4B6C17714B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1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8587-86C4-454E-8C1F-868B71AE92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49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6EC7B9-7235-40FB-80E0-E3299DA7BFE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8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DED0-69A6-4235-9619-1F21FDD313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3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0823F755-2301-429C-A5FF-43304C1B21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5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160D-6EBE-455B-8F8F-397D0D1787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372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B57E-C746-4065-9D0A-2B4D0297F31D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44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E5A3-6BB0-4870-B197-84A1D643F9F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34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96A9-CCBB-4A56-A625-298B7A4E7641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10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EFCB1-E6CB-49C9-BF96-8B7112FC0398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262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7BAEE-1830-4167-B43F-5EE6DE0B1002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13F7F-7598-4244-9C59-4941B2EEEA91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40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DEB32-1677-42AE-B4C6-DA3C4C278440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95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144AF-C3CD-4FC6-8216-AAD25266B3A2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117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22FC-4142-4473-82ED-CE66F29C940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43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9FB-E83F-4E15-B9C6-CF8E7CCD8136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8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A35A-FB5E-49D0-B493-AA2C36F5AE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046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27827A-C0ED-407F-B224-C91A803453B2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608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4DDFD2-0DD7-4024-B0E7-7E56AD466A6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72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299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8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497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4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70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44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61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1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F024D0-D13A-4B6C-BF09-2BF8E34B0E47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F024D0-D13A-4B6C-BF09-2BF8E34B0E47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F024D0-D13A-4B6C-BF09-2BF8E34B0E47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1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F024D0-D13A-4B6C-BF09-2BF8E34B0E47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0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F024D0-D13A-4B6C-BF09-2BF8E34B0E47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F024D0-D13A-4B6C-BF09-2BF8E34B0E47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FE3C8B8-7B4D-4C85-A616-59752DE71BE1}" type="slidenum">
              <a:rPr lang="en-GB">
                <a:solidFill>
                  <a:srgbClr val="323D4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CDF932-A87E-264A-A1EE-4C1A5E4BE7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177A6A-6A33-A440-84AF-0A7697E0F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0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Sustainability communications and behavioural change. </a:t>
            </a:r>
            <a:endParaRPr lang="en-GB" sz="5400" dirty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93865"/>
            <a:ext cx="7981950" cy="1223367"/>
          </a:xfrm>
        </p:spPr>
        <p:txBody>
          <a:bodyPr/>
          <a:lstStyle/>
          <a:p>
            <a:pPr eaLnBrk="0" hangingPunct="0">
              <a:lnSpc>
                <a:spcPts val="4100"/>
              </a:lnSpc>
            </a:pPr>
            <a:r>
              <a:rPr lang="en-GB" dirty="0" smtClean="0">
                <a:solidFill>
                  <a:srgbClr val="B2D5D5"/>
                </a:solidFill>
              </a:rPr>
              <a:t>Our plans for 2012 and beyond</a:t>
            </a:r>
            <a:endParaRPr lang="en-GB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ts val="2400"/>
              </a:lnSpc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Greg Sandford – June 2012</a:t>
            </a:r>
            <a:endParaRPr lang="en-GB" sz="2000" dirty="0">
              <a:solidFill>
                <a:srgbClr val="B2D5D5"/>
              </a:solidFill>
              <a:latin typeface="Georgia" pitchFamily="1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6284168"/>
            <a:ext cx="1905000" cy="457200"/>
          </a:xfrm>
        </p:spPr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10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>
          <a:xfrm>
            <a:off x="324172" y="1123528"/>
            <a:ext cx="8496300" cy="649288"/>
          </a:xfrm>
        </p:spPr>
        <p:txBody>
          <a:bodyPr/>
          <a:lstStyle/>
          <a:p>
            <a:r>
              <a:rPr lang="en-GB" dirty="0" smtClean="0"/>
              <a:t>Engaging staff and students in 2012/13</a:t>
            </a:r>
            <a:endParaRPr lang="en-GB" dirty="0"/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324172" y="1916236"/>
            <a:ext cx="8496300" cy="43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From September we will move to the next phase of our plan: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Organise staff survey and focus groups to understand motivations and barriers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Highlight good practice, changes, investments and progress – and act on suggestions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Re-launch our network of sustainability officers and train them as effective champions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Establish </a:t>
            </a:r>
            <a:r>
              <a:rPr lang="en-GB" dirty="0">
                <a:solidFill>
                  <a:srgbClr val="323D43"/>
                </a:solidFill>
              </a:rPr>
              <a:t>and outline the sustainable behaviours that we most need to embed – and encourage pledges</a:t>
            </a:r>
          </a:p>
          <a:p>
            <a:pPr lvl="1"/>
            <a:endParaRPr lang="en-GB" dirty="0" smtClean="0">
              <a:solidFill>
                <a:srgbClr val="323D43"/>
              </a:solidFill>
            </a:endParaRPr>
          </a:p>
          <a:p>
            <a:pPr lvl="1"/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11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123528"/>
            <a:ext cx="8496300" cy="649288"/>
          </a:xfrm>
        </p:spPr>
        <p:txBody>
          <a:bodyPr/>
          <a:lstStyle/>
          <a:p>
            <a:r>
              <a:rPr lang="en-GB" dirty="0" smtClean="0"/>
              <a:t>Behavioural change</a:t>
            </a:r>
            <a:endParaRPr lang="en-GB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323850" y="1988244"/>
            <a:ext cx="8496300" cy="403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Ultimately, having raised awareness and engaged staff, we will look to innovatively embed more sustainable behaviours across the organisation – including: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Transport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Energy usage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Procurement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Water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Recycling</a:t>
            </a:r>
          </a:p>
          <a:p>
            <a:pPr lvl="1"/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12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30050" name="Picture 2" descr="J:\Comms &amp; Marketing\InternalCommunications\Greg's file\Photographs and Graphics\Soton Uni Blackout 2012\_3JB2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306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-108520" y="-27384"/>
            <a:ext cx="6120679" cy="27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Southampton Blackout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8640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13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dirty="0" smtClean="0"/>
              <a:t>Southampton Blackout</a:t>
            </a:r>
            <a:endParaRPr lang="en-GB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323850" y="1700212"/>
            <a:ext cx="8496300" cy="475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More than 250 staff and student volunteers audited all of the buildings on our main campus and switched off equipment left on unnecessarily before the weekend.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Main aims: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Highlight the impact that small actions can have and our energy usage over a typical weekend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Reduce carbon footprint and contribute to long term behavioural change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Involve the whole University community in one high-profile and fun sustainability event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Give students an opportunity to gain experience</a:t>
            </a:r>
          </a:p>
          <a:p>
            <a:pPr lvl="1"/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953" y="2604828"/>
            <a:ext cx="3552835" cy="2364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476" y="0"/>
            <a:ext cx="3915225" cy="2604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9258"/>
            <a:ext cx="3507618" cy="2334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38" y="-276872"/>
            <a:ext cx="4330094" cy="288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56" y="4719789"/>
            <a:ext cx="3882476" cy="2583808"/>
          </a:xfrm>
          <a:prstGeom prst="rect">
            <a:avLst/>
          </a:prstGeom>
        </p:spPr>
      </p:pic>
      <p:pic>
        <p:nvPicPr>
          <p:cNvPr id="6" name="Picture 5" descr="DSC0560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80" y="2539148"/>
            <a:ext cx="3930952" cy="2616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25" y="0"/>
            <a:ext cx="2286042" cy="3435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25" y="3435048"/>
            <a:ext cx="2277993" cy="3422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5" y="0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15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dirty="0" smtClean="0"/>
              <a:t>Blackout communications</a:t>
            </a:r>
            <a:endParaRPr lang="en-GB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323850" y="1700212"/>
            <a:ext cx="8496300" cy="475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Consistent and persistent communications about the Blackout across all of our channels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Most popular topic to date on our corporate internal blog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Utilised sustainability officers and cascaded through line managers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Engaged students and other universities through our social media channels – including #</a:t>
            </a:r>
            <a:r>
              <a:rPr lang="en-GB" dirty="0" err="1" smtClean="0">
                <a:solidFill>
                  <a:srgbClr val="323D43"/>
                </a:solidFill>
              </a:rPr>
              <a:t>sotonblackout</a:t>
            </a:r>
            <a:r>
              <a:rPr lang="en-GB" dirty="0" smtClean="0">
                <a:solidFill>
                  <a:srgbClr val="323D43"/>
                </a:solidFill>
              </a:rPr>
              <a:t> </a:t>
            </a:r>
            <a:r>
              <a:rPr lang="en-GB" dirty="0" err="1" smtClean="0">
                <a:solidFill>
                  <a:srgbClr val="323D43"/>
                </a:solidFill>
              </a:rPr>
              <a:t>hashtag</a:t>
            </a:r>
            <a:endParaRPr lang="en-GB" dirty="0" smtClean="0">
              <a:solidFill>
                <a:srgbClr val="323D43"/>
              </a:solidFill>
            </a:endParaRPr>
          </a:p>
          <a:p>
            <a:r>
              <a:rPr lang="en-GB" dirty="0" smtClean="0">
                <a:solidFill>
                  <a:srgbClr val="323D43"/>
                </a:solidFill>
              </a:rPr>
              <a:t>Promptly published headline results and lessons – soon to publish </a:t>
            </a:r>
            <a:r>
              <a:rPr lang="en-GB" dirty="0" err="1" smtClean="0">
                <a:solidFill>
                  <a:srgbClr val="323D43"/>
                </a:solidFill>
              </a:rPr>
              <a:t>infographic</a:t>
            </a:r>
            <a:r>
              <a:rPr lang="en-GB" dirty="0" smtClean="0">
                <a:solidFill>
                  <a:srgbClr val="323D43"/>
                </a:solidFill>
              </a:rPr>
              <a:t> highlighting best and worst buildings.</a:t>
            </a:r>
          </a:p>
          <a:p>
            <a:pPr lvl="1"/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2015902" cy="649288"/>
          </a:xfrm>
        </p:spPr>
        <p:txBody>
          <a:bodyPr/>
          <a:lstStyle/>
          <a:p>
            <a:r>
              <a:rPr lang="en-GB" sz="10000" dirty="0" smtClean="0"/>
              <a:t>6%</a:t>
            </a:r>
            <a:endParaRPr lang="en-GB" sz="1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16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79712" y="3643037"/>
            <a:ext cx="48965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GB" sz="10000" dirty="0" smtClean="0"/>
              <a:t>7 tonnes</a:t>
            </a:r>
            <a:endParaRPr lang="en-GB" sz="1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17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60516" y="1556792"/>
            <a:ext cx="73448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GB" sz="10000" dirty="0" smtClean="0"/>
              <a:t>16,000 kWh</a:t>
            </a:r>
            <a:endParaRPr lang="en-GB" sz="10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20680" y="3840278"/>
            <a:ext cx="422448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GB" sz="10000" dirty="0" smtClean="0"/>
              <a:t>£1,600</a:t>
            </a:r>
            <a:endParaRPr lang="en-GB" sz="1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18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053236"/>
            <a:ext cx="6336382" cy="649288"/>
          </a:xfrm>
        </p:spPr>
        <p:txBody>
          <a:bodyPr/>
          <a:lstStyle/>
          <a:p>
            <a:r>
              <a:rPr lang="en-GB" dirty="0" smtClean="0"/>
              <a:t>Headline results</a:t>
            </a:r>
            <a:endParaRPr lang="en-GB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323850" y="1700212"/>
            <a:ext cx="8496300" cy="475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6% reduction in electricity usage compared to average of three similar weekends.</a:t>
            </a:r>
            <a:endParaRPr lang="en-GB" dirty="0">
              <a:solidFill>
                <a:srgbClr val="323D43"/>
              </a:solidFill>
            </a:endParaRPr>
          </a:p>
          <a:p>
            <a:r>
              <a:rPr lang="en-GB" dirty="0" smtClean="0">
                <a:solidFill>
                  <a:srgbClr val="323D43"/>
                </a:solidFill>
              </a:rPr>
              <a:t>Saved 7 tonnes of carbon and 16,000 kWh of electricity – enough to power five family homes for a year.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Saved £1,600 worth of electricity – equivalent to £85,000 over a year.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One single complaint – out of a university community of 25,000+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Highly engaged staff and students volunteers worked together and gained valuable experience.</a:t>
            </a: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19</a:t>
            </a:fld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5123" name="Picture 3" descr="J:\Comms &amp; Marketing\InternalCommunications\Greg's file\Photographs and Graphics\Soton Uni Blackout 2012\_3JB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59" y="-99392"/>
            <a:ext cx="10605111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-2844824" y="-603448"/>
            <a:ext cx="9723511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Blackout 2013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6632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6284168"/>
            <a:ext cx="1905000" cy="457200"/>
          </a:xfrm>
        </p:spPr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2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2008" y="3140968"/>
            <a:ext cx="2421052" cy="1224136"/>
          </a:xfrm>
          <a:prstGeom prst="chevron">
            <a:avLst/>
          </a:prstGeom>
          <a:solidFill>
            <a:srgbClr val="005C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Awareness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32248" y="3140968"/>
            <a:ext cx="2421052" cy="1224136"/>
          </a:xfrm>
          <a:prstGeom prst="chevron">
            <a:avLst/>
          </a:prstGeom>
          <a:solidFill>
            <a:srgbClr val="005C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Engagement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615444" y="3140968"/>
            <a:ext cx="2421052" cy="1224136"/>
          </a:xfrm>
          <a:prstGeom prst="chevron">
            <a:avLst/>
          </a:prstGeom>
          <a:solidFill>
            <a:srgbClr val="005C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Results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55204" y="3140968"/>
            <a:ext cx="2421052" cy="1224136"/>
          </a:xfrm>
          <a:prstGeom prst="chevron">
            <a:avLst/>
          </a:prstGeom>
          <a:solidFill>
            <a:srgbClr val="005C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Behaviour change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>
          <a:xfrm>
            <a:off x="252164" y="1556792"/>
            <a:ext cx="8496300" cy="649288"/>
          </a:xfrm>
        </p:spPr>
        <p:txBody>
          <a:bodyPr/>
          <a:lstStyle/>
          <a:p>
            <a:r>
              <a:rPr lang="en-GB" dirty="0" smtClean="0"/>
              <a:t>What’s our process?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20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29026" name="Picture 2" descr="J:\Comms &amp; Marketing\InternalCommunications\Greg's file\Photographs and Graphics\Uni Link\_3JB0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6180"/>
            <a:ext cx="10369153" cy="69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-2340768" y="-819472"/>
            <a:ext cx="9723511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UK Blackout?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6284168"/>
            <a:ext cx="1905000" cy="457200"/>
          </a:xfrm>
        </p:spPr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3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>
          <a:xfrm>
            <a:off x="328272" y="1250749"/>
            <a:ext cx="8496300" cy="649288"/>
          </a:xfrm>
        </p:spPr>
        <p:txBody>
          <a:bodyPr/>
          <a:lstStyle/>
          <a:p>
            <a:r>
              <a:rPr lang="en-GB" dirty="0" smtClean="0"/>
              <a:t>What do we want to achieve?</a:t>
            </a:r>
            <a:endParaRPr lang="en-GB" dirty="0"/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323850" y="1916832"/>
            <a:ext cx="8496300" cy="41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Reduce carbon emissions by 20% by 2020 – from a 2005/2006 baseline.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From today’s date, that’s closer to a 33% reduction.</a:t>
            </a:r>
          </a:p>
          <a:p>
            <a:r>
              <a:rPr lang="en-GB" dirty="0" smtClean="0">
                <a:solidFill>
                  <a:srgbClr val="323D43"/>
                </a:solidFill>
              </a:rPr>
              <a:t>Embed sustainability principles into all of our activities, as part of our role as a flagship Green Academy:</a:t>
            </a:r>
          </a:p>
          <a:p>
            <a:pPr marL="468313" lvl="1">
              <a:spcAft>
                <a:spcPts val="0"/>
              </a:spcAft>
            </a:pPr>
            <a:r>
              <a:rPr lang="en-GB" dirty="0" smtClean="0">
                <a:solidFill>
                  <a:srgbClr val="323D43"/>
                </a:solidFill>
              </a:rPr>
              <a:t>Curriculum</a:t>
            </a:r>
          </a:p>
          <a:p>
            <a:pPr marL="468313" lvl="1">
              <a:spcAft>
                <a:spcPts val="0"/>
              </a:spcAft>
            </a:pPr>
            <a:r>
              <a:rPr lang="en-GB" dirty="0" smtClean="0">
                <a:solidFill>
                  <a:srgbClr val="323D43"/>
                </a:solidFill>
              </a:rPr>
              <a:t>Operations</a:t>
            </a:r>
          </a:p>
          <a:p>
            <a:pPr marL="468313" lvl="1">
              <a:spcAft>
                <a:spcPts val="0"/>
              </a:spcAft>
            </a:pPr>
            <a:r>
              <a:rPr lang="en-GB" dirty="0" smtClean="0">
                <a:solidFill>
                  <a:srgbClr val="323D43"/>
                </a:solidFill>
              </a:rPr>
              <a:t>Research</a:t>
            </a:r>
          </a:p>
          <a:p>
            <a:pPr marL="468313" lvl="1">
              <a:spcAft>
                <a:spcPts val="0"/>
              </a:spcAft>
            </a:pPr>
            <a:r>
              <a:rPr lang="en-GB" dirty="0" smtClean="0">
                <a:solidFill>
                  <a:srgbClr val="323D43"/>
                </a:solidFill>
              </a:rPr>
              <a:t>Student Experience</a:t>
            </a: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6284168"/>
            <a:ext cx="1905000" cy="457200"/>
          </a:xfrm>
        </p:spPr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4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556792"/>
            <a:ext cx="8496300" cy="649288"/>
          </a:xfrm>
        </p:spPr>
        <p:txBody>
          <a:bodyPr/>
          <a:lstStyle/>
          <a:p>
            <a:r>
              <a:rPr lang="en-GB" dirty="0" smtClean="0"/>
              <a:t>Phase 1: Raising awareness</a:t>
            </a:r>
            <a:endParaRPr lang="en-GB" dirty="0"/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323850" y="2564904"/>
            <a:ext cx="8496300" cy="35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rgbClr val="323D43"/>
                </a:solidFill>
              </a:rPr>
              <a:t>Since January 2012 we have focused on raising awareness of our sustainability and carbon goals.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Established plan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Brought existing work under one consistent banner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Ensured that the agenda is highlighted regularly through ALL of our existing channels</a:t>
            </a:r>
          </a:p>
          <a:p>
            <a:pPr lvl="1"/>
            <a:r>
              <a:rPr lang="en-GB" dirty="0" smtClean="0">
                <a:solidFill>
                  <a:srgbClr val="323D43"/>
                </a:solidFill>
              </a:rPr>
              <a:t>And organised high profile activities – our Blackout!</a:t>
            </a:r>
          </a:p>
          <a:p>
            <a:pPr lvl="1"/>
            <a:endParaRPr lang="en-GB" dirty="0" smtClean="0">
              <a:solidFill>
                <a:srgbClr val="323D43"/>
              </a:solidFill>
            </a:endParaRPr>
          </a:p>
          <a:p>
            <a:endParaRPr lang="en-GB" dirty="0" smtClean="0">
              <a:solidFill>
                <a:srgbClr val="323D43"/>
              </a:solidFill>
            </a:endParaRPr>
          </a:p>
          <a:p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57E-C746-4065-9D0A-2B4D0297F31D}" type="slidenum">
              <a:rPr lang="en-GB" smtClean="0">
                <a:solidFill>
                  <a:srgbClr val="323D43"/>
                </a:solidFill>
              </a:rPr>
              <a:pPr/>
              <a:t>5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31074" name="Picture 2" descr="J:\Comms &amp; Marketing\InternalCommunications\Greg's file\Sustainability\Poster campaign\Environment Week\#4007 UoS Sustanability Campaign Plasma (960x720) AW\#4007 UoS Sustanability Campaign Plasms Screen(960x720)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57E-C746-4065-9D0A-2B4D0297F31D}" type="slidenum">
              <a:rPr lang="en-GB" smtClean="0">
                <a:solidFill>
                  <a:srgbClr val="323D43"/>
                </a:solidFill>
              </a:rPr>
              <a:pPr/>
              <a:t>6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29026" name="Picture 2" descr="J:\Comms &amp; Marketing\InternalCommunications\Greg's file\Sustainability\Poster campaign\Environment Week\#4007 UoS Sustanability Campaign Plasma (960x720) AW\#4007 UoS Sustanability Campaign Plasms Screen(960x720)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6284168"/>
            <a:ext cx="1905000" cy="457200"/>
          </a:xfrm>
        </p:spPr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7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>
          <a:xfrm>
            <a:off x="383000" y="1040769"/>
            <a:ext cx="8496300" cy="649288"/>
          </a:xfrm>
        </p:spPr>
        <p:txBody>
          <a:bodyPr/>
          <a:lstStyle/>
          <a:p>
            <a:r>
              <a:rPr lang="en-GB" dirty="0" smtClean="0"/>
              <a:t>Raising profile internally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2524"/>
            <a:ext cx="3440049" cy="48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22524"/>
            <a:ext cx="3412267" cy="48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6284168"/>
            <a:ext cx="1905000" cy="457200"/>
          </a:xfrm>
        </p:spPr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8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dirty="0" smtClean="0"/>
              <a:t>Raising profile internally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79512" y="1844824"/>
            <a:ext cx="8776372" cy="4248472"/>
            <a:chOff x="179512" y="1628800"/>
            <a:chExt cx="8776372" cy="424847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28800"/>
              <a:ext cx="4382660" cy="424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628800"/>
              <a:ext cx="4311876" cy="4201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69A2-02EF-4ED6-8A45-A823DCBC87F5}" type="slidenum">
              <a:rPr lang="en-GB" smtClean="0">
                <a:solidFill>
                  <a:srgbClr val="323D43"/>
                </a:solidFill>
              </a:rPr>
              <a:pPr/>
              <a:t>9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28002" name="Picture 2" descr="J:\Comms &amp; Marketing\InternalCommunications\Greg's file\Photographs and Graphics\Valley Gardens\_3JB0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22"/>
            <a:ext cx="10301832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323850" y="764704"/>
            <a:ext cx="84963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What’s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1464145" cy="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505</Words>
  <Application>Microsoft Office PowerPoint</Application>
  <PresentationFormat>On-screen Show (4:3)</PresentationFormat>
  <Paragraphs>100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uos_ppt__template</vt:lpstr>
      <vt:lpstr>1_uos_ppt__template</vt:lpstr>
      <vt:lpstr>2_uos_ppt__template</vt:lpstr>
      <vt:lpstr>3_uos_ppt__template</vt:lpstr>
      <vt:lpstr>4_uos_ppt__template</vt:lpstr>
      <vt:lpstr>5_uos_ppt__template</vt:lpstr>
      <vt:lpstr>6_uos_ppt__template</vt:lpstr>
      <vt:lpstr>Office Theme</vt:lpstr>
      <vt:lpstr>Sustainability communications and behavioural change. </vt:lpstr>
      <vt:lpstr>What’s our process?</vt:lpstr>
      <vt:lpstr>What do we want to achieve?</vt:lpstr>
      <vt:lpstr>Phase 1: Raising awareness</vt:lpstr>
      <vt:lpstr>PowerPoint Presentation</vt:lpstr>
      <vt:lpstr>PowerPoint Presentation</vt:lpstr>
      <vt:lpstr>Raising profile internally</vt:lpstr>
      <vt:lpstr>Raising profile internally</vt:lpstr>
      <vt:lpstr>PowerPoint Presentation</vt:lpstr>
      <vt:lpstr>Engaging staff and students in 2012/13</vt:lpstr>
      <vt:lpstr>Behavioural change</vt:lpstr>
      <vt:lpstr>PowerPoint Presentation</vt:lpstr>
      <vt:lpstr>Southampton Blackout</vt:lpstr>
      <vt:lpstr>PowerPoint Presentation</vt:lpstr>
      <vt:lpstr>Blackout communications</vt:lpstr>
      <vt:lpstr>6%</vt:lpstr>
      <vt:lpstr>PowerPoint Presentation</vt:lpstr>
      <vt:lpstr>Headline results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Sandford G.</dc:creator>
  <cp:lastModifiedBy>ALYASIRI, Sama</cp:lastModifiedBy>
  <cp:revision>31</cp:revision>
  <cp:lastPrinted>2012-06-27T12:59:24Z</cp:lastPrinted>
  <dcterms:created xsi:type="dcterms:W3CDTF">2011-11-18T16:11:36Z</dcterms:created>
  <dcterms:modified xsi:type="dcterms:W3CDTF">2012-07-05T09:33:20Z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709434343</vt:i4>
  </property>
  <property fmtid="{D5CDD505-2E9C-101B-9397-08002B2CF9AE}" pid="3" name="_NewReviewCycle">
    <vt:lpwstr/>
  </property>
  <property fmtid="{D5CDD505-2E9C-101B-9397-08002B2CF9AE}" pid="4" name="_EmailSubject">
    <vt:lpwstr>Presentation for 'How to run a successful campaign'</vt:lpwstr>
  </property>
  <property fmtid="{D5CDD505-2E9C-101B-9397-08002B2CF9AE}" pid="5" name="_AuthorEmail">
    <vt:lpwstr>G.Sandford@soton.ac.uk</vt:lpwstr>
  </property>
  <property fmtid="{D5CDD505-2E9C-101B-9397-08002B2CF9AE}" pid="6" name="_AuthorEmailDisplayName">
    <vt:lpwstr>Sandford G.</vt:lpwstr>
  </property>
  <property fmtid="{D5CDD505-2E9C-101B-9397-08002B2CF9AE}" pid="7" name="_PreviousAdHocReviewCycleID">
    <vt:i4>-1326888361</vt:i4>
  </property>
</Properties>
</file>