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97" r:id="rId2"/>
    <p:sldId id="304" r:id="rId3"/>
    <p:sldId id="305" r:id="rId4"/>
    <p:sldId id="320" r:id="rId5"/>
    <p:sldId id="307" r:id="rId6"/>
    <p:sldId id="315" r:id="rId7"/>
    <p:sldId id="316" r:id="rId8"/>
    <p:sldId id="317" r:id="rId9"/>
    <p:sldId id="321" r:id="rId10"/>
    <p:sldId id="318" r:id="rId11"/>
    <p:sldId id="310" r:id="rId12"/>
    <p:sldId id="306" r:id="rId13"/>
    <p:sldId id="308" r:id="rId14"/>
    <p:sldId id="298" r:id="rId15"/>
    <p:sldId id="311" r:id="rId16"/>
    <p:sldId id="312" r:id="rId17"/>
    <p:sldId id="313" r:id="rId18"/>
    <p:sldId id="314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09DD9-BAE8-4182-BE8F-64F952ED5621}" type="datetimeFigureOut">
              <a:rPr lang="en-GB" smtClean="0"/>
              <a:pPr/>
              <a:t>15/06/2015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D02ED-D67B-48F4-9AFD-787905CD15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27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 types of targeting shown each used in the same way:</a:t>
            </a:r>
          </a:p>
          <a:p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Use identified risk to concentrate resources.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Lessen impact on compliant business.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Aid selection for initial activity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EF2A-4356-4E65-8C84-581C4A8E8870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785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CBA0-CEFE-4EB1-B1D3-00DCAE908CB8}" type="datetime1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C631-E670-4264-A584-58C8DB1D52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6388-9224-4111-A6C7-7D377E856F87}" type="datetime1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C631-E670-4264-A584-58C8DB1D52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7A9E-2B6B-4B43-862D-AF5738E29E2F}" type="datetime1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C631-E670-4264-A584-58C8DB1D52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5C995-6AED-452B-B21E-60CBE7DA3423}" type="datetime1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C631-E670-4264-A584-58C8DB1D52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1160-E4A0-4219-A920-92266387BA80}" type="datetime1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C631-E670-4264-A584-58C8DB1D52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5CB8-704E-464A-B7E2-64FC38E8AFF6}" type="datetime1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C631-E670-4264-A584-58C8DB1D52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2C21-4BC7-40AE-8E2B-9042FABD8EB9}" type="datetime1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C631-E670-4264-A584-58C8DB1D52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D2F1A-7A19-46DD-97CF-B40D12AF6261}" type="datetime1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C631-E670-4264-A584-58C8DB1D52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E0EF9-2D66-4FAD-B87A-DC4B5659D63A}" type="datetime1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C631-E670-4264-A584-58C8DB1D52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F4C8-1E5A-43D6-91F0-F4B3645DB46F}" type="datetime1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C631-E670-4264-A584-58C8DB1D52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6CAD-0764-45B9-88E3-1F4ED24C17DF}" type="datetime1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4C631-E670-4264-A584-58C8DB1D52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D8306-67BD-4500-BB09-7390BE66CD67}" type="datetime1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5856" y="6381328"/>
            <a:ext cx="5472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4C631-E670-4264-A584-58C8DB1D525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National Measurement  Regulation Office logo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251520" y="5886698"/>
            <a:ext cx="1395489" cy="97130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heatnotifications@nmo.gov.uk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collections/national-measurement-office-enforcement-authority" TargetMode="External"/><Relationship Id="rId2" Type="http://schemas.openxmlformats.org/officeDocument/2006/relationships/hyperlink" Target="mailto:Chris.Smith@nmo.gov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8373616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6000" b="1" dirty="0" smtClean="0"/>
              <a:t>  Heat Networks</a:t>
            </a:r>
          </a:p>
          <a:p>
            <a:pPr algn="ctr">
              <a:buNone/>
            </a:pPr>
            <a:r>
              <a:rPr lang="en-GB" sz="6000" b="1" dirty="0" smtClean="0"/>
              <a:t>Metering and Billing</a:t>
            </a:r>
            <a:r>
              <a:rPr lang="en-GB" sz="6000" dirty="0" smtClean="0"/>
              <a:t/>
            </a:r>
            <a:br>
              <a:rPr lang="en-GB" sz="6000" dirty="0" smtClean="0"/>
            </a:br>
            <a:endParaRPr lang="en-GB" sz="4400" dirty="0" smtClean="0"/>
          </a:p>
          <a:p>
            <a:pPr algn="ctr">
              <a:buNone/>
            </a:pPr>
            <a:r>
              <a:rPr lang="en-GB" sz="4400" dirty="0" smtClean="0"/>
              <a:t>Chris Smith</a:t>
            </a:r>
          </a:p>
          <a:p>
            <a:pPr algn="ctr">
              <a:buNone/>
            </a:pPr>
            <a:r>
              <a:rPr lang="en-GB" sz="6000" dirty="0" smtClean="0"/>
              <a:t>NMRO</a:t>
            </a:r>
            <a:endParaRPr lang="en-GB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Billing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63277"/>
            <a:ext cx="8712968" cy="4741987"/>
          </a:xfrm>
        </p:spPr>
        <p:txBody>
          <a:bodyPr>
            <a:noAutofit/>
          </a:bodyPr>
          <a:lstStyle/>
          <a:p>
            <a:r>
              <a:rPr lang="en-GB" sz="2800" dirty="0" smtClean="0"/>
              <a:t>Where meters are fitted, if </a:t>
            </a:r>
            <a:r>
              <a:rPr lang="en-GB" sz="2800" dirty="0"/>
              <a:t>technically possible and economically </a:t>
            </a:r>
            <a:r>
              <a:rPr lang="en-GB" sz="2800" dirty="0" smtClean="0"/>
              <a:t>justified </a:t>
            </a:r>
            <a:r>
              <a:rPr lang="en-GB" sz="2800" b="1" dirty="0" smtClean="0"/>
              <a:t>bills </a:t>
            </a:r>
            <a:r>
              <a:rPr lang="en-GB" sz="2800" b="1" dirty="0"/>
              <a:t>and billing information </a:t>
            </a:r>
            <a:r>
              <a:rPr lang="en-GB" sz="2800" b="1" dirty="0" smtClean="0"/>
              <a:t>must be accurate, based on </a:t>
            </a:r>
            <a:r>
              <a:rPr lang="en-GB" sz="2800" b="1" dirty="0"/>
              <a:t>actual </a:t>
            </a:r>
            <a:r>
              <a:rPr lang="en-GB" sz="2800" b="1" dirty="0" smtClean="0"/>
              <a:t>consumption, and comply with Schedule 2</a:t>
            </a:r>
          </a:p>
          <a:p>
            <a:r>
              <a:rPr lang="en-GB" sz="2800" dirty="0" smtClean="0"/>
              <a:t>Heat Suppliers </a:t>
            </a:r>
            <a:r>
              <a:rPr lang="en-GB" sz="2800" b="1" dirty="0" smtClean="0"/>
              <a:t>must </a:t>
            </a:r>
            <a:r>
              <a:rPr lang="en-GB" sz="2800" b="1" dirty="0"/>
              <a:t>not make a specific charge </a:t>
            </a:r>
            <a:r>
              <a:rPr lang="en-GB" sz="2800" dirty="0" smtClean="0"/>
              <a:t>for </a:t>
            </a:r>
            <a:r>
              <a:rPr lang="en-GB" sz="2800" dirty="0"/>
              <a:t>the provision of a bill or billing </a:t>
            </a:r>
            <a:r>
              <a:rPr lang="en-GB" sz="2800" dirty="0" smtClean="0"/>
              <a:t>information but </a:t>
            </a:r>
            <a:r>
              <a:rPr lang="en-GB" sz="2800" b="1" dirty="0" smtClean="0"/>
              <a:t>reasonable </a:t>
            </a:r>
            <a:r>
              <a:rPr lang="en-GB" sz="2800" b="1" dirty="0"/>
              <a:t>costs </a:t>
            </a:r>
            <a:r>
              <a:rPr lang="en-GB" sz="2800" dirty="0"/>
              <a:t>may be passed on to final customers</a:t>
            </a:r>
          </a:p>
        </p:txBody>
      </p:sp>
    </p:spTree>
    <p:extLst>
      <p:ext uri="{BB962C8B-B14F-4D97-AF65-F5344CB8AC3E}">
        <p14:creationId xmlns:p14="http://schemas.microsoft.com/office/powerpoint/2010/main" val="124138118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Timings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4133056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Came into force 18 December 2014</a:t>
            </a:r>
          </a:p>
          <a:p>
            <a:pPr lvl="1"/>
            <a:r>
              <a:rPr lang="en-GB" dirty="0" smtClean="0"/>
              <a:t>DHN requirements from this date</a:t>
            </a:r>
          </a:p>
          <a:p>
            <a:r>
              <a:rPr lang="en-GB" dirty="0" smtClean="0"/>
              <a:t>Billing 30 December 2014</a:t>
            </a:r>
          </a:p>
          <a:p>
            <a:pPr lvl="1"/>
            <a:r>
              <a:rPr lang="en-GB" dirty="0" smtClean="0"/>
              <a:t>DHNs and Communal</a:t>
            </a:r>
          </a:p>
          <a:p>
            <a:r>
              <a:rPr lang="en-GB" dirty="0" smtClean="0"/>
              <a:t>Notifications 31 December 2015</a:t>
            </a:r>
          </a:p>
          <a:p>
            <a:pPr lvl="1"/>
            <a:r>
              <a:rPr lang="en-GB" dirty="0" smtClean="0"/>
              <a:t>Or completion of a project (</a:t>
            </a:r>
            <a:r>
              <a:rPr lang="en-GB" dirty="0" err="1" smtClean="0"/>
              <a:t>i.e</a:t>
            </a:r>
            <a:r>
              <a:rPr lang="en-GB" dirty="0" smtClean="0"/>
              <a:t> first customers) if after that date</a:t>
            </a:r>
          </a:p>
          <a:p>
            <a:r>
              <a:rPr lang="en-GB" dirty="0" smtClean="0"/>
              <a:t>For </a:t>
            </a:r>
            <a:r>
              <a:rPr lang="en-GB" dirty="0"/>
              <a:t>buildings with more than one final </a:t>
            </a:r>
            <a:r>
              <a:rPr lang="en-GB" dirty="0" smtClean="0"/>
              <a:t>customer: viability tests (and any installation) by 31 December 2016</a:t>
            </a:r>
          </a:p>
          <a:p>
            <a:r>
              <a:rPr lang="en-GB" dirty="0" smtClean="0"/>
              <a:t>Bills at least annually and billing information at least twice per year</a:t>
            </a:r>
            <a:endParaRPr lang="en-GB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Heat Supplier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8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Who is:</a:t>
            </a:r>
          </a:p>
          <a:p>
            <a:pPr lvl="1"/>
            <a:r>
              <a:rPr lang="en-GB" dirty="0" smtClean="0"/>
              <a:t>Supplying heat to the Final Customer?</a:t>
            </a:r>
          </a:p>
          <a:p>
            <a:pPr lvl="1"/>
            <a:r>
              <a:rPr lang="en-GB" dirty="0" smtClean="0"/>
              <a:t>Collecting payment?</a:t>
            </a:r>
          </a:p>
          <a:p>
            <a:pPr lvl="1"/>
            <a:r>
              <a:rPr lang="en-GB" dirty="0" smtClean="0"/>
              <a:t>Buying fuel?</a:t>
            </a:r>
          </a:p>
          <a:p>
            <a:pPr lvl="1"/>
            <a:r>
              <a:rPr lang="en-GB" dirty="0" smtClean="0"/>
              <a:t>Authority to fit meters?</a:t>
            </a:r>
          </a:p>
          <a:p>
            <a:r>
              <a:rPr lang="en-GB" dirty="0" smtClean="0"/>
              <a:t>Could be (case by case)</a:t>
            </a:r>
          </a:p>
          <a:p>
            <a:pPr lvl="1"/>
            <a:r>
              <a:rPr lang="en-GB" dirty="0" smtClean="0"/>
              <a:t>Owner</a:t>
            </a:r>
          </a:p>
          <a:p>
            <a:pPr lvl="1"/>
            <a:r>
              <a:rPr lang="en-GB" dirty="0" smtClean="0"/>
              <a:t>Operator/managing agent</a:t>
            </a:r>
          </a:p>
          <a:p>
            <a:pPr lvl="1"/>
            <a:r>
              <a:rPr lang="en-GB" dirty="0" smtClean="0"/>
              <a:t>Service agent</a:t>
            </a:r>
          </a:p>
          <a:p>
            <a:pPr lvl="1"/>
            <a:r>
              <a:rPr lang="en-GB" dirty="0" smtClean="0"/>
              <a:t>Other</a:t>
            </a:r>
          </a:p>
          <a:p>
            <a:endParaRPr lang="en-GB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Feasibility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Technical and Economic</a:t>
            </a:r>
          </a:p>
          <a:p>
            <a:r>
              <a:rPr lang="en-GB" dirty="0" smtClean="0"/>
              <a:t>Return on investment in 10 years</a:t>
            </a:r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sz="2400" dirty="0" smtClean="0"/>
              <a:t>Feasibility test does not apply to building level meters in multi-occupancy buildings on DHNs</a:t>
            </a:r>
          </a:p>
          <a:p>
            <a:endParaRPr lang="en-GB" dirty="0" smtClean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Notifications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31 December 2015</a:t>
            </a:r>
          </a:p>
          <a:p>
            <a:r>
              <a:rPr lang="en-GB" dirty="0" smtClean="0"/>
              <a:t>Notifications Template</a:t>
            </a:r>
          </a:p>
          <a:p>
            <a:r>
              <a:rPr lang="en-GB" dirty="0" smtClean="0"/>
              <a:t>Minimum of statutory information</a:t>
            </a:r>
          </a:p>
          <a:p>
            <a:r>
              <a:rPr lang="en-GB" dirty="0" smtClean="0"/>
              <a:t>UPRNs for Scotland</a:t>
            </a:r>
          </a:p>
          <a:p>
            <a:r>
              <a:rPr lang="en-GB" dirty="0" smtClean="0"/>
              <a:t>Bulk form</a:t>
            </a:r>
          </a:p>
          <a:p>
            <a:r>
              <a:rPr lang="en-GB" dirty="0" smtClean="0"/>
              <a:t>Incomplete forms will require follow up </a:t>
            </a:r>
          </a:p>
          <a:p>
            <a:pPr marL="342900" lvl="1" indent="-342900" algn="ctr">
              <a:buNone/>
            </a:pPr>
            <a:endParaRPr lang="en-GB" dirty="0" smtClean="0"/>
          </a:p>
          <a:p>
            <a:pPr marL="342900" lvl="1" indent="-342900" algn="ctr">
              <a:buNone/>
            </a:pPr>
            <a:r>
              <a:rPr lang="en-GB" dirty="0" smtClean="0"/>
              <a:t>Email box: </a:t>
            </a:r>
            <a:r>
              <a:rPr lang="en-GB" dirty="0" smtClean="0">
                <a:hlinkClick r:id="rId2"/>
              </a:rPr>
              <a:t>heatnotifications@nmo.gov.uk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6000" b="1" dirty="0" smtClean="0"/>
              <a:t>Approach to Enforcement</a:t>
            </a:r>
            <a:endParaRPr lang="en-GB" sz="6000" b="1" dirty="0"/>
          </a:p>
        </p:txBody>
      </p:sp>
    </p:spTree>
    <p:extLst>
      <p:ext uri="{BB962C8B-B14F-4D97-AF65-F5344CB8AC3E}">
        <p14:creationId xmlns:p14="http://schemas.microsoft.com/office/powerpoint/2010/main" val="6175645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Based on Intelligence and Risk</a:t>
            </a:r>
            <a:endParaRPr lang="en-GB" b="1" dirty="0"/>
          </a:p>
        </p:txBody>
      </p:sp>
      <p:grpSp>
        <p:nvGrpSpPr>
          <p:cNvPr id="5" name="Group 48"/>
          <p:cNvGrpSpPr/>
          <p:nvPr/>
        </p:nvGrpSpPr>
        <p:grpSpPr>
          <a:xfrm>
            <a:off x="2051720" y="1484784"/>
            <a:ext cx="4824536" cy="4104456"/>
            <a:chOff x="3779912" y="1340768"/>
            <a:chExt cx="4824536" cy="4104456"/>
          </a:xfrm>
        </p:grpSpPr>
        <p:grpSp>
          <p:nvGrpSpPr>
            <p:cNvPr id="7" name="Group 6"/>
            <p:cNvGrpSpPr/>
            <p:nvPr/>
          </p:nvGrpSpPr>
          <p:grpSpPr>
            <a:xfrm>
              <a:off x="4651009" y="1982089"/>
              <a:ext cx="3953439" cy="3463135"/>
              <a:chOff x="2051720" y="1484784"/>
              <a:chExt cx="4968552" cy="4392488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2051720" y="1484784"/>
                <a:ext cx="4968552" cy="439248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051720" y="1484784"/>
                <a:ext cx="2448272" cy="2164415"/>
              </a:xfrm>
              <a:prstGeom prst="rect">
                <a:avLst/>
              </a:prstGeom>
              <a:solidFill>
                <a:srgbClr val="FFFF66"/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4499992" y="3645024"/>
                <a:ext cx="2520280" cy="2228074"/>
              </a:xfrm>
              <a:prstGeom prst="rect">
                <a:avLst/>
              </a:prstGeom>
              <a:solidFill>
                <a:srgbClr val="FFFF66"/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6996269" y="4290846"/>
              <a:ext cx="1249736" cy="740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800" dirty="0" smtClean="0"/>
                <a:t>20%</a:t>
              </a:r>
              <a:endParaRPr lang="en-GB" sz="48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053053" y="2495146"/>
              <a:ext cx="1249736" cy="740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800" dirty="0" smtClean="0"/>
                <a:t>20%</a:t>
              </a:r>
              <a:endParaRPr lang="en-GB" sz="48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996269" y="2495146"/>
              <a:ext cx="1249736" cy="740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800" dirty="0" smtClean="0"/>
                <a:t>50%</a:t>
              </a:r>
              <a:endParaRPr lang="en-GB" sz="48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364088" y="1340768"/>
              <a:ext cx="25922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Population/ Penetration</a:t>
              </a:r>
              <a:endParaRPr lang="en-GB" dirty="0"/>
            </a:p>
          </p:txBody>
        </p:sp>
        <p:sp>
          <p:nvSpPr>
            <p:cNvPr id="30" name="TextBox 29"/>
            <p:cNvSpPr txBox="1"/>
            <p:nvPr/>
          </p:nvSpPr>
          <p:spPr>
            <a:xfrm rot="16200000">
              <a:off x="2861508" y="3477683"/>
              <a:ext cx="2180492" cy="3436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Likelihood</a:t>
              </a:r>
              <a:endParaRPr lang="en-GB" dirty="0"/>
            </a:p>
          </p:txBody>
        </p:sp>
        <p:grpSp>
          <p:nvGrpSpPr>
            <p:cNvPr id="8" name="Group 19"/>
            <p:cNvGrpSpPr/>
            <p:nvPr/>
          </p:nvGrpSpPr>
          <p:grpSpPr>
            <a:xfrm>
              <a:off x="4651009" y="1661429"/>
              <a:ext cx="3953439" cy="328936"/>
              <a:chOff x="2339752" y="1556792"/>
              <a:chExt cx="4248472" cy="369332"/>
            </a:xfrm>
          </p:grpSpPr>
          <p:sp>
            <p:nvSpPr>
              <p:cNvPr id="40" name="TextBox 16"/>
              <p:cNvSpPr txBox="1"/>
              <p:nvPr/>
            </p:nvSpPr>
            <p:spPr>
              <a:xfrm>
                <a:off x="2339752" y="1556792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Low</a:t>
                </a:r>
                <a:endParaRPr lang="en-GB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796136" y="1556792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High</a:t>
                </a:r>
                <a:endParaRPr lang="en-GB" dirty="0"/>
              </a:p>
            </p:txBody>
          </p:sp>
          <p:sp>
            <p:nvSpPr>
              <p:cNvPr id="42" name="Right Arrow 41"/>
              <p:cNvSpPr/>
              <p:nvPr/>
            </p:nvSpPr>
            <p:spPr>
              <a:xfrm>
                <a:off x="3059832" y="1628800"/>
                <a:ext cx="2664296" cy="216024"/>
              </a:xfrm>
              <a:prstGeom prst="rightArrow">
                <a:avLst/>
              </a:prstGeom>
              <a:gradFill flip="none" rotWithShape="1">
                <a:gsLst>
                  <a:gs pos="0">
                    <a:srgbClr val="00B050"/>
                  </a:gs>
                  <a:gs pos="49000">
                    <a:srgbClr val="FFC000"/>
                  </a:gs>
                  <a:gs pos="100000">
                    <a:srgbClr val="FF0000"/>
                  </a:gs>
                  <a:gs pos="100000">
                    <a:srgbClr val="FF0000"/>
                  </a:gs>
                </a:gsLst>
                <a:lin ang="0" scaled="1"/>
                <a:tileRect/>
              </a:gra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" name="Group 20"/>
            <p:cNvGrpSpPr/>
            <p:nvPr/>
          </p:nvGrpSpPr>
          <p:grpSpPr>
            <a:xfrm rot="16200000">
              <a:off x="2526033" y="3445616"/>
              <a:ext cx="3655531" cy="343684"/>
              <a:chOff x="2339752" y="1556792"/>
              <a:chExt cx="4248472" cy="369332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2339752" y="1556792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Low</a:t>
                </a:r>
                <a:endParaRPr lang="en-GB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796136" y="1556792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High</a:t>
                </a:r>
                <a:endParaRPr lang="en-GB" dirty="0"/>
              </a:p>
            </p:txBody>
          </p:sp>
          <p:sp>
            <p:nvSpPr>
              <p:cNvPr id="39" name="Right Arrow 38"/>
              <p:cNvSpPr/>
              <p:nvPr/>
            </p:nvSpPr>
            <p:spPr>
              <a:xfrm>
                <a:off x="3059832" y="1628800"/>
                <a:ext cx="2664296" cy="216024"/>
              </a:xfrm>
              <a:prstGeom prst="rightArrow">
                <a:avLst/>
              </a:prstGeom>
              <a:gradFill flip="none" rotWithShape="1">
                <a:gsLst>
                  <a:gs pos="0">
                    <a:srgbClr val="00B050"/>
                  </a:gs>
                  <a:gs pos="49000">
                    <a:srgbClr val="FFC000"/>
                  </a:gs>
                  <a:gs pos="100000">
                    <a:srgbClr val="FF0000"/>
                  </a:gs>
                  <a:gs pos="100000">
                    <a:srgbClr val="FF0000"/>
                  </a:gs>
                </a:gsLst>
                <a:lin ang="0" scaled="1"/>
                <a:tileRect/>
              </a:gra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4644008" y="3717032"/>
              <a:ext cx="1944216" cy="172819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53053" y="4290846"/>
              <a:ext cx="1249736" cy="740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800" dirty="0"/>
                <a:t>1</a:t>
              </a:r>
              <a:r>
                <a:rPr lang="en-GB" sz="4800" dirty="0" smtClean="0"/>
                <a:t>0%</a:t>
              </a:r>
              <a:endParaRPr lang="en-GB" sz="4800" dirty="0"/>
            </a:p>
          </p:txBody>
        </p:sp>
      </p:grpSp>
    </p:spTree>
    <p:extLst>
      <p:ext uri="{BB962C8B-B14F-4D97-AF65-F5344CB8AC3E}">
        <p14:creationId xmlns:p14="http://schemas.microsoft.com/office/powerpoint/2010/main" val="911003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29"/>
          <p:cNvSpPr/>
          <p:nvPr/>
        </p:nvSpPr>
        <p:spPr>
          <a:xfrm rot="10800000" flipH="1">
            <a:off x="1187624" y="3284984"/>
            <a:ext cx="3384376" cy="1001960"/>
          </a:xfrm>
          <a:custGeom>
            <a:avLst/>
            <a:gdLst>
              <a:gd name="connsiteX0" fmla="*/ 0 w 2867558"/>
              <a:gd name="connsiteY0" fmla="*/ 702259 h 702259"/>
              <a:gd name="connsiteX1" fmla="*/ 2867558 w 2867558"/>
              <a:gd name="connsiteY1" fmla="*/ 702259 h 702259"/>
              <a:gd name="connsiteX2" fmla="*/ 2450592 w 2867558"/>
              <a:gd name="connsiteY2" fmla="*/ 138989 h 702259"/>
              <a:gd name="connsiteX3" fmla="*/ 1945843 w 2867558"/>
              <a:gd name="connsiteY3" fmla="*/ 0 h 702259"/>
              <a:gd name="connsiteX4" fmla="*/ 21945 w 2867558"/>
              <a:gd name="connsiteY4" fmla="*/ 0 h 702259"/>
              <a:gd name="connsiteX5" fmla="*/ 0 w 2867558"/>
              <a:gd name="connsiteY5" fmla="*/ 702259 h 702259"/>
              <a:gd name="connsiteX0" fmla="*/ 0 w 2867558"/>
              <a:gd name="connsiteY0" fmla="*/ 702259 h 702259"/>
              <a:gd name="connsiteX1" fmla="*/ 2867558 w 2867558"/>
              <a:gd name="connsiteY1" fmla="*/ 702259 h 702259"/>
              <a:gd name="connsiteX2" fmla="*/ 2450592 w 2867558"/>
              <a:gd name="connsiteY2" fmla="*/ 138989 h 702259"/>
              <a:gd name="connsiteX3" fmla="*/ 1945843 w 2867558"/>
              <a:gd name="connsiteY3" fmla="*/ 0 h 702259"/>
              <a:gd name="connsiteX4" fmla="*/ 21945 w 2867558"/>
              <a:gd name="connsiteY4" fmla="*/ 0 h 702259"/>
              <a:gd name="connsiteX5" fmla="*/ 0 w 2867558"/>
              <a:gd name="connsiteY5" fmla="*/ 702259 h 702259"/>
              <a:gd name="connsiteX0" fmla="*/ 0 w 2867558"/>
              <a:gd name="connsiteY0" fmla="*/ 702259 h 702259"/>
              <a:gd name="connsiteX1" fmla="*/ 2867558 w 2867558"/>
              <a:gd name="connsiteY1" fmla="*/ 702259 h 702259"/>
              <a:gd name="connsiteX2" fmla="*/ 2450592 w 2867558"/>
              <a:gd name="connsiteY2" fmla="*/ 138989 h 702259"/>
              <a:gd name="connsiteX3" fmla="*/ 1945843 w 2867558"/>
              <a:gd name="connsiteY3" fmla="*/ 0 h 702259"/>
              <a:gd name="connsiteX4" fmla="*/ 21945 w 2867558"/>
              <a:gd name="connsiteY4" fmla="*/ 0 h 702259"/>
              <a:gd name="connsiteX5" fmla="*/ 0 w 2867558"/>
              <a:gd name="connsiteY5" fmla="*/ 702259 h 702259"/>
              <a:gd name="connsiteX0" fmla="*/ 0 w 2867558"/>
              <a:gd name="connsiteY0" fmla="*/ 703579 h 703579"/>
              <a:gd name="connsiteX1" fmla="*/ 2867558 w 2867558"/>
              <a:gd name="connsiteY1" fmla="*/ 703579 h 703579"/>
              <a:gd name="connsiteX2" fmla="*/ 2450592 w 2867558"/>
              <a:gd name="connsiteY2" fmla="*/ 140309 h 703579"/>
              <a:gd name="connsiteX3" fmla="*/ 1945843 w 2867558"/>
              <a:gd name="connsiteY3" fmla="*/ 1320 h 703579"/>
              <a:gd name="connsiteX4" fmla="*/ 21945 w 2867558"/>
              <a:gd name="connsiteY4" fmla="*/ 1320 h 703579"/>
              <a:gd name="connsiteX5" fmla="*/ 0 w 2867558"/>
              <a:gd name="connsiteY5" fmla="*/ 703579 h 703579"/>
              <a:gd name="connsiteX0" fmla="*/ 0 w 2867558"/>
              <a:gd name="connsiteY0" fmla="*/ 710920 h 710920"/>
              <a:gd name="connsiteX1" fmla="*/ 2867558 w 2867558"/>
              <a:gd name="connsiteY1" fmla="*/ 710920 h 710920"/>
              <a:gd name="connsiteX2" fmla="*/ 2450592 w 2867558"/>
              <a:gd name="connsiteY2" fmla="*/ 147650 h 710920"/>
              <a:gd name="connsiteX3" fmla="*/ 1945843 w 2867558"/>
              <a:gd name="connsiteY3" fmla="*/ 8661 h 710920"/>
              <a:gd name="connsiteX4" fmla="*/ 0 w 2867558"/>
              <a:gd name="connsiteY4" fmla="*/ 0 h 710920"/>
              <a:gd name="connsiteX5" fmla="*/ 0 w 2867558"/>
              <a:gd name="connsiteY5" fmla="*/ 710920 h 710920"/>
              <a:gd name="connsiteX0" fmla="*/ 4072 w 2871630"/>
              <a:gd name="connsiteY0" fmla="*/ 710920 h 710920"/>
              <a:gd name="connsiteX1" fmla="*/ 2871630 w 2871630"/>
              <a:gd name="connsiteY1" fmla="*/ 710920 h 710920"/>
              <a:gd name="connsiteX2" fmla="*/ 2454664 w 2871630"/>
              <a:gd name="connsiteY2" fmla="*/ 147650 h 710920"/>
              <a:gd name="connsiteX3" fmla="*/ 1949915 w 2871630"/>
              <a:gd name="connsiteY3" fmla="*/ 8661 h 710920"/>
              <a:gd name="connsiteX4" fmla="*/ 4072 w 2871630"/>
              <a:gd name="connsiteY4" fmla="*/ 0 h 710920"/>
              <a:gd name="connsiteX5" fmla="*/ 4072 w 2871630"/>
              <a:gd name="connsiteY5" fmla="*/ 710920 h 710920"/>
              <a:gd name="connsiteX0" fmla="*/ 4072 w 2871630"/>
              <a:gd name="connsiteY0" fmla="*/ 710920 h 710920"/>
              <a:gd name="connsiteX1" fmla="*/ 2871630 w 2871630"/>
              <a:gd name="connsiteY1" fmla="*/ 710920 h 710920"/>
              <a:gd name="connsiteX2" fmla="*/ 2454664 w 2871630"/>
              <a:gd name="connsiteY2" fmla="*/ 147650 h 710920"/>
              <a:gd name="connsiteX3" fmla="*/ 1949915 w 2871630"/>
              <a:gd name="connsiteY3" fmla="*/ 8661 h 710920"/>
              <a:gd name="connsiteX4" fmla="*/ 4072 w 2871630"/>
              <a:gd name="connsiteY4" fmla="*/ 0 h 710920"/>
              <a:gd name="connsiteX5" fmla="*/ 4072 w 2871630"/>
              <a:gd name="connsiteY5" fmla="*/ 710920 h 710920"/>
              <a:gd name="connsiteX0" fmla="*/ 4072 w 2871630"/>
              <a:gd name="connsiteY0" fmla="*/ 710920 h 710920"/>
              <a:gd name="connsiteX1" fmla="*/ 2871630 w 2871630"/>
              <a:gd name="connsiteY1" fmla="*/ 710920 h 710920"/>
              <a:gd name="connsiteX2" fmla="*/ 2454664 w 2871630"/>
              <a:gd name="connsiteY2" fmla="*/ 147650 h 710920"/>
              <a:gd name="connsiteX3" fmla="*/ 1949915 w 2871630"/>
              <a:gd name="connsiteY3" fmla="*/ 8661 h 710920"/>
              <a:gd name="connsiteX4" fmla="*/ 4072 w 2871630"/>
              <a:gd name="connsiteY4" fmla="*/ 0 h 710920"/>
              <a:gd name="connsiteX5" fmla="*/ 4072 w 2871630"/>
              <a:gd name="connsiteY5" fmla="*/ 710920 h 710920"/>
              <a:gd name="connsiteX0" fmla="*/ 3610 w 2871168"/>
              <a:gd name="connsiteY0" fmla="*/ 710920 h 710920"/>
              <a:gd name="connsiteX1" fmla="*/ 2871168 w 2871168"/>
              <a:gd name="connsiteY1" fmla="*/ 710920 h 710920"/>
              <a:gd name="connsiteX2" fmla="*/ 2454202 w 2871168"/>
              <a:gd name="connsiteY2" fmla="*/ 147650 h 710920"/>
              <a:gd name="connsiteX3" fmla="*/ 1949453 w 2871168"/>
              <a:gd name="connsiteY3" fmla="*/ 8661 h 710920"/>
              <a:gd name="connsiteX4" fmla="*/ 3610 w 2871168"/>
              <a:gd name="connsiteY4" fmla="*/ 0 h 710920"/>
              <a:gd name="connsiteX5" fmla="*/ 3610 w 2871168"/>
              <a:gd name="connsiteY5" fmla="*/ 710920 h 710920"/>
              <a:gd name="connsiteX0" fmla="*/ 3610 w 2871168"/>
              <a:gd name="connsiteY0" fmla="*/ 712240 h 712240"/>
              <a:gd name="connsiteX1" fmla="*/ 2871168 w 2871168"/>
              <a:gd name="connsiteY1" fmla="*/ 712240 h 712240"/>
              <a:gd name="connsiteX2" fmla="*/ 2454202 w 2871168"/>
              <a:gd name="connsiteY2" fmla="*/ 148970 h 712240"/>
              <a:gd name="connsiteX3" fmla="*/ 1618329 w 2871168"/>
              <a:gd name="connsiteY3" fmla="*/ 1320 h 712240"/>
              <a:gd name="connsiteX4" fmla="*/ 3610 w 2871168"/>
              <a:gd name="connsiteY4" fmla="*/ 1320 h 712240"/>
              <a:gd name="connsiteX5" fmla="*/ 3610 w 2871168"/>
              <a:gd name="connsiteY5" fmla="*/ 712240 h 712240"/>
              <a:gd name="connsiteX0" fmla="*/ 3610 w 2871168"/>
              <a:gd name="connsiteY0" fmla="*/ 712240 h 712240"/>
              <a:gd name="connsiteX1" fmla="*/ 2871168 w 2871168"/>
              <a:gd name="connsiteY1" fmla="*/ 712240 h 712240"/>
              <a:gd name="connsiteX2" fmla="*/ 2264216 w 2871168"/>
              <a:gd name="connsiteY2" fmla="*/ 145336 h 712240"/>
              <a:gd name="connsiteX3" fmla="*/ 1618329 w 2871168"/>
              <a:gd name="connsiteY3" fmla="*/ 1320 h 712240"/>
              <a:gd name="connsiteX4" fmla="*/ 3610 w 2871168"/>
              <a:gd name="connsiteY4" fmla="*/ 1320 h 712240"/>
              <a:gd name="connsiteX5" fmla="*/ 3610 w 2871168"/>
              <a:gd name="connsiteY5" fmla="*/ 712240 h 712240"/>
              <a:gd name="connsiteX0" fmla="*/ 3610 w 2871168"/>
              <a:gd name="connsiteY0" fmla="*/ 712240 h 712240"/>
              <a:gd name="connsiteX1" fmla="*/ 2871168 w 2871168"/>
              <a:gd name="connsiteY1" fmla="*/ 712240 h 712240"/>
              <a:gd name="connsiteX2" fmla="*/ 2328805 w 2871168"/>
              <a:gd name="connsiteY2" fmla="*/ 217344 h 712240"/>
              <a:gd name="connsiteX3" fmla="*/ 1618329 w 2871168"/>
              <a:gd name="connsiteY3" fmla="*/ 1320 h 712240"/>
              <a:gd name="connsiteX4" fmla="*/ 3610 w 2871168"/>
              <a:gd name="connsiteY4" fmla="*/ 1320 h 712240"/>
              <a:gd name="connsiteX5" fmla="*/ 3610 w 2871168"/>
              <a:gd name="connsiteY5" fmla="*/ 712240 h 712240"/>
              <a:gd name="connsiteX0" fmla="*/ 3610 w 2871168"/>
              <a:gd name="connsiteY0" fmla="*/ 713560 h 713560"/>
              <a:gd name="connsiteX1" fmla="*/ 2871168 w 2871168"/>
              <a:gd name="connsiteY1" fmla="*/ 713560 h 713560"/>
              <a:gd name="connsiteX2" fmla="*/ 2328805 w 2871168"/>
              <a:gd name="connsiteY2" fmla="*/ 218664 h 713560"/>
              <a:gd name="connsiteX3" fmla="*/ 1160685 w 2871168"/>
              <a:gd name="connsiteY3" fmla="*/ 1320 h 713560"/>
              <a:gd name="connsiteX4" fmla="*/ 3610 w 2871168"/>
              <a:gd name="connsiteY4" fmla="*/ 2640 h 713560"/>
              <a:gd name="connsiteX5" fmla="*/ 3610 w 2871168"/>
              <a:gd name="connsiteY5" fmla="*/ 713560 h 713560"/>
              <a:gd name="connsiteX0" fmla="*/ 3610 w 2871168"/>
              <a:gd name="connsiteY0" fmla="*/ 713560 h 713560"/>
              <a:gd name="connsiteX1" fmla="*/ 2871168 w 2871168"/>
              <a:gd name="connsiteY1" fmla="*/ 713560 h 713560"/>
              <a:gd name="connsiteX2" fmla="*/ 2199193 w 2871168"/>
              <a:gd name="connsiteY2" fmla="*/ 257685 h 713560"/>
              <a:gd name="connsiteX3" fmla="*/ 1160685 w 2871168"/>
              <a:gd name="connsiteY3" fmla="*/ 1320 h 713560"/>
              <a:gd name="connsiteX4" fmla="*/ 3610 w 2871168"/>
              <a:gd name="connsiteY4" fmla="*/ 2640 h 713560"/>
              <a:gd name="connsiteX5" fmla="*/ 3610 w 2871168"/>
              <a:gd name="connsiteY5" fmla="*/ 713560 h 713560"/>
              <a:gd name="connsiteX0" fmla="*/ 3610 w 2871168"/>
              <a:gd name="connsiteY0" fmla="*/ 713560 h 713560"/>
              <a:gd name="connsiteX1" fmla="*/ 2871168 w 2871168"/>
              <a:gd name="connsiteY1" fmla="*/ 713560 h 713560"/>
              <a:gd name="connsiteX2" fmla="*/ 2199193 w 2871168"/>
              <a:gd name="connsiteY2" fmla="*/ 257685 h 713560"/>
              <a:gd name="connsiteX3" fmla="*/ 1160685 w 2871168"/>
              <a:gd name="connsiteY3" fmla="*/ 1320 h 713560"/>
              <a:gd name="connsiteX4" fmla="*/ 3610 w 2871168"/>
              <a:gd name="connsiteY4" fmla="*/ 2640 h 713560"/>
              <a:gd name="connsiteX5" fmla="*/ 3610 w 2871168"/>
              <a:gd name="connsiteY5" fmla="*/ 713560 h 713560"/>
              <a:gd name="connsiteX0" fmla="*/ 3610 w 2871168"/>
              <a:gd name="connsiteY0" fmla="*/ 713560 h 713560"/>
              <a:gd name="connsiteX1" fmla="*/ 2871168 w 2871168"/>
              <a:gd name="connsiteY1" fmla="*/ 713560 h 713560"/>
              <a:gd name="connsiteX2" fmla="*/ 2199193 w 2871168"/>
              <a:gd name="connsiteY2" fmla="*/ 257685 h 713560"/>
              <a:gd name="connsiteX3" fmla="*/ 1160685 w 2871168"/>
              <a:gd name="connsiteY3" fmla="*/ 1320 h 713560"/>
              <a:gd name="connsiteX4" fmla="*/ 3610 w 2871168"/>
              <a:gd name="connsiteY4" fmla="*/ 2640 h 713560"/>
              <a:gd name="connsiteX5" fmla="*/ 3610 w 2871168"/>
              <a:gd name="connsiteY5" fmla="*/ 713560 h 713560"/>
              <a:gd name="connsiteX0" fmla="*/ 3610 w 2871168"/>
              <a:gd name="connsiteY0" fmla="*/ 710920 h 710920"/>
              <a:gd name="connsiteX1" fmla="*/ 2871168 w 2871168"/>
              <a:gd name="connsiteY1" fmla="*/ 710920 h 710920"/>
              <a:gd name="connsiteX2" fmla="*/ 2199193 w 2871168"/>
              <a:gd name="connsiteY2" fmla="*/ 255045 h 710920"/>
              <a:gd name="connsiteX3" fmla="*/ 1160685 w 2871168"/>
              <a:gd name="connsiteY3" fmla="*/ 49953 h 710920"/>
              <a:gd name="connsiteX4" fmla="*/ 3610 w 2871168"/>
              <a:gd name="connsiteY4" fmla="*/ 0 h 710920"/>
              <a:gd name="connsiteX5" fmla="*/ 3610 w 2871168"/>
              <a:gd name="connsiteY5" fmla="*/ 710920 h 710920"/>
              <a:gd name="connsiteX0" fmla="*/ 3610 w 2871168"/>
              <a:gd name="connsiteY0" fmla="*/ 713560 h 713560"/>
              <a:gd name="connsiteX1" fmla="*/ 2871168 w 2871168"/>
              <a:gd name="connsiteY1" fmla="*/ 713560 h 713560"/>
              <a:gd name="connsiteX2" fmla="*/ 2199193 w 2871168"/>
              <a:gd name="connsiteY2" fmla="*/ 257685 h 713560"/>
              <a:gd name="connsiteX3" fmla="*/ 977419 w 2871168"/>
              <a:gd name="connsiteY3" fmla="*/ 1320 h 713560"/>
              <a:gd name="connsiteX4" fmla="*/ 3610 w 2871168"/>
              <a:gd name="connsiteY4" fmla="*/ 2640 h 713560"/>
              <a:gd name="connsiteX5" fmla="*/ 3610 w 2871168"/>
              <a:gd name="connsiteY5" fmla="*/ 713560 h 713560"/>
              <a:gd name="connsiteX0" fmla="*/ 3610 w 2871168"/>
              <a:gd name="connsiteY0" fmla="*/ 713442 h 713442"/>
              <a:gd name="connsiteX1" fmla="*/ 2871168 w 2871168"/>
              <a:gd name="connsiteY1" fmla="*/ 713442 h 713442"/>
              <a:gd name="connsiteX2" fmla="*/ 2199193 w 2871168"/>
              <a:gd name="connsiteY2" fmla="*/ 257567 h 713442"/>
              <a:gd name="connsiteX3" fmla="*/ 977419 w 2871168"/>
              <a:gd name="connsiteY3" fmla="*/ 1202 h 713442"/>
              <a:gd name="connsiteX4" fmla="*/ 3610 w 2871168"/>
              <a:gd name="connsiteY4" fmla="*/ 2522 h 713442"/>
              <a:gd name="connsiteX5" fmla="*/ 3610 w 2871168"/>
              <a:gd name="connsiteY5" fmla="*/ 713442 h 713442"/>
              <a:gd name="connsiteX0" fmla="*/ 3610 w 2871168"/>
              <a:gd name="connsiteY0" fmla="*/ 713442 h 713442"/>
              <a:gd name="connsiteX1" fmla="*/ 2871168 w 2871168"/>
              <a:gd name="connsiteY1" fmla="*/ 713442 h 713442"/>
              <a:gd name="connsiteX2" fmla="*/ 2199193 w 2871168"/>
              <a:gd name="connsiteY2" fmla="*/ 257567 h 713442"/>
              <a:gd name="connsiteX3" fmla="*/ 977419 w 2871168"/>
              <a:gd name="connsiteY3" fmla="*/ 1202 h 713442"/>
              <a:gd name="connsiteX4" fmla="*/ 3610 w 2871168"/>
              <a:gd name="connsiteY4" fmla="*/ 2522 h 713442"/>
              <a:gd name="connsiteX5" fmla="*/ 3610 w 2871168"/>
              <a:gd name="connsiteY5" fmla="*/ 713442 h 713442"/>
              <a:gd name="connsiteX0" fmla="*/ 3610 w 2871168"/>
              <a:gd name="connsiteY0" fmla="*/ 713442 h 713442"/>
              <a:gd name="connsiteX1" fmla="*/ 2871168 w 2871168"/>
              <a:gd name="connsiteY1" fmla="*/ 713442 h 713442"/>
              <a:gd name="connsiteX2" fmla="*/ 2199193 w 2871168"/>
              <a:gd name="connsiteY2" fmla="*/ 257567 h 713442"/>
              <a:gd name="connsiteX3" fmla="*/ 977419 w 2871168"/>
              <a:gd name="connsiteY3" fmla="*/ 1202 h 713442"/>
              <a:gd name="connsiteX4" fmla="*/ 3610 w 2871168"/>
              <a:gd name="connsiteY4" fmla="*/ 2522 h 713442"/>
              <a:gd name="connsiteX5" fmla="*/ 3610 w 2871168"/>
              <a:gd name="connsiteY5" fmla="*/ 713442 h 713442"/>
              <a:gd name="connsiteX0" fmla="*/ 3610 w 2871168"/>
              <a:gd name="connsiteY0" fmla="*/ 713442 h 713442"/>
              <a:gd name="connsiteX1" fmla="*/ 2871168 w 2871168"/>
              <a:gd name="connsiteY1" fmla="*/ 713442 h 713442"/>
              <a:gd name="connsiteX2" fmla="*/ 2199193 w 2871168"/>
              <a:gd name="connsiteY2" fmla="*/ 206294 h 713442"/>
              <a:gd name="connsiteX3" fmla="*/ 977419 w 2871168"/>
              <a:gd name="connsiteY3" fmla="*/ 1202 h 713442"/>
              <a:gd name="connsiteX4" fmla="*/ 3610 w 2871168"/>
              <a:gd name="connsiteY4" fmla="*/ 2522 h 713442"/>
              <a:gd name="connsiteX5" fmla="*/ 3610 w 2871168"/>
              <a:gd name="connsiteY5" fmla="*/ 713442 h 713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71168" h="713442">
                <a:moveTo>
                  <a:pt x="3610" y="713442"/>
                </a:moveTo>
                <a:lnTo>
                  <a:pt x="2871168" y="713442"/>
                </a:lnTo>
                <a:cubicBezTo>
                  <a:pt x="2732179" y="525685"/>
                  <a:pt x="2587601" y="350042"/>
                  <a:pt x="2199193" y="206294"/>
                </a:cubicBezTo>
                <a:cubicBezTo>
                  <a:pt x="1904600" y="110156"/>
                  <a:pt x="1277448" y="0"/>
                  <a:pt x="977419" y="1202"/>
                </a:cubicBezTo>
                <a:lnTo>
                  <a:pt x="3610" y="2522"/>
                </a:lnTo>
                <a:cubicBezTo>
                  <a:pt x="3280" y="283806"/>
                  <a:pt x="0" y="456858"/>
                  <a:pt x="3610" y="713442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 28"/>
          <p:cNvSpPr/>
          <p:nvPr/>
        </p:nvSpPr>
        <p:spPr>
          <a:xfrm flipH="1">
            <a:off x="4572000" y="2276872"/>
            <a:ext cx="3384376" cy="1001960"/>
          </a:xfrm>
          <a:custGeom>
            <a:avLst/>
            <a:gdLst>
              <a:gd name="connsiteX0" fmla="*/ 0 w 2867558"/>
              <a:gd name="connsiteY0" fmla="*/ 702259 h 702259"/>
              <a:gd name="connsiteX1" fmla="*/ 2867558 w 2867558"/>
              <a:gd name="connsiteY1" fmla="*/ 702259 h 702259"/>
              <a:gd name="connsiteX2" fmla="*/ 2450592 w 2867558"/>
              <a:gd name="connsiteY2" fmla="*/ 138989 h 702259"/>
              <a:gd name="connsiteX3" fmla="*/ 1945843 w 2867558"/>
              <a:gd name="connsiteY3" fmla="*/ 0 h 702259"/>
              <a:gd name="connsiteX4" fmla="*/ 21945 w 2867558"/>
              <a:gd name="connsiteY4" fmla="*/ 0 h 702259"/>
              <a:gd name="connsiteX5" fmla="*/ 0 w 2867558"/>
              <a:gd name="connsiteY5" fmla="*/ 702259 h 702259"/>
              <a:gd name="connsiteX0" fmla="*/ 0 w 2867558"/>
              <a:gd name="connsiteY0" fmla="*/ 702259 h 702259"/>
              <a:gd name="connsiteX1" fmla="*/ 2867558 w 2867558"/>
              <a:gd name="connsiteY1" fmla="*/ 702259 h 702259"/>
              <a:gd name="connsiteX2" fmla="*/ 2450592 w 2867558"/>
              <a:gd name="connsiteY2" fmla="*/ 138989 h 702259"/>
              <a:gd name="connsiteX3" fmla="*/ 1945843 w 2867558"/>
              <a:gd name="connsiteY3" fmla="*/ 0 h 702259"/>
              <a:gd name="connsiteX4" fmla="*/ 21945 w 2867558"/>
              <a:gd name="connsiteY4" fmla="*/ 0 h 702259"/>
              <a:gd name="connsiteX5" fmla="*/ 0 w 2867558"/>
              <a:gd name="connsiteY5" fmla="*/ 702259 h 702259"/>
              <a:gd name="connsiteX0" fmla="*/ 0 w 2867558"/>
              <a:gd name="connsiteY0" fmla="*/ 702259 h 702259"/>
              <a:gd name="connsiteX1" fmla="*/ 2867558 w 2867558"/>
              <a:gd name="connsiteY1" fmla="*/ 702259 h 702259"/>
              <a:gd name="connsiteX2" fmla="*/ 2450592 w 2867558"/>
              <a:gd name="connsiteY2" fmla="*/ 138989 h 702259"/>
              <a:gd name="connsiteX3" fmla="*/ 1945843 w 2867558"/>
              <a:gd name="connsiteY3" fmla="*/ 0 h 702259"/>
              <a:gd name="connsiteX4" fmla="*/ 21945 w 2867558"/>
              <a:gd name="connsiteY4" fmla="*/ 0 h 702259"/>
              <a:gd name="connsiteX5" fmla="*/ 0 w 2867558"/>
              <a:gd name="connsiteY5" fmla="*/ 702259 h 702259"/>
              <a:gd name="connsiteX0" fmla="*/ 0 w 2867558"/>
              <a:gd name="connsiteY0" fmla="*/ 703579 h 703579"/>
              <a:gd name="connsiteX1" fmla="*/ 2867558 w 2867558"/>
              <a:gd name="connsiteY1" fmla="*/ 703579 h 703579"/>
              <a:gd name="connsiteX2" fmla="*/ 2450592 w 2867558"/>
              <a:gd name="connsiteY2" fmla="*/ 140309 h 703579"/>
              <a:gd name="connsiteX3" fmla="*/ 1945843 w 2867558"/>
              <a:gd name="connsiteY3" fmla="*/ 1320 h 703579"/>
              <a:gd name="connsiteX4" fmla="*/ 21945 w 2867558"/>
              <a:gd name="connsiteY4" fmla="*/ 1320 h 703579"/>
              <a:gd name="connsiteX5" fmla="*/ 0 w 2867558"/>
              <a:gd name="connsiteY5" fmla="*/ 703579 h 703579"/>
              <a:gd name="connsiteX0" fmla="*/ 0 w 2867558"/>
              <a:gd name="connsiteY0" fmla="*/ 710920 h 710920"/>
              <a:gd name="connsiteX1" fmla="*/ 2867558 w 2867558"/>
              <a:gd name="connsiteY1" fmla="*/ 710920 h 710920"/>
              <a:gd name="connsiteX2" fmla="*/ 2450592 w 2867558"/>
              <a:gd name="connsiteY2" fmla="*/ 147650 h 710920"/>
              <a:gd name="connsiteX3" fmla="*/ 1945843 w 2867558"/>
              <a:gd name="connsiteY3" fmla="*/ 8661 h 710920"/>
              <a:gd name="connsiteX4" fmla="*/ 0 w 2867558"/>
              <a:gd name="connsiteY4" fmla="*/ 0 h 710920"/>
              <a:gd name="connsiteX5" fmla="*/ 0 w 2867558"/>
              <a:gd name="connsiteY5" fmla="*/ 710920 h 710920"/>
              <a:gd name="connsiteX0" fmla="*/ 4072 w 2871630"/>
              <a:gd name="connsiteY0" fmla="*/ 710920 h 710920"/>
              <a:gd name="connsiteX1" fmla="*/ 2871630 w 2871630"/>
              <a:gd name="connsiteY1" fmla="*/ 710920 h 710920"/>
              <a:gd name="connsiteX2" fmla="*/ 2454664 w 2871630"/>
              <a:gd name="connsiteY2" fmla="*/ 147650 h 710920"/>
              <a:gd name="connsiteX3" fmla="*/ 1949915 w 2871630"/>
              <a:gd name="connsiteY3" fmla="*/ 8661 h 710920"/>
              <a:gd name="connsiteX4" fmla="*/ 4072 w 2871630"/>
              <a:gd name="connsiteY4" fmla="*/ 0 h 710920"/>
              <a:gd name="connsiteX5" fmla="*/ 4072 w 2871630"/>
              <a:gd name="connsiteY5" fmla="*/ 710920 h 710920"/>
              <a:gd name="connsiteX0" fmla="*/ 4072 w 2871630"/>
              <a:gd name="connsiteY0" fmla="*/ 710920 h 710920"/>
              <a:gd name="connsiteX1" fmla="*/ 2871630 w 2871630"/>
              <a:gd name="connsiteY1" fmla="*/ 710920 h 710920"/>
              <a:gd name="connsiteX2" fmla="*/ 2454664 w 2871630"/>
              <a:gd name="connsiteY2" fmla="*/ 147650 h 710920"/>
              <a:gd name="connsiteX3" fmla="*/ 1949915 w 2871630"/>
              <a:gd name="connsiteY3" fmla="*/ 8661 h 710920"/>
              <a:gd name="connsiteX4" fmla="*/ 4072 w 2871630"/>
              <a:gd name="connsiteY4" fmla="*/ 0 h 710920"/>
              <a:gd name="connsiteX5" fmla="*/ 4072 w 2871630"/>
              <a:gd name="connsiteY5" fmla="*/ 710920 h 710920"/>
              <a:gd name="connsiteX0" fmla="*/ 4072 w 2871630"/>
              <a:gd name="connsiteY0" fmla="*/ 710920 h 710920"/>
              <a:gd name="connsiteX1" fmla="*/ 2871630 w 2871630"/>
              <a:gd name="connsiteY1" fmla="*/ 710920 h 710920"/>
              <a:gd name="connsiteX2" fmla="*/ 2454664 w 2871630"/>
              <a:gd name="connsiteY2" fmla="*/ 147650 h 710920"/>
              <a:gd name="connsiteX3" fmla="*/ 1949915 w 2871630"/>
              <a:gd name="connsiteY3" fmla="*/ 8661 h 710920"/>
              <a:gd name="connsiteX4" fmla="*/ 4072 w 2871630"/>
              <a:gd name="connsiteY4" fmla="*/ 0 h 710920"/>
              <a:gd name="connsiteX5" fmla="*/ 4072 w 2871630"/>
              <a:gd name="connsiteY5" fmla="*/ 710920 h 710920"/>
              <a:gd name="connsiteX0" fmla="*/ 3610 w 2871168"/>
              <a:gd name="connsiteY0" fmla="*/ 710920 h 710920"/>
              <a:gd name="connsiteX1" fmla="*/ 2871168 w 2871168"/>
              <a:gd name="connsiteY1" fmla="*/ 710920 h 710920"/>
              <a:gd name="connsiteX2" fmla="*/ 2454202 w 2871168"/>
              <a:gd name="connsiteY2" fmla="*/ 147650 h 710920"/>
              <a:gd name="connsiteX3" fmla="*/ 1949453 w 2871168"/>
              <a:gd name="connsiteY3" fmla="*/ 8661 h 710920"/>
              <a:gd name="connsiteX4" fmla="*/ 3610 w 2871168"/>
              <a:gd name="connsiteY4" fmla="*/ 0 h 710920"/>
              <a:gd name="connsiteX5" fmla="*/ 3610 w 2871168"/>
              <a:gd name="connsiteY5" fmla="*/ 710920 h 710920"/>
              <a:gd name="connsiteX0" fmla="*/ 3610 w 2871168"/>
              <a:gd name="connsiteY0" fmla="*/ 712240 h 712240"/>
              <a:gd name="connsiteX1" fmla="*/ 2871168 w 2871168"/>
              <a:gd name="connsiteY1" fmla="*/ 712240 h 712240"/>
              <a:gd name="connsiteX2" fmla="*/ 2454202 w 2871168"/>
              <a:gd name="connsiteY2" fmla="*/ 148970 h 712240"/>
              <a:gd name="connsiteX3" fmla="*/ 1618329 w 2871168"/>
              <a:gd name="connsiteY3" fmla="*/ 1320 h 712240"/>
              <a:gd name="connsiteX4" fmla="*/ 3610 w 2871168"/>
              <a:gd name="connsiteY4" fmla="*/ 1320 h 712240"/>
              <a:gd name="connsiteX5" fmla="*/ 3610 w 2871168"/>
              <a:gd name="connsiteY5" fmla="*/ 712240 h 712240"/>
              <a:gd name="connsiteX0" fmla="*/ 3610 w 2871168"/>
              <a:gd name="connsiteY0" fmla="*/ 712240 h 712240"/>
              <a:gd name="connsiteX1" fmla="*/ 2871168 w 2871168"/>
              <a:gd name="connsiteY1" fmla="*/ 712240 h 712240"/>
              <a:gd name="connsiteX2" fmla="*/ 2264216 w 2871168"/>
              <a:gd name="connsiteY2" fmla="*/ 145336 h 712240"/>
              <a:gd name="connsiteX3" fmla="*/ 1618329 w 2871168"/>
              <a:gd name="connsiteY3" fmla="*/ 1320 h 712240"/>
              <a:gd name="connsiteX4" fmla="*/ 3610 w 2871168"/>
              <a:gd name="connsiteY4" fmla="*/ 1320 h 712240"/>
              <a:gd name="connsiteX5" fmla="*/ 3610 w 2871168"/>
              <a:gd name="connsiteY5" fmla="*/ 712240 h 712240"/>
              <a:gd name="connsiteX0" fmla="*/ 3610 w 2871168"/>
              <a:gd name="connsiteY0" fmla="*/ 712240 h 712240"/>
              <a:gd name="connsiteX1" fmla="*/ 2871168 w 2871168"/>
              <a:gd name="connsiteY1" fmla="*/ 712240 h 712240"/>
              <a:gd name="connsiteX2" fmla="*/ 2328805 w 2871168"/>
              <a:gd name="connsiteY2" fmla="*/ 217344 h 712240"/>
              <a:gd name="connsiteX3" fmla="*/ 1618329 w 2871168"/>
              <a:gd name="connsiteY3" fmla="*/ 1320 h 712240"/>
              <a:gd name="connsiteX4" fmla="*/ 3610 w 2871168"/>
              <a:gd name="connsiteY4" fmla="*/ 1320 h 712240"/>
              <a:gd name="connsiteX5" fmla="*/ 3610 w 2871168"/>
              <a:gd name="connsiteY5" fmla="*/ 712240 h 712240"/>
              <a:gd name="connsiteX0" fmla="*/ 3610 w 2871168"/>
              <a:gd name="connsiteY0" fmla="*/ 713560 h 713560"/>
              <a:gd name="connsiteX1" fmla="*/ 2871168 w 2871168"/>
              <a:gd name="connsiteY1" fmla="*/ 713560 h 713560"/>
              <a:gd name="connsiteX2" fmla="*/ 2328805 w 2871168"/>
              <a:gd name="connsiteY2" fmla="*/ 218664 h 713560"/>
              <a:gd name="connsiteX3" fmla="*/ 1160685 w 2871168"/>
              <a:gd name="connsiteY3" fmla="*/ 1320 h 713560"/>
              <a:gd name="connsiteX4" fmla="*/ 3610 w 2871168"/>
              <a:gd name="connsiteY4" fmla="*/ 2640 h 713560"/>
              <a:gd name="connsiteX5" fmla="*/ 3610 w 2871168"/>
              <a:gd name="connsiteY5" fmla="*/ 713560 h 713560"/>
              <a:gd name="connsiteX0" fmla="*/ 3610 w 2871168"/>
              <a:gd name="connsiteY0" fmla="*/ 713560 h 713560"/>
              <a:gd name="connsiteX1" fmla="*/ 2871168 w 2871168"/>
              <a:gd name="connsiteY1" fmla="*/ 713560 h 713560"/>
              <a:gd name="connsiteX2" fmla="*/ 2199193 w 2871168"/>
              <a:gd name="connsiteY2" fmla="*/ 257685 h 713560"/>
              <a:gd name="connsiteX3" fmla="*/ 1160685 w 2871168"/>
              <a:gd name="connsiteY3" fmla="*/ 1320 h 713560"/>
              <a:gd name="connsiteX4" fmla="*/ 3610 w 2871168"/>
              <a:gd name="connsiteY4" fmla="*/ 2640 h 713560"/>
              <a:gd name="connsiteX5" fmla="*/ 3610 w 2871168"/>
              <a:gd name="connsiteY5" fmla="*/ 713560 h 713560"/>
              <a:gd name="connsiteX0" fmla="*/ 3610 w 2871168"/>
              <a:gd name="connsiteY0" fmla="*/ 713560 h 713560"/>
              <a:gd name="connsiteX1" fmla="*/ 2871168 w 2871168"/>
              <a:gd name="connsiteY1" fmla="*/ 713560 h 713560"/>
              <a:gd name="connsiteX2" fmla="*/ 2199193 w 2871168"/>
              <a:gd name="connsiteY2" fmla="*/ 257685 h 713560"/>
              <a:gd name="connsiteX3" fmla="*/ 1160685 w 2871168"/>
              <a:gd name="connsiteY3" fmla="*/ 1320 h 713560"/>
              <a:gd name="connsiteX4" fmla="*/ 3610 w 2871168"/>
              <a:gd name="connsiteY4" fmla="*/ 2640 h 713560"/>
              <a:gd name="connsiteX5" fmla="*/ 3610 w 2871168"/>
              <a:gd name="connsiteY5" fmla="*/ 713560 h 713560"/>
              <a:gd name="connsiteX0" fmla="*/ 3610 w 2871168"/>
              <a:gd name="connsiteY0" fmla="*/ 713560 h 713560"/>
              <a:gd name="connsiteX1" fmla="*/ 2871168 w 2871168"/>
              <a:gd name="connsiteY1" fmla="*/ 713560 h 713560"/>
              <a:gd name="connsiteX2" fmla="*/ 2199193 w 2871168"/>
              <a:gd name="connsiteY2" fmla="*/ 257685 h 713560"/>
              <a:gd name="connsiteX3" fmla="*/ 1160685 w 2871168"/>
              <a:gd name="connsiteY3" fmla="*/ 1320 h 713560"/>
              <a:gd name="connsiteX4" fmla="*/ 3610 w 2871168"/>
              <a:gd name="connsiteY4" fmla="*/ 2640 h 713560"/>
              <a:gd name="connsiteX5" fmla="*/ 3610 w 2871168"/>
              <a:gd name="connsiteY5" fmla="*/ 713560 h 713560"/>
              <a:gd name="connsiteX0" fmla="*/ 3610 w 2871168"/>
              <a:gd name="connsiteY0" fmla="*/ 710920 h 710920"/>
              <a:gd name="connsiteX1" fmla="*/ 2871168 w 2871168"/>
              <a:gd name="connsiteY1" fmla="*/ 710920 h 710920"/>
              <a:gd name="connsiteX2" fmla="*/ 2199193 w 2871168"/>
              <a:gd name="connsiteY2" fmla="*/ 255045 h 710920"/>
              <a:gd name="connsiteX3" fmla="*/ 1160685 w 2871168"/>
              <a:gd name="connsiteY3" fmla="*/ 49953 h 710920"/>
              <a:gd name="connsiteX4" fmla="*/ 3610 w 2871168"/>
              <a:gd name="connsiteY4" fmla="*/ 0 h 710920"/>
              <a:gd name="connsiteX5" fmla="*/ 3610 w 2871168"/>
              <a:gd name="connsiteY5" fmla="*/ 710920 h 710920"/>
              <a:gd name="connsiteX0" fmla="*/ 3610 w 2871168"/>
              <a:gd name="connsiteY0" fmla="*/ 713560 h 713560"/>
              <a:gd name="connsiteX1" fmla="*/ 2871168 w 2871168"/>
              <a:gd name="connsiteY1" fmla="*/ 713560 h 713560"/>
              <a:gd name="connsiteX2" fmla="*/ 2199193 w 2871168"/>
              <a:gd name="connsiteY2" fmla="*/ 257685 h 713560"/>
              <a:gd name="connsiteX3" fmla="*/ 977419 w 2871168"/>
              <a:gd name="connsiteY3" fmla="*/ 1320 h 713560"/>
              <a:gd name="connsiteX4" fmla="*/ 3610 w 2871168"/>
              <a:gd name="connsiteY4" fmla="*/ 2640 h 713560"/>
              <a:gd name="connsiteX5" fmla="*/ 3610 w 2871168"/>
              <a:gd name="connsiteY5" fmla="*/ 713560 h 713560"/>
              <a:gd name="connsiteX0" fmla="*/ 3610 w 2871168"/>
              <a:gd name="connsiteY0" fmla="*/ 713442 h 713442"/>
              <a:gd name="connsiteX1" fmla="*/ 2871168 w 2871168"/>
              <a:gd name="connsiteY1" fmla="*/ 713442 h 713442"/>
              <a:gd name="connsiteX2" fmla="*/ 2199193 w 2871168"/>
              <a:gd name="connsiteY2" fmla="*/ 257567 h 713442"/>
              <a:gd name="connsiteX3" fmla="*/ 977419 w 2871168"/>
              <a:gd name="connsiteY3" fmla="*/ 1202 h 713442"/>
              <a:gd name="connsiteX4" fmla="*/ 3610 w 2871168"/>
              <a:gd name="connsiteY4" fmla="*/ 2522 h 713442"/>
              <a:gd name="connsiteX5" fmla="*/ 3610 w 2871168"/>
              <a:gd name="connsiteY5" fmla="*/ 713442 h 713442"/>
              <a:gd name="connsiteX0" fmla="*/ 3610 w 2871168"/>
              <a:gd name="connsiteY0" fmla="*/ 713442 h 713442"/>
              <a:gd name="connsiteX1" fmla="*/ 2871168 w 2871168"/>
              <a:gd name="connsiteY1" fmla="*/ 713442 h 713442"/>
              <a:gd name="connsiteX2" fmla="*/ 2199193 w 2871168"/>
              <a:gd name="connsiteY2" fmla="*/ 257567 h 713442"/>
              <a:gd name="connsiteX3" fmla="*/ 977419 w 2871168"/>
              <a:gd name="connsiteY3" fmla="*/ 1202 h 713442"/>
              <a:gd name="connsiteX4" fmla="*/ 3610 w 2871168"/>
              <a:gd name="connsiteY4" fmla="*/ 2522 h 713442"/>
              <a:gd name="connsiteX5" fmla="*/ 3610 w 2871168"/>
              <a:gd name="connsiteY5" fmla="*/ 713442 h 713442"/>
              <a:gd name="connsiteX0" fmla="*/ 3610 w 2871168"/>
              <a:gd name="connsiteY0" fmla="*/ 713442 h 713442"/>
              <a:gd name="connsiteX1" fmla="*/ 2871168 w 2871168"/>
              <a:gd name="connsiteY1" fmla="*/ 713442 h 713442"/>
              <a:gd name="connsiteX2" fmla="*/ 2199193 w 2871168"/>
              <a:gd name="connsiteY2" fmla="*/ 257567 h 713442"/>
              <a:gd name="connsiteX3" fmla="*/ 977419 w 2871168"/>
              <a:gd name="connsiteY3" fmla="*/ 1202 h 713442"/>
              <a:gd name="connsiteX4" fmla="*/ 3610 w 2871168"/>
              <a:gd name="connsiteY4" fmla="*/ 2522 h 713442"/>
              <a:gd name="connsiteX5" fmla="*/ 3610 w 2871168"/>
              <a:gd name="connsiteY5" fmla="*/ 713442 h 713442"/>
              <a:gd name="connsiteX0" fmla="*/ 3610 w 2871168"/>
              <a:gd name="connsiteY0" fmla="*/ 713442 h 713442"/>
              <a:gd name="connsiteX1" fmla="*/ 2871168 w 2871168"/>
              <a:gd name="connsiteY1" fmla="*/ 713442 h 713442"/>
              <a:gd name="connsiteX2" fmla="*/ 2199193 w 2871168"/>
              <a:gd name="connsiteY2" fmla="*/ 206294 h 713442"/>
              <a:gd name="connsiteX3" fmla="*/ 977419 w 2871168"/>
              <a:gd name="connsiteY3" fmla="*/ 1202 h 713442"/>
              <a:gd name="connsiteX4" fmla="*/ 3610 w 2871168"/>
              <a:gd name="connsiteY4" fmla="*/ 2522 h 713442"/>
              <a:gd name="connsiteX5" fmla="*/ 3610 w 2871168"/>
              <a:gd name="connsiteY5" fmla="*/ 713442 h 713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71168" h="713442">
                <a:moveTo>
                  <a:pt x="3610" y="713442"/>
                </a:moveTo>
                <a:lnTo>
                  <a:pt x="2871168" y="713442"/>
                </a:lnTo>
                <a:cubicBezTo>
                  <a:pt x="2732179" y="525685"/>
                  <a:pt x="2587601" y="350042"/>
                  <a:pt x="2199193" y="206294"/>
                </a:cubicBezTo>
                <a:cubicBezTo>
                  <a:pt x="1904600" y="110156"/>
                  <a:pt x="1277448" y="0"/>
                  <a:pt x="977419" y="1202"/>
                </a:cubicBezTo>
                <a:lnTo>
                  <a:pt x="3610" y="2522"/>
                </a:lnTo>
                <a:cubicBezTo>
                  <a:pt x="3280" y="283806"/>
                  <a:pt x="0" y="456858"/>
                  <a:pt x="3610" y="713442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Balanced Enforcement Model</a:t>
            </a:r>
            <a:endParaRPr lang="en-GB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87624" y="3284984"/>
            <a:ext cx="67687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187624" y="1700808"/>
            <a:ext cx="0" cy="30963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956376" y="1700808"/>
            <a:ext cx="0" cy="30963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87624" y="4509120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Sanctioning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067944" y="4509120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Support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6804248" y="4509120"/>
            <a:ext cx="1114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Education</a:t>
            </a:r>
            <a:endParaRPr lang="en-GB" dirty="0"/>
          </a:p>
        </p:txBody>
      </p:sp>
      <p:sp>
        <p:nvSpPr>
          <p:cNvPr id="23" name="Left-Right Arrow 22"/>
          <p:cNvSpPr/>
          <p:nvPr/>
        </p:nvSpPr>
        <p:spPr>
          <a:xfrm>
            <a:off x="1187624" y="4869160"/>
            <a:ext cx="6768752" cy="288032"/>
          </a:xfrm>
          <a:prstGeom prst="leftRightArrow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FFC000"/>
              </a:gs>
              <a:gs pos="100000">
                <a:srgbClr val="00B05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1259632" y="5085184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i="1" dirty="0" smtClean="0"/>
              <a:t>Push</a:t>
            </a:r>
            <a:endParaRPr lang="en-GB" sz="2800" b="1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7164288" y="5085184"/>
            <a:ext cx="744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i="1" dirty="0" smtClean="0"/>
              <a:t>Pull</a:t>
            </a:r>
            <a:endParaRPr lang="en-GB" sz="2800" b="1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1331640" y="3429000"/>
            <a:ext cx="1344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Directed</a:t>
            </a:r>
          </a:p>
          <a:p>
            <a:r>
              <a:rPr lang="en-GB" dirty="0" smtClean="0"/>
              <a:t>Intervention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6444208" y="2492896"/>
            <a:ext cx="1424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 smtClean="0"/>
              <a:t>Non-directed</a:t>
            </a:r>
          </a:p>
          <a:p>
            <a:pPr algn="r"/>
            <a:r>
              <a:rPr lang="en-GB" dirty="0" smtClean="0"/>
              <a:t>Intervention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67544" y="2276872"/>
            <a:ext cx="461665" cy="201622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dirty="0" smtClean="0"/>
              <a:t>Changing Behaviour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1102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Proportionate Actions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556792"/>
            <a:ext cx="3816350" cy="396044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  <a:spcBef>
                <a:spcPts val="200"/>
              </a:spcBef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Informal Warning</a:t>
            </a:r>
          </a:p>
          <a:p>
            <a:pPr eaLnBrk="1" hangingPunct="1">
              <a:lnSpc>
                <a:spcPct val="150000"/>
              </a:lnSpc>
              <a:spcBef>
                <a:spcPts val="200"/>
              </a:spcBef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Enforcement Undertaking</a:t>
            </a:r>
          </a:p>
          <a:p>
            <a:pPr eaLnBrk="1" hangingPunct="1">
              <a:lnSpc>
                <a:spcPct val="150000"/>
              </a:lnSpc>
              <a:spcBef>
                <a:spcPts val="200"/>
              </a:spcBef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Compliance Notice</a:t>
            </a:r>
          </a:p>
          <a:p>
            <a:pPr eaLnBrk="1" hangingPunct="1">
              <a:lnSpc>
                <a:spcPct val="150000"/>
              </a:lnSpc>
              <a:spcBef>
                <a:spcPts val="200"/>
              </a:spcBef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Non-compliance Penalty</a:t>
            </a:r>
          </a:p>
          <a:p>
            <a:pPr eaLnBrk="1" hangingPunct="1">
              <a:lnSpc>
                <a:spcPct val="150000"/>
              </a:lnSpc>
              <a:spcBef>
                <a:spcPts val="200"/>
              </a:spcBef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Formal Caution</a:t>
            </a:r>
          </a:p>
          <a:p>
            <a:pPr eaLnBrk="1" hangingPunct="1">
              <a:lnSpc>
                <a:spcPct val="150000"/>
              </a:lnSpc>
              <a:spcBef>
                <a:spcPts val="200"/>
              </a:spcBef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Court Action</a:t>
            </a:r>
          </a:p>
          <a:p>
            <a:pPr eaLnBrk="1" hangingPunct="1">
              <a:lnSpc>
                <a:spcPct val="150000"/>
              </a:lnSpc>
            </a:pP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Publicity</a:t>
            </a:r>
          </a:p>
        </p:txBody>
      </p:sp>
      <p:sp>
        <p:nvSpPr>
          <p:cNvPr id="74757" name="AutoShape 5"/>
          <p:cNvSpPr>
            <a:spLocks noChangeArrowheads="1"/>
          </p:cNvSpPr>
          <p:nvPr/>
        </p:nvSpPr>
        <p:spPr bwMode="auto">
          <a:xfrm>
            <a:off x="4283968" y="1700808"/>
            <a:ext cx="3816350" cy="4103688"/>
          </a:xfrm>
          <a:prstGeom prst="downArrow">
            <a:avLst>
              <a:gd name="adj1" fmla="val 50000"/>
              <a:gd name="adj2" fmla="val 26882"/>
            </a:avLst>
          </a:prstGeom>
          <a:gradFill rotWithShape="1">
            <a:gsLst>
              <a:gs pos="0">
                <a:srgbClr val="000000">
                  <a:alpha val="0"/>
                </a:srgbClr>
              </a:gs>
              <a:gs pos="20000">
                <a:srgbClr val="000040">
                  <a:alpha val="14000"/>
                </a:srgbClr>
              </a:gs>
              <a:gs pos="50000">
                <a:srgbClr val="400040">
                  <a:alpha val="35000"/>
                </a:srgbClr>
              </a:gs>
              <a:gs pos="75000">
                <a:srgbClr val="8F0040">
                  <a:alpha val="52500"/>
                </a:srgbClr>
              </a:gs>
              <a:gs pos="89999">
                <a:srgbClr val="F27300">
                  <a:alpha val="62999"/>
                </a:srgbClr>
              </a:gs>
              <a:gs pos="100000">
                <a:srgbClr val="FFBF00">
                  <a:alpha val="70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4643438" y="2492375"/>
            <a:ext cx="3168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/>
              <a:t>Severity</a:t>
            </a:r>
          </a:p>
        </p:txBody>
      </p:sp>
    </p:spTree>
    <p:extLst>
      <p:ext uri="{BB962C8B-B14F-4D97-AF65-F5344CB8AC3E}">
        <p14:creationId xmlns:p14="http://schemas.microsoft.com/office/powerpoint/2010/main" val="3933354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7544" y="908720"/>
            <a:ext cx="8280920" cy="4464496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Chris Smith</a:t>
            </a:r>
            <a:br>
              <a:rPr lang="en-GB" sz="3600" dirty="0" smtClean="0"/>
            </a:br>
            <a:r>
              <a:rPr lang="en-GB" sz="3600" dirty="0" smtClean="0"/>
              <a:t>National Measurement </a:t>
            </a:r>
            <a:r>
              <a:rPr lang="en-GB" sz="3600" smtClean="0"/>
              <a:t>and Regulation </a:t>
            </a:r>
            <a:r>
              <a:rPr lang="en-GB" sz="3600" dirty="0" smtClean="0"/>
              <a:t>Office</a:t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2700" dirty="0" smtClean="0">
                <a:hlinkClick r:id="rId2"/>
              </a:rPr>
              <a:t>Chris.Smith@nmro.gov.uk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 </a:t>
            </a:r>
            <a:r>
              <a:rPr lang="en-GB" sz="2700" dirty="0" smtClean="0">
                <a:hlinkClick r:id="rId3"/>
              </a:rPr>
              <a:t>https://www.gov.uk/government/collections/national-measurement-office-enforcement-authority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923928" y="1340769"/>
            <a:ext cx="144016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15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GB" sz="1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143000"/>
          </a:xfrm>
        </p:spPr>
        <p:txBody>
          <a:bodyPr>
            <a:normAutofit/>
          </a:bodyPr>
          <a:lstStyle/>
          <a:p>
            <a:r>
              <a:rPr lang="en-GB" sz="6000" dirty="0" smtClean="0"/>
              <a:t>Regulations</a:t>
            </a:r>
            <a:endParaRPr lang="en-GB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Scope 1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District Heat Networks</a:t>
            </a:r>
          </a:p>
          <a:p>
            <a:pPr lvl="1"/>
            <a:r>
              <a:rPr lang="en-GB" dirty="0" smtClean="0"/>
              <a:t>Multiple buildings</a:t>
            </a:r>
          </a:p>
          <a:p>
            <a:pPr lvl="1"/>
            <a:r>
              <a:rPr lang="en-GB" dirty="0" smtClean="0"/>
              <a:t>1 or more customers</a:t>
            </a:r>
          </a:p>
          <a:p>
            <a:r>
              <a:rPr lang="en-GB" dirty="0" smtClean="0"/>
              <a:t>Communal Heating</a:t>
            </a:r>
          </a:p>
          <a:p>
            <a:pPr lvl="1"/>
            <a:r>
              <a:rPr lang="en-GB" dirty="0" smtClean="0"/>
              <a:t>1 building</a:t>
            </a:r>
          </a:p>
          <a:p>
            <a:pPr lvl="1"/>
            <a:r>
              <a:rPr lang="en-GB" dirty="0" smtClean="0"/>
              <a:t>Multiple customers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Scope 2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Apartment (domestic)</a:t>
            </a:r>
          </a:p>
          <a:p>
            <a:pPr lvl="1"/>
            <a:r>
              <a:rPr lang="en-GB" dirty="0" smtClean="0"/>
              <a:t>Cooking facilities</a:t>
            </a:r>
          </a:p>
          <a:p>
            <a:pPr lvl="1"/>
            <a:r>
              <a:rPr lang="en-GB" dirty="0" smtClean="0"/>
              <a:t>Sanitary facilities</a:t>
            </a:r>
          </a:p>
          <a:p>
            <a:pPr lvl="1"/>
            <a:r>
              <a:rPr lang="en-GB" dirty="0" smtClean="0"/>
              <a:t>Used as living space</a:t>
            </a:r>
          </a:p>
          <a:p>
            <a:r>
              <a:rPr lang="en-GB" dirty="0" smtClean="0"/>
              <a:t>Multi use (non-domestic)</a:t>
            </a:r>
          </a:p>
          <a:p>
            <a:pPr lvl="1"/>
            <a:r>
              <a:rPr lang="en-GB" dirty="0" smtClean="0"/>
              <a:t>Partitioned space</a:t>
            </a:r>
          </a:p>
          <a:p>
            <a:pPr lvl="1"/>
            <a:r>
              <a:rPr lang="en-GB" dirty="0" smtClean="0"/>
              <a:t>Non-residential activity</a:t>
            </a:r>
          </a:p>
          <a:p>
            <a:pPr lvl="1"/>
            <a:r>
              <a:rPr lang="en-GB" dirty="0" smtClean="0"/>
              <a:t>May be some shared services</a:t>
            </a:r>
          </a:p>
          <a:p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Scope 3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Heating via distributed </a:t>
            </a:r>
          </a:p>
          <a:p>
            <a:pPr lvl="1"/>
            <a:r>
              <a:rPr lang="en-GB" dirty="0" smtClean="0"/>
              <a:t>hot water</a:t>
            </a:r>
          </a:p>
          <a:p>
            <a:pPr lvl="1"/>
            <a:r>
              <a:rPr lang="en-GB" dirty="0" smtClean="0"/>
              <a:t>Steam</a:t>
            </a:r>
          </a:p>
          <a:p>
            <a:r>
              <a:rPr lang="en-GB" dirty="0" smtClean="0"/>
              <a:t>Cooling via distributed </a:t>
            </a:r>
          </a:p>
          <a:p>
            <a:pPr lvl="1"/>
            <a:r>
              <a:rPr lang="en-GB" dirty="0" smtClean="0"/>
              <a:t>Chilled liquids</a:t>
            </a:r>
          </a:p>
          <a:p>
            <a:r>
              <a:rPr lang="en-GB" dirty="0" smtClean="0"/>
              <a:t>Hot water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Duty to install meters or HCAs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dirty="0"/>
              <a:t>For </a:t>
            </a:r>
            <a:r>
              <a:rPr lang="en-GB" dirty="0" smtClean="0"/>
              <a:t>DH, </a:t>
            </a:r>
            <a:r>
              <a:rPr lang="en-GB" b="1" dirty="0"/>
              <a:t>block-level meters </a:t>
            </a:r>
            <a:r>
              <a:rPr lang="en-GB" b="1" dirty="0" smtClean="0"/>
              <a:t> </a:t>
            </a:r>
            <a:r>
              <a:rPr lang="en-GB" dirty="0" smtClean="0"/>
              <a:t>required for buildings </a:t>
            </a:r>
            <a:r>
              <a:rPr lang="en-GB" dirty="0"/>
              <a:t>with more than one final </a:t>
            </a:r>
            <a:r>
              <a:rPr lang="en-GB" dirty="0" smtClean="0"/>
              <a:t>customer</a:t>
            </a:r>
            <a:endParaRPr lang="en-GB" dirty="0"/>
          </a:p>
          <a:p>
            <a:r>
              <a:rPr lang="en-GB" b="1" dirty="0"/>
              <a:t>I</a:t>
            </a:r>
            <a:r>
              <a:rPr lang="en-GB" b="1" dirty="0" smtClean="0"/>
              <a:t>ndividual </a:t>
            </a:r>
            <a:r>
              <a:rPr lang="en-GB" b="1" dirty="0"/>
              <a:t>meters </a:t>
            </a:r>
            <a:r>
              <a:rPr lang="en-GB" b="1" dirty="0" smtClean="0"/>
              <a:t>and temperature control devices </a:t>
            </a:r>
            <a:r>
              <a:rPr lang="en-GB" dirty="0" smtClean="0"/>
              <a:t>must be installed unless </a:t>
            </a:r>
            <a:r>
              <a:rPr lang="en-GB" dirty="0"/>
              <a:t>it is not </a:t>
            </a:r>
            <a:r>
              <a:rPr lang="en-GB" b="1" dirty="0"/>
              <a:t>cost effective or technically feasible </a:t>
            </a:r>
            <a:r>
              <a:rPr lang="en-GB" dirty="0"/>
              <a:t>to do </a:t>
            </a:r>
            <a:r>
              <a:rPr lang="en-GB" dirty="0" smtClean="0"/>
              <a:t>so </a:t>
            </a:r>
            <a:endParaRPr lang="en-GB" dirty="0"/>
          </a:p>
          <a:p>
            <a:r>
              <a:rPr lang="en-GB" dirty="0" smtClean="0"/>
              <a:t>In </a:t>
            </a:r>
            <a:r>
              <a:rPr lang="en-GB" dirty="0"/>
              <a:t>buildings with more than one final customer, where individual </a:t>
            </a:r>
            <a:r>
              <a:rPr lang="en-GB" dirty="0" smtClean="0"/>
              <a:t>meters </a:t>
            </a:r>
            <a:r>
              <a:rPr lang="en-GB" dirty="0"/>
              <a:t>are not </a:t>
            </a:r>
            <a:r>
              <a:rPr lang="en-GB" dirty="0" smtClean="0"/>
              <a:t>viable, </a:t>
            </a:r>
            <a:r>
              <a:rPr lang="en-GB" dirty="0"/>
              <a:t>then </a:t>
            </a:r>
            <a:r>
              <a:rPr lang="en-GB" b="1" dirty="0"/>
              <a:t>heat cost allocators, TRVs and a hot water meter </a:t>
            </a:r>
            <a:r>
              <a:rPr lang="en-GB" dirty="0"/>
              <a:t>must be installed, </a:t>
            </a:r>
            <a:r>
              <a:rPr lang="en-GB" dirty="0" smtClean="0"/>
              <a:t>where feasible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077561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Meter viability and meter accuracy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r>
              <a:rPr lang="en-GB" b="1" dirty="0" smtClean="0"/>
              <a:t>Meters </a:t>
            </a:r>
            <a:r>
              <a:rPr lang="en-GB" b="1" dirty="0"/>
              <a:t>must accurately measure, memorise and </a:t>
            </a:r>
            <a:r>
              <a:rPr lang="en-GB" b="1" dirty="0" smtClean="0"/>
              <a:t>display consumption </a:t>
            </a:r>
            <a:r>
              <a:rPr lang="en-GB" dirty="0" smtClean="0"/>
              <a:t>by </a:t>
            </a:r>
            <a:r>
              <a:rPr lang="en-GB" dirty="0"/>
              <a:t>a final customer.</a:t>
            </a:r>
          </a:p>
          <a:p>
            <a:r>
              <a:rPr lang="en-GB" dirty="0"/>
              <a:t>Where the installed meter has been approved under the </a:t>
            </a:r>
            <a:r>
              <a:rPr lang="en-GB" b="1" dirty="0"/>
              <a:t>Measuring Instruments Directive (</a:t>
            </a:r>
            <a:r>
              <a:rPr lang="en-GB" b="1" dirty="0" smtClean="0"/>
              <a:t>MID) </a:t>
            </a:r>
            <a:r>
              <a:rPr lang="en-GB" dirty="0" smtClean="0"/>
              <a:t>and properly maintained the </a:t>
            </a:r>
            <a:r>
              <a:rPr lang="en-GB" dirty="0"/>
              <a:t>NMO will generally accept this </a:t>
            </a:r>
            <a:r>
              <a:rPr lang="en-GB" dirty="0" smtClean="0"/>
              <a:t>as of appropriate quality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17620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New buildings and major renovations</a:t>
            </a:r>
            <a:br>
              <a:rPr lang="en-GB" b="1" dirty="0" smtClean="0"/>
            </a:br>
            <a:r>
              <a:rPr lang="en-GB" b="1" dirty="0" smtClean="0"/>
              <a:t>District Heat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Individual meters must be installed where a </a:t>
            </a:r>
            <a:r>
              <a:rPr lang="en-GB" b="1" dirty="0" smtClean="0"/>
              <a:t>new DH connection is made to a newly constructed building, </a:t>
            </a:r>
            <a:r>
              <a:rPr lang="en-GB" dirty="0"/>
              <a:t>or where a building supplied by DH undergoes </a:t>
            </a:r>
            <a:r>
              <a:rPr lang="en-GB" b="1" dirty="0"/>
              <a:t>major </a:t>
            </a:r>
            <a:r>
              <a:rPr lang="en-GB" b="1" dirty="0" smtClean="0"/>
              <a:t>renovation </a:t>
            </a:r>
            <a:r>
              <a:rPr lang="en-GB" dirty="0" smtClean="0"/>
              <a:t>(that </a:t>
            </a:r>
            <a:r>
              <a:rPr lang="en-GB" dirty="0"/>
              <a:t>relate to the technical services of the </a:t>
            </a:r>
            <a:r>
              <a:rPr lang="en-GB" dirty="0" smtClean="0"/>
              <a:t>building)</a:t>
            </a:r>
          </a:p>
          <a:p>
            <a:r>
              <a:rPr lang="en-GB" dirty="0" smtClean="0"/>
              <a:t>Major </a:t>
            </a:r>
            <a:r>
              <a:rPr lang="en-GB" dirty="0"/>
              <a:t>renovation is defined as costing greater than 25% of the value of the building, excluding land.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50794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New buildings and major renovations</a:t>
            </a:r>
            <a:br>
              <a:rPr lang="en-GB" b="1" dirty="0" smtClean="0"/>
            </a:br>
            <a:r>
              <a:rPr lang="en-GB" b="1" dirty="0" smtClean="0"/>
              <a:t>Communal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From 31 December 2016 individual meters must be installed where a </a:t>
            </a:r>
            <a:r>
              <a:rPr lang="en-GB" b="1" dirty="0" smtClean="0"/>
              <a:t>to a newly constructed building, </a:t>
            </a:r>
            <a:r>
              <a:rPr lang="en-GB" dirty="0"/>
              <a:t>or where a building </a:t>
            </a:r>
            <a:r>
              <a:rPr lang="en-GB" dirty="0" smtClean="0"/>
              <a:t>undergoes </a:t>
            </a:r>
            <a:r>
              <a:rPr lang="en-GB" b="1" dirty="0"/>
              <a:t>major </a:t>
            </a:r>
            <a:r>
              <a:rPr lang="en-GB" b="1" dirty="0" smtClean="0"/>
              <a:t>renovation </a:t>
            </a:r>
            <a:r>
              <a:rPr lang="en-GB" dirty="0" smtClean="0"/>
              <a:t>(that </a:t>
            </a:r>
            <a:r>
              <a:rPr lang="en-GB" dirty="0"/>
              <a:t>relate to the technical services of the </a:t>
            </a:r>
            <a:r>
              <a:rPr lang="en-GB" dirty="0" smtClean="0"/>
              <a:t>building) </a:t>
            </a:r>
            <a:r>
              <a:rPr lang="en-GB" u="sng" dirty="0" smtClean="0"/>
              <a:t>where it is technically and economically feasible to do so</a:t>
            </a:r>
            <a:r>
              <a:rPr lang="en-GB" dirty="0" smtClean="0"/>
              <a:t>.</a:t>
            </a:r>
          </a:p>
          <a:p>
            <a:r>
              <a:rPr lang="en-GB" dirty="0" smtClean="0"/>
              <a:t>Major </a:t>
            </a:r>
            <a:r>
              <a:rPr lang="en-GB" dirty="0"/>
              <a:t>renovation is defined as costing greater than 25% of the value of the building, excluding land.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50794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</TotalTime>
  <Words>624</Words>
  <Application>Microsoft Office PowerPoint</Application>
  <PresentationFormat>On-screen Show (4:3)</PresentationFormat>
  <Paragraphs>120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1_Office Theme</vt:lpstr>
      <vt:lpstr>PowerPoint Presentation</vt:lpstr>
      <vt:lpstr>Regulations</vt:lpstr>
      <vt:lpstr>Scope 1</vt:lpstr>
      <vt:lpstr>Scope 2</vt:lpstr>
      <vt:lpstr>Scope 3</vt:lpstr>
      <vt:lpstr>Duty to install meters or HCAs</vt:lpstr>
      <vt:lpstr>Meter viability and meter accuracy </vt:lpstr>
      <vt:lpstr>New buildings and major renovations District Heat</vt:lpstr>
      <vt:lpstr>New buildings and major renovations Communal</vt:lpstr>
      <vt:lpstr>Billing</vt:lpstr>
      <vt:lpstr>Timings</vt:lpstr>
      <vt:lpstr>Heat Supplier</vt:lpstr>
      <vt:lpstr>Feasibility</vt:lpstr>
      <vt:lpstr>Notifications</vt:lpstr>
      <vt:lpstr>Approach to Enforcement</vt:lpstr>
      <vt:lpstr>Based on Intelligence and Risk</vt:lpstr>
      <vt:lpstr>Balanced Enforcement Model</vt:lpstr>
      <vt:lpstr>Proportionate Actions</vt:lpstr>
      <vt:lpstr>Chris Smith National Measurement and Regulation Office     Chris.Smith@nmro.gov.uk   https://www.gov.uk/government/collections/national-measurement-office-enforcement-authority </vt:lpstr>
    </vt:vector>
  </TitlesOfParts>
  <Company>NWML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richardf</dc:creator>
  <cp:lastModifiedBy>GRAHAM, Kate</cp:lastModifiedBy>
  <cp:revision>97</cp:revision>
  <dcterms:created xsi:type="dcterms:W3CDTF">2013-01-11T15:24:09Z</dcterms:created>
  <dcterms:modified xsi:type="dcterms:W3CDTF">2015-06-15T10:12:20Z</dcterms:modified>
</cp:coreProperties>
</file>