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7" r:id="rId2"/>
    <p:sldId id="257" r:id="rId3"/>
    <p:sldId id="279" r:id="rId4"/>
    <p:sldId id="280" r:id="rId5"/>
    <p:sldId id="282" r:id="rId6"/>
    <p:sldId id="283" r:id="rId7"/>
    <p:sldId id="284" r:id="rId8"/>
    <p:sldId id="281" r:id="rId9"/>
    <p:sldId id="288" r:id="rId10"/>
    <p:sldId id="285" r:id="rId11"/>
    <p:sldId id="289" r:id="rId12"/>
    <p:sldId id="290" r:id="rId13"/>
    <p:sldId id="286" r:id="rId14"/>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76978" autoAdjust="0"/>
  </p:normalViewPr>
  <p:slideViewPr>
    <p:cSldViewPr>
      <p:cViewPr>
        <p:scale>
          <a:sx n="61" d="100"/>
          <a:sy n="61" d="100"/>
        </p:scale>
        <p:origin x="-1674" y="-7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52824CD9-69AD-47A2-B9C9-F17D969E199D}" type="datetimeFigureOut">
              <a:rPr lang="en-GB" smtClean="0"/>
              <a:pPr/>
              <a:t>03/06/2016</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C744B97D-F128-4571-ABE2-D7A2CB8B6814}" type="slidenum">
              <a:rPr lang="en-GB" smtClean="0"/>
              <a:pPr/>
              <a:t>‹#›</a:t>
            </a:fld>
            <a:endParaRPr lang="en-GB"/>
          </a:p>
        </p:txBody>
      </p:sp>
    </p:spTree>
    <p:extLst>
      <p:ext uri="{BB962C8B-B14F-4D97-AF65-F5344CB8AC3E}">
        <p14:creationId xmlns:p14="http://schemas.microsoft.com/office/powerpoint/2010/main" val="111311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869E4AA-067D-4AAA-B6EE-2A3F9B2D47B5}" type="slidenum">
              <a:rPr lang="en-GB" smtClean="0"/>
              <a:pPr/>
              <a:t>1</a:t>
            </a:fld>
            <a:endParaRPr lang="en-GB"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D4A087B-1130-46E4-B7FC-E1B6CD494460}" type="slidenum">
              <a:rPr lang="en-GB" smtClean="0"/>
              <a:pPr/>
              <a:t>10</a:t>
            </a:fld>
            <a:endParaRPr lang="en-GB"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44B97D-F128-4571-ABE2-D7A2CB8B6814}" type="slidenum">
              <a:rPr lang="en-GB" smtClean="0"/>
              <a:pPr/>
              <a:t>11</a:t>
            </a:fld>
            <a:endParaRPr lang="en-GB"/>
          </a:p>
        </p:txBody>
      </p:sp>
    </p:spTree>
    <p:extLst>
      <p:ext uri="{BB962C8B-B14F-4D97-AF65-F5344CB8AC3E}">
        <p14:creationId xmlns:p14="http://schemas.microsoft.com/office/powerpoint/2010/main" val="365462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44B97D-F128-4571-ABE2-D7A2CB8B6814}" type="slidenum">
              <a:rPr lang="en-GB" smtClean="0"/>
              <a:pPr/>
              <a:t>12</a:t>
            </a:fld>
            <a:endParaRPr lang="en-GB"/>
          </a:p>
        </p:txBody>
      </p:sp>
    </p:spTree>
    <p:extLst>
      <p:ext uri="{BB962C8B-B14F-4D97-AF65-F5344CB8AC3E}">
        <p14:creationId xmlns:p14="http://schemas.microsoft.com/office/powerpoint/2010/main" val="125009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92992E8-428A-4C29-A6F3-829144718F0E}" type="slidenum">
              <a:rPr lang="en-GB" smtClean="0"/>
              <a:pPr/>
              <a:t>13</a:t>
            </a:fld>
            <a:endParaRPr lang="en-GB"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744B97D-F128-4571-ABE2-D7A2CB8B6814}"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414DA7C-36F4-485B-90F1-4AED2D6F46A2}" type="slidenum">
              <a:rPr lang="en-GB" smtClean="0"/>
              <a:pPr/>
              <a:t>3</a:t>
            </a:fld>
            <a:endParaRPr lang="en-GB"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F57FDF2-067C-4E70-9DB9-D03C9F3BB0B5}" type="slidenum">
              <a:rPr lang="en-GB" smtClean="0"/>
              <a:pPr/>
              <a:t>4</a:t>
            </a:fld>
            <a:endParaRPr lang="en-GB"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2D09E5E-2A4C-4434-AF6B-576E0E2099B3}" type="slidenum">
              <a:rPr lang="en-GB" smtClean="0"/>
              <a:pPr/>
              <a:t>5</a:t>
            </a:fld>
            <a:endParaRPr lang="en-GB"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21137EA-7553-4142-9631-DAA0ADF9C5E2}" type="slidenum">
              <a:rPr lang="en-GB" smtClean="0"/>
              <a:pPr/>
              <a:t>6</a:t>
            </a:fld>
            <a:endParaRPr lang="en-GB"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D4A087B-1130-46E4-B7FC-E1B6CD494460}" type="slidenum">
              <a:rPr lang="en-GB" smtClean="0"/>
              <a:pPr/>
              <a:t>7</a:t>
            </a:fld>
            <a:endParaRPr lang="en-GB"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F57FDF2-067C-4E70-9DB9-D03C9F3BB0B5}" type="slidenum">
              <a:rPr lang="en-GB" smtClean="0"/>
              <a:pPr/>
              <a:t>8</a:t>
            </a:fld>
            <a:endParaRPr lang="en-GB"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F57FDF2-067C-4E70-9DB9-D03C9F3BB0B5}" type="slidenum">
              <a:rPr lang="en-GB" smtClean="0"/>
              <a:pPr/>
              <a:t>9</a:t>
            </a:fld>
            <a:endParaRPr lang="en-GB"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image #1">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858" y="2066129"/>
            <a:ext cx="5225525" cy="577081"/>
          </a:xfrm>
        </p:spPr>
        <p:txBody>
          <a:bodyPr wrap="square">
            <a:spAutoFit/>
          </a:bodyPr>
          <a:lstStyle>
            <a:lvl1pPr>
              <a:lnSpc>
                <a:spcPts val="4500"/>
              </a:lnSpc>
              <a:defRPr sz="4000" b="1" spc="-70"/>
            </a:lvl1pPr>
          </a:lstStyle>
          <a:p>
            <a:endParaRPr lang="en-GB" dirty="0"/>
          </a:p>
        </p:txBody>
      </p:sp>
    </p:spTree>
    <p:extLst>
      <p:ext uri="{BB962C8B-B14F-4D97-AF65-F5344CB8AC3E}">
        <p14:creationId xmlns:p14="http://schemas.microsoft.com/office/powerpoint/2010/main" val="9958706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single image">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
        <p:nvSpPr>
          <p:cNvPr id="9" name="Picture Placeholder 8"/>
          <p:cNvSpPr>
            <a:spLocks noGrp="1"/>
          </p:cNvSpPr>
          <p:nvPr>
            <p:ph type="pic" sz="quarter" idx="14"/>
          </p:nvPr>
        </p:nvSpPr>
        <p:spPr>
          <a:xfrm>
            <a:off x="377825" y="2130425"/>
            <a:ext cx="5546725" cy="3671888"/>
          </a:xfrm>
          <a:solidFill>
            <a:schemeClr val="bg2">
              <a:lumMod val="95000"/>
            </a:schemeClr>
          </a:solidFill>
        </p:spPr>
        <p:txBody>
          <a:bodyPr/>
          <a:lstStyle>
            <a:lvl1pPr>
              <a:defRPr sz="1400"/>
            </a:lvl1pPr>
          </a:lstStyle>
          <a:p>
            <a:endParaRPr lang="en-GB"/>
          </a:p>
        </p:txBody>
      </p:sp>
    </p:spTree>
    <p:extLst>
      <p:ext uri="{BB962C8B-B14F-4D97-AF65-F5344CB8AC3E}">
        <p14:creationId xmlns:p14="http://schemas.microsoft.com/office/powerpoint/2010/main" val="51084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single image with text">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
        <p:nvSpPr>
          <p:cNvPr id="9" name="Picture Placeholder 8"/>
          <p:cNvSpPr>
            <a:spLocks noGrp="1"/>
          </p:cNvSpPr>
          <p:nvPr>
            <p:ph type="pic" sz="quarter" idx="14"/>
          </p:nvPr>
        </p:nvSpPr>
        <p:spPr>
          <a:xfrm>
            <a:off x="377825" y="2130425"/>
            <a:ext cx="5546725" cy="3671888"/>
          </a:xfrm>
          <a:solidFill>
            <a:schemeClr val="bg2">
              <a:lumMod val="95000"/>
            </a:schemeClr>
          </a:solidFill>
        </p:spPr>
        <p:txBody>
          <a:bodyPr/>
          <a:lstStyle>
            <a:lvl1pPr>
              <a:defRPr sz="1400"/>
            </a:lvl1pPr>
          </a:lstStyle>
          <a:p>
            <a:endParaRPr lang="en-GB"/>
          </a:p>
        </p:txBody>
      </p:sp>
      <p:sp>
        <p:nvSpPr>
          <p:cNvPr id="8" name="Content Placeholder 2"/>
          <p:cNvSpPr>
            <a:spLocks noGrp="1"/>
          </p:cNvSpPr>
          <p:nvPr>
            <p:ph idx="1"/>
          </p:nvPr>
        </p:nvSpPr>
        <p:spPr>
          <a:xfrm>
            <a:off x="6522721" y="2105817"/>
            <a:ext cx="2407273" cy="3721373"/>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31195567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two images">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
        <p:nvSpPr>
          <p:cNvPr id="9" name="Picture Placeholder 8"/>
          <p:cNvSpPr>
            <a:spLocks noGrp="1"/>
          </p:cNvSpPr>
          <p:nvPr>
            <p:ph type="pic" sz="quarter" idx="14"/>
          </p:nvPr>
        </p:nvSpPr>
        <p:spPr>
          <a:xfrm>
            <a:off x="377825" y="2419775"/>
            <a:ext cx="4139418" cy="3573038"/>
          </a:xfrm>
          <a:solidFill>
            <a:schemeClr val="bg2">
              <a:lumMod val="95000"/>
            </a:schemeClr>
          </a:solidFill>
        </p:spPr>
        <p:txBody>
          <a:bodyPr/>
          <a:lstStyle>
            <a:lvl1pPr>
              <a:defRPr sz="1400"/>
            </a:lvl1pPr>
          </a:lstStyle>
          <a:p>
            <a:endParaRPr lang="en-GB"/>
          </a:p>
        </p:txBody>
      </p:sp>
      <p:sp>
        <p:nvSpPr>
          <p:cNvPr id="8" name="Picture Placeholder 8"/>
          <p:cNvSpPr>
            <a:spLocks noGrp="1"/>
          </p:cNvSpPr>
          <p:nvPr>
            <p:ph type="pic" sz="quarter" idx="15"/>
          </p:nvPr>
        </p:nvSpPr>
        <p:spPr>
          <a:xfrm>
            <a:off x="4629820" y="2419775"/>
            <a:ext cx="4139418" cy="3573038"/>
          </a:xfrm>
          <a:solidFill>
            <a:schemeClr val="bg2">
              <a:lumMod val="95000"/>
            </a:schemeClr>
          </a:solidFill>
        </p:spPr>
        <p:txBody>
          <a:bodyPr/>
          <a:lstStyle>
            <a:lvl1pPr>
              <a:defRPr sz="1400"/>
            </a:lvl1pPr>
          </a:lstStyle>
          <a:p>
            <a:endParaRPr lang="en-GB"/>
          </a:p>
        </p:txBody>
      </p:sp>
    </p:spTree>
    <p:extLst>
      <p:ext uri="{BB962C8B-B14F-4D97-AF65-F5344CB8AC3E}">
        <p14:creationId xmlns:p14="http://schemas.microsoft.com/office/powerpoint/2010/main" val="4238009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two images with text">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
        <p:nvSpPr>
          <p:cNvPr id="9" name="Picture Placeholder 8"/>
          <p:cNvSpPr>
            <a:spLocks noGrp="1"/>
          </p:cNvSpPr>
          <p:nvPr>
            <p:ph type="pic" sz="quarter" idx="14"/>
          </p:nvPr>
        </p:nvSpPr>
        <p:spPr>
          <a:xfrm>
            <a:off x="377826" y="2130425"/>
            <a:ext cx="2740840" cy="2354502"/>
          </a:xfrm>
          <a:solidFill>
            <a:schemeClr val="bg2">
              <a:lumMod val="95000"/>
            </a:schemeClr>
          </a:solidFill>
        </p:spPr>
        <p:txBody>
          <a:bodyPr/>
          <a:lstStyle>
            <a:lvl1pPr>
              <a:defRPr sz="1400"/>
            </a:lvl1pPr>
          </a:lstStyle>
          <a:p>
            <a:endParaRPr lang="en-GB"/>
          </a:p>
        </p:txBody>
      </p:sp>
      <p:sp>
        <p:nvSpPr>
          <p:cNvPr id="8" name="Content Placeholder 2"/>
          <p:cNvSpPr>
            <a:spLocks noGrp="1"/>
          </p:cNvSpPr>
          <p:nvPr>
            <p:ph idx="1"/>
          </p:nvPr>
        </p:nvSpPr>
        <p:spPr>
          <a:xfrm>
            <a:off x="6522721" y="2105817"/>
            <a:ext cx="2407273" cy="3721373"/>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Picture Placeholder 8"/>
          <p:cNvSpPr>
            <a:spLocks noGrp="1"/>
          </p:cNvSpPr>
          <p:nvPr>
            <p:ph type="pic" sz="quarter" idx="15"/>
          </p:nvPr>
        </p:nvSpPr>
        <p:spPr>
          <a:xfrm>
            <a:off x="3207131" y="2130425"/>
            <a:ext cx="2740840" cy="2354502"/>
          </a:xfrm>
          <a:solidFill>
            <a:schemeClr val="bg2">
              <a:lumMod val="95000"/>
            </a:schemeClr>
          </a:solidFill>
        </p:spPr>
        <p:txBody>
          <a:bodyPr/>
          <a:lstStyle>
            <a:lvl1pPr>
              <a:defRPr sz="1400"/>
            </a:lvl1pPr>
          </a:lstStyle>
          <a:p>
            <a:endParaRPr lang="en-GB"/>
          </a:p>
        </p:txBody>
      </p:sp>
    </p:spTree>
    <p:extLst>
      <p:ext uri="{BB962C8B-B14F-4D97-AF65-F5344CB8AC3E}">
        <p14:creationId xmlns:p14="http://schemas.microsoft.com/office/powerpoint/2010/main" val="206431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three images">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
        <p:nvSpPr>
          <p:cNvPr id="9" name="Picture Placeholder 8"/>
          <p:cNvSpPr>
            <a:spLocks noGrp="1"/>
          </p:cNvSpPr>
          <p:nvPr>
            <p:ph type="pic" sz="quarter" idx="14"/>
          </p:nvPr>
        </p:nvSpPr>
        <p:spPr>
          <a:xfrm>
            <a:off x="377826" y="2130425"/>
            <a:ext cx="2740840" cy="2354502"/>
          </a:xfrm>
          <a:solidFill>
            <a:schemeClr val="bg2">
              <a:lumMod val="95000"/>
            </a:schemeClr>
          </a:solidFill>
        </p:spPr>
        <p:txBody>
          <a:bodyPr/>
          <a:lstStyle>
            <a:lvl1pPr>
              <a:defRPr sz="1400"/>
            </a:lvl1pPr>
          </a:lstStyle>
          <a:p>
            <a:endParaRPr lang="en-GB"/>
          </a:p>
        </p:txBody>
      </p:sp>
      <p:sp>
        <p:nvSpPr>
          <p:cNvPr id="10" name="Picture Placeholder 8"/>
          <p:cNvSpPr>
            <a:spLocks noGrp="1"/>
          </p:cNvSpPr>
          <p:nvPr>
            <p:ph type="pic" sz="quarter" idx="15"/>
          </p:nvPr>
        </p:nvSpPr>
        <p:spPr>
          <a:xfrm>
            <a:off x="3207131" y="2130425"/>
            <a:ext cx="2740840" cy="2354502"/>
          </a:xfrm>
          <a:solidFill>
            <a:schemeClr val="bg2">
              <a:lumMod val="95000"/>
            </a:schemeClr>
          </a:solidFill>
        </p:spPr>
        <p:txBody>
          <a:bodyPr/>
          <a:lstStyle>
            <a:lvl1pPr>
              <a:defRPr sz="1400"/>
            </a:lvl1pPr>
          </a:lstStyle>
          <a:p>
            <a:endParaRPr lang="en-GB"/>
          </a:p>
        </p:txBody>
      </p:sp>
      <p:sp>
        <p:nvSpPr>
          <p:cNvPr id="11" name="Picture Placeholder 8"/>
          <p:cNvSpPr>
            <a:spLocks noGrp="1"/>
          </p:cNvSpPr>
          <p:nvPr>
            <p:ph type="pic" sz="quarter" idx="16"/>
          </p:nvPr>
        </p:nvSpPr>
        <p:spPr>
          <a:xfrm>
            <a:off x="6044474" y="2130425"/>
            <a:ext cx="2740840" cy="2354502"/>
          </a:xfrm>
          <a:solidFill>
            <a:schemeClr val="bg2">
              <a:lumMod val="95000"/>
            </a:schemeClr>
          </a:solidFill>
        </p:spPr>
        <p:txBody>
          <a:bodyPr/>
          <a:lstStyle>
            <a:lvl1pPr>
              <a:defRPr sz="1400"/>
            </a:lvl1pPr>
          </a:lstStyle>
          <a:p>
            <a:endParaRPr lang="en-GB"/>
          </a:p>
        </p:txBody>
      </p:sp>
    </p:spTree>
    <p:extLst>
      <p:ext uri="{BB962C8B-B14F-4D97-AF65-F5344CB8AC3E}">
        <p14:creationId xmlns:p14="http://schemas.microsoft.com/office/powerpoint/2010/main" val="8637068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three images with text">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
        <p:nvSpPr>
          <p:cNvPr id="9" name="Picture Placeholder 8"/>
          <p:cNvSpPr>
            <a:spLocks noGrp="1"/>
          </p:cNvSpPr>
          <p:nvPr>
            <p:ph type="pic" sz="quarter" idx="14"/>
          </p:nvPr>
        </p:nvSpPr>
        <p:spPr>
          <a:xfrm>
            <a:off x="377826" y="2130425"/>
            <a:ext cx="2740840" cy="2354502"/>
          </a:xfrm>
          <a:solidFill>
            <a:schemeClr val="bg2">
              <a:lumMod val="95000"/>
            </a:schemeClr>
          </a:solidFill>
        </p:spPr>
        <p:txBody>
          <a:bodyPr/>
          <a:lstStyle>
            <a:lvl1pPr>
              <a:defRPr sz="1400"/>
            </a:lvl1pPr>
          </a:lstStyle>
          <a:p>
            <a:endParaRPr lang="en-GB" dirty="0"/>
          </a:p>
        </p:txBody>
      </p:sp>
      <p:sp>
        <p:nvSpPr>
          <p:cNvPr id="10" name="Picture Placeholder 8"/>
          <p:cNvSpPr>
            <a:spLocks noGrp="1"/>
          </p:cNvSpPr>
          <p:nvPr>
            <p:ph type="pic" sz="quarter" idx="15"/>
          </p:nvPr>
        </p:nvSpPr>
        <p:spPr>
          <a:xfrm>
            <a:off x="3207131" y="2130425"/>
            <a:ext cx="2740840" cy="2354502"/>
          </a:xfrm>
          <a:solidFill>
            <a:schemeClr val="bg2">
              <a:lumMod val="95000"/>
            </a:schemeClr>
          </a:solidFill>
        </p:spPr>
        <p:txBody>
          <a:bodyPr/>
          <a:lstStyle>
            <a:lvl1pPr>
              <a:defRPr sz="1400"/>
            </a:lvl1pPr>
          </a:lstStyle>
          <a:p>
            <a:endParaRPr lang="en-GB"/>
          </a:p>
        </p:txBody>
      </p:sp>
      <p:sp>
        <p:nvSpPr>
          <p:cNvPr id="11" name="Picture Placeholder 8"/>
          <p:cNvSpPr>
            <a:spLocks noGrp="1"/>
          </p:cNvSpPr>
          <p:nvPr>
            <p:ph type="pic" sz="quarter" idx="16"/>
          </p:nvPr>
        </p:nvSpPr>
        <p:spPr>
          <a:xfrm>
            <a:off x="6044474" y="2130425"/>
            <a:ext cx="2740840" cy="2354502"/>
          </a:xfrm>
          <a:solidFill>
            <a:schemeClr val="bg2">
              <a:lumMod val="95000"/>
            </a:schemeClr>
          </a:solidFill>
        </p:spPr>
        <p:txBody>
          <a:bodyPr/>
          <a:lstStyle>
            <a:lvl1pPr>
              <a:defRPr sz="1400"/>
            </a:lvl1pPr>
          </a:lstStyle>
          <a:p>
            <a:endParaRPr lang="en-GB"/>
          </a:p>
        </p:txBody>
      </p:sp>
      <p:sp>
        <p:nvSpPr>
          <p:cNvPr id="8" name="Content Placeholder 2"/>
          <p:cNvSpPr>
            <a:spLocks noGrp="1"/>
          </p:cNvSpPr>
          <p:nvPr>
            <p:ph idx="1"/>
          </p:nvPr>
        </p:nvSpPr>
        <p:spPr>
          <a:xfrm>
            <a:off x="397919" y="4750164"/>
            <a:ext cx="2602903" cy="1655726"/>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Content Placeholder 2"/>
          <p:cNvSpPr>
            <a:spLocks noGrp="1"/>
          </p:cNvSpPr>
          <p:nvPr>
            <p:ph idx="17"/>
          </p:nvPr>
        </p:nvSpPr>
        <p:spPr>
          <a:xfrm>
            <a:off x="3227224" y="4750164"/>
            <a:ext cx="2602903" cy="1655726"/>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4" name="Content Placeholder 2"/>
          <p:cNvSpPr>
            <a:spLocks noGrp="1"/>
          </p:cNvSpPr>
          <p:nvPr>
            <p:ph idx="18"/>
          </p:nvPr>
        </p:nvSpPr>
        <p:spPr>
          <a:xfrm>
            <a:off x="6048491" y="4750164"/>
            <a:ext cx="2602903" cy="1655726"/>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546752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ow diagrams">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Tree>
    <p:extLst>
      <p:ext uri="{BB962C8B-B14F-4D97-AF65-F5344CB8AC3E}">
        <p14:creationId xmlns:p14="http://schemas.microsoft.com/office/powerpoint/2010/main" val="1545499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ople/biographies page">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lvl1pPr>
              <a:defRPr>
                <a:solidFill>
                  <a:schemeClr val="tx2"/>
                </a:solidFill>
              </a:defRPr>
            </a:lvl1pPr>
          </a:lstStyle>
          <a:p>
            <a:r>
              <a:rPr lang="en-GB" dirty="0" smtClean="0"/>
              <a:t>Click to edit Master title style</a:t>
            </a:r>
            <a:endParaRPr lang="en-GB" dirty="0"/>
          </a:p>
        </p:txBody>
      </p:sp>
      <p:sp>
        <p:nvSpPr>
          <p:cNvPr id="3" name="Content Placeholder 2"/>
          <p:cNvSpPr>
            <a:spLocks noGrp="1"/>
          </p:cNvSpPr>
          <p:nvPr>
            <p:ph idx="1"/>
          </p:nvPr>
        </p:nvSpPr>
        <p:spPr>
          <a:xfrm>
            <a:off x="368782" y="4341307"/>
            <a:ext cx="2216451" cy="1617972"/>
          </a:xfrm>
        </p:spPr>
        <p:txBody>
          <a:bodyPr numCol="1"/>
          <a:lstStyle>
            <a:lvl1pPr marL="0" indent="0">
              <a:lnSpc>
                <a:spcPts val="1500"/>
              </a:lnSpc>
              <a:spcAft>
                <a:spcPts val="0"/>
              </a:spcAft>
              <a:buFont typeface="Arial"/>
              <a:buNone/>
              <a:tabLst/>
              <a:defRPr sz="1400" b="1" spc="-30"/>
            </a:lvl1pPr>
            <a:lvl2pPr marL="0" indent="0">
              <a:lnSpc>
                <a:spcPts val="1500"/>
              </a:lnSpc>
              <a:spcAft>
                <a:spcPts val="1500"/>
              </a:spcAft>
              <a:buNone/>
              <a:defRPr sz="1400" spc="-30"/>
            </a:lvl2pPr>
            <a:lvl3pPr marL="226800" indent="-226800">
              <a:lnSpc>
                <a:spcPts val="1500"/>
              </a:lnSpc>
              <a:buFont typeface="Arial"/>
              <a:buChar char="•"/>
              <a:defRPr sz="1400" spc="-30"/>
            </a:lvl3pPr>
            <a:lvl4pPr marL="452438" indent="-225425">
              <a:lnSpc>
                <a:spcPts val="1500"/>
              </a:lnSpc>
              <a:tabLst/>
              <a:defRPr sz="1400" spc="-30"/>
            </a:lvl4pPr>
            <a:lvl5pPr marL="663575"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err="1" smtClean="0"/>
              <a:t>DThird</a:t>
            </a:r>
            <a:r>
              <a:rPr lang="en-GB" dirty="0" smtClean="0"/>
              <a:t>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
        <p:nvSpPr>
          <p:cNvPr id="8" name="Picture Placeholder 8"/>
          <p:cNvSpPr>
            <a:spLocks noGrp="1"/>
          </p:cNvSpPr>
          <p:nvPr>
            <p:ph type="pic" sz="quarter" idx="14" hasCustomPrompt="1"/>
          </p:nvPr>
        </p:nvSpPr>
        <p:spPr>
          <a:xfrm>
            <a:off x="376379" y="2130425"/>
            <a:ext cx="2255985" cy="1941272"/>
          </a:xfrm>
          <a:solidFill>
            <a:schemeClr val="tx1">
              <a:lumMod val="50000"/>
              <a:lumOff val="50000"/>
            </a:schemeClr>
          </a:solidFill>
        </p:spPr>
        <p:txBody>
          <a:bodyPr anchor="ctr"/>
          <a:lstStyle>
            <a:lvl1pPr algn="ctr">
              <a:defRPr sz="1400" baseline="0"/>
            </a:lvl1pPr>
          </a:lstStyle>
          <a:p>
            <a:r>
              <a:rPr lang="en-GB" dirty="0" smtClean="0"/>
              <a:t>Image of Person</a:t>
            </a:r>
            <a:endParaRPr lang="en-GB" dirty="0"/>
          </a:p>
        </p:txBody>
      </p:sp>
      <p:sp>
        <p:nvSpPr>
          <p:cNvPr id="11" name="Picture Placeholder 8"/>
          <p:cNvSpPr>
            <a:spLocks noGrp="1"/>
          </p:cNvSpPr>
          <p:nvPr>
            <p:ph type="pic" sz="quarter" idx="15" hasCustomPrompt="1"/>
          </p:nvPr>
        </p:nvSpPr>
        <p:spPr>
          <a:xfrm>
            <a:off x="3205015" y="2130425"/>
            <a:ext cx="2255985" cy="1941272"/>
          </a:xfrm>
          <a:solidFill>
            <a:schemeClr val="tx1">
              <a:lumMod val="50000"/>
              <a:lumOff val="50000"/>
            </a:schemeClr>
          </a:solidFill>
        </p:spPr>
        <p:txBody>
          <a:bodyPr anchor="ctr"/>
          <a:lstStyle>
            <a:lvl1pPr algn="ctr">
              <a:defRPr sz="1400" baseline="0"/>
            </a:lvl1pPr>
          </a:lstStyle>
          <a:p>
            <a:r>
              <a:rPr lang="en-GB" dirty="0" smtClean="0"/>
              <a:t>Image of Person</a:t>
            </a:r>
            <a:endParaRPr lang="en-GB" dirty="0"/>
          </a:p>
        </p:txBody>
      </p:sp>
      <p:sp>
        <p:nvSpPr>
          <p:cNvPr id="12" name="Picture Placeholder 8"/>
          <p:cNvSpPr>
            <a:spLocks noGrp="1"/>
          </p:cNvSpPr>
          <p:nvPr>
            <p:ph type="pic" sz="quarter" idx="16" hasCustomPrompt="1"/>
          </p:nvPr>
        </p:nvSpPr>
        <p:spPr>
          <a:xfrm>
            <a:off x="6033651" y="2130425"/>
            <a:ext cx="2255985" cy="1941272"/>
          </a:xfrm>
          <a:solidFill>
            <a:schemeClr val="tx1">
              <a:lumMod val="50000"/>
              <a:lumOff val="50000"/>
            </a:schemeClr>
          </a:solidFill>
        </p:spPr>
        <p:txBody>
          <a:bodyPr anchor="ctr"/>
          <a:lstStyle>
            <a:lvl1pPr algn="ctr">
              <a:defRPr sz="1400" baseline="0"/>
            </a:lvl1pPr>
          </a:lstStyle>
          <a:p>
            <a:r>
              <a:rPr lang="en-GB" dirty="0" smtClean="0"/>
              <a:t>Image of Person</a:t>
            </a:r>
            <a:endParaRPr lang="en-GB" dirty="0"/>
          </a:p>
        </p:txBody>
      </p:sp>
      <p:sp>
        <p:nvSpPr>
          <p:cNvPr id="13" name="Content Placeholder 2"/>
          <p:cNvSpPr>
            <a:spLocks noGrp="1"/>
          </p:cNvSpPr>
          <p:nvPr>
            <p:ph idx="17"/>
          </p:nvPr>
        </p:nvSpPr>
        <p:spPr>
          <a:xfrm>
            <a:off x="3202795" y="4341307"/>
            <a:ext cx="2216451" cy="1617972"/>
          </a:xfrm>
        </p:spPr>
        <p:txBody>
          <a:bodyPr numCol="1"/>
          <a:lstStyle>
            <a:lvl1pPr marL="0" indent="0">
              <a:lnSpc>
                <a:spcPts val="1500"/>
              </a:lnSpc>
              <a:spcAft>
                <a:spcPts val="0"/>
              </a:spcAft>
              <a:buFont typeface="Arial"/>
              <a:buNone/>
              <a:tabLst/>
              <a:defRPr sz="1400" b="1" spc="-30"/>
            </a:lvl1pPr>
            <a:lvl2pPr marL="0" indent="0">
              <a:lnSpc>
                <a:spcPts val="1500"/>
              </a:lnSpc>
              <a:spcAft>
                <a:spcPts val="1500"/>
              </a:spcAft>
              <a:buNone/>
              <a:defRPr sz="1400" spc="-30"/>
            </a:lvl2pPr>
            <a:lvl3pPr marL="226800" indent="-226800">
              <a:lnSpc>
                <a:spcPts val="1500"/>
              </a:lnSpc>
              <a:buFont typeface="Arial"/>
              <a:buChar char="•"/>
              <a:defRPr sz="1400" spc="-30"/>
            </a:lvl3pPr>
            <a:lvl4pPr marL="452438" indent="-225425">
              <a:lnSpc>
                <a:spcPts val="1500"/>
              </a:lnSpc>
              <a:tabLst/>
              <a:defRPr sz="1400" spc="-30"/>
            </a:lvl4pPr>
            <a:lvl5pPr marL="663575"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err="1" smtClean="0"/>
              <a:t>DThird</a:t>
            </a:r>
            <a:r>
              <a:rPr lang="en-GB" dirty="0" smtClean="0"/>
              <a:t> level</a:t>
            </a:r>
          </a:p>
          <a:p>
            <a:pPr lvl="3"/>
            <a:r>
              <a:rPr lang="en-GB" dirty="0" smtClean="0"/>
              <a:t>Fourth level</a:t>
            </a:r>
          </a:p>
          <a:p>
            <a:pPr lvl="4"/>
            <a:r>
              <a:rPr lang="en-GB" dirty="0" smtClean="0"/>
              <a:t>Fifth level</a:t>
            </a:r>
            <a:endParaRPr lang="en-GB" dirty="0"/>
          </a:p>
        </p:txBody>
      </p:sp>
      <p:sp>
        <p:nvSpPr>
          <p:cNvPr id="14" name="Content Placeholder 2"/>
          <p:cNvSpPr>
            <a:spLocks noGrp="1"/>
          </p:cNvSpPr>
          <p:nvPr>
            <p:ph idx="18"/>
          </p:nvPr>
        </p:nvSpPr>
        <p:spPr>
          <a:xfrm>
            <a:off x="6036809" y="4341307"/>
            <a:ext cx="2216451" cy="1617972"/>
          </a:xfrm>
        </p:spPr>
        <p:txBody>
          <a:bodyPr numCol="1"/>
          <a:lstStyle>
            <a:lvl1pPr marL="0" indent="0">
              <a:lnSpc>
                <a:spcPts val="1500"/>
              </a:lnSpc>
              <a:spcAft>
                <a:spcPts val="0"/>
              </a:spcAft>
              <a:buFont typeface="Arial"/>
              <a:buNone/>
              <a:tabLst/>
              <a:defRPr sz="1400" b="1" spc="-30"/>
            </a:lvl1pPr>
            <a:lvl2pPr marL="0" indent="0">
              <a:lnSpc>
                <a:spcPts val="1500"/>
              </a:lnSpc>
              <a:spcAft>
                <a:spcPts val="1500"/>
              </a:spcAft>
              <a:buNone/>
              <a:defRPr sz="1400" spc="-30"/>
            </a:lvl2pPr>
            <a:lvl3pPr marL="226800" indent="-226800">
              <a:lnSpc>
                <a:spcPts val="1500"/>
              </a:lnSpc>
              <a:buFont typeface="Arial"/>
              <a:buChar char="•"/>
              <a:defRPr sz="1400" spc="-30"/>
            </a:lvl3pPr>
            <a:lvl4pPr marL="452438" indent="-225425">
              <a:lnSpc>
                <a:spcPts val="1500"/>
              </a:lnSpc>
              <a:tabLst/>
              <a:defRPr sz="1400" spc="-30"/>
            </a:lvl4pPr>
            <a:lvl5pPr marL="663575"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err="1" smtClean="0"/>
              <a:t>DThird</a:t>
            </a:r>
            <a:r>
              <a:rPr lang="en-GB" dirty="0" smtClean="0"/>
              <a:t>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38604589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Transport Scotland logo.JPG"/>
          <p:cNvPicPr>
            <a:picLocks noChangeAspect="1"/>
          </p:cNvPicPr>
          <p:nvPr userDrawn="1"/>
        </p:nvPicPr>
        <p:blipFill>
          <a:blip r:embed="rId2" cstate="print"/>
          <a:srcRect/>
          <a:stretch>
            <a:fillRect/>
          </a:stretch>
        </p:blipFill>
        <p:spPr bwMode="auto">
          <a:xfrm>
            <a:off x="7900988" y="5715000"/>
            <a:ext cx="660400" cy="10001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p:txBody>
          <a:bodyPr/>
          <a:lstStyle>
            <a:lvl1pPr>
              <a:defRPr/>
            </a:lvl1pPr>
          </a:lstStyle>
          <a:p>
            <a:pPr>
              <a:defRPr/>
            </a:pPr>
            <a:fld id="{99FB05C4-0B82-49A6-B4FE-7B29D6E1EF13}" type="slidenum">
              <a:rPr lang="en-GB"/>
              <a:pPr>
                <a:defRPr/>
              </a:pPr>
              <a:t>‹#›</a:t>
            </a:fld>
            <a:endParaRPr lang="en-GB"/>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6" descr="Transport Scotland logo.JPG"/>
          <p:cNvPicPr>
            <a:picLocks noChangeAspect="1"/>
          </p:cNvPicPr>
          <p:nvPr userDrawn="1"/>
        </p:nvPicPr>
        <p:blipFill>
          <a:blip r:embed="rId2" cstate="print"/>
          <a:srcRect/>
          <a:stretch>
            <a:fillRect/>
          </a:stretch>
        </p:blipFill>
        <p:spPr bwMode="auto">
          <a:xfrm>
            <a:off x="7900988" y="5715000"/>
            <a:ext cx="660400" cy="1000125"/>
          </a:xfrm>
          <a:prstGeom prst="rect">
            <a:avLst/>
          </a:prstGeom>
          <a:noFill/>
          <a:ln w="9525">
            <a:noFill/>
            <a:miter lim="800000"/>
            <a:headEnd/>
            <a:tailEnd/>
          </a:ln>
        </p:spPr>
      </p:pic>
      <p:sp>
        <p:nvSpPr>
          <p:cNvPr id="2" name="Title 1"/>
          <p:cNvSpPr>
            <a:spLocks noGrp="1"/>
          </p:cNvSpPr>
          <p:nvPr>
            <p:ph type="title"/>
          </p:nvPr>
        </p:nvSpPr>
        <p:spPr>
          <a:xfrm>
            <a:off x="393700" y="53975"/>
            <a:ext cx="810895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12750" y="1520825"/>
            <a:ext cx="3984625" cy="414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49775" y="1520825"/>
            <a:ext cx="3984625" cy="414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0"/>
          </p:nvPr>
        </p:nvSpPr>
        <p:spPr/>
        <p:txBody>
          <a:bodyPr/>
          <a:lstStyle>
            <a:lvl1pPr>
              <a:defRPr/>
            </a:lvl1pPr>
          </a:lstStyle>
          <a:p>
            <a:pPr>
              <a:defRPr/>
            </a:pPr>
            <a:fld id="{3A039E28-98F4-4A13-87CD-C6345DB80F75}" type="slidenum">
              <a:rPr lang="en-GB"/>
              <a:pPr>
                <a:defRPr/>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 #2 partners">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858" y="2066129"/>
            <a:ext cx="5225525" cy="1160574"/>
          </a:xfrm>
        </p:spPr>
        <p:txBody>
          <a:bodyPr wrap="square">
            <a:spAutoFit/>
          </a:bodyPr>
          <a:lstStyle>
            <a:lvl1pPr>
              <a:lnSpc>
                <a:spcPts val="4500"/>
              </a:lnSpc>
              <a:defRPr sz="4000" b="1" spc="-70"/>
            </a:lvl1pPr>
          </a:lstStyle>
          <a:p>
            <a:r>
              <a:rPr lang="en-GB" dirty="0" smtClean="0"/>
              <a:t>Click to edit Master title style</a:t>
            </a:r>
            <a:endParaRPr lang="en-GB" dirty="0"/>
          </a:p>
        </p:txBody>
      </p:sp>
    </p:spTree>
    <p:extLst>
      <p:ext uri="{BB962C8B-B14F-4D97-AF65-F5344CB8AC3E}">
        <p14:creationId xmlns:p14="http://schemas.microsoft.com/office/powerpoint/2010/main" val="16008737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075BF"/>
        </a:solidFill>
        <a:effectLst/>
      </p:bgPr>
    </p:bg>
    <p:spTree>
      <p:nvGrpSpPr>
        <p:cNvPr id="1" name=""/>
        <p:cNvGrpSpPr/>
        <p:nvPr/>
      </p:nvGrpSpPr>
      <p:grpSpPr>
        <a:xfrm>
          <a:off x="0" y="0"/>
          <a:ext cx="0" cy="0"/>
          <a:chOff x="0" y="0"/>
          <a:chExt cx="0" cy="0"/>
        </a:xfrm>
      </p:grpSpPr>
      <p:pic>
        <p:nvPicPr>
          <p:cNvPr id="4" name="Picture 30" descr="SuperbrandsGuidelines"/>
          <p:cNvPicPr>
            <a:picLocks noChangeAspect="1" noChangeArrowheads="1"/>
          </p:cNvPicPr>
          <p:nvPr/>
        </p:nvPicPr>
        <p:blipFill>
          <a:blip r:embed="rId2" cstate="print"/>
          <a:srcRect/>
          <a:stretch>
            <a:fillRect/>
          </a:stretch>
        </p:blipFill>
        <p:spPr bwMode="auto">
          <a:xfrm>
            <a:off x="7916863" y="5937250"/>
            <a:ext cx="644525" cy="601663"/>
          </a:xfrm>
          <a:prstGeom prst="rect">
            <a:avLst/>
          </a:prstGeom>
          <a:noFill/>
          <a:ln w="9525">
            <a:noFill/>
            <a:miter lim="800000"/>
            <a:headEnd/>
            <a:tailEnd/>
          </a:ln>
        </p:spPr>
      </p:pic>
      <p:pic>
        <p:nvPicPr>
          <p:cNvPr id="5" name="Picture 18" descr="dividers-blue"/>
          <p:cNvPicPr>
            <a:picLocks noChangeAspect="1" noChangeArrowheads="1"/>
          </p:cNvPicPr>
          <p:nvPr/>
        </p:nvPicPr>
        <p:blipFill>
          <a:blip r:embed="rId3" cstate="print"/>
          <a:srcRect/>
          <a:stretch>
            <a:fillRect/>
          </a:stretch>
        </p:blipFill>
        <p:spPr bwMode="hidden">
          <a:xfrm>
            <a:off x="0" y="-1588"/>
            <a:ext cx="9144000" cy="6859588"/>
          </a:xfrm>
          <a:prstGeom prst="rect">
            <a:avLst/>
          </a:prstGeom>
          <a:noFill/>
          <a:ln w="9525">
            <a:noFill/>
            <a:miter lim="800000"/>
            <a:headEnd/>
            <a:tailEnd/>
          </a:ln>
        </p:spPr>
      </p:pic>
      <p:pic>
        <p:nvPicPr>
          <p:cNvPr id="6" name="Picture 20" descr="ES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black">
          <a:xfrm>
            <a:off x="419100" y="5943600"/>
            <a:ext cx="1638300" cy="612775"/>
          </a:xfrm>
          <a:prstGeom prst="rect">
            <a:avLst/>
          </a:prstGeom>
          <a:noFill/>
          <a:ln w="9525">
            <a:noFill/>
            <a:miter lim="800000"/>
            <a:headEnd/>
            <a:tailEnd/>
          </a:ln>
        </p:spPr>
      </p:pic>
      <p:pic>
        <p:nvPicPr>
          <p:cNvPr id="7" name="Picture 13" descr="EST"/>
          <p:cNvPicPr>
            <a:picLocks noChangeAspect="1" noChangeArrowheads="1"/>
          </p:cNvPicPr>
          <p:nvPr/>
        </p:nvPicPr>
        <p:blipFill>
          <a:blip r:embed="rId5" cstate="print"/>
          <a:srcRect/>
          <a:stretch>
            <a:fillRect/>
          </a:stretch>
        </p:blipFill>
        <p:spPr bwMode="hidden">
          <a:xfrm>
            <a:off x="419100" y="5937250"/>
            <a:ext cx="1638300" cy="612775"/>
          </a:xfrm>
          <a:prstGeom prst="rect">
            <a:avLst/>
          </a:prstGeom>
          <a:noFill/>
          <a:ln w="9525">
            <a:noFill/>
            <a:miter lim="800000"/>
            <a:headEnd/>
            <a:tailEnd/>
          </a:ln>
        </p:spPr>
      </p:pic>
      <p:sp>
        <p:nvSpPr>
          <p:cNvPr id="8" name="Line 10"/>
          <p:cNvSpPr>
            <a:spLocks noChangeShapeType="1"/>
          </p:cNvSpPr>
          <p:nvPr/>
        </p:nvSpPr>
        <p:spPr bwMode="auto">
          <a:xfrm>
            <a:off x="0" y="2276475"/>
            <a:ext cx="9144000" cy="0"/>
          </a:xfrm>
          <a:prstGeom prst="line">
            <a:avLst/>
          </a:prstGeom>
          <a:noFill/>
          <a:ln w="34925" cap="rnd">
            <a:solidFill>
              <a:schemeClr val="bg1"/>
            </a:solidFill>
            <a:prstDash val="sysDot"/>
            <a:round/>
            <a:headEnd/>
            <a:tailEnd/>
          </a:ln>
        </p:spPr>
        <p:txBody>
          <a:bodyPr wrap="none" anchor="ctr"/>
          <a:lstStyle/>
          <a:p>
            <a:pPr>
              <a:defRPr/>
            </a:pPr>
            <a:endParaRPr lang="en-GB"/>
          </a:p>
        </p:txBody>
      </p:sp>
      <p:pic>
        <p:nvPicPr>
          <p:cNvPr id="9" name="Picture 6" descr="Transport Scotland logo.JPG"/>
          <p:cNvPicPr>
            <a:picLocks noChangeAspect="1"/>
          </p:cNvPicPr>
          <p:nvPr userDrawn="1"/>
        </p:nvPicPr>
        <p:blipFill>
          <a:blip r:embed="rId6" cstate="print"/>
          <a:srcRect/>
          <a:stretch>
            <a:fillRect/>
          </a:stretch>
        </p:blipFill>
        <p:spPr bwMode="auto">
          <a:xfrm>
            <a:off x="7900988" y="5715000"/>
            <a:ext cx="660400" cy="1000125"/>
          </a:xfrm>
          <a:prstGeom prst="rect">
            <a:avLst/>
          </a:prstGeom>
          <a:noFill/>
          <a:ln w="9525">
            <a:noFill/>
            <a:miter lim="800000"/>
            <a:headEnd/>
            <a:tailEnd/>
          </a:ln>
        </p:spPr>
      </p:pic>
      <p:sp>
        <p:nvSpPr>
          <p:cNvPr id="15362" name="Rectangle 2"/>
          <p:cNvSpPr>
            <a:spLocks noGrp="1" noChangeArrowheads="1"/>
          </p:cNvSpPr>
          <p:nvPr>
            <p:ph type="ctrTitle"/>
          </p:nvPr>
        </p:nvSpPr>
        <p:spPr>
          <a:xfrm>
            <a:off x="420688" y="1066800"/>
            <a:ext cx="8037512" cy="1143000"/>
          </a:xfrm>
        </p:spPr>
        <p:txBody>
          <a:bodyPr/>
          <a:lstStyle>
            <a:lvl1pPr>
              <a:defRPr b="0">
                <a:solidFill>
                  <a:schemeClr val="bg1"/>
                </a:solidFill>
              </a:defRPr>
            </a:lvl1pPr>
          </a:lstStyle>
          <a:p>
            <a:r>
              <a:rPr lang="en-US" smtClean="0"/>
              <a:t>Click to edit Master title style</a:t>
            </a:r>
            <a:endParaRPr lang="en-GB"/>
          </a:p>
        </p:txBody>
      </p:sp>
      <p:sp>
        <p:nvSpPr>
          <p:cNvPr id="15363" name="Rectangle 3"/>
          <p:cNvSpPr>
            <a:spLocks noGrp="1" noChangeArrowheads="1"/>
          </p:cNvSpPr>
          <p:nvPr>
            <p:ph type="subTitle" idx="1"/>
          </p:nvPr>
        </p:nvSpPr>
        <p:spPr>
          <a:xfrm>
            <a:off x="420688" y="2514600"/>
            <a:ext cx="7351712" cy="1752600"/>
          </a:xfrm>
        </p:spPr>
        <p:txBody>
          <a:bodyPr/>
          <a:lstStyle>
            <a:lvl1pPr>
              <a:defRPr>
                <a:solidFill>
                  <a:schemeClr val="bg1"/>
                </a:solidFill>
              </a:defRPr>
            </a:lvl1pPr>
          </a:lstStyle>
          <a:p>
            <a:r>
              <a:rPr lang="en-US" smtClean="0"/>
              <a:t>Click to edit Master subtitle style</a:t>
            </a:r>
            <a:endParaRPr lang="en-GB"/>
          </a:p>
        </p:txBody>
      </p:sp>
      <p:sp>
        <p:nvSpPr>
          <p:cNvPr id="10" name="Rectangle 4"/>
          <p:cNvSpPr>
            <a:spLocks noGrp="1" noChangeArrowheads="1"/>
          </p:cNvSpPr>
          <p:nvPr>
            <p:ph type="ftr" sz="quarter" idx="10"/>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75C1"/>
                </a:solidFill>
              </a:defRPr>
            </a:lvl1pPr>
          </a:lstStyle>
          <a:p>
            <a:pPr>
              <a:defRPr/>
            </a:pPr>
            <a:r>
              <a:rPr lang="en-GB"/>
              <a:t>Insert presentation title on the slide master</a:t>
            </a:r>
          </a:p>
        </p:txBody>
      </p:sp>
      <p:sp>
        <p:nvSpPr>
          <p:cNvPr id="11" name="Rectangle 5"/>
          <p:cNvSpPr>
            <a:spLocks noGrp="1" noChangeArrowheads="1"/>
          </p:cNvSpPr>
          <p:nvPr>
            <p:ph type="sldNum" sz="quarter" idx="11"/>
          </p:nvPr>
        </p:nvSpPr>
        <p:spPr>
          <a:xfrm>
            <a:off x="6172200" y="6248400"/>
            <a:ext cx="838200" cy="457200"/>
          </a:xfrm>
        </p:spPr>
        <p:txBody>
          <a:bodyPr/>
          <a:lstStyle>
            <a:lvl1pPr algn="r">
              <a:defRPr sz="1400">
                <a:solidFill>
                  <a:srgbClr val="0075C1"/>
                </a:solidFill>
              </a:defRPr>
            </a:lvl1pPr>
          </a:lstStyle>
          <a:p>
            <a:pPr>
              <a:defRPr/>
            </a:pPr>
            <a:fld id="{ACE6401B-FFF1-4ED6-B352-F60CBC9D2DCF}" type="slidenum">
              <a:rPr lang="en-GB"/>
              <a:pPr>
                <a:defRPr/>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image #5 Partners">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858" y="2066129"/>
            <a:ext cx="5225525" cy="1160574"/>
          </a:xfrm>
        </p:spPr>
        <p:txBody>
          <a:bodyPr wrap="square">
            <a:spAutoFit/>
          </a:bodyPr>
          <a:lstStyle>
            <a:lvl1pPr>
              <a:lnSpc>
                <a:spcPts val="4500"/>
              </a:lnSpc>
              <a:defRPr sz="4000" b="1" spc="-70">
                <a:solidFill>
                  <a:schemeClr val="bg1"/>
                </a:solidFill>
              </a:defRPr>
            </a:lvl1pPr>
          </a:lstStyle>
          <a:p>
            <a:r>
              <a:rPr lang="en-GB" dirty="0" smtClean="0"/>
              <a:t>Click to edit Master title style</a:t>
            </a:r>
            <a:endParaRPr lang="en-GB" dirty="0"/>
          </a:p>
        </p:txBody>
      </p:sp>
    </p:spTree>
    <p:extLst>
      <p:ext uri="{BB962C8B-B14F-4D97-AF65-F5344CB8AC3E}">
        <p14:creationId xmlns:p14="http://schemas.microsoft.com/office/powerpoint/2010/main" val="812085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368782" y="2089748"/>
            <a:ext cx="3513474" cy="3891731"/>
          </a:xfrm>
        </p:spPr>
        <p:txBody>
          <a:bodyPr numCol="1"/>
          <a:lstStyle>
            <a:lvl1pPr marL="450850" indent="-450850">
              <a:tabLst>
                <a:tab pos="450850" algn="l"/>
              </a:tabLst>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a:xfrm>
            <a:off x="367496" y="5891868"/>
            <a:ext cx="2133600" cy="365125"/>
          </a:xfrm>
        </p:spPr>
        <p:txBody>
          <a:bodyPr/>
          <a:lstStyle/>
          <a:p>
            <a:fld id="{1686094E-1228-2945-9B3C-CFB9E23442A3}" type="slidenum">
              <a:rPr lang="en-GB" smtClean="0"/>
              <a:pPr/>
              <a:t>‹#›</a:t>
            </a:fld>
            <a:endParaRPr lang="en-GB" dirty="0"/>
          </a:p>
        </p:txBody>
      </p:sp>
      <p:sp>
        <p:nvSpPr>
          <p:cNvPr id="7" name="Footer Placeholder 6"/>
          <p:cNvSpPr>
            <a:spLocks noGrp="1"/>
          </p:cNvSpPr>
          <p:nvPr>
            <p:ph type="ftr" sz="quarter" idx="13"/>
          </p:nvPr>
        </p:nvSpPr>
        <p:spPr/>
        <p:txBody>
          <a:bodyPr/>
          <a:lstStyle/>
          <a:p>
            <a:endParaRPr lang="en-GB" b="0" dirty="0" smtClean="0"/>
          </a:p>
        </p:txBody>
      </p:sp>
      <p:sp>
        <p:nvSpPr>
          <p:cNvPr id="9" name="Content Placeholder 2"/>
          <p:cNvSpPr>
            <a:spLocks noGrp="1"/>
          </p:cNvSpPr>
          <p:nvPr>
            <p:ph idx="14"/>
          </p:nvPr>
        </p:nvSpPr>
        <p:spPr>
          <a:xfrm>
            <a:off x="4162622" y="2089748"/>
            <a:ext cx="3513474" cy="3891731"/>
          </a:xfrm>
        </p:spPr>
        <p:txBody>
          <a:bodyPr numCol="1"/>
          <a:lstStyle>
            <a:lvl1pPr marL="450850" indent="-450850">
              <a:tabLst>
                <a:tab pos="450850" algn="l"/>
              </a:tabLst>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2556129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62206"/>
          </a:xfrm>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Tree>
    <p:extLst>
      <p:ext uri="{BB962C8B-B14F-4D97-AF65-F5344CB8AC3E}">
        <p14:creationId xmlns:p14="http://schemas.microsoft.com/office/powerpoint/2010/main" val="138398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368782" y="2009368"/>
            <a:ext cx="3513474" cy="3891731"/>
          </a:xfrm>
        </p:spPr>
        <p:txBody>
          <a:bodyPr numCol="1"/>
          <a:lstStyle>
            <a:lvl1pPr marL="225425" indent="-225425">
              <a:lnSpc>
                <a:spcPts val="1500"/>
              </a:lnSpc>
              <a:buFont typeface="Arial"/>
              <a:buChar char="•"/>
              <a:tabLst/>
              <a:defRPr sz="1400" spc="-30"/>
            </a:lvl1pPr>
            <a:lvl2pPr marL="458788" indent="-225425">
              <a:lnSpc>
                <a:spcPts val="1500"/>
              </a:lnSpc>
              <a:defRPr sz="1400" spc="-30"/>
            </a:lvl2pPr>
            <a:lvl3pPr marL="700088" indent="-225425">
              <a:lnSpc>
                <a:spcPts val="1500"/>
              </a:lnSpc>
              <a:defRPr sz="1400" spc="-30"/>
            </a:lvl3pPr>
            <a:lvl4pPr marL="957263" indent="-225425">
              <a:lnSpc>
                <a:spcPts val="1500"/>
              </a:lnSpc>
              <a:tabLst>
                <a:tab pos="1020763" algn="l"/>
              </a:tabLst>
              <a:defRPr sz="1400" spc="-30"/>
            </a:lvl4pPr>
            <a:lvl5pPr marL="1189038"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
        <p:nvSpPr>
          <p:cNvPr id="8" name="Content Placeholder 2"/>
          <p:cNvSpPr>
            <a:spLocks noGrp="1"/>
          </p:cNvSpPr>
          <p:nvPr>
            <p:ph idx="14"/>
          </p:nvPr>
        </p:nvSpPr>
        <p:spPr>
          <a:xfrm>
            <a:off x="4652928" y="2009368"/>
            <a:ext cx="3513474" cy="3891731"/>
          </a:xfrm>
        </p:spPr>
        <p:txBody>
          <a:bodyPr numCol="1"/>
          <a:lstStyle>
            <a:lvl1pPr marL="225425" indent="-225425">
              <a:lnSpc>
                <a:spcPts val="1500"/>
              </a:lnSpc>
              <a:buFont typeface="Arial"/>
              <a:buChar char="•"/>
              <a:tabLst/>
              <a:defRPr sz="1400" spc="-30"/>
            </a:lvl1pPr>
            <a:lvl2pPr marL="458788" indent="-225425">
              <a:lnSpc>
                <a:spcPts val="1500"/>
              </a:lnSpc>
              <a:defRPr sz="1400" spc="-30"/>
            </a:lvl2pPr>
            <a:lvl3pPr marL="700088" indent="-225425">
              <a:lnSpc>
                <a:spcPts val="1500"/>
              </a:lnSpc>
              <a:defRPr sz="1400" spc="-30"/>
            </a:lvl3pPr>
            <a:lvl4pPr marL="957263" indent="-225425">
              <a:lnSpc>
                <a:spcPts val="1500"/>
              </a:lnSpc>
              <a:tabLst>
                <a:tab pos="1020763" algn="l"/>
              </a:tabLst>
              <a:defRPr sz="1400" spc="-30"/>
            </a:lvl4pPr>
            <a:lvl5pPr marL="1189038"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14030726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ured header">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lvl1pPr>
              <a:defRPr>
                <a:solidFill>
                  <a:schemeClr val="accent6"/>
                </a:solidFill>
              </a:defRPr>
            </a:lvl1pPr>
          </a:lstStyle>
          <a:p>
            <a:r>
              <a:rPr lang="en-GB" dirty="0" smtClean="0"/>
              <a:t>Click to edit Master title style</a:t>
            </a:r>
            <a:endParaRPr lang="en-GB" dirty="0"/>
          </a:p>
        </p:txBody>
      </p:sp>
      <p:sp>
        <p:nvSpPr>
          <p:cNvPr id="3" name="Content Placeholder 2"/>
          <p:cNvSpPr>
            <a:spLocks noGrp="1"/>
          </p:cNvSpPr>
          <p:nvPr>
            <p:ph idx="1"/>
          </p:nvPr>
        </p:nvSpPr>
        <p:spPr>
          <a:xfrm>
            <a:off x="368782" y="2009368"/>
            <a:ext cx="3513474" cy="3891731"/>
          </a:xfrm>
        </p:spPr>
        <p:txBody>
          <a:bodyPr numCol="1"/>
          <a:lstStyle>
            <a:lvl1pPr marL="225425" indent="-225425">
              <a:lnSpc>
                <a:spcPts val="1500"/>
              </a:lnSpc>
              <a:buFont typeface="Arial"/>
              <a:buChar char="•"/>
              <a:tabLst/>
              <a:defRPr sz="1400" spc="-30"/>
            </a:lvl1pPr>
            <a:lvl2pPr marL="458788" indent="-225425">
              <a:lnSpc>
                <a:spcPts val="1500"/>
              </a:lnSpc>
              <a:defRPr sz="1400" spc="-30"/>
            </a:lvl2pPr>
            <a:lvl3pPr marL="700088" indent="-225425">
              <a:lnSpc>
                <a:spcPts val="1500"/>
              </a:lnSpc>
              <a:defRPr sz="1400" spc="-30"/>
            </a:lvl3pPr>
            <a:lvl4pPr marL="957263" indent="-225425">
              <a:lnSpc>
                <a:spcPts val="1500"/>
              </a:lnSpc>
              <a:tabLst>
                <a:tab pos="1020763" algn="l"/>
              </a:tabLst>
              <a:defRPr sz="1400" spc="-30"/>
            </a:lvl4pPr>
            <a:lvl5pPr marL="1189038"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
        <p:nvSpPr>
          <p:cNvPr id="8" name="Content Placeholder 2"/>
          <p:cNvSpPr>
            <a:spLocks noGrp="1"/>
          </p:cNvSpPr>
          <p:nvPr>
            <p:ph idx="14"/>
          </p:nvPr>
        </p:nvSpPr>
        <p:spPr>
          <a:xfrm>
            <a:off x="4652928" y="2009368"/>
            <a:ext cx="3513474" cy="3891731"/>
          </a:xfrm>
        </p:spPr>
        <p:txBody>
          <a:bodyPr numCol="1"/>
          <a:lstStyle>
            <a:lvl1pPr marL="225425" indent="-225425">
              <a:lnSpc>
                <a:spcPts val="1500"/>
              </a:lnSpc>
              <a:buFont typeface="Arial"/>
              <a:buChar char="•"/>
              <a:tabLst/>
              <a:defRPr sz="1400" spc="-30"/>
            </a:lvl1pPr>
            <a:lvl2pPr marL="458788" indent="-225425">
              <a:lnSpc>
                <a:spcPts val="1500"/>
              </a:lnSpc>
              <a:defRPr sz="1400" spc="-30"/>
            </a:lvl2pPr>
            <a:lvl3pPr marL="700088" indent="-225425">
              <a:lnSpc>
                <a:spcPts val="1500"/>
              </a:lnSpc>
              <a:defRPr sz="1400" spc="-30"/>
            </a:lvl3pPr>
            <a:lvl4pPr marL="957263" indent="-225425">
              <a:lnSpc>
                <a:spcPts val="1500"/>
              </a:lnSpc>
              <a:tabLst>
                <a:tab pos="1020763" algn="l"/>
              </a:tabLst>
              <a:defRPr sz="1400" spc="-30"/>
            </a:lvl4pPr>
            <a:lvl5pPr marL="1189038"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681457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slide">
    <p:spTree>
      <p:nvGrpSpPr>
        <p:cNvPr id="1" name=""/>
        <p:cNvGrpSpPr/>
        <p:nvPr/>
      </p:nvGrpSpPr>
      <p:grpSpPr>
        <a:xfrm>
          <a:off x="0" y="0"/>
          <a:ext cx="0" cy="0"/>
          <a:chOff x="0" y="0"/>
          <a:chExt cx="0" cy="0"/>
        </a:xfrm>
      </p:grpSpPr>
      <p:sp>
        <p:nvSpPr>
          <p:cNvPr id="10" name="Round Single Corner Rectangle 9"/>
          <p:cNvSpPr/>
          <p:nvPr userDrawn="1"/>
        </p:nvSpPr>
        <p:spPr>
          <a:xfrm flipH="1">
            <a:off x="3682998" y="1760213"/>
            <a:ext cx="5460999" cy="4234187"/>
          </a:xfrm>
          <a:prstGeom prst="round1Rect">
            <a:avLst>
              <a:gd name="adj" fmla="val 2088"/>
            </a:avLst>
          </a:prstGeom>
          <a:solidFill>
            <a:srgbClr val="F0EC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68782" y="1142682"/>
            <a:ext cx="8229600" cy="778281"/>
          </a:xfrm>
        </p:spPr>
        <p:txBody>
          <a:bodyPr/>
          <a:lstStyle>
            <a:lvl1pPr>
              <a:defRPr>
                <a:solidFill>
                  <a:schemeClr val="tx2"/>
                </a:solidFill>
              </a:defRPr>
            </a:lvl1pPr>
          </a:lstStyle>
          <a:p>
            <a:r>
              <a:rPr lang="en-GB" dirty="0" smtClean="0"/>
              <a:t>Click to edit Master title style</a:t>
            </a:r>
            <a:endParaRPr lang="en-GB" dirty="0"/>
          </a:p>
        </p:txBody>
      </p:sp>
      <p:sp>
        <p:nvSpPr>
          <p:cNvPr id="3" name="Content Placeholder 2"/>
          <p:cNvSpPr>
            <a:spLocks noGrp="1"/>
          </p:cNvSpPr>
          <p:nvPr>
            <p:ph idx="1"/>
          </p:nvPr>
        </p:nvSpPr>
        <p:spPr>
          <a:xfrm>
            <a:off x="368782" y="2105817"/>
            <a:ext cx="3151774" cy="3891731"/>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Tree>
    <p:extLst>
      <p:ext uri="{BB962C8B-B14F-4D97-AF65-F5344CB8AC3E}">
        <p14:creationId xmlns:p14="http://schemas.microsoft.com/office/powerpoint/2010/main" val="37384797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slides - two on a page">
    <p:spTree>
      <p:nvGrpSpPr>
        <p:cNvPr id="1" name=""/>
        <p:cNvGrpSpPr/>
        <p:nvPr/>
      </p:nvGrpSpPr>
      <p:grpSpPr>
        <a:xfrm>
          <a:off x="0" y="0"/>
          <a:ext cx="0" cy="0"/>
          <a:chOff x="0" y="0"/>
          <a:chExt cx="0" cy="0"/>
        </a:xfrm>
      </p:grpSpPr>
      <p:sp>
        <p:nvSpPr>
          <p:cNvPr id="10" name="Round Single Corner Rectangle 9"/>
          <p:cNvSpPr/>
          <p:nvPr userDrawn="1"/>
        </p:nvSpPr>
        <p:spPr>
          <a:xfrm flipH="1">
            <a:off x="4613607" y="1760214"/>
            <a:ext cx="4530391" cy="4232600"/>
          </a:xfrm>
          <a:prstGeom prst="round1Rect">
            <a:avLst>
              <a:gd name="adj" fmla="val 2088"/>
            </a:avLst>
          </a:prstGeom>
          <a:solidFill>
            <a:srgbClr val="F0EC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ound Single Corner Rectangle 7"/>
          <p:cNvSpPr/>
          <p:nvPr userDrawn="1"/>
        </p:nvSpPr>
        <p:spPr>
          <a:xfrm>
            <a:off x="0" y="1760214"/>
            <a:ext cx="4530391" cy="4232600"/>
          </a:xfrm>
          <a:prstGeom prst="round1Rect">
            <a:avLst>
              <a:gd name="adj" fmla="val 2088"/>
            </a:avLst>
          </a:prstGeom>
          <a:solidFill>
            <a:srgbClr val="F0EC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68782" y="1142682"/>
            <a:ext cx="8229600" cy="778281"/>
          </a:xfrm>
        </p:spPr>
        <p:txBody>
          <a:bodyPr/>
          <a:lstStyle>
            <a:lvl1pPr>
              <a:defRPr>
                <a:solidFill>
                  <a:schemeClr val="tx2"/>
                </a:solidFill>
              </a:defRPr>
            </a:lvl1p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endParaRPr lang="en-GB" b="0" dirty="0" smtClean="0"/>
          </a:p>
        </p:txBody>
      </p:sp>
    </p:spTree>
    <p:extLst>
      <p:ext uri="{BB962C8B-B14F-4D97-AF65-F5344CB8AC3E}">
        <p14:creationId xmlns:p14="http://schemas.microsoft.com/office/powerpoint/2010/main" val="300363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Picture 28" descr="White_grad.png"/>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0" y="4620847"/>
            <a:ext cx="9144000" cy="2237153"/>
          </a:xfrm>
          <a:prstGeom prst="rect">
            <a:avLst/>
          </a:prstGeom>
        </p:spPr>
      </p:pic>
      <p:sp>
        <p:nvSpPr>
          <p:cNvPr id="2" name="Title Placeholder 1"/>
          <p:cNvSpPr>
            <a:spLocks noGrp="1"/>
          </p:cNvSpPr>
          <p:nvPr>
            <p:ph type="title"/>
          </p:nvPr>
        </p:nvSpPr>
        <p:spPr>
          <a:xfrm>
            <a:off x="368782" y="1142682"/>
            <a:ext cx="8229600" cy="778281"/>
          </a:xfrm>
          <a:prstGeom prst="rect">
            <a:avLst/>
          </a:prstGeom>
        </p:spPr>
        <p:txBody>
          <a:bodyPr vert="horz" lIns="0" tIns="0" rIns="0" bIns="0" rtlCol="0" anchor="t">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368782" y="2089749"/>
            <a:ext cx="8229600" cy="3549052"/>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4"/>
          </p:nvPr>
        </p:nvSpPr>
        <p:spPr>
          <a:xfrm>
            <a:off x="367496" y="5891868"/>
            <a:ext cx="2133600" cy="365125"/>
          </a:xfrm>
          <a:prstGeom prst="rect">
            <a:avLst/>
          </a:prstGeom>
        </p:spPr>
        <p:txBody>
          <a:bodyPr vert="horz" lIns="0" tIns="0" rIns="0" bIns="0" rtlCol="0" anchor="ctr"/>
          <a:lstStyle>
            <a:lvl1pPr algn="l">
              <a:defRPr sz="1000">
                <a:solidFill>
                  <a:schemeClr val="tx2"/>
                </a:solidFill>
              </a:defRPr>
            </a:lvl1pPr>
          </a:lstStyle>
          <a:p>
            <a:fld id="{1686094E-1228-2945-9B3C-CFB9E23442A3}" type="slidenum">
              <a:rPr lang="en-GB" smtClean="0"/>
              <a:pPr/>
              <a:t>‹#›</a:t>
            </a:fld>
            <a:endParaRPr lang="en-GB" dirty="0"/>
          </a:p>
        </p:txBody>
      </p:sp>
      <p:sp>
        <p:nvSpPr>
          <p:cNvPr id="12" name="Footer Placeholder 11"/>
          <p:cNvSpPr>
            <a:spLocks noGrp="1"/>
          </p:cNvSpPr>
          <p:nvPr>
            <p:ph type="ftr" sz="quarter" idx="3"/>
          </p:nvPr>
        </p:nvSpPr>
        <p:spPr>
          <a:xfrm>
            <a:off x="384701" y="343338"/>
            <a:ext cx="3843169" cy="365125"/>
          </a:xfrm>
          <a:prstGeom prst="rect">
            <a:avLst/>
          </a:prstGeom>
        </p:spPr>
        <p:txBody>
          <a:bodyPr vert="horz" lIns="0" tIns="0" rIns="0" bIns="0" rtlCol="0" anchor="t" anchorCtr="0"/>
          <a:lstStyle>
            <a:lvl1pPr algn="l">
              <a:lnSpc>
                <a:spcPct val="100000"/>
              </a:lnSpc>
              <a:defRPr sz="1000" b="1">
                <a:solidFill>
                  <a:schemeClr val="tx2"/>
                </a:solidFill>
              </a:defRPr>
            </a:lvl1pPr>
          </a:lstStyle>
          <a:p>
            <a:endParaRPr lang="en-GB" b="0" dirty="0"/>
          </a:p>
        </p:txBody>
      </p:sp>
      <p:pic>
        <p:nvPicPr>
          <p:cNvPr id="31" name="Picture 30" descr="HES CTA Funded by V3.eps"/>
          <p:cNvPicPr>
            <a:picLocks noChangeAspect="1"/>
          </p:cNvPicPr>
          <p:nvPr userDrawn="1"/>
        </p:nvPicPr>
        <p:blipFill>
          <a:blip r:embed="rId23" cstate="print"/>
          <a:stretch>
            <a:fillRect/>
          </a:stretch>
        </p:blipFill>
        <p:spPr>
          <a:xfrm>
            <a:off x="372534" y="6255813"/>
            <a:ext cx="1202267" cy="391363"/>
          </a:xfrm>
          <a:prstGeom prst="rect">
            <a:avLst/>
          </a:prstGeom>
        </p:spPr>
      </p:pic>
      <p:pic>
        <p:nvPicPr>
          <p:cNvPr id="28" name="Picture 27" descr="HOME_ENERGY_SCOTLAND.eps"/>
          <p:cNvPicPr>
            <a:picLocks noChangeAspect="1"/>
          </p:cNvPicPr>
          <p:nvPr userDrawn="1"/>
        </p:nvPicPr>
        <p:blipFill>
          <a:blip r:embed="rId24" cstate="print"/>
          <a:stretch>
            <a:fillRect/>
          </a:stretch>
        </p:blipFill>
        <p:spPr>
          <a:xfrm>
            <a:off x="8060267" y="355599"/>
            <a:ext cx="694267" cy="694267"/>
          </a:xfrm>
          <a:prstGeom prst="rect">
            <a:avLst/>
          </a:prstGeom>
        </p:spPr>
      </p:pic>
      <p:pic>
        <p:nvPicPr>
          <p:cNvPr id="10" name="Picture 9" descr="delivered_for_Scotland_by_EST_Logo_Brown_CMYK.eps"/>
          <p:cNvPicPr>
            <a:picLocks noChangeAspect="1"/>
          </p:cNvPicPr>
          <p:nvPr userDrawn="1"/>
        </p:nvPicPr>
        <p:blipFill>
          <a:blip r:embed="rId25" cstate="print"/>
          <a:stretch>
            <a:fillRect/>
          </a:stretch>
        </p:blipFill>
        <p:spPr>
          <a:xfrm>
            <a:off x="7173575" y="6095999"/>
            <a:ext cx="624920" cy="554565"/>
          </a:xfrm>
          <a:prstGeom prst="rect">
            <a:avLst/>
          </a:prstGeom>
        </p:spPr>
      </p:pic>
      <p:pic>
        <p:nvPicPr>
          <p:cNvPr id="11" name="Picture 10" descr="TS-BJ.jpg"/>
          <p:cNvPicPr>
            <a:picLocks noChangeAspect="1"/>
          </p:cNvPicPr>
          <p:nvPr userDrawn="1"/>
        </p:nvPicPr>
        <p:blipFill>
          <a:blip r:embed="rId26" cstate="print"/>
          <a:stretch>
            <a:fillRect/>
          </a:stretch>
        </p:blipFill>
        <p:spPr>
          <a:xfrm>
            <a:off x="8001000" y="6065212"/>
            <a:ext cx="457200" cy="593990"/>
          </a:xfrm>
          <a:prstGeom prst="rect">
            <a:avLst/>
          </a:prstGeom>
        </p:spPr>
      </p:pic>
    </p:spTree>
    <p:extLst>
      <p:ext uri="{BB962C8B-B14F-4D97-AF65-F5344CB8AC3E}">
        <p14:creationId xmlns:p14="http://schemas.microsoft.com/office/powerpoint/2010/main" val="412815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hf hdr="0" ftr="0" dt="0"/>
  <p:txStyles>
    <p:titleStyle>
      <a:lvl1pPr algn="l" defTabSz="457200" rtl="0" eaLnBrk="1" latinLnBrk="0" hangingPunct="1">
        <a:spcBef>
          <a:spcPct val="0"/>
        </a:spcBef>
        <a:buNone/>
        <a:defRPr sz="3000" kern="1200" spc="-50">
          <a:solidFill>
            <a:schemeClr val="tx2"/>
          </a:solidFill>
          <a:latin typeface="+mj-lt"/>
          <a:ea typeface="+mj-ea"/>
          <a:cs typeface="+mj-cs"/>
        </a:defRPr>
      </a:lvl1pPr>
    </p:titleStyle>
    <p:bodyStyle>
      <a:lvl1pPr marL="0" indent="0" algn="l" defTabSz="457200" rtl="0" eaLnBrk="1" latinLnBrk="0" hangingPunct="1">
        <a:lnSpc>
          <a:spcPts val="2400"/>
        </a:lnSpc>
        <a:spcBef>
          <a:spcPts val="0"/>
        </a:spcBef>
        <a:spcAft>
          <a:spcPts val="1000"/>
        </a:spcAft>
        <a:buFont typeface="Arial"/>
        <a:buNone/>
        <a:defRPr sz="2200" kern="1200" spc="-50">
          <a:solidFill>
            <a:schemeClr val="tx2"/>
          </a:solidFill>
          <a:latin typeface="+mn-lt"/>
          <a:ea typeface="+mn-ea"/>
          <a:cs typeface="+mn-cs"/>
        </a:defRPr>
      </a:lvl1pPr>
      <a:lvl2pPr marL="330200" indent="-330200" algn="l" defTabSz="457200" rtl="0" eaLnBrk="1" latinLnBrk="0" hangingPunct="1">
        <a:lnSpc>
          <a:spcPts val="2400"/>
        </a:lnSpc>
        <a:spcBef>
          <a:spcPts val="0"/>
        </a:spcBef>
        <a:spcAft>
          <a:spcPts val="1000"/>
        </a:spcAft>
        <a:buFont typeface="Arial"/>
        <a:buChar char="•"/>
        <a:defRPr sz="2200" kern="1200" spc="-50">
          <a:solidFill>
            <a:schemeClr val="tx2"/>
          </a:solidFill>
          <a:latin typeface="+mn-lt"/>
          <a:ea typeface="+mn-ea"/>
          <a:cs typeface="+mn-cs"/>
        </a:defRPr>
      </a:lvl2pPr>
      <a:lvl3pPr marL="658813" indent="-331200" algn="l" defTabSz="457200" rtl="0" eaLnBrk="1" latinLnBrk="0" hangingPunct="1">
        <a:lnSpc>
          <a:spcPts val="2400"/>
        </a:lnSpc>
        <a:spcBef>
          <a:spcPts val="0"/>
        </a:spcBef>
        <a:spcAft>
          <a:spcPts val="1000"/>
        </a:spcAft>
        <a:buFont typeface="Arial"/>
        <a:buChar char="•"/>
        <a:defRPr sz="2200" kern="1200" spc="-50">
          <a:solidFill>
            <a:schemeClr val="tx2"/>
          </a:solidFill>
          <a:latin typeface="+mn-lt"/>
          <a:ea typeface="+mn-ea"/>
          <a:cs typeface="+mn-cs"/>
        </a:defRPr>
      </a:lvl3pPr>
      <a:lvl4pPr marL="957263" indent="-331200" algn="l" defTabSz="457200" rtl="0" eaLnBrk="1" latinLnBrk="0" hangingPunct="1">
        <a:lnSpc>
          <a:spcPts val="2400"/>
        </a:lnSpc>
        <a:spcBef>
          <a:spcPts val="0"/>
        </a:spcBef>
        <a:spcAft>
          <a:spcPts val="1000"/>
        </a:spcAft>
        <a:buFont typeface="Arial"/>
        <a:buChar char="•"/>
        <a:tabLst/>
        <a:defRPr sz="2200" kern="1200" spc="-50">
          <a:solidFill>
            <a:schemeClr val="tx2"/>
          </a:solidFill>
          <a:latin typeface="+mn-lt"/>
          <a:ea typeface="+mn-ea"/>
          <a:cs typeface="+mn-cs"/>
        </a:defRPr>
      </a:lvl4pPr>
      <a:lvl5pPr marL="1254125" indent="-330200" algn="l" defTabSz="457200" rtl="0" eaLnBrk="1" latinLnBrk="0" hangingPunct="1">
        <a:lnSpc>
          <a:spcPts val="2400"/>
        </a:lnSpc>
        <a:spcBef>
          <a:spcPts val="0"/>
        </a:spcBef>
        <a:spcAft>
          <a:spcPts val="1000"/>
        </a:spcAft>
        <a:buFont typeface="Arial"/>
        <a:buChar char="•"/>
        <a:defRPr sz="2200" kern="1200" spc="-5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www.energysavingtrust.org.uk/low-carbon-transport-business-loan"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2588" y="1066800"/>
            <a:ext cx="8037512" cy="1143000"/>
          </a:xfrm>
        </p:spPr>
        <p:txBody>
          <a:bodyPr/>
          <a:lstStyle/>
          <a:p>
            <a:pPr eaLnBrk="1" hangingPunct="1"/>
            <a:r>
              <a:rPr lang="en-US" b="1" dirty="0" smtClean="0"/>
              <a:t>Sustainable Transport Advice</a:t>
            </a:r>
            <a:endParaRPr lang="en-US" dirty="0" smtClean="0"/>
          </a:p>
        </p:txBody>
      </p:sp>
      <p:sp>
        <p:nvSpPr>
          <p:cNvPr id="15363" name="Rectangle 3"/>
          <p:cNvSpPr>
            <a:spLocks noGrp="1" noChangeArrowheads="1"/>
          </p:cNvSpPr>
          <p:nvPr>
            <p:ph type="subTitle" idx="1"/>
          </p:nvPr>
        </p:nvSpPr>
        <p:spPr>
          <a:xfrm>
            <a:off x="393700" y="2514600"/>
            <a:ext cx="7273925" cy="2667000"/>
          </a:xfrm>
        </p:spPr>
        <p:txBody>
          <a:bodyPr/>
          <a:lstStyle/>
          <a:p>
            <a:pPr marL="0" indent="0" eaLnBrk="1" hangingPunct="1">
              <a:spcBef>
                <a:spcPct val="0"/>
              </a:spcBef>
              <a:spcAft>
                <a:spcPct val="0"/>
              </a:spcAft>
              <a:buFontTx/>
              <a:buNone/>
            </a:pPr>
            <a:r>
              <a:rPr lang="en-US" dirty="0" smtClean="0"/>
              <a:t>Support available for organisations from your local Home Energy Scotland advice centre</a:t>
            </a:r>
          </a:p>
        </p:txBody>
      </p:sp>
      <p:sp>
        <p:nvSpPr>
          <p:cNvPr id="15364" name="TextBox 35"/>
          <p:cNvSpPr txBox="1">
            <a:spLocks noChangeArrowheads="1"/>
          </p:cNvSpPr>
          <p:nvPr/>
        </p:nvSpPr>
        <p:spPr bwMode="auto">
          <a:xfrm>
            <a:off x="357188" y="4572000"/>
            <a:ext cx="7500937" cy="1415772"/>
          </a:xfrm>
          <a:prstGeom prst="rect">
            <a:avLst/>
          </a:prstGeom>
          <a:noFill/>
          <a:ln w="9525">
            <a:noFill/>
            <a:miter lim="800000"/>
            <a:headEnd/>
            <a:tailEnd/>
          </a:ln>
        </p:spPr>
        <p:txBody>
          <a:bodyPr>
            <a:spAutoFit/>
          </a:bodyPr>
          <a:lstStyle/>
          <a:p>
            <a:r>
              <a:rPr lang="en-US" sz="2000" dirty="0" smtClean="0">
                <a:solidFill>
                  <a:srgbClr val="FFFFFF"/>
                </a:solidFill>
              </a:rPr>
              <a:t>Emma Lawrie</a:t>
            </a:r>
            <a:endParaRPr lang="en-US" sz="2000" dirty="0">
              <a:solidFill>
                <a:srgbClr val="FFFFFF"/>
              </a:solidFill>
            </a:endParaRPr>
          </a:p>
          <a:p>
            <a:r>
              <a:rPr lang="en-US" sz="2000" b="1" dirty="0">
                <a:solidFill>
                  <a:srgbClr val="FFFFFF"/>
                </a:solidFill>
              </a:rPr>
              <a:t>Sustainable Transport Advisor</a:t>
            </a:r>
          </a:p>
          <a:p>
            <a:endParaRPr lang="en-US" sz="800" dirty="0">
              <a:solidFill>
                <a:srgbClr val="FFFFFF"/>
              </a:solidFill>
            </a:endParaRPr>
          </a:p>
          <a:p>
            <a:r>
              <a:rPr lang="en-US" sz="2000" dirty="0" smtClean="0">
                <a:solidFill>
                  <a:srgbClr val="FFFFFF"/>
                </a:solidFill>
              </a:rPr>
              <a:t>Home Energy Scotland </a:t>
            </a:r>
            <a:r>
              <a:rPr lang="en-US" sz="2000" dirty="0">
                <a:solidFill>
                  <a:srgbClr val="FFFFFF"/>
                </a:solidFill>
              </a:rPr>
              <a:t>advice centre North East</a:t>
            </a:r>
            <a:endParaRPr lang="en-US" sz="2000" dirty="0"/>
          </a:p>
          <a:p>
            <a:endParaRPr lang="en-GB"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p:txBody>
          <a:bodyPr/>
          <a:lstStyle/>
          <a:p>
            <a:pPr eaLnBrk="1" hangingPunct="1"/>
            <a:r>
              <a:rPr lang="en-GB" sz="3600" dirty="0" err="1" smtClean="0"/>
              <a:t>FuelGood</a:t>
            </a:r>
            <a:r>
              <a:rPr lang="en-GB" sz="3600" dirty="0" smtClean="0"/>
              <a:t> Driver Training</a:t>
            </a:r>
          </a:p>
        </p:txBody>
      </p:sp>
      <p:sp>
        <p:nvSpPr>
          <p:cNvPr id="6148" name="Rectangle 8"/>
          <p:cNvSpPr>
            <a:spLocks noGrp="1" noChangeArrowheads="1"/>
          </p:cNvSpPr>
          <p:nvPr>
            <p:ph type="body" idx="1"/>
          </p:nvPr>
        </p:nvSpPr>
        <p:spPr>
          <a:xfrm>
            <a:off x="412750" y="1052513"/>
            <a:ext cx="8121650" cy="4608512"/>
          </a:xfrm>
        </p:spPr>
        <p:txBody>
          <a:bodyPr/>
          <a:lstStyle/>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dirty="0" smtClean="0">
              <a:solidFill>
                <a:srgbClr val="000000"/>
              </a:solidFill>
            </a:endParaRP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rgbClr val="000000"/>
                </a:solidFill>
              </a:rPr>
              <a:t>50-minute training session with professional driving instructor</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rgbClr val="000000"/>
                </a:solidFill>
              </a:rPr>
              <a:t>Lap 1: Drive as normal</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rgbClr val="000000"/>
                </a:solidFill>
              </a:rPr>
              <a:t>Lap 2: Instructor points out small changes in technique that can make big changes in fuel consumption</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rgbClr val="000000"/>
                </a:solidFill>
              </a:rPr>
              <a:t>MPG of the two laps compared to see the difference</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rgbClr val="000000"/>
                </a:solidFill>
              </a:rPr>
              <a:t>Average saving of 13% or up to 2 months fuel per year</a:t>
            </a:r>
          </a:p>
          <a:p>
            <a:pPr marL="0" indent="0" eaLnBrk="1" hangingPunct="1">
              <a:buFontTx/>
              <a:buNone/>
              <a:defRPr/>
            </a:pPr>
            <a:endParaRPr lang="en-GB" sz="2800" dirty="0" smtClean="0"/>
          </a:p>
        </p:txBody>
      </p:sp>
      <p:grpSp>
        <p:nvGrpSpPr>
          <p:cNvPr id="2" name="Group 5"/>
          <p:cNvGrpSpPr/>
          <p:nvPr/>
        </p:nvGrpSpPr>
        <p:grpSpPr>
          <a:xfrm>
            <a:off x="7056276" y="3615164"/>
            <a:ext cx="1728192" cy="1556792"/>
            <a:chOff x="5472100" y="5171663"/>
            <a:chExt cx="1728192" cy="1556792"/>
          </a:xfrm>
        </p:grpSpPr>
        <p:sp>
          <p:nvSpPr>
            <p:cNvPr id="4" name="Oval 3"/>
            <p:cNvSpPr/>
            <p:nvPr/>
          </p:nvSpPr>
          <p:spPr bwMode="auto">
            <a:xfrm>
              <a:off x="5508104" y="5171663"/>
              <a:ext cx="1656184" cy="1556792"/>
            </a:xfrm>
            <a:prstGeom prst="ellipse">
              <a:avLst/>
            </a:prstGeom>
            <a:solidFill>
              <a:schemeClr val="tx2"/>
            </a:solidFill>
            <a:ln w="9525" cap="flat" cmpd="sng" algn="ctr">
              <a:solidFill>
                <a:schemeClr val="tx2"/>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bg1"/>
                </a:solidFill>
                <a:effectLst/>
                <a:latin typeface="Arial" charset="0"/>
                <a:ea typeface="ヒラギノ角ゴ Pro W3" pitchFamily="-96" charset="-128"/>
              </a:endParaRPr>
            </a:p>
          </p:txBody>
        </p:sp>
        <p:sp>
          <p:nvSpPr>
            <p:cNvPr id="5" name="TextBox 4"/>
            <p:cNvSpPr txBox="1"/>
            <p:nvPr/>
          </p:nvSpPr>
          <p:spPr>
            <a:xfrm>
              <a:off x="5472100" y="5503783"/>
              <a:ext cx="1728192" cy="892552"/>
            </a:xfrm>
            <a:prstGeom prst="rect">
              <a:avLst/>
            </a:prstGeom>
            <a:noFill/>
          </p:spPr>
          <p:txBody>
            <a:bodyPr wrap="square" rtlCol="0">
              <a:spAutoFit/>
            </a:bodyPr>
            <a:lstStyle/>
            <a:p>
              <a:pPr algn="ctr"/>
              <a:r>
                <a:rPr lang="en-GB" dirty="0">
                  <a:solidFill>
                    <a:schemeClr val="bg1"/>
                  </a:solidFill>
                </a:rPr>
                <a:t>Save</a:t>
              </a:r>
              <a:r>
                <a:rPr lang="en-GB" sz="3200" dirty="0">
                  <a:solidFill>
                    <a:schemeClr val="bg1"/>
                  </a:solidFill>
                </a:rPr>
                <a:t> </a:t>
              </a:r>
              <a:r>
                <a:rPr lang="en-GB" sz="3200" b="1" dirty="0">
                  <a:solidFill>
                    <a:schemeClr val="bg1"/>
                  </a:solidFill>
                </a:rPr>
                <a:t>£</a:t>
              </a:r>
              <a:r>
                <a:rPr lang="en-GB" sz="3200" b="1" dirty="0" smtClean="0">
                  <a:solidFill>
                    <a:schemeClr val="bg1"/>
                  </a:solidFill>
                </a:rPr>
                <a:t>235</a:t>
              </a:r>
              <a:r>
                <a:rPr lang="en-GB" sz="3200" dirty="0" smtClean="0">
                  <a:solidFill>
                    <a:schemeClr val="bg1"/>
                  </a:solidFill>
                </a:rPr>
                <a:t> </a:t>
              </a:r>
              <a:endParaRPr lang="en-GB" sz="3200" dirty="0">
                <a:solidFill>
                  <a:schemeClr val="bg1"/>
                </a:solidFill>
              </a:endParaRPr>
            </a:p>
            <a:p>
              <a:pPr algn="ctr"/>
              <a:r>
                <a:rPr lang="en-GB" sz="2000" dirty="0">
                  <a:solidFill>
                    <a:schemeClr val="bg1"/>
                  </a:solidFill>
                </a:rPr>
                <a:t>per year</a:t>
              </a:r>
              <a:r>
                <a:rPr lang="en-GB" sz="2000" dirty="0" smtClean="0">
                  <a:solidFill>
                    <a:schemeClr val="bg1"/>
                  </a:solidFill>
                </a:rPr>
                <a:t>!</a:t>
              </a:r>
              <a:endParaRPr lang="en-GB" dirty="0"/>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778281"/>
          </a:xfrm>
        </p:spPr>
        <p:txBody>
          <a:bodyPr/>
          <a:lstStyle/>
          <a:p>
            <a:r>
              <a:rPr lang="en-GB" dirty="0" smtClean="0"/>
              <a:t>Employee Engagement Events	</a:t>
            </a:r>
            <a:endParaRPr lang="en-GB" dirty="0"/>
          </a:p>
        </p:txBody>
      </p:sp>
      <p:sp>
        <p:nvSpPr>
          <p:cNvPr id="3" name="Content Placeholder 2"/>
          <p:cNvSpPr>
            <a:spLocks noGrp="1"/>
          </p:cNvSpPr>
          <p:nvPr>
            <p:ph idx="1"/>
          </p:nvPr>
        </p:nvSpPr>
        <p:spPr>
          <a:xfrm>
            <a:off x="395536" y="1412776"/>
            <a:ext cx="8229600" cy="3549052"/>
          </a:xfrm>
        </p:spPr>
        <p:txBody>
          <a:bodyPr/>
          <a:lstStyle/>
          <a:p>
            <a:pPr algn="ctr"/>
            <a:r>
              <a:rPr lang="en-GB" sz="2000" dirty="0" smtClean="0">
                <a:solidFill>
                  <a:schemeClr val="tx1"/>
                </a:solidFill>
              </a:rPr>
              <a:t>Through the </a:t>
            </a:r>
            <a:r>
              <a:rPr lang="en-GB" sz="2000" dirty="0">
                <a:solidFill>
                  <a:schemeClr val="tx1"/>
                </a:solidFill>
              </a:rPr>
              <a:t>H</a:t>
            </a:r>
            <a:r>
              <a:rPr lang="en-GB" sz="2000" dirty="0" smtClean="0">
                <a:solidFill>
                  <a:schemeClr val="tx1"/>
                </a:solidFill>
              </a:rPr>
              <a:t>ome </a:t>
            </a:r>
            <a:r>
              <a:rPr lang="en-GB" sz="2000" dirty="0">
                <a:solidFill>
                  <a:schemeClr val="tx1"/>
                </a:solidFill>
              </a:rPr>
              <a:t>E</a:t>
            </a:r>
            <a:r>
              <a:rPr lang="en-GB" sz="2000" dirty="0" smtClean="0">
                <a:solidFill>
                  <a:schemeClr val="tx1"/>
                </a:solidFill>
              </a:rPr>
              <a:t>nergy Scotland network, we can provide organisations with a unique employee engagement programme to increase your staff wellbeing. From online modules to home visits, we offer a wide range of services to help your employees not only lower their transport and travel costs but also their household energy bills. </a:t>
            </a:r>
          </a:p>
          <a:p>
            <a:pPr algn="ctr"/>
            <a:endParaRPr lang="en-GB" sz="2000" dirty="0" smtClean="0">
              <a:solidFill>
                <a:schemeClr val="tx1"/>
              </a:solidFill>
            </a:endParaRPr>
          </a:p>
          <a:p>
            <a:pPr marL="342900" indent="-342900">
              <a:buFont typeface="Arial" panose="020B0604020202020204" pitchFamily="34" charset="0"/>
              <a:buChar char="•"/>
            </a:pPr>
            <a:r>
              <a:rPr lang="en-GB" sz="2000" dirty="0" smtClean="0">
                <a:solidFill>
                  <a:schemeClr val="tx1"/>
                </a:solidFill>
              </a:rPr>
              <a:t>Presentations on sustainable transport</a:t>
            </a:r>
          </a:p>
          <a:p>
            <a:pPr marL="342900" indent="-342900">
              <a:buFont typeface="Arial" panose="020B0604020202020204" pitchFamily="34" charset="0"/>
              <a:buChar char="•"/>
            </a:pPr>
            <a:r>
              <a:rPr lang="en-GB" sz="2000" dirty="0" smtClean="0">
                <a:solidFill>
                  <a:schemeClr val="tx1"/>
                </a:solidFill>
              </a:rPr>
              <a:t>Lunch and Learn sessions</a:t>
            </a:r>
          </a:p>
          <a:p>
            <a:pPr marL="342900" indent="-342900">
              <a:buFont typeface="Arial" panose="020B0604020202020204" pitchFamily="34" charset="0"/>
              <a:buChar char="•"/>
            </a:pPr>
            <a:r>
              <a:rPr lang="en-GB" sz="2000" dirty="0" smtClean="0">
                <a:solidFill>
                  <a:schemeClr val="tx1"/>
                </a:solidFill>
              </a:rPr>
              <a:t>Workshops and webinars</a:t>
            </a:r>
          </a:p>
          <a:p>
            <a:pPr marL="342900" indent="-342900">
              <a:buFont typeface="Arial" panose="020B0604020202020204" pitchFamily="34" charset="0"/>
              <a:buChar char="•"/>
            </a:pPr>
            <a:r>
              <a:rPr lang="en-GB" sz="2000" dirty="0" smtClean="0">
                <a:solidFill>
                  <a:schemeClr val="tx1"/>
                </a:solidFill>
              </a:rPr>
              <a:t>Fuel-efficient driving simulator</a:t>
            </a:r>
          </a:p>
          <a:p>
            <a:endParaRPr lang="en-GB" sz="2000" dirty="0">
              <a:solidFill>
                <a:schemeClr val="tx1"/>
              </a:solidFill>
            </a:endParaRPr>
          </a:p>
        </p:txBody>
      </p:sp>
      <p:sp>
        <p:nvSpPr>
          <p:cNvPr id="4" name="Slide Number Placeholder 3"/>
          <p:cNvSpPr>
            <a:spLocks noGrp="1"/>
          </p:cNvSpPr>
          <p:nvPr>
            <p:ph type="sldNum" sz="quarter" idx="10"/>
          </p:nvPr>
        </p:nvSpPr>
        <p:spPr/>
        <p:txBody>
          <a:bodyPr/>
          <a:lstStyle/>
          <a:p>
            <a:pPr>
              <a:defRPr/>
            </a:pPr>
            <a:fld id="{99FB05C4-0B82-49A6-B4FE-7B29D6E1EF13}" type="slidenum">
              <a:rPr lang="en-GB" smtClean="0"/>
              <a:pPr>
                <a:defRPr/>
              </a:pPr>
              <a:t>11</a:t>
            </a:fld>
            <a:endParaRPr lang="en-GB"/>
          </a:p>
        </p:txBody>
      </p:sp>
    </p:spTree>
    <p:extLst>
      <p:ext uri="{BB962C8B-B14F-4D97-AF65-F5344CB8AC3E}">
        <p14:creationId xmlns:p14="http://schemas.microsoft.com/office/powerpoint/2010/main" val="27573129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778281"/>
          </a:xfrm>
        </p:spPr>
        <p:txBody>
          <a:bodyPr/>
          <a:lstStyle/>
          <a:p>
            <a:r>
              <a:rPr lang="en-GB" dirty="0" smtClean="0"/>
              <a:t>Case study – University of Dundee	</a:t>
            </a:r>
            <a:endParaRPr lang="en-GB" dirty="0"/>
          </a:p>
        </p:txBody>
      </p:sp>
      <p:sp>
        <p:nvSpPr>
          <p:cNvPr id="3" name="Content Placeholder 2"/>
          <p:cNvSpPr>
            <a:spLocks noGrp="1"/>
          </p:cNvSpPr>
          <p:nvPr>
            <p:ph idx="1"/>
          </p:nvPr>
        </p:nvSpPr>
        <p:spPr>
          <a:xfrm>
            <a:off x="323528" y="1052736"/>
            <a:ext cx="8229600" cy="5328592"/>
          </a:xfrm>
        </p:spPr>
        <p:txBody>
          <a:bodyPr/>
          <a:lstStyle/>
          <a:p>
            <a:r>
              <a:rPr lang="en-GB" sz="1900" dirty="0" smtClean="0">
                <a:solidFill>
                  <a:schemeClr val="tx1"/>
                </a:solidFill>
              </a:rPr>
              <a:t>The University of Dundee received a free Sustainable Transport Review which focused on their grey fleet miles. The review included recommendations such as; </a:t>
            </a:r>
          </a:p>
          <a:p>
            <a:pPr marL="342900" indent="-342900">
              <a:buFont typeface="Arial" panose="020B0604020202020204" pitchFamily="34" charset="0"/>
              <a:buChar char="•"/>
            </a:pPr>
            <a:r>
              <a:rPr lang="en-GB" sz="1900" dirty="0" smtClean="0">
                <a:solidFill>
                  <a:schemeClr val="tx1"/>
                </a:solidFill>
              </a:rPr>
              <a:t>introducing cycle to work schemes for staff to buy discounted bicycles. </a:t>
            </a:r>
          </a:p>
          <a:p>
            <a:pPr marL="342900" indent="-342900">
              <a:buFont typeface="Arial" panose="020B0604020202020204" pitchFamily="34" charset="0"/>
              <a:buChar char="•"/>
            </a:pPr>
            <a:r>
              <a:rPr lang="en-GB" sz="1900" dirty="0" smtClean="0">
                <a:solidFill>
                  <a:schemeClr val="tx1"/>
                </a:solidFill>
              </a:rPr>
              <a:t>Provide free use of pool cars, vans and bikes to encourage more efficient modes of travel.</a:t>
            </a:r>
          </a:p>
          <a:p>
            <a:pPr marL="342900" indent="-342900">
              <a:buFont typeface="Arial" panose="020B0604020202020204" pitchFamily="34" charset="0"/>
              <a:buChar char="•"/>
            </a:pPr>
            <a:r>
              <a:rPr lang="en-GB" sz="1900" dirty="0" smtClean="0">
                <a:solidFill>
                  <a:schemeClr val="tx1"/>
                </a:solidFill>
              </a:rPr>
              <a:t>Introducing driver declaration forms and a system for regular driver documentation checks.</a:t>
            </a:r>
          </a:p>
          <a:p>
            <a:r>
              <a:rPr lang="en-GB" sz="1900" dirty="0" smtClean="0">
                <a:solidFill>
                  <a:schemeClr val="tx1"/>
                </a:solidFill>
              </a:rPr>
              <a:t>Results: Since 2010, the university of </a:t>
            </a:r>
            <a:r>
              <a:rPr lang="en-GB" sz="1900" dirty="0">
                <a:solidFill>
                  <a:schemeClr val="tx1"/>
                </a:solidFill>
              </a:rPr>
              <a:t>D</a:t>
            </a:r>
            <a:r>
              <a:rPr lang="en-GB" sz="1900" dirty="0" smtClean="0">
                <a:solidFill>
                  <a:schemeClr val="tx1"/>
                </a:solidFill>
              </a:rPr>
              <a:t>undee has seen an impressive 70% reduction in grey fleet miles. This equates to nearly £170,000 and carbon dioxide emissions of approximately 140 tonnes. </a:t>
            </a:r>
          </a:p>
          <a:p>
            <a:pPr algn="ctr"/>
            <a:r>
              <a:rPr lang="en-GB" sz="1900" dirty="0" smtClean="0">
                <a:solidFill>
                  <a:srgbClr val="FF0000"/>
                </a:solidFill>
              </a:rPr>
              <a:t>“EST’s GFR helped us to target specific areas to reduce business miles and promote other sustainable forms of transport. We now have pool vans, pool bikes, various cycling promotions and an electric vehicle Nissan Leaf from Co-wheels car club”</a:t>
            </a:r>
          </a:p>
          <a:p>
            <a:endParaRPr lang="en-GB" dirty="0">
              <a:solidFill>
                <a:schemeClr val="tx1"/>
              </a:solidFill>
            </a:endParaRPr>
          </a:p>
          <a:p>
            <a:endParaRPr lang="en-GB" dirty="0">
              <a:solidFill>
                <a:schemeClr val="tx1"/>
              </a:solidFill>
            </a:endParaRPr>
          </a:p>
        </p:txBody>
      </p:sp>
      <p:sp>
        <p:nvSpPr>
          <p:cNvPr id="4" name="Slide Number Placeholder 3"/>
          <p:cNvSpPr>
            <a:spLocks noGrp="1"/>
          </p:cNvSpPr>
          <p:nvPr>
            <p:ph type="sldNum" sz="quarter" idx="10"/>
          </p:nvPr>
        </p:nvSpPr>
        <p:spPr/>
        <p:txBody>
          <a:bodyPr/>
          <a:lstStyle/>
          <a:p>
            <a:pPr>
              <a:defRPr/>
            </a:pPr>
            <a:fld id="{99FB05C4-0B82-49A6-B4FE-7B29D6E1EF13}" type="slidenum">
              <a:rPr lang="en-GB" smtClean="0"/>
              <a:pPr>
                <a:defRPr/>
              </a:pPr>
              <a:t>12</a:t>
            </a:fld>
            <a:endParaRPr lang="en-GB"/>
          </a:p>
        </p:txBody>
      </p:sp>
    </p:spTree>
    <p:extLst>
      <p:ext uri="{BB962C8B-B14F-4D97-AF65-F5344CB8AC3E}">
        <p14:creationId xmlns:p14="http://schemas.microsoft.com/office/powerpoint/2010/main" val="21972286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Rectangle 3"/>
          <p:cNvSpPr>
            <a:spLocks noChangeArrowheads="1"/>
          </p:cNvSpPr>
          <p:nvPr/>
        </p:nvSpPr>
        <p:spPr bwMode="auto">
          <a:xfrm>
            <a:off x="395684" y="1701031"/>
            <a:ext cx="7632700" cy="2736081"/>
          </a:xfrm>
          <a:prstGeom prst="rect">
            <a:avLst/>
          </a:prstGeom>
          <a:solidFill>
            <a:srgbClr val="FFFFFF"/>
          </a:solidFill>
          <a:ln w="19080">
            <a:solidFill>
              <a:srgbClr val="144C76"/>
            </a:solidFill>
            <a:miter lim="800000"/>
            <a:headEnd/>
            <a:tailEnd/>
          </a:ln>
        </p:spPr>
        <p:txBody>
          <a:bodyPr lIns="198000" tIns="46800" rIns="198000" bIns="46800"/>
          <a:lstStyle/>
          <a:p>
            <a:pPr algn="ctr">
              <a:lnSpc>
                <a:spcPct val="8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rgbClr val="1D6FAD"/>
              </a:solidFill>
            </a:endParaRPr>
          </a:p>
          <a:p>
            <a:pPr>
              <a:lnSpc>
                <a:spcPct val="8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1D6FAD"/>
                </a:solidFill>
              </a:rPr>
              <a:t>For more information, please contact…</a:t>
            </a:r>
          </a:p>
          <a:p>
            <a:pPr algn="ctr">
              <a:lnSpc>
                <a:spcPct val="8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800" dirty="0">
              <a:solidFill>
                <a:srgbClr val="1D6FAD"/>
              </a:solidFill>
            </a:endParaRPr>
          </a:p>
          <a:p>
            <a:pPr algn="ctr">
              <a:lnSpc>
                <a:spcPct val="80000"/>
              </a:lnSpc>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solidFill>
                  <a:srgbClr val="000000"/>
                </a:solidFill>
              </a:rPr>
              <a:t>Emma Lawrie</a:t>
            </a:r>
            <a:endParaRPr lang="en-GB" dirty="0">
              <a:solidFill>
                <a:srgbClr val="000000"/>
              </a:solidFill>
            </a:endParaRPr>
          </a:p>
          <a:p>
            <a:pPr algn="ctr">
              <a:lnSpc>
                <a:spcPct val="8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050" dirty="0">
              <a:solidFill>
                <a:srgbClr val="000000"/>
              </a:solidFill>
            </a:endParaRPr>
          </a:p>
          <a:p>
            <a:pPr algn="ctr">
              <a:lnSpc>
                <a:spcPct val="80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smtClean="0">
                <a:solidFill>
                  <a:srgbClr val="144C76"/>
                </a:solidFill>
              </a:rPr>
              <a:t>01224 253916</a:t>
            </a:r>
            <a:endParaRPr lang="en-GB" sz="3200" b="1" dirty="0">
              <a:solidFill>
                <a:srgbClr val="144C76"/>
              </a:solidFill>
            </a:endParaRPr>
          </a:p>
          <a:p>
            <a:pPr algn="ctr">
              <a:lnSpc>
                <a:spcPct val="80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b="1" dirty="0">
              <a:solidFill>
                <a:srgbClr val="144C76"/>
              </a:solidFill>
            </a:endParaRPr>
          </a:p>
          <a:p>
            <a:pPr algn="ctr">
              <a:lnSpc>
                <a:spcPct val="80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smtClean="0">
                <a:solidFill>
                  <a:srgbClr val="144C76"/>
                </a:solidFill>
              </a:rPr>
              <a:t>emma.lawrie@ne.homeenergyscotland.org</a:t>
            </a:r>
            <a:endParaRPr lang="en-GB" sz="1200" dirty="0">
              <a:solidFill>
                <a:srgbClr val="000000"/>
              </a:solidFill>
            </a:endParaRPr>
          </a:p>
        </p:txBody>
      </p:sp>
      <p:pic>
        <p:nvPicPr>
          <p:cNvPr id="23555" name="Picture 2"/>
          <p:cNvPicPr>
            <a:picLocks noChangeAspect="1" noChangeArrowheads="1"/>
          </p:cNvPicPr>
          <p:nvPr/>
        </p:nvPicPr>
        <p:blipFill>
          <a:blip r:embed="rId3" cstate="print"/>
          <a:srcRect l="6740" t="22151" r="7880" b="15837"/>
          <a:stretch>
            <a:fillRect/>
          </a:stretch>
        </p:blipFill>
        <p:spPr bwMode="auto">
          <a:xfrm>
            <a:off x="6338888" y="404813"/>
            <a:ext cx="2527300" cy="2447925"/>
          </a:xfrm>
          <a:prstGeom prst="rect">
            <a:avLst/>
          </a:prstGeom>
          <a:noFill/>
          <a:ln w="28575">
            <a:solidFill>
              <a:schemeClr val="tx1"/>
            </a:solidFill>
            <a:miter lim="800000"/>
            <a:headEnd/>
            <a:tailEnd/>
          </a:ln>
        </p:spPr>
      </p:pic>
      <p:pic>
        <p:nvPicPr>
          <p:cNvPr id="48132" name="Picture 33" descr="polaroids_perpendicular_fla"/>
          <p:cNvPicPr>
            <a:picLocks noChangeAspect="1" noChangeArrowheads="1"/>
          </p:cNvPicPr>
          <p:nvPr/>
        </p:nvPicPr>
        <p:blipFill>
          <a:blip r:embed="rId4" cstate="print"/>
          <a:srcRect/>
          <a:stretch>
            <a:fillRect/>
          </a:stretch>
        </p:blipFill>
        <p:spPr bwMode="auto">
          <a:xfrm>
            <a:off x="6234113" y="260350"/>
            <a:ext cx="2708275" cy="2952750"/>
          </a:xfrm>
          <a:prstGeom prst="rect">
            <a:avLst/>
          </a:prstGeom>
          <a:noFill/>
          <a:ln w="9525">
            <a:solidFill>
              <a:srgbClr val="C0C0C0"/>
            </a:solidFill>
            <a:miter lim="800000"/>
            <a:headEnd/>
            <a:tailEnd/>
          </a:ln>
          <a:effectLst>
            <a:outerShdw blurRad="50800" dist="38100" dir="2700000" algn="tl" rotWithShape="0">
              <a:prstClr val="black">
                <a:alpha val="40000"/>
              </a:prstClr>
            </a:outerShdw>
          </a:effectLst>
        </p:spPr>
      </p:pic>
      <p:sp>
        <p:nvSpPr>
          <p:cNvPr id="23557" name="Text Box 34"/>
          <p:cNvSpPr txBox="1">
            <a:spLocks noChangeArrowheads="1"/>
          </p:cNvSpPr>
          <p:nvPr/>
        </p:nvSpPr>
        <p:spPr bwMode="auto">
          <a:xfrm>
            <a:off x="6227763" y="2760663"/>
            <a:ext cx="2701925" cy="477837"/>
          </a:xfrm>
          <a:prstGeom prst="rect">
            <a:avLst/>
          </a:prstGeom>
          <a:noFill/>
          <a:ln w="9525">
            <a:noFill/>
            <a:miter lim="800000"/>
            <a:headEnd/>
            <a:tailEnd/>
          </a:ln>
        </p:spPr>
        <p:txBody>
          <a:bodyPr>
            <a:spAutoFit/>
          </a:bodyPr>
          <a:lstStyle/>
          <a:p>
            <a:pPr algn="ctr">
              <a:spcBef>
                <a:spcPct val="50000"/>
              </a:spcBef>
            </a:pPr>
            <a:r>
              <a:rPr lang="en-GB" sz="1000" dirty="0"/>
              <a:t>Conference bike – </a:t>
            </a:r>
          </a:p>
          <a:p>
            <a:pPr algn="ctr">
              <a:spcBef>
                <a:spcPct val="50000"/>
              </a:spcBef>
            </a:pPr>
            <a:r>
              <a:rPr lang="en-GB" sz="1000" dirty="0"/>
              <a:t>a new way to hold meetings!</a:t>
            </a:r>
          </a:p>
        </p:txBody>
      </p:sp>
      <p:sp>
        <p:nvSpPr>
          <p:cNvPr id="48134" name="Text Box 2"/>
          <p:cNvSpPr txBox="1">
            <a:spLocks noChangeArrowheads="1"/>
          </p:cNvSpPr>
          <p:nvPr/>
        </p:nvSpPr>
        <p:spPr bwMode="auto">
          <a:xfrm>
            <a:off x="2771775" y="5084763"/>
            <a:ext cx="4752975" cy="938212"/>
          </a:xfrm>
          <a:prstGeom prst="roundRect">
            <a:avLst>
              <a:gd name="adj" fmla="val 24967"/>
            </a:avLst>
          </a:prstGeom>
          <a:solidFill>
            <a:schemeClr val="tx2"/>
          </a:solidFill>
          <a:ln w="9525">
            <a:noFill/>
            <a:round/>
            <a:headEnd/>
            <a:tailEnd/>
          </a:ln>
          <a:effectLst>
            <a:outerShdw blurRad="50800" dist="38100" dir="2700000" algn="tl" rotWithShape="0">
              <a:prstClr val="black">
                <a:alpha val="40000"/>
              </a:prstClr>
            </a:outerShdw>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i="1" dirty="0">
                <a:solidFill>
                  <a:schemeClr val="bg1"/>
                </a:solidFill>
              </a:rPr>
              <a:t>“</a:t>
            </a:r>
            <a:r>
              <a:rPr lang="en-GB" sz="1600" i="1" dirty="0">
                <a:solidFill>
                  <a:schemeClr val="bg1"/>
                </a:solidFill>
              </a:rPr>
              <a:t>When I see an adult on a bicycle, </a:t>
            </a:r>
            <a:br>
              <a:rPr lang="en-GB" sz="1600" i="1" dirty="0">
                <a:solidFill>
                  <a:schemeClr val="bg1"/>
                </a:solidFill>
              </a:rPr>
            </a:br>
            <a:r>
              <a:rPr lang="en-GB" sz="1600" i="1" dirty="0">
                <a:solidFill>
                  <a:schemeClr val="bg1"/>
                </a:solidFill>
              </a:rPr>
              <a:t>I do not despair for the future of the human race”</a:t>
            </a:r>
            <a:br>
              <a:rPr lang="en-GB" sz="1600" i="1" dirty="0">
                <a:solidFill>
                  <a:schemeClr val="bg1"/>
                </a:solidFill>
              </a:rPr>
            </a:br>
            <a:r>
              <a:rPr lang="en-GB" sz="800" i="1" dirty="0">
                <a:solidFill>
                  <a:schemeClr val="bg1"/>
                </a:solidFill>
              </a:rPr>
              <a:t/>
            </a:r>
            <a:br>
              <a:rPr lang="en-GB" sz="800" i="1" dirty="0">
                <a:solidFill>
                  <a:schemeClr val="bg1"/>
                </a:solidFill>
              </a:rPr>
            </a:br>
            <a:r>
              <a:rPr lang="en-GB" sz="1100" b="1" dirty="0">
                <a:solidFill>
                  <a:schemeClr val="bg1"/>
                </a:solidFill>
              </a:rPr>
              <a:t>H G Wells</a:t>
            </a:r>
            <a:endParaRPr lang="en-GB" sz="18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762206"/>
          </a:xfrm>
        </p:spPr>
        <p:txBody>
          <a:bodyPr/>
          <a:lstStyle/>
          <a:p>
            <a:r>
              <a:rPr lang="en-GB" dirty="0" smtClean="0"/>
              <a:t>Why Low Carbon Transport You say?</a:t>
            </a:r>
            <a:endParaRPr lang="en-GB" dirty="0"/>
          </a:p>
        </p:txBody>
      </p:sp>
      <p:sp>
        <p:nvSpPr>
          <p:cNvPr id="3" name="Content Placeholder 2"/>
          <p:cNvSpPr>
            <a:spLocks noGrp="1"/>
          </p:cNvSpPr>
          <p:nvPr>
            <p:ph idx="1"/>
          </p:nvPr>
        </p:nvSpPr>
        <p:spPr>
          <a:xfrm>
            <a:off x="323528" y="1340769"/>
            <a:ext cx="8229600" cy="3816424"/>
          </a:xfrm>
        </p:spPr>
        <p:txBody>
          <a:bodyPr/>
          <a:lstStyle/>
          <a:p>
            <a:r>
              <a:rPr lang="en-GB" dirty="0" smtClean="0"/>
              <a:t>Climate Change (Scotland)  Act 2009</a:t>
            </a:r>
          </a:p>
          <a:p>
            <a:pPr lvl="4"/>
            <a:r>
              <a:rPr lang="en-GB" dirty="0" smtClean="0"/>
              <a:t>Transportation accounts for 29% emissions</a:t>
            </a:r>
          </a:p>
          <a:p>
            <a:pPr lvl="4"/>
            <a:r>
              <a:rPr lang="en-GB" dirty="0" smtClean="0"/>
              <a:t>Road Transport makes up 80% of this</a:t>
            </a:r>
          </a:p>
          <a:p>
            <a:pPr lvl="4"/>
            <a:r>
              <a:rPr lang="en-GB" dirty="0" smtClean="0"/>
              <a:t>Cut by 42% by 2020 &amp; 80% by 2050</a:t>
            </a:r>
          </a:p>
          <a:p>
            <a:r>
              <a:rPr lang="en-GB" dirty="0" smtClean="0"/>
              <a:t>Cycle Action Plan 2010</a:t>
            </a:r>
          </a:p>
          <a:p>
            <a:pPr lvl="4"/>
            <a:r>
              <a:rPr lang="en-GB" dirty="0" smtClean="0"/>
              <a:t>Aspiration that 10% of all journeys are made by bicycle</a:t>
            </a:r>
          </a:p>
          <a:p>
            <a:r>
              <a:rPr lang="en-GB" dirty="0" smtClean="0"/>
              <a:t>Close relationship between low carbon and low cost</a:t>
            </a:r>
          </a:p>
          <a:p>
            <a:pPr lvl="4"/>
            <a:r>
              <a:rPr lang="en-GB" dirty="0" smtClean="0"/>
              <a:t>Majority of households and business’ spend more on Transport than any other expenditure category</a:t>
            </a:r>
          </a:p>
        </p:txBody>
      </p:sp>
      <p:sp>
        <p:nvSpPr>
          <p:cNvPr id="4" name="Slide Number Placeholder 3"/>
          <p:cNvSpPr>
            <a:spLocks noGrp="1"/>
          </p:cNvSpPr>
          <p:nvPr>
            <p:ph type="sldNum" sz="quarter" idx="12"/>
          </p:nvPr>
        </p:nvSpPr>
        <p:spPr>
          <a:xfrm>
            <a:off x="251520" y="5877272"/>
            <a:ext cx="5212616" cy="345443"/>
          </a:xfrm>
        </p:spPr>
        <p:txBody>
          <a:bodyPr/>
          <a:lstStyle/>
          <a:p>
            <a:r>
              <a:rPr lang="en-GB" sz="1050" dirty="0" smtClean="0"/>
              <a:t>*</a:t>
            </a:r>
            <a:endParaRPr lang="en-GB"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20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a:xfrm>
            <a:off x="368782" y="404665"/>
            <a:ext cx="8229600" cy="864096"/>
          </a:xfrm>
        </p:spPr>
        <p:txBody>
          <a:bodyPr/>
          <a:lstStyle/>
          <a:p>
            <a:pPr eaLnBrk="1" hangingPunct="1"/>
            <a:r>
              <a:rPr lang="en-GB" sz="3200" dirty="0" smtClean="0"/>
              <a:t>Sustainable Transport Advice</a:t>
            </a:r>
          </a:p>
        </p:txBody>
      </p:sp>
      <p:sp>
        <p:nvSpPr>
          <p:cNvPr id="16387" name="Rectangle 8"/>
          <p:cNvSpPr>
            <a:spLocks noGrp="1" noChangeArrowheads="1"/>
          </p:cNvSpPr>
          <p:nvPr>
            <p:ph type="body" idx="1"/>
          </p:nvPr>
        </p:nvSpPr>
        <p:spPr>
          <a:xfrm>
            <a:off x="395536" y="908720"/>
            <a:ext cx="8121650" cy="4536504"/>
          </a:xfrm>
        </p:spPr>
        <p:txBody>
          <a:bodyPr/>
          <a:lstStyle/>
          <a:p>
            <a:pPr marL="341313" indent="-341313" eaLnBrk="1" hangingPunct="1">
              <a:lnSpc>
                <a:spcPct val="160000"/>
              </a:lnSpc>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dirty="0" smtClean="0">
                <a:solidFill>
                  <a:srgbClr val="000000"/>
                </a:solidFill>
              </a:rPr>
              <a:t>Services</a:t>
            </a:r>
          </a:p>
          <a:p>
            <a:pPr marL="341313" indent="-341313" eaLnBrk="1" hangingPunct="1">
              <a:lnSpc>
                <a:spcPct val="160000"/>
              </a:lnSpc>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dirty="0" smtClean="0">
                <a:solidFill>
                  <a:srgbClr val="000000"/>
                </a:solidFill>
              </a:rPr>
              <a:t>Free Sustainable Transport Review’s</a:t>
            </a:r>
          </a:p>
          <a:p>
            <a:pPr marL="341313" indent="-341313" eaLnBrk="1" hangingPunct="1">
              <a:lnSpc>
                <a:spcPct val="160000"/>
              </a:lnSpc>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dirty="0" smtClean="0">
                <a:solidFill>
                  <a:srgbClr val="000000"/>
                </a:solidFill>
              </a:rPr>
              <a:t>Free online resources</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dirty="0" smtClean="0">
                <a:solidFill>
                  <a:srgbClr val="000000"/>
                </a:solidFill>
              </a:rPr>
              <a:t>Interest-free Low-Carbon Transport Loan</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dirty="0" smtClean="0">
                <a:solidFill>
                  <a:srgbClr val="000000"/>
                </a:solidFill>
              </a:rPr>
              <a:t>Funded work place charge points</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dirty="0" smtClean="0">
                <a:solidFill>
                  <a:srgbClr val="000000"/>
                </a:solidFill>
              </a:rPr>
              <a:t>Fully-subsidised “FuelGood” fuel-efficient driver training</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dirty="0" smtClean="0">
                <a:solidFill>
                  <a:srgbClr val="000000"/>
                </a:solidFill>
              </a:rPr>
              <a:t>Free employee engagement events </a:t>
            </a:r>
          </a:p>
          <a:p>
            <a:pPr marL="668338" lvl="1"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500" dirty="0" smtClean="0">
                <a:solidFill>
                  <a:srgbClr val="000000"/>
                </a:solidFill>
              </a:rPr>
              <a:t>Sustainable transport presentations</a:t>
            </a:r>
          </a:p>
          <a:p>
            <a:pPr marL="668338" lvl="1"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500" dirty="0" smtClean="0">
                <a:solidFill>
                  <a:srgbClr val="000000"/>
                </a:solidFill>
              </a:rPr>
              <a:t>Fuel-efficient driving simulator</a:t>
            </a:r>
            <a:endParaRPr lang="en-GB" sz="1500"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title"/>
          </p:nvPr>
        </p:nvSpPr>
        <p:spPr>
          <a:xfrm>
            <a:off x="368782" y="260649"/>
            <a:ext cx="8229600" cy="792088"/>
          </a:xfrm>
        </p:spPr>
        <p:txBody>
          <a:bodyPr/>
          <a:lstStyle/>
          <a:p>
            <a:pPr eaLnBrk="1" hangingPunct="1"/>
            <a:r>
              <a:rPr lang="en-GB" sz="3600" dirty="0" smtClean="0"/>
              <a:t>Sustainable Transport Review</a:t>
            </a:r>
          </a:p>
        </p:txBody>
      </p:sp>
      <p:sp>
        <p:nvSpPr>
          <p:cNvPr id="17411" name="Rectangle 8"/>
          <p:cNvSpPr>
            <a:spLocks noGrp="1" noChangeArrowheads="1"/>
          </p:cNvSpPr>
          <p:nvPr>
            <p:ph type="body" idx="1"/>
          </p:nvPr>
        </p:nvSpPr>
        <p:spPr>
          <a:xfrm>
            <a:off x="412750" y="980728"/>
            <a:ext cx="8121650" cy="4536504"/>
          </a:xfrm>
        </p:spPr>
        <p:txBody>
          <a:bodyPr/>
          <a:lstStyle/>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Company vehicles, grey fleet vehicles, business travel</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Analysis of current situation, rationale for change, recommendations</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No cost, low cost and capital cost recommendations to reduce unnecessary travel and make necessary travel more efficient</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Potential annual cost and CO</a:t>
            </a:r>
            <a:r>
              <a:rPr lang="en-GB" sz="2000" baseline="-25000" dirty="0" smtClean="0">
                <a:solidFill>
                  <a:srgbClr val="000000"/>
                </a:solidFill>
              </a:rPr>
              <a:t>2</a:t>
            </a:r>
            <a:r>
              <a:rPr lang="en-GB" sz="2000" dirty="0" smtClean="0">
                <a:solidFill>
                  <a:srgbClr val="000000"/>
                </a:solidFill>
              </a:rPr>
              <a:t> savings from implementation</a:t>
            </a:r>
          </a:p>
          <a:p>
            <a:pPr marL="668338" lvl="1"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solidFill>
                  <a:srgbClr val="000000"/>
                </a:solidFill>
              </a:rPr>
              <a:t>Average identified savings of over £13,000 and 22 tonnes CO</a:t>
            </a:r>
            <a:r>
              <a:rPr lang="en-GB" sz="1600" baseline="-25000" dirty="0" smtClean="0">
                <a:solidFill>
                  <a:srgbClr val="000000"/>
                </a:solidFill>
              </a:rPr>
              <a:t>2</a:t>
            </a:r>
            <a:r>
              <a:rPr lang="en-GB" sz="1600" dirty="0" smtClean="0">
                <a:solidFill>
                  <a:srgbClr val="000000"/>
                </a:solidFill>
              </a:rPr>
              <a:t> </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Can then access interest-free Low-Carbon Transport Loan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a:xfrm>
            <a:off x="368782" y="260649"/>
            <a:ext cx="8229600" cy="720080"/>
          </a:xfrm>
        </p:spPr>
        <p:txBody>
          <a:bodyPr/>
          <a:lstStyle/>
          <a:p>
            <a:pPr eaLnBrk="1" hangingPunct="1"/>
            <a:r>
              <a:rPr lang="en-GB" sz="3600" dirty="0" smtClean="0"/>
              <a:t>Low-Carbon Transport Loan</a:t>
            </a:r>
          </a:p>
        </p:txBody>
      </p:sp>
      <p:sp>
        <p:nvSpPr>
          <p:cNvPr id="6148" name="Rectangle 8"/>
          <p:cNvSpPr>
            <a:spLocks noGrp="1" noChangeArrowheads="1"/>
          </p:cNvSpPr>
          <p:nvPr>
            <p:ph type="body" idx="1"/>
          </p:nvPr>
        </p:nvSpPr>
        <p:spPr>
          <a:xfrm>
            <a:off x="412750" y="980728"/>
            <a:ext cx="8121650" cy="4968551"/>
          </a:xfrm>
        </p:spPr>
        <p:txBody>
          <a:bodyPr/>
          <a:lstStyle/>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tx1"/>
                </a:solidFill>
              </a:rPr>
              <a:t>£500-£100,000 available (capped at £35,000 for each plug-in vehicle)</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tx1"/>
                </a:solidFill>
              </a:rPr>
              <a:t>Interest-free!!</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tx1"/>
                </a:solidFill>
              </a:rPr>
              <a:t>Repayment period of up to 6 years</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tx1"/>
                </a:solidFill>
              </a:rPr>
              <a:t>Funded by Transport Scotland</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tx1"/>
                </a:solidFill>
              </a:rPr>
              <a:t>Available to all sizes of organisation in Scotland wishing to become more sustainable</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chemeClr val="tx1"/>
                </a:solidFill>
              </a:rPr>
              <a:t>For measures that help reduce CO</a:t>
            </a:r>
            <a:r>
              <a:rPr lang="en-GB" sz="1800" baseline="-25000" dirty="0" smtClean="0">
                <a:solidFill>
                  <a:schemeClr val="tx1"/>
                </a:solidFill>
              </a:rPr>
              <a:t>2</a:t>
            </a:r>
            <a:r>
              <a:rPr lang="en-GB" sz="1800" dirty="0" smtClean="0">
                <a:solidFill>
                  <a:schemeClr val="tx1"/>
                </a:solidFill>
              </a:rPr>
              <a:t> emissions and costs from the organisation’s transport and travel</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dirty="0" smtClean="0"/>
          </a:p>
          <a:p>
            <a:pPr marL="0" indent="0" eaLnBrk="1" hangingPunct="1">
              <a:buFontTx/>
              <a:buNone/>
              <a:defRPr/>
            </a:pPr>
            <a:endParaRPr lang="en-GB" sz="2800" dirty="0" smtClean="0"/>
          </a:p>
        </p:txBody>
      </p:sp>
      <p:pic>
        <p:nvPicPr>
          <p:cNvPr id="18436" name="Picture 2" descr="Scottish money"/>
          <p:cNvPicPr>
            <a:picLocks noChangeAspect="1" noChangeArrowheads="1"/>
          </p:cNvPicPr>
          <p:nvPr/>
        </p:nvPicPr>
        <p:blipFill>
          <a:blip r:embed="rId3" cstate="print"/>
          <a:srcRect/>
          <a:stretch>
            <a:fillRect/>
          </a:stretch>
        </p:blipFill>
        <p:spPr bwMode="auto">
          <a:xfrm>
            <a:off x="6156325" y="1628775"/>
            <a:ext cx="2095500" cy="1533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368782" y="260649"/>
            <a:ext cx="8229600" cy="792088"/>
          </a:xfrm>
        </p:spPr>
        <p:txBody>
          <a:bodyPr/>
          <a:lstStyle/>
          <a:p>
            <a:pPr eaLnBrk="1" hangingPunct="1"/>
            <a:r>
              <a:rPr lang="en-GB" sz="3600" dirty="0" smtClean="0"/>
              <a:t>What can be funded by the loan?</a:t>
            </a:r>
          </a:p>
        </p:txBody>
      </p:sp>
      <p:sp>
        <p:nvSpPr>
          <p:cNvPr id="19459" name="Rectangle 8"/>
          <p:cNvSpPr>
            <a:spLocks noGrp="1" noChangeArrowheads="1"/>
          </p:cNvSpPr>
          <p:nvPr>
            <p:ph type="body" idx="1"/>
          </p:nvPr>
        </p:nvSpPr>
        <p:spPr>
          <a:xfrm>
            <a:off x="412750" y="1124744"/>
            <a:ext cx="8121650" cy="4896644"/>
          </a:xfrm>
        </p:spPr>
        <p:txBody>
          <a:bodyPr/>
          <a:lstStyle/>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Plug-in vehicles – EVs, PHEVs, E-REVs</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Cycling facilities – cycle storage, bicycle racks</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Video and teleconferencing facilities</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Fleet management software</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Vehicle efficiency devices (which don’t void warranty)</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Season ticket loans</a:t>
            </a:r>
          </a:p>
          <a:p>
            <a:pPr marL="341313" indent="-341313">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solidFill>
                  <a:srgbClr val="000000"/>
                </a:solidFill>
                <a:hlinkClick r:id="rId3"/>
              </a:rPr>
              <a:t>http://www.energysavingtrust.org.uk/low-carbon-transport-business-loan</a:t>
            </a:r>
            <a:r>
              <a:rPr lang="en-GB" sz="2000" dirty="0">
                <a:solidFill>
                  <a:srgbClr val="000000"/>
                </a:solidFill>
              </a:rPr>
              <a:t> </a:t>
            </a:r>
          </a:p>
          <a:p>
            <a:pPr marL="341313" indent="-341313" eaLnBrk="1" hangingPunct="1">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a:xfrm>
            <a:off x="394605" y="620688"/>
            <a:ext cx="8229600" cy="762206"/>
          </a:xfrm>
        </p:spPr>
        <p:txBody>
          <a:bodyPr/>
          <a:lstStyle/>
          <a:p>
            <a:pPr eaLnBrk="1" hangingPunct="1"/>
            <a:r>
              <a:rPr lang="en-GB" sz="3600" dirty="0" smtClean="0"/>
              <a:t>Workplace charge points</a:t>
            </a:r>
          </a:p>
        </p:txBody>
      </p:sp>
      <p:sp>
        <p:nvSpPr>
          <p:cNvPr id="6148" name="Rectangle 8"/>
          <p:cNvSpPr>
            <a:spLocks noGrp="1" noChangeArrowheads="1"/>
          </p:cNvSpPr>
          <p:nvPr>
            <p:ph idx="1"/>
          </p:nvPr>
        </p:nvSpPr>
        <p:spPr>
          <a:xfrm>
            <a:off x="374848" y="980728"/>
            <a:ext cx="8229600" cy="3549052"/>
          </a:xfrm>
        </p:spPr>
        <p:txBody>
          <a:bodyPr/>
          <a:lstStyle/>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dirty="0" smtClean="0">
              <a:solidFill>
                <a:srgbClr val="000000"/>
              </a:solidFill>
            </a:endParaRP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rgbClr val="000000"/>
                </a:solidFill>
              </a:rPr>
              <a:t>Transport Scotland provide this funding to complement the </a:t>
            </a:r>
            <a:r>
              <a:rPr lang="en-GB" sz="2000" dirty="0">
                <a:solidFill>
                  <a:srgbClr val="000000"/>
                </a:solidFill>
              </a:rPr>
              <a:t>	 </a:t>
            </a:r>
            <a:r>
              <a:rPr lang="en-GB" sz="2000" dirty="0" smtClean="0">
                <a:solidFill>
                  <a:srgbClr val="000000"/>
                </a:solidFill>
              </a:rPr>
              <a:t> growing national network of charge points</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rgbClr val="000000"/>
                </a:solidFill>
              </a:rPr>
              <a:t>100%, 75% or 50% funded</a:t>
            </a:r>
          </a:p>
          <a:p>
            <a:pPr marL="341313" lvl="1" indent="-341313" eaLnBrk="1" hangingPunct="1">
              <a:lnSpc>
                <a:spcPct val="160000"/>
              </a:lnSpc>
              <a:spcBef>
                <a:spcPts val="500"/>
              </a:spcBef>
              <a:spcAft>
                <a:spcPct val="300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rgbClr val="000000"/>
                </a:solidFill>
              </a:rPr>
              <a:t>“Fast” charge points available</a:t>
            </a:r>
          </a:p>
          <a:p>
            <a:pPr marL="717551" lvl="2" indent="-341313" eaLnBrk="1" hangingPunct="1">
              <a:lnSpc>
                <a:spcPct val="160000"/>
              </a:lnSpc>
              <a:spcBef>
                <a:spcPts val="500"/>
              </a:spcBef>
              <a:spcAft>
                <a:spcPct val="3000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solidFill>
                  <a:srgbClr val="000000"/>
                </a:solidFill>
              </a:rPr>
              <a:t>Fully charge EVs in 3-8 hours (car-dependent) </a:t>
            </a:r>
          </a:p>
          <a:p>
            <a:pPr marL="341313" indent="-341313" eaLnBrk="1" hangingPunct="1">
              <a:lnSpc>
                <a:spcPct val="16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rgbClr val="000000"/>
                </a:solidFill>
              </a:rPr>
              <a:t>Charge point should be available to the public</a:t>
            </a:r>
          </a:p>
          <a:p>
            <a:pPr marL="0" indent="0" eaLnBrk="1" hangingPunct="1">
              <a:buFontTx/>
              <a:buNone/>
              <a:defRPr/>
            </a:pPr>
            <a:endParaRPr lang="en-GB" sz="2800" dirty="0" smtClean="0"/>
          </a:p>
        </p:txBody>
      </p:sp>
      <p:pic>
        <p:nvPicPr>
          <p:cNvPr id="20484" name="Picture 4" descr="F:\Staff Groups\GreenScarf\Sustainable Transport\SCARF Charge point.jpg"/>
          <p:cNvPicPr>
            <a:picLocks noChangeAspect="1" noChangeArrowheads="1"/>
          </p:cNvPicPr>
          <p:nvPr/>
        </p:nvPicPr>
        <p:blipFill>
          <a:blip r:embed="rId3" cstate="print"/>
          <a:srcRect l="66672" t="8819" r="13221" b="31917"/>
          <a:stretch>
            <a:fillRect/>
          </a:stretch>
        </p:blipFill>
        <p:spPr bwMode="auto">
          <a:xfrm>
            <a:off x="7236296" y="1700808"/>
            <a:ext cx="1368152" cy="302433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title"/>
          </p:nvPr>
        </p:nvSpPr>
        <p:spPr>
          <a:xfrm>
            <a:off x="323528" y="260648"/>
            <a:ext cx="8229600" cy="778281"/>
          </a:xfrm>
        </p:spPr>
        <p:txBody>
          <a:bodyPr/>
          <a:lstStyle/>
          <a:p>
            <a:pPr eaLnBrk="1" hangingPunct="1"/>
            <a:r>
              <a:rPr lang="en-GB" sz="3200" dirty="0" smtClean="0"/>
              <a:t>Free Online Resources	</a:t>
            </a:r>
          </a:p>
        </p:txBody>
      </p:sp>
      <p:sp>
        <p:nvSpPr>
          <p:cNvPr id="17411" name="Rectangle 8"/>
          <p:cNvSpPr>
            <a:spLocks noGrp="1" noChangeArrowheads="1"/>
          </p:cNvSpPr>
          <p:nvPr>
            <p:ph idx="1"/>
          </p:nvPr>
        </p:nvSpPr>
        <p:spPr>
          <a:xfrm>
            <a:off x="323528" y="836712"/>
            <a:ext cx="3513474" cy="3891731"/>
          </a:xfrm>
        </p:spPr>
        <p:txBody>
          <a:bodyPr/>
          <a:lstStyle/>
          <a:p>
            <a:pPr marL="0" indent="0" eaLnBrk="1" hangingPunct="1">
              <a:lnSpc>
                <a:spcPct val="16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b="1" u="sng" dirty="0" smtClean="0">
                <a:solidFill>
                  <a:srgbClr val="000000"/>
                </a:solidFill>
              </a:rPr>
              <a:t>Fleet Health Checks </a:t>
            </a:r>
          </a:p>
          <a:p>
            <a:pPr marL="342900" indent="-342900" eaLnBrk="1" hangingPunct="1">
              <a:lnSpc>
                <a:spcPct val="16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dirty="0" smtClean="0">
                <a:solidFill>
                  <a:srgbClr val="000000"/>
                </a:solidFill>
              </a:rPr>
              <a:t>Provides business with transport carbon footprint and recommendations to help you take the first steps towards greening your fleet and saving money.</a:t>
            </a:r>
          </a:p>
          <a:p>
            <a:pPr marL="0" indent="0">
              <a:lnSpc>
                <a:spcPct val="16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u="sng" dirty="0" smtClean="0">
                <a:solidFill>
                  <a:srgbClr val="000000"/>
                </a:solidFill>
              </a:rPr>
              <a:t>Buying </a:t>
            </a:r>
            <a:r>
              <a:rPr lang="en-GB" b="1" u="sng" dirty="0">
                <a:solidFill>
                  <a:srgbClr val="000000"/>
                </a:solidFill>
              </a:rPr>
              <a:t>a Fuel </a:t>
            </a:r>
            <a:r>
              <a:rPr lang="en-GB" b="1" u="sng" dirty="0" smtClean="0">
                <a:solidFill>
                  <a:srgbClr val="000000"/>
                </a:solidFill>
              </a:rPr>
              <a:t>Efficient </a:t>
            </a:r>
            <a:r>
              <a:rPr lang="en-GB" b="1" u="sng" dirty="0">
                <a:solidFill>
                  <a:srgbClr val="000000"/>
                </a:solidFill>
              </a:rPr>
              <a:t>Vehicle T</a:t>
            </a:r>
            <a:r>
              <a:rPr lang="en-GB" b="1" u="sng" dirty="0" smtClean="0">
                <a:solidFill>
                  <a:srgbClr val="000000"/>
                </a:solidFill>
              </a:rPr>
              <a:t>ool</a:t>
            </a:r>
          </a:p>
          <a:p>
            <a:pPr marL="0" indent="0">
              <a:lnSpc>
                <a:spcPct val="16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rPr>
              <a:t>For each car the results will show the: </a:t>
            </a:r>
          </a:p>
          <a:p>
            <a:pPr>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0000"/>
                </a:solidFill>
              </a:rPr>
              <a:t>Amount of CO</a:t>
            </a:r>
            <a:r>
              <a:rPr lang="en-GB" baseline="-25000" dirty="0">
                <a:solidFill>
                  <a:srgbClr val="000000"/>
                </a:solidFill>
              </a:rPr>
              <a:t>2 </a:t>
            </a:r>
            <a:r>
              <a:rPr lang="en-GB" dirty="0">
                <a:solidFill>
                  <a:srgbClr val="000000"/>
                </a:solidFill>
              </a:rPr>
              <a:t>the car </a:t>
            </a:r>
            <a:r>
              <a:rPr lang="en-GB" dirty="0" smtClean="0">
                <a:solidFill>
                  <a:srgbClr val="000000"/>
                </a:solidFill>
              </a:rPr>
              <a:t>emits</a:t>
            </a:r>
          </a:p>
          <a:p>
            <a:pPr>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rPr>
              <a:t>VED Band</a:t>
            </a:r>
          </a:p>
          <a:p>
            <a:pPr>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rPr>
              <a:t>Average mile per gallon</a:t>
            </a:r>
          </a:p>
          <a:p>
            <a:pPr>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rPr>
              <a:t>Fuel cost and type of fuel used by the car</a:t>
            </a:r>
          </a:p>
        </p:txBody>
      </p:sp>
      <p:sp>
        <p:nvSpPr>
          <p:cNvPr id="3" name="Content Placeholder 2"/>
          <p:cNvSpPr>
            <a:spLocks noGrp="1"/>
          </p:cNvSpPr>
          <p:nvPr>
            <p:ph idx="14"/>
          </p:nvPr>
        </p:nvSpPr>
        <p:spPr>
          <a:xfrm>
            <a:off x="4644008" y="1052736"/>
            <a:ext cx="3513474" cy="3891731"/>
          </a:xfrm>
        </p:spPr>
        <p:txBody>
          <a:bodyPr/>
          <a:lstStyle/>
          <a:p>
            <a:pPr marL="0" indent="0">
              <a:lnSpc>
                <a:spcPct val="16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u="sng" dirty="0" smtClean="0">
                <a:solidFill>
                  <a:srgbClr val="000000"/>
                </a:solidFill>
              </a:rPr>
              <a:t>Buying </a:t>
            </a:r>
            <a:r>
              <a:rPr lang="en-GB" b="1" u="sng" dirty="0">
                <a:solidFill>
                  <a:srgbClr val="000000"/>
                </a:solidFill>
              </a:rPr>
              <a:t>an Electric </a:t>
            </a:r>
            <a:r>
              <a:rPr lang="en-GB" b="1" u="sng" dirty="0" smtClean="0">
                <a:solidFill>
                  <a:srgbClr val="000000"/>
                </a:solidFill>
              </a:rPr>
              <a:t>Vehicle Tool</a:t>
            </a:r>
            <a:endParaRPr lang="en-GB" b="1" u="sng" dirty="0">
              <a:solidFill>
                <a:srgbClr val="000000"/>
              </a:solidFill>
            </a:endParaRPr>
          </a:p>
          <a:p>
            <a:pPr>
              <a:lnSpc>
                <a:spcPct val="16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rPr>
              <a:t>Office </a:t>
            </a:r>
            <a:r>
              <a:rPr lang="en-GB" dirty="0">
                <a:solidFill>
                  <a:srgbClr val="000000"/>
                </a:solidFill>
              </a:rPr>
              <a:t>EV range</a:t>
            </a:r>
          </a:p>
          <a:p>
            <a:pPr marL="285750" indent="-285750">
              <a:lnSpc>
                <a:spcPct val="160000"/>
              </a:lnSpc>
              <a:spcAft>
                <a:spcPts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rPr>
              <a:t>Standard </a:t>
            </a:r>
            <a:r>
              <a:rPr lang="en-GB" dirty="0">
                <a:solidFill>
                  <a:srgbClr val="000000"/>
                </a:solidFill>
              </a:rPr>
              <a:t>charge time</a:t>
            </a:r>
          </a:p>
          <a:p>
            <a:pPr marL="285750" indent="-285750">
              <a:lnSpc>
                <a:spcPct val="160000"/>
              </a:lnSpc>
              <a:spcAft>
                <a:spcPts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rPr>
              <a:t>On </a:t>
            </a:r>
            <a:r>
              <a:rPr lang="en-GB" dirty="0">
                <a:solidFill>
                  <a:srgbClr val="000000"/>
                </a:solidFill>
              </a:rPr>
              <a:t>the road price</a:t>
            </a:r>
          </a:p>
          <a:p>
            <a:pPr marL="285750" indent="-285750">
              <a:lnSpc>
                <a:spcPct val="160000"/>
              </a:lnSpc>
              <a:spcAft>
                <a:spcPts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rPr>
              <a:t>Battery </a:t>
            </a:r>
            <a:r>
              <a:rPr lang="en-GB" dirty="0">
                <a:solidFill>
                  <a:srgbClr val="000000"/>
                </a:solidFill>
              </a:rPr>
              <a:t>lease options</a:t>
            </a:r>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title"/>
          </p:nvPr>
        </p:nvSpPr>
        <p:spPr>
          <a:xfrm>
            <a:off x="368782" y="260649"/>
            <a:ext cx="8229600" cy="792088"/>
          </a:xfrm>
        </p:spPr>
        <p:txBody>
          <a:bodyPr/>
          <a:lstStyle/>
          <a:p>
            <a:pPr eaLnBrk="1" hangingPunct="1"/>
            <a:r>
              <a:rPr lang="en-GB" sz="3600" dirty="0" err="1" smtClean="0"/>
              <a:t>FuelGood</a:t>
            </a:r>
            <a:r>
              <a:rPr lang="en-GB" sz="3600" dirty="0" smtClean="0"/>
              <a:t> Driver Training	</a:t>
            </a:r>
          </a:p>
        </p:txBody>
      </p:sp>
      <p:sp>
        <p:nvSpPr>
          <p:cNvPr id="17411" name="Rectangle 8"/>
          <p:cNvSpPr>
            <a:spLocks noGrp="1" noChangeArrowheads="1"/>
          </p:cNvSpPr>
          <p:nvPr>
            <p:ph type="body" idx="1"/>
          </p:nvPr>
        </p:nvSpPr>
        <p:spPr>
          <a:xfrm>
            <a:off x="412750" y="980728"/>
            <a:ext cx="8121650" cy="5040660"/>
          </a:xfrm>
        </p:spPr>
        <p:txBody>
          <a:bodyPr/>
          <a:lstStyle/>
          <a:p>
            <a:pPr marL="342900" indent="-342900" eaLnBrk="1" hangingPunct="1">
              <a:lnSpc>
                <a:spcPct val="16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Our </a:t>
            </a:r>
            <a:r>
              <a:rPr lang="en-GB" sz="2000" dirty="0" err="1" smtClean="0">
                <a:solidFill>
                  <a:srgbClr val="000000"/>
                </a:solidFill>
              </a:rPr>
              <a:t>FuelGood</a:t>
            </a:r>
            <a:r>
              <a:rPr lang="en-GB" sz="2000" dirty="0" smtClean="0">
                <a:solidFill>
                  <a:srgbClr val="000000"/>
                </a:solidFill>
              </a:rPr>
              <a:t> fuel-efficient driver training is fully subsidised by transport Scotland.</a:t>
            </a:r>
          </a:p>
          <a:p>
            <a:pPr marL="342900" indent="-342900" eaLnBrk="1" hangingPunct="1">
              <a:lnSpc>
                <a:spcPct val="16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350 organisations in Scotland which includes;</a:t>
            </a:r>
          </a:p>
          <a:p>
            <a:pPr eaLnBrk="1" hangingPunct="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	- 28 Scottish  local authorities</a:t>
            </a:r>
          </a:p>
          <a:p>
            <a:pPr eaLnBrk="1" hangingPunct="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	- 8 NHS trusts</a:t>
            </a:r>
          </a:p>
          <a:p>
            <a:pPr eaLnBrk="1" hangingPunct="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	- 16 universities and colleges </a:t>
            </a:r>
          </a:p>
          <a:p>
            <a:pPr marL="342900" indent="-342900" eaLnBrk="1" hangingPunct="1">
              <a:lnSpc>
                <a:spcPct val="16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00000"/>
                </a:solidFill>
              </a:rPr>
              <a:t>Nigel Homes, CEO from Scottish Hydrogen and fuel cell association once said “If you do just one thing to reduce your fleet costs, book your drivers on </a:t>
            </a:r>
            <a:r>
              <a:rPr lang="en-GB" sz="2000" dirty="0" err="1">
                <a:solidFill>
                  <a:srgbClr val="000000"/>
                </a:solidFill>
              </a:rPr>
              <a:t>F</a:t>
            </a:r>
            <a:r>
              <a:rPr lang="en-GB" sz="2000" dirty="0" err="1" smtClean="0">
                <a:solidFill>
                  <a:srgbClr val="000000"/>
                </a:solidFill>
              </a:rPr>
              <a:t>uelGood</a:t>
            </a:r>
            <a:r>
              <a:rPr lang="en-GB" sz="2000" dirty="0" smtClean="0">
                <a:solidFill>
                  <a:srgbClr val="000000"/>
                </a:solidFill>
              </a:rPr>
              <a:t> training”. </a:t>
            </a:r>
          </a:p>
        </p:txBody>
      </p:sp>
    </p:spTree>
    <p:extLst>
      <p:ext uri="{BB962C8B-B14F-4D97-AF65-F5344CB8AC3E}">
        <p14:creationId xmlns:p14="http://schemas.microsoft.com/office/powerpoint/2010/main" val="197010285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 partners">
  <a:themeElements>
    <a:clrScheme name="Custom 67">
      <a:dk1>
        <a:sysClr val="windowText" lastClr="000000"/>
      </a:dk1>
      <a:lt1>
        <a:sysClr val="window" lastClr="FFFFFF"/>
      </a:lt1>
      <a:dk2>
        <a:srgbClr val="511E26"/>
      </a:dk2>
      <a:lt2>
        <a:srgbClr val="FFFFFF"/>
      </a:lt2>
      <a:accent1>
        <a:srgbClr val="0038A2"/>
      </a:accent1>
      <a:accent2>
        <a:srgbClr val="4F2D7F"/>
      </a:accent2>
      <a:accent3>
        <a:srgbClr val="CF0072"/>
      </a:accent3>
      <a:accent4>
        <a:srgbClr val="C7AC96"/>
      </a:accent4>
      <a:accent5>
        <a:srgbClr val="FED100"/>
      </a:accent5>
      <a:accent6>
        <a:srgbClr val="299926"/>
      </a:accent6>
      <a:hlink>
        <a:srgbClr val="511E26"/>
      </a:hlink>
      <a:folHlink>
        <a:srgbClr val="511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TotalTime>
  <Words>768</Words>
  <Application>Microsoft Office PowerPoint</Application>
  <PresentationFormat>On-screen Show (4:3)</PresentationFormat>
  <Paragraphs>125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 - partners</vt:lpstr>
      <vt:lpstr>Sustainable Transport Advice</vt:lpstr>
      <vt:lpstr>Why Low Carbon Transport You say?</vt:lpstr>
      <vt:lpstr>Sustainable Transport Advice</vt:lpstr>
      <vt:lpstr>Sustainable Transport Review</vt:lpstr>
      <vt:lpstr>Low-Carbon Transport Loan</vt:lpstr>
      <vt:lpstr>What can be funded by the loan?</vt:lpstr>
      <vt:lpstr>Workplace charge points</vt:lpstr>
      <vt:lpstr>Free Online Resources </vt:lpstr>
      <vt:lpstr>FuelGood Driver Training </vt:lpstr>
      <vt:lpstr>FuelGood Driver Training</vt:lpstr>
      <vt:lpstr>Employee Engagement Events </vt:lpstr>
      <vt:lpstr>Case study – University of Dundee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rhurson</dc:creator>
  <cp:lastModifiedBy>rpetford</cp:lastModifiedBy>
  <cp:revision>149</cp:revision>
  <cp:lastPrinted>2016-05-16T09:31:42Z</cp:lastPrinted>
  <dcterms:created xsi:type="dcterms:W3CDTF">2014-07-14T08:46:57Z</dcterms:created>
  <dcterms:modified xsi:type="dcterms:W3CDTF">2016-06-03T07:40:44Z</dcterms:modified>
</cp:coreProperties>
</file>