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76" r:id="rId5"/>
    <p:sldId id="271" r:id="rId6"/>
    <p:sldId id="275" r:id="rId7"/>
    <p:sldId id="277" r:id="rId8"/>
    <p:sldId id="278" r:id="rId9"/>
    <p:sldId id="279" r:id="rId10"/>
    <p:sldId id="261" r:id="rId11"/>
    <p:sldId id="267" r:id="rId12"/>
    <p:sldId id="280" r:id="rId13"/>
    <p:sldId id="281" r:id="rId14"/>
    <p:sldId id="266"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9900CC"/>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7" autoAdjust="0"/>
    <p:restoredTop sz="82418" autoAdjust="0"/>
  </p:normalViewPr>
  <p:slideViewPr>
    <p:cSldViewPr>
      <p:cViewPr>
        <p:scale>
          <a:sx n="70" d="100"/>
          <a:sy n="70" d="100"/>
        </p:scale>
        <p:origin x="-1320" y="-9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3C2BAF-5C1D-4B0F-B68F-177405DB9D14}" type="datetimeFigureOut">
              <a:rPr lang="en-GB" smtClean="0"/>
              <a:pPr/>
              <a:t>11/11/2015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2EA60-E378-4270-A1FE-39511D8A0BB4}" type="slidenum">
              <a:rPr lang="en-GB" smtClean="0"/>
              <a:pPr/>
              <a:t>‹#›</a:t>
            </a:fld>
            <a:endParaRPr lang="en-GB"/>
          </a:p>
        </p:txBody>
      </p:sp>
    </p:spTree>
    <p:extLst>
      <p:ext uri="{BB962C8B-B14F-4D97-AF65-F5344CB8AC3E}">
        <p14:creationId xmlns:p14="http://schemas.microsoft.com/office/powerpoint/2010/main" val="265946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Has a new look too.</a:t>
            </a:r>
            <a:endParaRPr lang="en-GB" dirty="0"/>
          </a:p>
        </p:txBody>
      </p:sp>
      <p:sp>
        <p:nvSpPr>
          <p:cNvPr id="4" name="Slide Number Placeholder 3"/>
          <p:cNvSpPr>
            <a:spLocks noGrp="1"/>
          </p:cNvSpPr>
          <p:nvPr>
            <p:ph type="sldNum" sz="quarter" idx="10"/>
          </p:nvPr>
        </p:nvSpPr>
        <p:spPr/>
        <p:txBody>
          <a:bodyPr/>
          <a:lstStyle/>
          <a:p>
            <a:fld id="{198971CE-3663-4552-AA0E-CCF2872F421C}" type="slidenum">
              <a:rPr lang="en-GB" smtClean="0"/>
              <a:pPr/>
              <a:t>6</a:t>
            </a:fld>
            <a:endParaRPr lang="en-GB"/>
          </a:p>
        </p:txBody>
      </p:sp>
    </p:spTree>
    <p:extLst>
      <p:ext uri="{BB962C8B-B14F-4D97-AF65-F5344CB8AC3E}">
        <p14:creationId xmlns:p14="http://schemas.microsoft.com/office/powerpoint/2010/main" val="308678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uws.ac.uk/sustainability" TargetMode="External"/><Relationship Id="rId7" Type="http://schemas.openxmlformats.org/officeDocument/2006/relationships/image" Target="../media/image3.jpeg"/><Relationship Id="rId2" Type="http://schemas.openxmlformats.org/officeDocument/2006/relationships/hyperlink" Target="mailto:naomi.arnold@uws.ac.uk"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www.greenimpact.org.uk/uw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hyperlink" Target="http://www.greenimpact.org.uk/uws" TargetMode="External"/><Relationship Id="rId7" Type="http://schemas.openxmlformats.org/officeDocument/2006/relationships/image" Target="../media/image4.jpeg"/><Relationship Id="rId2" Type="http://schemas.openxmlformats.org/officeDocument/2006/relationships/hyperlink" Target="mailto:naomi.arnold@uws.ac.uk"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2118" y="4191000"/>
            <a:ext cx="8619764" cy="1004315"/>
          </a:xfrm>
        </p:spPr>
        <p:txBody>
          <a:bodyPr>
            <a:noAutofit/>
          </a:bodyPr>
          <a:lstStyle/>
          <a:p>
            <a:r>
              <a:rPr lang="en-GB" sz="2000" dirty="0" smtClean="0">
                <a:solidFill>
                  <a:srgbClr val="9900CC"/>
                </a:solidFill>
                <a:hlinkClick r:id="rId2"/>
              </a:rPr>
              <a:t>n</a:t>
            </a:r>
            <a:r>
              <a:rPr lang="en-GB" sz="2000" dirty="0" smtClean="0">
                <a:solidFill>
                  <a:srgbClr val="002060"/>
                </a:solidFill>
                <a:hlinkClick r:id="rId2"/>
              </a:rPr>
              <a:t>aomi.arnold@uws.ac.uk</a:t>
            </a:r>
            <a:endParaRPr lang="en-GB" sz="2000" dirty="0" smtClean="0">
              <a:solidFill>
                <a:srgbClr val="002060"/>
              </a:solidFill>
            </a:endParaRPr>
          </a:p>
          <a:p>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hlinkClick r:id="rId3"/>
              </a:rPr>
              <a:t>www.uws.ac.uk/sustainability</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he-IL" sz="2000" dirty="0" smtClean="0">
                <a:solidFill>
                  <a:srgbClr val="002060"/>
                </a:solidFill>
                <a:latin typeface="Aharoni"/>
                <a:ea typeface="Verdana" panose="020B0604030504040204" pitchFamily="34" charset="0"/>
                <a:cs typeface="Aharoni"/>
              </a:rPr>
              <a:t>׀</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hlinkClick r:id="rId4"/>
              </a:rPr>
              <a:t>www.greenimpact.org.uk/uws</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en-GB" sz="2000" dirty="0">
              <a:solidFill>
                <a:srgbClr val="002060"/>
              </a:solidFill>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35008"/>
          <a:stretch/>
        </p:blipFill>
        <p:spPr>
          <a:xfrm>
            <a:off x="1979362" y="2450110"/>
            <a:ext cx="5185274" cy="1505467"/>
          </a:xfrm>
          <a:prstGeom prst="rect">
            <a:avLst/>
          </a:prstGeom>
        </p:spPr>
      </p:pic>
      <p:sp>
        <p:nvSpPr>
          <p:cNvPr id="2" name="Title 1"/>
          <p:cNvSpPr>
            <a:spLocks noGrp="1"/>
          </p:cNvSpPr>
          <p:nvPr>
            <p:ph type="ctrTitle"/>
          </p:nvPr>
        </p:nvSpPr>
        <p:spPr>
          <a:xfrm>
            <a:off x="304800" y="457200"/>
            <a:ext cx="8534400" cy="1752600"/>
          </a:xfrm>
        </p:spPr>
        <p:txBody>
          <a:bodyPr>
            <a:noAutofit/>
          </a:bodyPr>
          <a:lstStyle/>
          <a:p>
            <a:pPr lvl="0"/>
            <a:r>
              <a:rPr lang="en-GB" sz="5200" b="1" dirty="0" smtClean="0"/>
              <a:t>A Shared Responsibility: Increasing </a:t>
            </a:r>
            <a:r>
              <a:rPr lang="en-GB" sz="5200" b="1" dirty="0"/>
              <a:t>our Green Impact</a:t>
            </a:r>
          </a:p>
        </p:txBody>
      </p:sp>
      <p:grpSp>
        <p:nvGrpSpPr>
          <p:cNvPr id="5" name="Group 4"/>
          <p:cNvGrpSpPr/>
          <p:nvPr/>
        </p:nvGrpSpPr>
        <p:grpSpPr>
          <a:xfrm>
            <a:off x="311182" y="5460611"/>
            <a:ext cx="5818937" cy="1298433"/>
            <a:chOff x="304800" y="5441464"/>
            <a:chExt cx="5818937" cy="1298433"/>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5510267"/>
              <a:ext cx="1725243" cy="1193768"/>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7498" y="5441464"/>
              <a:ext cx="3116239" cy="1298433"/>
            </a:xfrm>
            <a:prstGeom prst="rect">
              <a:avLst/>
            </a:prstGeom>
          </p:spPr>
        </p:pic>
      </p:gr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0400" y="5368763"/>
            <a:ext cx="1905000" cy="1369219"/>
          </a:xfrm>
          <a:prstGeom prst="rect">
            <a:avLst/>
          </a:prstGeom>
        </p:spPr>
      </p:pic>
    </p:spTree>
    <p:extLst>
      <p:ext uri="{BB962C8B-B14F-4D97-AF65-F5344CB8AC3E}">
        <p14:creationId xmlns:p14="http://schemas.microsoft.com/office/powerpoint/2010/main" val="71329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8"/>
          <p:cNvSpPr/>
          <p:nvPr/>
        </p:nvSpPr>
        <p:spPr>
          <a:xfrm>
            <a:off x="323528" y="287070"/>
            <a:ext cx="8208912" cy="720080"/>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4266" y="287070"/>
            <a:ext cx="7927436" cy="732512"/>
          </a:xfrm>
        </p:spPr>
        <p:txBody>
          <a:bodyPr>
            <a:normAutofit/>
          </a:bodyPr>
          <a:lstStyle/>
          <a:p>
            <a:pPr algn="l"/>
            <a:r>
              <a:rPr lang="en-GB" sz="3200" dirty="0" smtClean="0">
                <a:solidFill>
                  <a:schemeClr val="bg1"/>
                </a:solidFill>
              </a:rPr>
              <a:t>Best Practise examples</a:t>
            </a:r>
            <a:endParaRPr lang="en-GB" sz="3200" dirty="0">
              <a:solidFill>
                <a:schemeClr val="bg1"/>
              </a:solidFill>
            </a:endParaRPr>
          </a:p>
        </p:txBody>
      </p:sp>
      <p:sp>
        <p:nvSpPr>
          <p:cNvPr id="3" name="TextBox 2"/>
          <p:cNvSpPr txBox="1"/>
          <p:nvPr/>
        </p:nvSpPr>
        <p:spPr>
          <a:xfrm>
            <a:off x="379118" y="1124744"/>
            <a:ext cx="8153322" cy="1077218"/>
          </a:xfrm>
          <a:prstGeom prst="rect">
            <a:avLst/>
          </a:prstGeom>
          <a:noFill/>
        </p:spPr>
        <p:txBody>
          <a:bodyPr wrap="square" rtlCol="0">
            <a:spAutoFit/>
          </a:bodyPr>
          <a:lstStyle/>
          <a:p>
            <a:pPr algn="ctr"/>
            <a:r>
              <a:rPr lang="en-GB" sz="3200" b="1" dirty="0" smtClean="0"/>
              <a:t>Information, Technology and Digital Services – Intranet site</a:t>
            </a:r>
            <a:endParaRPr lang="en-GB" sz="2800" b="1" dirty="0" smtClean="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34" t="10326" r="11678" b="11778"/>
          <a:stretch/>
        </p:blipFill>
        <p:spPr bwMode="auto">
          <a:xfrm>
            <a:off x="1619672" y="2146243"/>
            <a:ext cx="5904656" cy="473648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6897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9"/>
          <p:cNvSpPr/>
          <p:nvPr/>
        </p:nvSpPr>
        <p:spPr>
          <a:xfrm>
            <a:off x="323528" y="287070"/>
            <a:ext cx="8208912" cy="720080"/>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a:off x="87783" y="6103556"/>
            <a:ext cx="4922367" cy="690563"/>
            <a:chOff x="87783" y="6103556"/>
            <a:chExt cx="4922367" cy="690563"/>
          </a:xfrm>
        </p:grpSpPr>
        <p:grpSp>
          <p:nvGrpSpPr>
            <p:cNvPr id="13" name="Group 12"/>
            <p:cNvGrpSpPr/>
            <p:nvPr/>
          </p:nvGrpSpPr>
          <p:grpSpPr>
            <a:xfrm>
              <a:off x="87783" y="6133719"/>
              <a:ext cx="3150207" cy="660400"/>
              <a:chOff x="87783" y="6049900"/>
              <a:chExt cx="3565118" cy="742583"/>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40982"/>
              <a:stretch/>
            </p:blipFill>
            <p:spPr>
              <a:xfrm>
                <a:off x="87783" y="6166064"/>
                <a:ext cx="2270225" cy="598548"/>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2781" y="6049900"/>
                <a:ext cx="1080120" cy="742583"/>
              </a:xfrm>
              <a:prstGeom prst="rect">
                <a:avLst/>
              </a:prstGeom>
            </p:spPr>
          </p:pic>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6103556"/>
              <a:ext cx="1657350" cy="690563"/>
            </a:xfrm>
            <a:prstGeom prst="rect">
              <a:avLst/>
            </a:prstGeom>
          </p:spPr>
        </p:pic>
      </p:grpSp>
      <p:sp>
        <p:nvSpPr>
          <p:cNvPr id="18" name="Title 1"/>
          <p:cNvSpPr>
            <a:spLocks noGrp="1"/>
          </p:cNvSpPr>
          <p:nvPr>
            <p:ph type="title"/>
          </p:nvPr>
        </p:nvSpPr>
        <p:spPr>
          <a:xfrm>
            <a:off x="464266" y="287070"/>
            <a:ext cx="7927436" cy="732512"/>
          </a:xfrm>
        </p:spPr>
        <p:txBody>
          <a:bodyPr>
            <a:normAutofit/>
          </a:bodyPr>
          <a:lstStyle/>
          <a:p>
            <a:pPr algn="l"/>
            <a:r>
              <a:rPr lang="en-GB" sz="3200" dirty="0" smtClean="0">
                <a:solidFill>
                  <a:schemeClr val="bg1"/>
                </a:solidFill>
              </a:rPr>
              <a:t>Best Practise examples</a:t>
            </a:r>
            <a:endParaRPr lang="en-GB" sz="3200" dirty="0">
              <a:solidFill>
                <a:schemeClr val="bg1"/>
              </a:solidFill>
            </a:endParaRPr>
          </a:p>
        </p:txBody>
      </p:sp>
      <p:pic>
        <p:nvPicPr>
          <p:cNvPr id="3074" name="Picture 2" descr="G:\ESTATES\GENERAL\Environmental Management\Green Impact 2014.15\Green Impact 2014 - 15\Newsletters\Photos for newsletter\veg lunch 3 26011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20" t="1822" r="10440" b="4803"/>
          <a:stretch/>
        </p:blipFill>
        <p:spPr bwMode="auto">
          <a:xfrm>
            <a:off x="4949188" y="1916832"/>
            <a:ext cx="3583252" cy="3866268"/>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1124744"/>
            <a:ext cx="8208912" cy="584775"/>
          </a:xfrm>
          <a:prstGeom prst="rect">
            <a:avLst/>
          </a:prstGeom>
          <a:noFill/>
        </p:spPr>
        <p:txBody>
          <a:bodyPr wrap="square" rtlCol="0">
            <a:spAutoFit/>
          </a:bodyPr>
          <a:lstStyle/>
          <a:p>
            <a:pPr algn="ctr"/>
            <a:r>
              <a:rPr lang="en-GB" sz="3200" b="1" dirty="0" smtClean="0"/>
              <a:t>Court &amp; Senate – Lunch and Learn</a:t>
            </a:r>
            <a:endParaRPr lang="en-GB" sz="3200" b="1" dirty="0"/>
          </a:p>
        </p:txBody>
      </p:sp>
      <p:sp>
        <p:nvSpPr>
          <p:cNvPr id="3" name="TextBox 2"/>
          <p:cNvSpPr txBox="1"/>
          <p:nvPr/>
        </p:nvSpPr>
        <p:spPr>
          <a:xfrm>
            <a:off x="181334" y="2080251"/>
            <a:ext cx="4392488"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Communicate Green Impact messages</a:t>
            </a:r>
          </a:p>
          <a:p>
            <a:pPr marL="285750" indent="-285750">
              <a:buFont typeface="Arial" panose="020B0604020202020204" pitchFamily="34" charset="0"/>
              <a:buChar char="•"/>
            </a:pPr>
            <a:r>
              <a:rPr lang="en-GB" sz="2800" dirty="0" smtClean="0"/>
              <a:t>Social – something outside of ‘work’ norm</a:t>
            </a:r>
          </a:p>
          <a:p>
            <a:pPr marL="285750" indent="-285750">
              <a:buFont typeface="Arial" panose="020B0604020202020204" pitchFamily="34" charset="0"/>
              <a:buChar char="•"/>
            </a:pPr>
            <a:r>
              <a:rPr lang="en-GB" sz="2800" dirty="0" smtClean="0"/>
              <a:t>‘Ticks’ Green Impact criteria B019</a:t>
            </a:r>
          </a:p>
          <a:p>
            <a:pPr marL="285750" indent="-285750">
              <a:buFont typeface="Arial" panose="020B0604020202020204" pitchFamily="34" charset="0"/>
              <a:buChar char="•"/>
            </a:pPr>
            <a:r>
              <a:rPr lang="en-GB" sz="2800" dirty="0" smtClean="0"/>
              <a:t>Colleagues educating colleagues</a:t>
            </a:r>
            <a:endParaRPr lang="en-GB" sz="2800" dirty="0"/>
          </a:p>
        </p:txBody>
      </p:sp>
    </p:spTree>
    <p:extLst>
      <p:ext uri="{BB962C8B-B14F-4D97-AF65-F5344CB8AC3E}">
        <p14:creationId xmlns:p14="http://schemas.microsoft.com/office/powerpoint/2010/main" val="1269509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1905362"/>
          </a:xfrm>
        </p:spPr>
        <p:txBody>
          <a:bodyPr>
            <a:noAutofit/>
          </a:bodyPr>
          <a:lstStyle/>
          <a:p>
            <a:r>
              <a:rPr lang="en-GB" sz="2300" dirty="0" smtClean="0"/>
              <a:t>‘Bin the Bin’ movement</a:t>
            </a:r>
          </a:p>
          <a:p>
            <a:r>
              <a:rPr lang="en-GB" sz="2300" dirty="0" smtClean="0"/>
              <a:t>Christmas Switch Off and woolly jumper days</a:t>
            </a:r>
          </a:p>
          <a:p>
            <a:r>
              <a:rPr lang="en-GB" sz="2300" dirty="0" smtClean="0"/>
              <a:t>Sustainability Hub communications and donations</a:t>
            </a:r>
          </a:p>
          <a:p>
            <a:r>
              <a:rPr lang="en-GB" sz="2300" dirty="0" smtClean="0"/>
              <a:t>Health and Safety – recycled First Aid kits and Fire Extinguishers</a:t>
            </a:r>
            <a:endParaRPr lang="en-GB" sz="2300" dirty="0"/>
          </a:p>
        </p:txBody>
      </p:sp>
      <p:sp>
        <p:nvSpPr>
          <p:cNvPr id="4" name="Parallelogram 3"/>
          <p:cNvSpPr/>
          <p:nvPr/>
        </p:nvSpPr>
        <p:spPr>
          <a:xfrm>
            <a:off x="211515" y="299502"/>
            <a:ext cx="8208912" cy="720080"/>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464266" y="287070"/>
            <a:ext cx="7927436" cy="7325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chemeClr val="bg1"/>
                </a:solidFill>
              </a:rPr>
              <a:t>Green Impact as a tool</a:t>
            </a:r>
            <a:endParaRPr lang="en-GB" sz="3200" dirty="0">
              <a:solidFill>
                <a:schemeClr val="bg1"/>
              </a:solidFill>
            </a:endParaRPr>
          </a:p>
        </p:txBody>
      </p:sp>
      <p:grpSp>
        <p:nvGrpSpPr>
          <p:cNvPr id="6" name="Group 5"/>
          <p:cNvGrpSpPr/>
          <p:nvPr/>
        </p:nvGrpSpPr>
        <p:grpSpPr>
          <a:xfrm>
            <a:off x="87783" y="6103556"/>
            <a:ext cx="4922367" cy="690563"/>
            <a:chOff x="87783" y="6103556"/>
            <a:chExt cx="4922367" cy="690563"/>
          </a:xfrm>
        </p:grpSpPr>
        <p:grpSp>
          <p:nvGrpSpPr>
            <p:cNvPr id="7" name="Group 6"/>
            <p:cNvGrpSpPr/>
            <p:nvPr/>
          </p:nvGrpSpPr>
          <p:grpSpPr>
            <a:xfrm>
              <a:off x="87783" y="6133719"/>
              <a:ext cx="3150207" cy="660400"/>
              <a:chOff x="87783" y="6049900"/>
              <a:chExt cx="3565118" cy="742583"/>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40982"/>
              <a:stretch/>
            </p:blipFill>
            <p:spPr>
              <a:xfrm>
                <a:off x="87783" y="6166064"/>
                <a:ext cx="2270225" cy="5985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2781" y="6049900"/>
                <a:ext cx="1080120" cy="742583"/>
              </a:xfrm>
              <a:prstGeom prst="rect">
                <a:avLst/>
              </a:prstGeom>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6103556"/>
              <a:ext cx="1657350" cy="690563"/>
            </a:xfrm>
            <a:prstGeom prst="rect">
              <a:avLst/>
            </a:prstGeom>
          </p:spPr>
        </p:pic>
      </p:gr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0525" b="19987"/>
          <a:stretch/>
        </p:blipFill>
        <p:spPr>
          <a:xfrm>
            <a:off x="971600" y="3356992"/>
            <a:ext cx="3735432" cy="2505271"/>
          </a:xfrm>
          <a:prstGeom prst="rect">
            <a:avLst/>
          </a:prstGeom>
          <a:ln>
            <a:solidFill>
              <a:schemeClr val="bg1">
                <a:lumMod val="50000"/>
              </a:schemeClr>
            </a:solidFill>
          </a:ln>
        </p:spPr>
      </p:pic>
      <p:pic>
        <p:nvPicPr>
          <p:cNvPr id="409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0964" t="32346" r="39328" b="43594"/>
          <a:stretch/>
        </p:blipFill>
        <p:spPr bwMode="auto">
          <a:xfrm>
            <a:off x="5076056" y="3356992"/>
            <a:ext cx="2514178" cy="2455372"/>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010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323528" y="287070"/>
            <a:ext cx="8208912" cy="720080"/>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87783" y="6103556"/>
            <a:ext cx="4922367" cy="690563"/>
            <a:chOff x="87783" y="6103556"/>
            <a:chExt cx="4922367" cy="690563"/>
          </a:xfrm>
        </p:grpSpPr>
        <p:grpSp>
          <p:nvGrpSpPr>
            <p:cNvPr id="6" name="Group 19"/>
            <p:cNvGrpSpPr/>
            <p:nvPr/>
          </p:nvGrpSpPr>
          <p:grpSpPr>
            <a:xfrm>
              <a:off x="87783" y="6133719"/>
              <a:ext cx="3150208" cy="660400"/>
              <a:chOff x="87783" y="6049900"/>
              <a:chExt cx="3565118" cy="742583"/>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40982"/>
              <a:stretch/>
            </p:blipFill>
            <p:spPr>
              <a:xfrm>
                <a:off x="87783" y="6166064"/>
                <a:ext cx="2270225" cy="5985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2781" y="6049900"/>
                <a:ext cx="1080120" cy="742583"/>
              </a:xfrm>
              <a:prstGeom prst="rect">
                <a:avLst/>
              </a:prstGeom>
            </p:spPr>
          </p:pic>
        </p:gr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6103556"/>
              <a:ext cx="1657350" cy="690563"/>
            </a:xfrm>
            <a:prstGeom prst="rect">
              <a:avLst/>
            </a:prstGeom>
          </p:spPr>
        </p:pic>
      </p:grpSp>
      <p:sp>
        <p:nvSpPr>
          <p:cNvPr id="10" name="TextBox 9"/>
          <p:cNvSpPr txBox="1"/>
          <p:nvPr/>
        </p:nvSpPr>
        <p:spPr>
          <a:xfrm>
            <a:off x="539552" y="332656"/>
            <a:ext cx="6840760" cy="584775"/>
          </a:xfrm>
          <a:prstGeom prst="rect">
            <a:avLst/>
          </a:prstGeom>
          <a:noFill/>
        </p:spPr>
        <p:txBody>
          <a:bodyPr wrap="square" rtlCol="0">
            <a:spAutoFit/>
          </a:bodyPr>
          <a:lstStyle/>
          <a:p>
            <a:r>
              <a:rPr lang="en-GB" sz="3200" b="1" dirty="0" smtClean="0">
                <a:solidFill>
                  <a:schemeClr val="bg1"/>
                </a:solidFill>
              </a:rPr>
              <a:t>Green Impact as a tool</a:t>
            </a:r>
            <a:endParaRPr lang="en-GB" sz="3200" b="1" dirty="0">
              <a:solidFill>
                <a:schemeClr val="bg1"/>
              </a:solidFill>
            </a:endParaRPr>
          </a:p>
        </p:txBody>
      </p:sp>
      <p:sp>
        <p:nvSpPr>
          <p:cNvPr id="11" name="TextBox 10"/>
          <p:cNvSpPr txBox="1"/>
          <p:nvPr/>
        </p:nvSpPr>
        <p:spPr>
          <a:xfrm>
            <a:off x="323528" y="1124744"/>
            <a:ext cx="8208912" cy="830997"/>
          </a:xfrm>
          <a:prstGeom prst="rect">
            <a:avLst/>
          </a:prstGeom>
          <a:noFill/>
        </p:spPr>
        <p:txBody>
          <a:bodyPr wrap="square" rtlCol="0">
            <a:spAutoFit/>
          </a:bodyPr>
          <a:lstStyle/>
          <a:p>
            <a:pPr algn="ctr"/>
            <a:r>
              <a:rPr lang="en-GB" sz="2400" b="1" dirty="0" smtClean="0"/>
              <a:t>Education – Events Management &amp; School of Health, Nursing and Midwifery</a:t>
            </a:r>
            <a:endParaRPr lang="en-GB" sz="2400" b="1" dirty="0"/>
          </a:p>
        </p:txBody>
      </p:sp>
      <p:sp>
        <p:nvSpPr>
          <p:cNvPr id="12" name="TextBox 11"/>
          <p:cNvSpPr txBox="1"/>
          <p:nvPr/>
        </p:nvSpPr>
        <p:spPr>
          <a:xfrm>
            <a:off x="467544" y="1916832"/>
            <a:ext cx="7920880" cy="3816429"/>
          </a:xfrm>
          <a:prstGeom prst="rect">
            <a:avLst/>
          </a:prstGeom>
          <a:noFill/>
        </p:spPr>
        <p:txBody>
          <a:bodyPr wrap="square" rtlCol="0">
            <a:spAutoFit/>
          </a:bodyPr>
          <a:lstStyle/>
          <a:p>
            <a:r>
              <a:rPr lang="en-GB" sz="2200" b="1" dirty="0" smtClean="0"/>
              <a:t>Events Management </a:t>
            </a:r>
          </a:p>
          <a:p>
            <a:pPr>
              <a:buFont typeface="Arial" pitchFamily="34" charset="0"/>
              <a:buChar char="•"/>
            </a:pPr>
            <a:r>
              <a:rPr lang="en-GB" sz="2200" dirty="0" smtClean="0"/>
              <a:t> ISO regulation (since London 2012 Olympics)</a:t>
            </a:r>
          </a:p>
          <a:p>
            <a:pPr>
              <a:buFont typeface="Arial" pitchFamily="34" charset="0"/>
              <a:buChar char="•"/>
            </a:pPr>
            <a:r>
              <a:rPr lang="en-GB" sz="2200" dirty="0" smtClean="0"/>
              <a:t> Wider professional understanding / experience</a:t>
            </a:r>
          </a:p>
          <a:p>
            <a:pPr>
              <a:buFont typeface="Arial" pitchFamily="34" charset="0"/>
              <a:buChar char="•"/>
            </a:pPr>
            <a:r>
              <a:rPr lang="en-GB" sz="2200" dirty="0" smtClean="0"/>
              <a:t> Auditing to understand environmental impact of events</a:t>
            </a:r>
          </a:p>
          <a:p>
            <a:endParaRPr lang="en-GB" sz="2200" dirty="0" smtClean="0"/>
          </a:p>
          <a:p>
            <a:r>
              <a:rPr lang="en-GB" sz="2200" b="1" dirty="0" smtClean="0"/>
              <a:t>School of Health, Nursing and Midwifery </a:t>
            </a:r>
          </a:p>
          <a:p>
            <a:pPr>
              <a:buFont typeface="Arial" pitchFamily="34" charset="0"/>
              <a:buChar char="•"/>
            </a:pPr>
            <a:r>
              <a:rPr lang="en-GB" sz="2200" b="1" dirty="0" smtClean="0"/>
              <a:t> </a:t>
            </a:r>
            <a:r>
              <a:rPr lang="en-GB" sz="2200" dirty="0" smtClean="0"/>
              <a:t>Air pollution: Breathing problems and lung diseases; underweight newborns</a:t>
            </a:r>
          </a:p>
          <a:p>
            <a:pPr>
              <a:buFont typeface="Arial" pitchFamily="34" charset="0"/>
              <a:buChar char="•"/>
            </a:pPr>
            <a:r>
              <a:rPr lang="en-GB" sz="2200" dirty="0" smtClean="0"/>
              <a:t> Responsible waste management </a:t>
            </a:r>
          </a:p>
          <a:p>
            <a:pPr>
              <a:buFont typeface="Arial" pitchFamily="34" charset="0"/>
              <a:buChar char="•"/>
            </a:pPr>
            <a:r>
              <a:rPr lang="en-GB" sz="2200" dirty="0" smtClean="0"/>
              <a:t> Diminished resources: e.g. oil for plastics</a:t>
            </a:r>
          </a:p>
          <a:p>
            <a:pPr>
              <a:buFont typeface="Arial" pitchFamily="34" charset="0"/>
              <a:buChar char="•"/>
            </a:pPr>
            <a:r>
              <a:rPr lang="en-GB" sz="2200" dirty="0" smtClean="0"/>
              <a:t> Increased temperatures: asthma and hay fever</a:t>
            </a:r>
            <a:endParaRPr lang="en-GB"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880" y="1219200"/>
            <a:ext cx="7694240" cy="4586064"/>
          </a:xfrm>
        </p:spPr>
        <p:txBody>
          <a:bodyPr>
            <a:normAutofit fontScale="92500" lnSpcReduction="10000"/>
          </a:bodyPr>
          <a:lstStyle/>
          <a:p>
            <a:pPr marL="0" indent="0">
              <a:buNone/>
            </a:pPr>
            <a:r>
              <a:rPr lang="en-GB" b="1" u="sng" dirty="0" smtClean="0"/>
              <a:t>Top tips…</a:t>
            </a:r>
          </a:p>
          <a:p>
            <a:pPr marL="0" indent="0">
              <a:buNone/>
            </a:pPr>
            <a:r>
              <a:rPr lang="en-GB" dirty="0" smtClean="0"/>
              <a:t>Some changes can be easy, others take more time and more people</a:t>
            </a:r>
          </a:p>
          <a:p>
            <a:pPr marL="0" indent="0">
              <a:buNone/>
            </a:pPr>
            <a:r>
              <a:rPr lang="en-GB" dirty="0" smtClean="0"/>
              <a:t>Work together – spread the impact</a:t>
            </a:r>
          </a:p>
          <a:p>
            <a:pPr marL="0" indent="0">
              <a:buNone/>
            </a:pPr>
            <a:r>
              <a:rPr lang="en-GB" dirty="0" smtClean="0"/>
              <a:t>Not just emails, talk and organise activities</a:t>
            </a:r>
          </a:p>
          <a:p>
            <a:pPr marL="0" indent="0">
              <a:buNone/>
            </a:pPr>
            <a:r>
              <a:rPr lang="en-GB" dirty="0" smtClean="0"/>
              <a:t>Reward efforts</a:t>
            </a:r>
          </a:p>
          <a:p>
            <a:pPr marL="0" indent="0">
              <a:buNone/>
            </a:pPr>
            <a:r>
              <a:rPr lang="en-GB" dirty="0" smtClean="0"/>
              <a:t>Be aware of time</a:t>
            </a:r>
          </a:p>
          <a:p>
            <a:pPr marL="0" indent="0">
              <a:buNone/>
            </a:pPr>
            <a:r>
              <a:rPr lang="en-GB" dirty="0" smtClean="0"/>
              <a:t>Encourage others to get involved</a:t>
            </a:r>
          </a:p>
          <a:p>
            <a:pPr marL="0" indent="0">
              <a:buNone/>
            </a:pPr>
            <a:r>
              <a:rPr lang="en-GB" dirty="0" smtClean="0"/>
              <a:t>Cake does help!</a:t>
            </a:r>
          </a:p>
        </p:txBody>
      </p:sp>
      <p:sp>
        <p:nvSpPr>
          <p:cNvPr id="4" name="Parallelogram 3"/>
          <p:cNvSpPr/>
          <p:nvPr/>
        </p:nvSpPr>
        <p:spPr>
          <a:xfrm>
            <a:off x="323528" y="287070"/>
            <a:ext cx="8208912" cy="720080"/>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09600" y="274638"/>
            <a:ext cx="2971800" cy="732512"/>
          </a:xfrm>
        </p:spPr>
        <p:txBody>
          <a:bodyPr>
            <a:normAutofit/>
          </a:bodyPr>
          <a:lstStyle/>
          <a:p>
            <a:pPr algn="l"/>
            <a:r>
              <a:rPr lang="en-GB" sz="3200" dirty="0" smtClean="0">
                <a:solidFill>
                  <a:schemeClr val="bg1"/>
                </a:solidFill>
              </a:rPr>
              <a:t>Green Impact</a:t>
            </a:r>
            <a:endParaRPr lang="en-GB" sz="3200" dirty="0">
              <a:solidFill>
                <a:schemeClr val="bg1"/>
              </a:solidFill>
            </a:endParaRPr>
          </a:p>
        </p:txBody>
      </p:sp>
      <p:grpSp>
        <p:nvGrpSpPr>
          <p:cNvPr id="19" name="Group 18"/>
          <p:cNvGrpSpPr/>
          <p:nvPr/>
        </p:nvGrpSpPr>
        <p:grpSpPr>
          <a:xfrm>
            <a:off x="87783" y="6103556"/>
            <a:ext cx="4922367" cy="690563"/>
            <a:chOff x="87783" y="6103556"/>
            <a:chExt cx="4922367" cy="690563"/>
          </a:xfrm>
        </p:grpSpPr>
        <p:grpSp>
          <p:nvGrpSpPr>
            <p:cNvPr id="20" name="Group 19"/>
            <p:cNvGrpSpPr/>
            <p:nvPr/>
          </p:nvGrpSpPr>
          <p:grpSpPr>
            <a:xfrm>
              <a:off x="87783" y="6133719"/>
              <a:ext cx="3150207" cy="660400"/>
              <a:chOff x="87783" y="6049900"/>
              <a:chExt cx="3565118" cy="742583"/>
            </a:xfrm>
          </p:grpSpPr>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t="40982"/>
              <a:stretch/>
            </p:blipFill>
            <p:spPr>
              <a:xfrm>
                <a:off x="87783" y="6166064"/>
                <a:ext cx="2270225" cy="598548"/>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2781" y="6049900"/>
                <a:ext cx="1080120" cy="742583"/>
              </a:xfrm>
              <a:prstGeom prst="rect">
                <a:avLst/>
              </a:prstGeom>
            </p:spPr>
          </p:pic>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6103556"/>
              <a:ext cx="1657350" cy="690563"/>
            </a:xfrm>
            <a:prstGeom prst="rect">
              <a:avLst/>
            </a:prstGeom>
          </p:spPr>
        </p:pic>
      </p:grpSp>
      <p:grpSp>
        <p:nvGrpSpPr>
          <p:cNvPr id="6" name="Group 5"/>
          <p:cNvGrpSpPr/>
          <p:nvPr/>
        </p:nvGrpSpPr>
        <p:grpSpPr>
          <a:xfrm>
            <a:off x="251519" y="1812259"/>
            <a:ext cx="441092" cy="3756530"/>
            <a:chOff x="251519" y="1812259"/>
            <a:chExt cx="441092" cy="3756530"/>
          </a:xfrm>
        </p:grpSpPr>
        <p:pic>
          <p:nvPicPr>
            <p:cNvPr id="18" name="Picture 2" descr="C:\Users\naomi.arnold@uws.ac.uk\AppData\Local\Microsoft\Windows\Temporary Internet Files\Content.IE5\UJGDCP90\StarIconGol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812259"/>
              <a:ext cx="424119" cy="3591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naomi.arnold@uws.ac.uk\AppData\Local\Microsoft\Windows\Temporary Internet Files\Content.IE5\UJGDCP90\StarIconGol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2546787"/>
              <a:ext cx="424119" cy="35912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naomi.arnold@uws.ac.uk\AppData\Local\Microsoft\Windows\Temporary Internet Files\Content.IE5\UJGDCP90\StarIconGol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198256"/>
              <a:ext cx="424119" cy="35912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naomi.arnold@uws.ac.uk\AppData\Local\Microsoft\Windows\Temporary Internet Files\Content.IE5\UJGDCP90\StarIconGol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492" y="3668716"/>
              <a:ext cx="424119" cy="3591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naomi.arnold@uws.ac.uk\AppData\Local\Microsoft\Windows\Temporary Internet Files\Content.IE5\UJGDCP90\StarIconGol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4110020"/>
              <a:ext cx="424119" cy="3591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naomi.arnold@uws.ac.uk\AppData\Local\Microsoft\Windows\Temporary Internet Files\Content.IE5\UJGDCP90\StarIconGol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4659635"/>
              <a:ext cx="424119" cy="3591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naomi.arnold@uws.ac.uk\AppData\Local\Microsoft\Windows\Temporary Internet Files\Content.IE5\UJGDCP90\StarIconGol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19" y="5209660"/>
              <a:ext cx="424119" cy="3591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6891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74836" y="3457367"/>
            <a:ext cx="6019800" cy="1004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800" dirty="0" smtClean="0">
                <a:solidFill>
                  <a:srgbClr val="9900CC"/>
                </a:solidFill>
                <a:hlinkClick r:id="rId2"/>
              </a:rPr>
              <a:t>n</a:t>
            </a:r>
            <a:r>
              <a:rPr lang="en-GB" sz="2800" dirty="0" smtClean="0">
                <a:solidFill>
                  <a:srgbClr val="002060"/>
                </a:solidFill>
                <a:hlinkClick r:id="rId2"/>
              </a:rPr>
              <a:t>aomi.arnold@uws.ac.uk</a:t>
            </a:r>
            <a:r>
              <a:rPr lang="en-GB" sz="2800" dirty="0" smtClean="0">
                <a:solidFill>
                  <a:srgbClr val="002060"/>
                </a:solidFill>
              </a:rPr>
              <a:t> </a:t>
            </a:r>
          </a:p>
          <a:p>
            <a:pPr marL="0" indent="0" algn="ctr">
              <a:buNone/>
            </a:pPr>
            <a:r>
              <a:rPr lang="en-GB"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hlinkClick r:id="rId3"/>
              </a:rPr>
              <a:t>www.greenimpact.org.uk/uws</a:t>
            </a:r>
            <a:r>
              <a:rPr lang="en-GB" sz="28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en-GB" sz="2800" dirty="0">
              <a:solidFill>
                <a:srgbClr val="002060"/>
              </a:solidFill>
            </a:endParaRPr>
          </a:p>
        </p:txBody>
      </p:sp>
      <p:sp>
        <p:nvSpPr>
          <p:cNvPr id="11" name="Parallelogram 10"/>
          <p:cNvSpPr/>
          <p:nvPr/>
        </p:nvSpPr>
        <p:spPr>
          <a:xfrm>
            <a:off x="323528" y="287070"/>
            <a:ext cx="8208912" cy="720080"/>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33400" y="354722"/>
            <a:ext cx="6264696" cy="584775"/>
          </a:xfrm>
          <a:prstGeom prst="rect">
            <a:avLst/>
          </a:prstGeom>
          <a:noFill/>
        </p:spPr>
        <p:txBody>
          <a:bodyPr wrap="square" rtlCol="0">
            <a:spAutoFit/>
          </a:bodyPr>
          <a:lstStyle/>
          <a:p>
            <a:r>
              <a:rPr lang="en-GB" sz="3200" b="1" dirty="0">
                <a:solidFill>
                  <a:schemeClr val="bg1"/>
                </a:solidFill>
              </a:rPr>
              <a:t>Thank </a:t>
            </a:r>
            <a:r>
              <a:rPr lang="en-GB" sz="3200" b="1" dirty="0" smtClean="0">
                <a:solidFill>
                  <a:schemeClr val="bg1"/>
                </a:solidFill>
              </a:rPr>
              <a:t>you </a:t>
            </a:r>
            <a:endParaRPr lang="en-GB" sz="3200" b="1" dirty="0">
              <a:solidFill>
                <a:schemeClr val="bg1"/>
              </a:solidFill>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35008"/>
          <a:stretch/>
        </p:blipFill>
        <p:spPr>
          <a:xfrm>
            <a:off x="2136290" y="1496503"/>
            <a:ext cx="4896892" cy="1421740"/>
          </a:xfrm>
          <a:prstGeom prst="rect">
            <a:avLst/>
          </a:prstGeom>
        </p:spPr>
      </p:pic>
      <p:grpSp>
        <p:nvGrpSpPr>
          <p:cNvPr id="15" name="Group 14"/>
          <p:cNvGrpSpPr/>
          <p:nvPr/>
        </p:nvGrpSpPr>
        <p:grpSpPr>
          <a:xfrm>
            <a:off x="311182" y="5460611"/>
            <a:ext cx="5818937" cy="1298433"/>
            <a:chOff x="304800" y="5441464"/>
            <a:chExt cx="5818937" cy="1298433"/>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510267"/>
              <a:ext cx="1725243" cy="119376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7498" y="5441464"/>
              <a:ext cx="3116239" cy="1298433"/>
            </a:xfrm>
            <a:prstGeom prst="rect">
              <a:avLst/>
            </a:prstGeom>
          </p:spPr>
        </p:pic>
      </p:gr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0400" y="5368763"/>
            <a:ext cx="1905000" cy="1369219"/>
          </a:xfrm>
          <a:prstGeom prst="rect">
            <a:avLst/>
          </a:prstGeom>
        </p:spPr>
      </p:pic>
    </p:spTree>
    <p:extLst>
      <p:ext uri="{BB962C8B-B14F-4D97-AF65-F5344CB8AC3E}">
        <p14:creationId xmlns:p14="http://schemas.microsoft.com/office/powerpoint/2010/main" val="1500746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rallelogram 20"/>
          <p:cNvSpPr/>
          <p:nvPr/>
        </p:nvSpPr>
        <p:spPr>
          <a:xfrm>
            <a:off x="323528" y="287070"/>
            <a:ext cx="8208912" cy="720080"/>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58145" y="1447800"/>
            <a:ext cx="7133255" cy="4278094"/>
          </a:xfrm>
          <a:prstGeom prst="rect">
            <a:avLst/>
          </a:prstGeom>
          <a:noFill/>
        </p:spPr>
        <p:txBody>
          <a:bodyPr wrap="square" rtlCol="0">
            <a:spAutoFit/>
          </a:bodyPr>
          <a:lstStyle/>
          <a:p>
            <a:pPr marL="457200" indent="-457200">
              <a:spcBef>
                <a:spcPts val="400"/>
              </a:spcBef>
              <a:buFont typeface="Arial" panose="020B0604020202020204" pitchFamily="34" charset="0"/>
              <a:buChar char="•"/>
            </a:pPr>
            <a:r>
              <a:rPr lang="en-GB" sz="3600" b="1" dirty="0" smtClean="0"/>
              <a:t>My role at UWS</a:t>
            </a:r>
            <a:endParaRPr lang="en-GB" sz="3600" b="1" dirty="0"/>
          </a:p>
          <a:p>
            <a:pPr marL="457200" indent="-457200">
              <a:spcBef>
                <a:spcPts val="400"/>
              </a:spcBef>
              <a:buFont typeface="Arial" panose="020B0604020202020204" pitchFamily="34" charset="0"/>
              <a:buChar char="•"/>
            </a:pPr>
            <a:r>
              <a:rPr lang="en-GB" sz="3600" b="1" dirty="0" smtClean="0"/>
              <a:t>What is Green Impact?</a:t>
            </a:r>
          </a:p>
          <a:p>
            <a:pPr marL="457200" indent="-457200">
              <a:spcBef>
                <a:spcPts val="400"/>
              </a:spcBef>
              <a:buFont typeface="Arial" panose="020B0604020202020204" pitchFamily="34" charset="0"/>
              <a:buChar char="•"/>
            </a:pPr>
            <a:r>
              <a:rPr lang="en-GB" sz="3600" b="1" dirty="0" smtClean="0"/>
              <a:t>A look at the workbook</a:t>
            </a:r>
          </a:p>
          <a:p>
            <a:pPr marL="457200" indent="-457200">
              <a:spcBef>
                <a:spcPts val="400"/>
              </a:spcBef>
              <a:buFont typeface="Arial" panose="020B0604020202020204" pitchFamily="34" charset="0"/>
              <a:buChar char="•"/>
            </a:pPr>
            <a:r>
              <a:rPr lang="en-GB" sz="3600" b="1" dirty="0" smtClean="0"/>
              <a:t>Department specific workbooks</a:t>
            </a:r>
          </a:p>
          <a:p>
            <a:pPr marL="457200" indent="-457200">
              <a:spcBef>
                <a:spcPts val="400"/>
              </a:spcBef>
              <a:buFont typeface="Arial" panose="020B0604020202020204" pitchFamily="34" charset="0"/>
              <a:buChar char="•"/>
            </a:pPr>
            <a:r>
              <a:rPr lang="en-GB" sz="3600" b="1" dirty="0" smtClean="0"/>
              <a:t>Good practise examples</a:t>
            </a:r>
          </a:p>
          <a:p>
            <a:pPr marL="457200" indent="-457200">
              <a:spcBef>
                <a:spcPts val="400"/>
              </a:spcBef>
              <a:buFont typeface="Arial" panose="020B0604020202020204" pitchFamily="34" charset="0"/>
              <a:buChar char="•"/>
            </a:pPr>
            <a:r>
              <a:rPr lang="en-GB" sz="3600" b="1" dirty="0" smtClean="0"/>
              <a:t>Green Impact as a tool</a:t>
            </a:r>
          </a:p>
          <a:p>
            <a:pPr marL="457200" indent="-457200">
              <a:spcBef>
                <a:spcPts val="400"/>
              </a:spcBef>
              <a:buFont typeface="Arial" panose="020B0604020202020204" pitchFamily="34" charset="0"/>
              <a:buChar char="•"/>
            </a:pPr>
            <a:r>
              <a:rPr lang="en-GB" sz="3600" b="1" dirty="0" smtClean="0"/>
              <a:t>Top tips</a:t>
            </a:r>
          </a:p>
        </p:txBody>
      </p:sp>
      <p:sp>
        <p:nvSpPr>
          <p:cNvPr id="5" name="TextBox 4"/>
          <p:cNvSpPr txBox="1"/>
          <p:nvPr/>
        </p:nvSpPr>
        <p:spPr>
          <a:xfrm>
            <a:off x="611560" y="354722"/>
            <a:ext cx="1656184" cy="584775"/>
          </a:xfrm>
          <a:prstGeom prst="rect">
            <a:avLst/>
          </a:prstGeom>
          <a:noFill/>
        </p:spPr>
        <p:txBody>
          <a:bodyPr wrap="square" rtlCol="0">
            <a:spAutoFit/>
          </a:bodyPr>
          <a:lstStyle/>
          <a:p>
            <a:r>
              <a:rPr lang="en-GB" sz="3200" b="1" dirty="0" smtClean="0">
                <a:solidFill>
                  <a:schemeClr val="bg1"/>
                </a:solidFill>
              </a:rPr>
              <a:t>Agenda</a:t>
            </a:r>
            <a:endParaRPr lang="en-GB" sz="3200" b="1" dirty="0">
              <a:solidFill>
                <a:schemeClr val="bg1"/>
              </a:solidFill>
            </a:endParaRPr>
          </a:p>
        </p:txBody>
      </p:sp>
      <p:grpSp>
        <p:nvGrpSpPr>
          <p:cNvPr id="3" name="Group 2"/>
          <p:cNvGrpSpPr/>
          <p:nvPr/>
        </p:nvGrpSpPr>
        <p:grpSpPr>
          <a:xfrm>
            <a:off x="87783" y="6103556"/>
            <a:ext cx="4922367" cy="690563"/>
            <a:chOff x="87783" y="6103556"/>
            <a:chExt cx="4922367" cy="690563"/>
          </a:xfrm>
        </p:grpSpPr>
        <p:grpSp>
          <p:nvGrpSpPr>
            <p:cNvPr id="10" name="Group 9"/>
            <p:cNvGrpSpPr/>
            <p:nvPr/>
          </p:nvGrpSpPr>
          <p:grpSpPr>
            <a:xfrm>
              <a:off x="87783" y="6133719"/>
              <a:ext cx="3150207" cy="660400"/>
              <a:chOff x="87783" y="6049900"/>
              <a:chExt cx="3565118" cy="742583"/>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40982"/>
              <a:stretch/>
            </p:blipFill>
            <p:spPr>
              <a:xfrm>
                <a:off x="87783" y="6166064"/>
                <a:ext cx="2270225" cy="59854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2781" y="6049900"/>
                <a:ext cx="1080120" cy="742583"/>
              </a:xfrm>
              <a:prstGeom prst="rect">
                <a:avLst/>
              </a:prstGeom>
            </p:spPr>
          </p:pic>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6103556"/>
              <a:ext cx="1657350" cy="690563"/>
            </a:xfrm>
            <a:prstGeom prst="rect">
              <a:avLst/>
            </a:prstGeom>
          </p:spPr>
        </p:pic>
      </p:grpSp>
    </p:spTree>
    <p:extLst>
      <p:ext uri="{BB962C8B-B14F-4D97-AF65-F5344CB8AC3E}">
        <p14:creationId xmlns:p14="http://schemas.microsoft.com/office/powerpoint/2010/main" val="347415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4484" y="1143000"/>
            <a:ext cx="8640960" cy="1400383"/>
          </a:xfrm>
          <a:prstGeom prst="rect">
            <a:avLst/>
          </a:prstGeom>
          <a:noFill/>
        </p:spPr>
        <p:txBody>
          <a:bodyPr wrap="square" rtlCol="0">
            <a:spAutoFit/>
          </a:bodyPr>
          <a:lstStyle/>
          <a:p>
            <a:pPr algn="ctr"/>
            <a:r>
              <a:rPr lang="en-GB" sz="4000" b="1" u="sng" dirty="0" smtClean="0"/>
              <a:t>Naomi Arnold</a:t>
            </a:r>
          </a:p>
          <a:p>
            <a:pPr algn="ctr"/>
            <a:endParaRPr lang="en-GB" sz="500" b="1" dirty="0" smtClean="0"/>
          </a:p>
          <a:p>
            <a:pPr algn="ctr"/>
            <a:r>
              <a:rPr lang="en-GB" sz="4000" b="1" dirty="0" smtClean="0"/>
              <a:t>Sustainable Behaviours Coordinator</a:t>
            </a:r>
          </a:p>
        </p:txBody>
      </p:sp>
      <p:sp>
        <p:nvSpPr>
          <p:cNvPr id="14" name="Parallelogram 13"/>
          <p:cNvSpPr/>
          <p:nvPr/>
        </p:nvSpPr>
        <p:spPr>
          <a:xfrm>
            <a:off x="323528" y="287070"/>
            <a:ext cx="8208912" cy="720080"/>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34008" y="354722"/>
            <a:ext cx="7272808" cy="584775"/>
          </a:xfrm>
          <a:prstGeom prst="rect">
            <a:avLst/>
          </a:prstGeom>
          <a:noFill/>
        </p:spPr>
        <p:txBody>
          <a:bodyPr wrap="square" rtlCol="0">
            <a:spAutoFit/>
          </a:bodyPr>
          <a:lstStyle/>
          <a:p>
            <a:r>
              <a:rPr lang="en-GB" sz="3200" dirty="0" smtClean="0">
                <a:solidFill>
                  <a:schemeClr val="bg1"/>
                </a:solidFill>
              </a:rPr>
              <a:t>My role</a:t>
            </a:r>
            <a:endParaRPr lang="en-GB" sz="3200" dirty="0">
              <a:solidFill>
                <a:schemeClr val="bg1"/>
              </a:solidFill>
            </a:endParaRPr>
          </a:p>
        </p:txBody>
      </p:sp>
      <p:sp>
        <p:nvSpPr>
          <p:cNvPr id="2" name="TextBox 1"/>
          <p:cNvSpPr txBox="1"/>
          <p:nvPr/>
        </p:nvSpPr>
        <p:spPr>
          <a:xfrm>
            <a:off x="533400" y="2557031"/>
            <a:ext cx="7772400" cy="3046988"/>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Green Impact</a:t>
            </a:r>
          </a:p>
          <a:p>
            <a:pPr marL="285750" indent="-285750">
              <a:buFont typeface="Arial" panose="020B0604020202020204" pitchFamily="34" charset="0"/>
              <a:buChar char="•"/>
            </a:pPr>
            <a:r>
              <a:rPr lang="en-GB" sz="3200" dirty="0" smtClean="0"/>
              <a:t>Energy Awareness</a:t>
            </a:r>
          </a:p>
          <a:p>
            <a:pPr marL="285750" indent="-285750">
              <a:buFont typeface="Arial" panose="020B0604020202020204" pitchFamily="34" charset="0"/>
              <a:buChar char="•"/>
            </a:pPr>
            <a:r>
              <a:rPr lang="en-GB" sz="3200" dirty="0" smtClean="0"/>
              <a:t>Sustainability Hub &amp; Free Shop</a:t>
            </a:r>
          </a:p>
          <a:p>
            <a:pPr marL="285750" indent="-285750">
              <a:buFont typeface="Arial" panose="020B0604020202020204" pitchFamily="34" charset="0"/>
              <a:buChar char="•"/>
            </a:pPr>
            <a:r>
              <a:rPr lang="en-GB" sz="3200" dirty="0" smtClean="0"/>
              <a:t>Volunteer management</a:t>
            </a:r>
          </a:p>
          <a:p>
            <a:pPr marL="285750" indent="-285750">
              <a:buFont typeface="Arial" panose="020B0604020202020204" pitchFamily="34" charset="0"/>
              <a:buChar char="•"/>
            </a:pPr>
            <a:r>
              <a:rPr lang="en-GB" sz="3200" dirty="0" smtClean="0"/>
              <a:t>Sustainable Travel</a:t>
            </a:r>
          </a:p>
          <a:p>
            <a:pPr marL="285750" indent="-285750">
              <a:buFont typeface="Arial" panose="020B0604020202020204" pitchFamily="34" charset="0"/>
              <a:buChar char="•"/>
            </a:pPr>
            <a:r>
              <a:rPr lang="en-GB" sz="3200" dirty="0" smtClean="0"/>
              <a:t>Community Gardens</a:t>
            </a:r>
            <a:endParaRPr lang="en-GB" sz="3200" dirty="0"/>
          </a:p>
        </p:txBody>
      </p:sp>
      <p:grpSp>
        <p:nvGrpSpPr>
          <p:cNvPr id="17" name="Group 16"/>
          <p:cNvGrpSpPr/>
          <p:nvPr/>
        </p:nvGrpSpPr>
        <p:grpSpPr>
          <a:xfrm>
            <a:off x="87783" y="6103556"/>
            <a:ext cx="4922367" cy="690563"/>
            <a:chOff x="87783" y="6103556"/>
            <a:chExt cx="4922367" cy="690563"/>
          </a:xfrm>
        </p:grpSpPr>
        <p:grpSp>
          <p:nvGrpSpPr>
            <p:cNvPr id="18" name="Group 17"/>
            <p:cNvGrpSpPr/>
            <p:nvPr/>
          </p:nvGrpSpPr>
          <p:grpSpPr>
            <a:xfrm>
              <a:off x="87783" y="6133719"/>
              <a:ext cx="3150207" cy="660400"/>
              <a:chOff x="87783" y="6049900"/>
              <a:chExt cx="3565118" cy="742583"/>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t="40982"/>
              <a:stretch/>
            </p:blipFill>
            <p:spPr>
              <a:xfrm>
                <a:off x="87783" y="6166064"/>
                <a:ext cx="2270225" cy="598548"/>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2781" y="6049900"/>
                <a:ext cx="1080120" cy="742583"/>
              </a:xfrm>
              <a:prstGeom prst="rect">
                <a:avLst/>
              </a:prstGeom>
            </p:spPr>
          </p:pic>
        </p:gr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6103556"/>
              <a:ext cx="1657350" cy="690563"/>
            </a:xfrm>
            <a:prstGeom prst="rect">
              <a:avLst/>
            </a:prstGeom>
          </p:spPr>
        </p:pic>
      </p:grpSp>
      <p:sp>
        <p:nvSpPr>
          <p:cNvPr id="12" name="Left Brace 11"/>
          <p:cNvSpPr/>
          <p:nvPr/>
        </p:nvSpPr>
        <p:spPr>
          <a:xfrm>
            <a:off x="378160" y="4581127"/>
            <a:ext cx="255848" cy="1022892"/>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ight Brace 4"/>
          <p:cNvSpPr/>
          <p:nvPr/>
        </p:nvSpPr>
        <p:spPr>
          <a:xfrm>
            <a:off x="4449239" y="4581128"/>
            <a:ext cx="253060" cy="1022891"/>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82157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arallelogram 29"/>
          <p:cNvSpPr/>
          <p:nvPr/>
        </p:nvSpPr>
        <p:spPr>
          <a:xfrm>
            <a:off x="323528" y="287070"/>
            <a:ext cx="8208912" cy="720080"/>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71472" y="285728"/>
            <a:ext cx="8229600" cy="714380"/>
          </a:xfrm>
        </p:spPr>
        <p:txBody>
          <a:bodyPr>
            <a:normAutofit fontScale="90000"/>
          </a:bodyPr>
          <a:lstStyle/>
          <a:p>
            <a:pPr algn="l"/>
            <a:r>
              <a:rPr lang="en-GB" dirty="0" smtClean="0">
                <a:solidFill>
                  <a:schemeClr val="bg1"/>
                </a:solidFill>
              </a:rPr>
              <a:t>What is Green Impact?</a:t>
            </a:r>
            <a:endParaRPr lang="en-GB" dirty="0">
              <a:solidFill>
                <a:schemeClr val="bg1"/>
              </a:solidFill>
            </a:endParaRPr>
          </a:p>
        </p:txBody>
      </p:sp>
      <p:grpSp>
        <p:nvGrpSpPr>
          <p:cNvPr id="24" name="Group 23"/>
          <p:cNvGrpSpPr/>
          <p:nvPr/>
        </p:nvGrpSpPr>
        <p:grpSpPr>
          <a:xfrm>
            <a:off x="5988877" y="928670"/>
            <a:ext cx="2285524" cy="5715040"/>
            <a:chOff x="3643552" y="1127370"/>
            <a:chExt cx="1856896" cy="4603260"/>
          </a:xfrm>
        </p:grpSpPr>
        <p:sp>
          <p:nvSpPr>
            <p:cNvPr id="4" name="Circular Arrow 3"/>
            <p:cNvSpPr/>
            <p:nvPr/>
          </p:nvSpPr>
          <p:spPr>
            <a:xfrm>
              <a:off x="4067402" y="1127370"/>
              <a:ext cx="1433046" cy="1433118"/>
            </a:xfrm>
            <a:prstGeom prst="circularArrow">
              <a:avLst>
                <a:gd name="adj1" fmla="val 10980"/>
                <a:gd name="adj2" fmla="val 1142322"/>
                <a:gd name="adj3" fmla="val 4500000"/>
                <a:gd name="adj4" fmla="val 10800000"/>
                <a:gd name="adj5" fmla="val 12500"/>
              </a:avLst>
            </a:prstGeom>
            <a:ln>
              <a:solidFill>
                <a:srgbClr val="008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 name="Group 4"/>
            <p:cNvGrpSpPr/>
            <p:nvPr/>
          </p:nvGrpSpPr>
          <p:grpSpPr>
            <a:xfrm>
              <a:off x="4358059" y="1623715"/>
              <a:ext cx="799721" cy="399681"/>
              <a:chOff x="1142996" y="857822"/>
              <a:chExt cx="799721" cy="399681"/>
            </a:xfrm>
          </p:grpSpPr>
          <p:sp>
            <p:nvSpPr>
              <p:cNvPr id="22" name="Rectangle 21"/>
              <p:cNvSpPr/>
              <p:nvPr/>
            </p:nvSpPr>
            <p:spPr>
              <a:xfrm>
                <a:off x="1142996" y="857822"/>
                <a:ext cx="799721" cy="3996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p:cNvSpPr/>
              <p:nvPr/>
            </p:nvSpPr>
            <p:spPr>
              <a:xfrm>
                <a:off x="1142996" y="857822"/>
                <a:ext cx="799721" cy="3996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GB" sz="1300" b="1" kern="1200" dirty="0" smtClean="0"/>
                  <a:t>Green Impact</a:t>
                </a:r>
                <a:endParaRPr lang="en-GB" sz="1300" b="1" kern="1200" dirty="0"/>
              </a:p>
            </p:txBody>
          </p:sp>
        </p:grpSp>
        <p:sp>
          <p:nvSpPr>
            <p:cNvPr id="6" name=" 6"/>
            <p:cNvSpPr/>
            <p:nvPr/>
          </p:nvSpPr>
          <p:spPr>
            <a:xfrm>
              <a:off x="3643552" y="1928102"/>
              <a:ext cx="1433046" cy="1433118"/>
            </a:xfrm>
            <a:prstGeom prst="leftCircularArrow">
              <a:avLst>
                <a:gd name="adj1" fmla="val 10980"/>
                <a:gd name="adj2" fmla="val 1142322"/>
                <a:gd name="adj3" fmla="val 6300000"/>
                <a:gd name="adj4" fmla="val 18900000"/>
                <a:gd name="adj5" fmla="val 12500"/>
              </a:avLst>
            </a:prstGeom>
            <a:ln>
              <a:solidFill>
                <a:srgbClr val="008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 name="Group 6"/>
            <p:cNvGrpSpPr/>
            <p:nvPr/>
          </p:nvGrpSpPr>
          <p:grpSpPr>
            <a:xfrm>
              <a:off x="3958333" y="2448984"/>
              <a:ext cx="799721" cy="399681"/>
              <a:chOff x="743270" y="1683091"/>
              <a:chExt cx="799721" cy="399681"/>
            </a:xfrm>
          </p:grpSpPr>
          <p:sp>
            <p:nvSpPr>
              <p:cNvPr id="20" name="Rectangle 19"/>
              <p:cNvSpPr/>
              <p:nvPr/>
            </p:nvSpPr>
            <p:spPr>
              <a:xfrm>
                <a:off x="743270" y="1683091"/>
                <a:ext cx="799721" cy="3996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angle 20"/>
              <p:cNvSpPr/>
              <p:nvPr/>
            </p:nvSpPr>
            <p:spPr>
              <a:xfrm>
                <a:off x="743270" y="1683091"/>
                <a:ext cx="799721" cy="3996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GB" sz="1300" b="1" kern="1200" dirty="0" smtClean="0"/>
                  <a:t>Engages</a:t>
                </a:r>
                <a:endParaRPr lang="en-GB" sz="1300" b="1" kern="1200" dirty="0"/>
              </a:p>
            </p:txBody>
          </p:sp>
        </p:grpSp>
        <p:sp>
          <p:nvSpPr>
            <p:cNvPr id="8" name="Circular Arrow 7"/>
            <p:cNvSpPr/>
            <p:nvPr/>
          </p:nvSpPr>
          <p:spPr>
            <a:xfrm>
              <a:off x="4041665" y="2755221"/>
              <a:ext cx="1433046" cy="1433118"/>
            </a:xfrm>
            <a:prstGeom prst="circularArrow">
              <a:avLst>
                <a:gd name="adj1" fmla="val 10980"/>
                <a:gd name="adj2" fmla="val 1142322"/>
                <a:gd name="adj3" fmla="val 4500000"/>
                <a:gd name="adj4" fmla="val 13500000"/>
                <a:gd name="adj5" fmla="val 12500"/>
              </a:avLst>
            </a:prstGeom>
            <a:ln>
              <a:solidFill>
                <a:srgbClr val="008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4358059" y="3273790"/>
              <a:ext cx="799721" cy="399681"/>
              <a:chOff x="1142996" y="2507897"/>
              <a:chExt cx="799721" cy="399681"/>
            </a:xfrm>
          </p:grpSpPr>
          <p:sp>
            <p:nvSpPr>
              <p:cNvPr id="18" name="Rectangle 17"/>
              <p:cNvSpPr/>
              <p:nvPr/>
            </p:nvSpPr>
            <p:spPr>
              <a:xfrm>
                <a:off x="1142996" y="2507897"/>
                <a:ext cx="799721" cy="3996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1142996" y="2507897"/>
                <a:ext cx="799721" cy="3996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GB" sz="1300" b="1" kern="1200" dirty="0" smtClean="0"/>
                  <a:t>Encourages</a:t>
                </a:r>
                <a:endParaRPr lang="en-GB" sz="1300" b="1" kern="1200" dirty="0"/>
              </a:p>
            </p:txBody>
          </p:sp>
        </p:grpSp>
        <p:sp>
          <p:nvSpPr>
            <p:cNvPr id="10" name=" 12"/>
            <p:cNvSpPr/>
            <p:nvPr/>
          </p:nvSpPr>
          <p:spPr>
            <a:xfrm>
              <a:off x="3643552" y="3580028"/>
              <a:ext cx="1433046" cy="1433118"/>
            </a:xfrm>
            <a:prstGeom prst="leftCircularArrow">
              <a:avLst>
                <a:gd name="adj1" fmla="val 10980"/>
                <a:gd name="adj2" fmla="val 1142322"/>
                <a:gd name="adj3" fmla="val 6300000"/>
                <a:gd name="adj4" fmla="val 18900000"/>
                <a:gd name="adj5" fmla="val 12500"/>
              </a:avLst>
            </a:prstGeom>
            <a:ln>
              <a:solidFill>
                <a:srgbClr val="008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3958333" y="4099059"/>
              <a:ext cx="799721" cy="399681"/>
              <a:chOff x="743270" y="3333166"/>
              <a:chExt cx="799721" cy="399681"/>
            </a:xfrm>
          </p:grpSpPr>
          <p:sp>
            <p:nvSpPr>
              <p:cNvPr id="16" name="Rectangle 15"/>
              <p:cNvSpPr/>
              <p:nvPr/>
            </p:nvSpPr>
            <p:spPr>
              <a:xfrm>
                <a:off x="743270" y="3333166"/>
                <a:ext cx="799721" cy="3996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743270" y="3333166"/>
                <a:ext cx="799721" cy="3996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GB" sz="1300" b="1" kern="1200" dirty="0" smtClean="0"/>
                  <a:t>Enables</a:t>
                </a:r>
                <a:endParaRPr lang="en-GB" sz="1300" b="1" kern="1200" dirty="0"/>
              </a:p>
            </p:txBody>
          </p:sp>
        </p:grpSp>
        <p:sp>
          <p:nvSpPr>
            <p:cNvPr id="12" name="Block Arc 11"/>
            <p:cNvSpPr/>
            <p:nvPr/>
          </p:nvSpPr>
          <p:spPr>
            <a:xfrm>
              <a:off x="4143545" y="4498741"/>
              <a:ext cx="1231167" cy="1231889"/>
            </a:xfrm>
            <a:prstGeom prst="blockArc">
              <a:avLst>
                <a:gd name="adj1" fmla="val 13500000"/>
                <a:gd name="adj2" fmla="val 10800000"/>
                <a:gd name="adj3" fmla="val 12740"/>
              </a:avLst>
            </a:prstGeom>
            <a:ln>
              <a:solidFill>
                <a:srgbClr val="008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4286495" y="4924328"/>
              <a:ext cx="871286" cy="399681"/>
              <a:chOff x="1071432" y="4158435"/>
              <a:chExt cx="871286" cy="399681"/>
            </a:xfrm>
          </p:grpSpPr>
          <p:sp>
            <p:nvSpPr>
              <p:cNvPr id="14" name="Rectangle 13"/>
              <p:cNvSpPr/>
              <p:nvPr/>
            </p:nvSpPr>
            <p:spPr>
              <a:xfrm>
                <a:off x="1142996" y="4158435"/>
                <a:ext cx="799721" cy="3996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1071432" y="4158435"/>
                <a:ext cx="871286" cy="3996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GB" sz="1300" b="1" kern="1200" dirty="0" smtClean="0"/>
                  <a:t>Exemplifies</a:t>
                </a:r>
                <a:endParaRPr lang="en-GB" sz="1300" b="1" kern="1200" dirty="0"/>
              </a:p>
            </p:txBody>
          </p:sp>
        </p:grpSp>
      </p:grpSp>
      <p:grpSp>
        <p:nvGrpSpPr>
          <p:cNvPr id="25" name="Group 24"/>
          <p:cNvGrpSpPr/>
          <p:nvPr/>
        </p:nvGrpSpPr>
        <p:grpSpPr>
          <a:xfrm>
            <a:off x="87783" y="6103556"/>
            <a:ext cx="4922367" cy="690563"/>
            <a:chOff x="87783" y="6103556"/>
            <a:chExt cx="4922367" cy="690563"/>
          </a:xfrm>
        </p:grpSpPr>
        <p:grpSp>
          <p:nvGrpSpPr>
            <p:cNvPr id="26" name="Group 18"/>
            <p:cNvGrpSpPr/>
            <p:nvPr/>
          </p:nvGrpSpPr>
          <p:grpSpPr>
            <a:xfrm>
              <a:off x="87783" y="6133719"/>
              <a:ext cx="3150208" cy="660400"/>
              <a:chOff x="87783" y="6049900"/>
              <a:chExt cx="3565118" cy="742583"/>
            </a:xfrm>
          </p:grpSpPr>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t="40982"/>
              <a:stretch/>
            </p:blipFill>
            <p:spPr>
              <a:xfrm>
                <a:off x="87783" y="6166064"/>
                <a:ext cx="2270225" cy="598548"/>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2781" y="6049900"/>
                <a:ext cx="1080120" cy="742583"/>
              </a:xfrm>
              <a:prstGeom prst="rect">
                <a:avLst/>
              </a:prstGeom>
            </p:spPr>
          </p:pic>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6103556"/>
              <a:ext cx="1657350" cy="690563"/>
            </a:xfrm>
            <a:prstGeom prst="rect">
              <a:avLst/>
            </a:prstGeom>
          </p:spPr>
        </p:pic>
      </p:grpSp>
      <p:sp>
        <p:nvSpPr>
          <p:cNvPr id="31" name="TextBox 30"/>
          <p:cNvSpPr txBox="1"/>
          <p:nvPr/>
        </p:nvSpPr>
        <p:spPr>
          <a:xfrm>
            <a:off x="428596" y="1120926"/>
            <a:ext cx="5583564" cy="2308324"/>
          </a:xfrm>
          <a:prstGeom prst="rect">
            <a:avLst/>
          </a:prstGeom>
          <a:noFill/>
        </p:spPr>
        <p:txBody>
          <a:bodyPr wrap="square" rtlCol="0">
            <a:spAutoFit/>
          </a:bodyPr>
          <a:lstStyle/>
          <a:p>
            <a:pPr algn="ctr" fontAlgn="base"/>
            <a:r>
              <a:rPr lang="en-GB" sz="2400" b="1" dirty="0" smtClean="0"/>
              <a:t>“Green Impact is an environmental accreditation and awards scheme run by the National Union of Students. We bring together staff and students to green campuses, curriculums and communities across the country.”</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8444" y="3452647"/>
            <a:ext cx="3612981" cy="2408654"/>
          </a:xfrm>
          <a:prstGeom prst="rect">
            <a:avLst/>
          </a:prstGeom>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rallelogram 13"/>
          <p:cNvSpPr/>
          <p:nvPr/>
        </p:nvSpPr>
        <p:spPr>
          <a:xfrm>
            <a:off x="323528" y="287070"/>
            <a:ext cx="8208912" cy="720080"/>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34008" y="354722"/>
            <a:ext cx="7272808" cy="584775"/>
          </a:xfrm>
          <a:prstGeom prst="rect">
            <a:avLst/>
          </a:prstGeom>
          <a:noFill/>
        </p:spPr>
        <p:txBody>
          <a:bodyPr wrap="square" rtlCol="0">
            <a:spAutoFit/>
          </a:bodyPr>
          <a:lstStyle/>
          <a:p>
            <a:r>
              <a:rPr lang="en-GB" sz="3200" dirty="0" smtClean="0">
                <a:solidFill>
                  <a:schemeClr val="bg1"/>
                </a:solidFill>
              </a:rPr>
              <a:t>Green Impact at UWS - Headline Figures</a:t>
            </a:r>
            <a:endParaRPr lang="en-GB" sz="3200" dirty="0">
              <a:solidFill>
                <a:schemeClr val="bg1"/>
              </a:solidFill>
            </a:endParaRPr>
          </a:p>
        </p:txBody>
      </p:sp>
      <p:pic>
        <p:nvPicPr>
          <p:cNvPr id="17" name="Picture 16"/>
          <p:cNvPicPr>
            <a:picLocks noChangeAspect="1"/>
          </p:cNvPicPr>
          <p:nvPr/>
        </p:nvPicPr>
        <p:blipFill rotWithShape="1">
          <a:blip r:embed="rId2" cstate="print"/>
          <a:srcRect l="30630" t="14563" r="46126" b="25391"/>
          <a:stretch/>
        </p:blipFill>
        <p:spPr>
          <a:xfrm>
            <a:off x="5174429" y="1153786"/>
            <a:ext cx="3358011" cy="4877110"/>
          </a:xfrm>
          <a:prstGeom prst="rect">
            <a:avLst/>
          </a:prstGeom>
        </p:spPr>
      </p:pic>
      <p:sp>
        <p:nvSpPr>
          <p:cNvPr id="2" name="Rectangle 1"/>
          <p:cNvSpPr/>
          <p:nvPr/>
        </p:nvSpPr>
        <p:spPr>
          <a:xfrm>
            <a:off x="323526" y="939497"/>
            <a:ext cx="4850901" cy="5209118"/>
          </a:xfrm>
          <a:prstGeom prst="rect">
            <a:avLst/>
          </a:prstGeom>
        </p:spPr>
        <p:txBody>
          <a:bodyPr wrap="square">
            <a:spAutoFit/>
          </a:bodyPr>
          <a:lstStyle/>
          <a:p>
            <a:pPr>
              <a:lnSpc>
                <a:spcPct val="150000"/>
              </a:lnSpc>
            </a:pPr>
            <a:r>
              <a:rPr lang="en-GB" sz="1900" b="1" dirty="0" smtClean="0"/>
              <a:t>2014 – 2015 </a:t>
            </a:r>
          </a:p>
          <a:p>
            <a:r>
              <a:rPr lang="en-GB" sz="1900" b="1" dirty="0" smtClean="0">
                <a:solidFill>
                  <a:srgbClr val="00B050"/>
                </a:solidFill>
              </a:rPr>
              <a:t>10</a:t>
            </a:r>
            <a:r>
              <a:rPr lang="en-GB" sz="1900" dirty="0" smtClean="0"/>
              <a:t> </a:t>
            </a:r>
            <a:r>
              <a:rPr lang="en-GB" sz="1900" dirty="0"/>
              <a:t>teams </a:t>
            </a:r>
            <a:endParaRPr lang="en-GB" sz="1900" dirty="0" smtClean="0"/>
          </a:p>
          <a:p>
            <a:r>
              <a:rPr lang="en-GB" sz="1900" b="1" dirty="0" smtClean="0">
                <a:solidFill>
                  <a:srgbClr val="00B050"/>
                </a:solidFill>
              </a:rPr>
              <a:t>243</a:t>
            </a:r>
            <a:r>
              <a:rPr lang="en-GB" sz="1900" dirty="0" smtClean="0"/>
              <a:t> </a:t>
            </a:r>
            <a:r>
              <a:rPr lang="en-GB" sz="1900" dirty="0"/>
              <a:t>staff, </a:t>
            </a:r>
            <a:r>
              <a:rPr lang="en-GB" sz="1900" b="1" dirty="0" smtClean="0">
                <a:solidFill>
                  <a:srgbClr val="00B050"/>
                </a:solidFill>
              </a:rPr>
              <a:t>55</a:t>
            </a:r>
            <a:r>
              <a:rPr lang="en-GB" sz="1900" dirty="0" smtClean="0"/>
              <a:t> </a:t>
            </a:r>
            <a:r>
              <a:rPr lang="en-GB" sz="1900" dirty="0"/>
              <a:t>were directly involved </a:t>
            </a:r>
            <a:endParaRPr lang="en-GB" sz="1900" dirty="0" smtClean="0"/>
          </a:p>
          <a:p>
            <a:r>
              <a:rPr lang="en-GB" sz="1900" b="1" dirty="0" smtClean="0">
                <a:solidFill>
                  <a:srgbClr val="00B050"/>
                </a:solidFill>
              </a:rPr>
              <a:t>11</a:t>
            </a:r>
            <a:r>
              <a:rPr lang="en-GB" sz="1900" dirty="0" smtClean="0"/>
              <a:t> </a:t>
            </a:r>
            <a:r>
              <a:rPr lang="en-GB" sz="1900" dirty="0"/>
              <a:t>student </a:t>
            </a:r>
            <a:r>
              <a:rPr lang="en-GB" sz="1900" dirty="0" smtClean="0"/>
              <a:t>assistants and auditors </a:t>
            </a:r>
            <a:r>
              <a:rPr lang="en-GB" sz="1900" dirty="0"/>
              <a:t>trained</a:t>
            </a:r>
          </a:p>
          <a:p>
            <a:r>
              <a:rPr lang="en-GB" sz="1900" b="1" dirty="0" smtClean="0">
                <a:solidFill>
                  <a:srgbClr val="00B050"/>
                </a:solidFill>
              </a:rPr>
              <a:t>375</a:t>
            </a:r>
            <a:r>
              <a:rPr lang="en-GB" sz="1900" dirty="0" smtClean="0"/>
              <a:t> </a:t>
            </a:r>
            <a:r>
              <a:rPr lang="en-GB" sz="1900" dirty="0"/>
              <a:t>greening actions complete</a:t>
            </a:r>
          </a:p>
          <a:p>
            <a:r>
              <a:rPr lang="en-GB" sz="1900" dirty="0"/>
              <a:t>Potential carbon saving of </a:t>
            </a:r>
            <a:r>
              <a:rPr lang="en-GB" sz="1900" b="1" dirty="0" smtClean="0">
                <a:solidFill>
                  <a:srgbClr val="00B050"/>
                </a:solidFill>
              </a:rPr>
              <a:t>71,000kg </a:t>
            </a:r>
            <a:r>
              <a:rPr lang="en-GB" sz="1900" b="1" dirty="0">
                <a:solidFill>
                  <a:srgbClr val="00B050"/>
                </a:solidFill>
              </a:rPr>
              <a:t>CO2e </a:t>
            </a:r>
            <a:r>
              <a:rPr lang="en-GB" sz="1900" dirty="0"/>
              <a:t>&amp; cost savings of </a:t>
            </a:r>
            <a:r>
              <a:rPr lang="en-GB" sz="1900" b="1" dirty="0" smtClean="0">
                <a:solidFill>
                  <a:srgbClr val="00B050"/>
                </a:solidFill>
              </a:rPr>
              <a:t>£15,000</a:t>
            </a:r>
            <a:endParaRPr lang="en-GB" sz="1900" b="1" dirty="0">
              <a:solidFill>
                <a:srgbClr val="00B050"/>
              </a:solidFill>
            </a:endParaRPr>
          </a:p>
          <a:p>
            <a:endParaRPr lang="en-GB" sz="1900" dirty="0"/>
          </a:p>
          <a:p>
            <a:r>
              <a:rPr lang="en-GB" sz="1900" b="1" dirty="0" smtClean="0"/>
              <a:t>2015 – 2016</a:t>
            </a:r>
          </a:p>
          <a:p>
            <a:r>
              <a:rPr lang="en-GB" sz="1900" b="1" dirty="0" smtClean="0">
                <a:solidFill>
                  <a:srgbClr val="00B050"/>
                </a:solidFill>
              </a:rPr>
              <a:t>19</a:t>
            </a:r>
            <a:r>
              <a:rPr lang="en-GB" sz="1900" dirty="0" smtClean="0"/>
              <a:t> teams </a:t>
            </a:r>
          </a:p>
          <a:p>
            <a:r>
              <a:rPr lang="en-GB" sz="1900" b="1" dirty="0" smtClean="0">
                <a:solidFill>
                  <a:srgbClr val="00B050"/>
                </a:solidFill>
              </a:rPr>
              <a:t>16</a:t>
            </a:r>
            <a:r>
              <a:rPr lang="en-GB" sz="1900" dirty="0" smtClean="0"/>
              <a:t> student assistants trained</a:t>
            </a:r>
          </a:p>
          <a:p>
            <a:endParaRPr lang="en-GB" sz="1900" dirty="0" smtClean="0"/>
          </a:p>
          <a:p>
            <a:r>
              <a:rPr lang="en-GB" sz="1900" b="1" dirty="0" smtClean="0"/>
              <a:t>Nationally</a:t>
            </a:r>
            <a:endParaRPr lang="en-GB" sz="1900" b="1" dirty="0"/>
          </a:p>
          <a:p>
            <a:r>
              <a:rPr lang="en-GB" sz="1900" dirty="0"/>
              <a:t>Over </a:t>
            </a:r>
            <a:r>
              <a:rPr lang="en-GB" sz="1900" b="1" dirty="0">
                <a:solidFill>
                  <a:srgbClr val="00B050"/>
                </a:solidFill>
              </a:rPr>
              <a:t>1,500</a:t>
            </a:r>
            <a:r>
              <a:rPr lang="en-GB" sz="1900" dirty="0"/>
              <a:t> teams</a:t>
            </a:r>
          </a:p>
          <a:p>
            <a:r>
              <a:rPr lang="en-GB" sz="1900" dirty="0"/>
              <a:t>Over </a:t>
            </a:r>
            <a:r>
              <a:rPr lang="en-GB" sz="1900" b="1" dirty="0">
                <a:solidFill>
                  <a:srgbClr val="00B050"/>
                </a:solidFill>
              </a:rPr>
              <a:t>55,000</a:t>
            </a:r>
            <a:r>
              <a:rPr lang="en-GB" sz="1900" dirty="0"/>
              <a:t> greening actions</a:t>
            </a:r>
          </a:p>
          <a:p>
            <a:endParaRPr lang="en-GB" sz="1900" dirty="0"/>
          </a:p>
          <a:p>
            <a:r>
              <a:rPr lang="en-GB" sz="1900" dirty="0"/>
              <a:t>…small changes can make a </a:t>
            </a:r>
            <a:r>
              <a:rPr lang="en-GB" sz="1900" b="1" dirty="0">
                <a:solidFill>
                  <a:srgbClr val="00B050"/>
                </a:solidFill>
              </a:rPr>
              <a:t>BIG</a:t>
            </a:r>
            <a:r>
              <a:rPr lang="en-GB" sz="1900" dirty="0"/>
              <a:t> impact.</a:t>
            </a:r>
          </a:p>
        </p:txBody>
      </p:sp>
      <p:grpSp>
        <p:nvGrpSpPr>
          <p:cNvPr id="18" name="Group 17"/>
          <p:cNvGrpSpPr/>
          <p:nvPr/>
        </p:nvGrpSpPr>
        <p:grpSpPr>
          <a:xfrm>
            <a:off x="87783" y="6103556"/>
            <a:ext cx="4922367" cy="690563"/>
            <a:chOff x="87783" y="6103556"/>
            <a:chExt cx="4922367" cy="690563"/>
          </a:xfrm>
        </p:grpSpPr>
        <p:grpSp>
          <p:nvGrpSpPr>
            <p:cNvPr id="19" name="Group 18"/>
            <p:cNvGrpSpPr/>
            <p:nvPr/>
          </p:nvGrpSpPr>
          <p:grpSpPr>
            <a:xfrm>
              <a:off x="87783" y="6133719"/>
              <a:ext cx="3150207" cy="660400"/>
              <a:chOff x="87783" y="6049900"/>
              <a:chExt cx="3565118" cy="742583"/>
            </a:xfrm>
          </p:grpSpPr>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t="40982"/>
              <a:stretch/>
            </p:blipFill>
            <p:spPr>
              <a:xfrm>
                <a:off x="87783" y="6166064"/>
                <a:ext cx="2270225" cy="598548"/>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2781" y="6049900"/>
                <a:ext cx="1080120" cy="742583"/>
              </a:xfrm>
              <a:prstGeom prst="rect">
                <a:avLst/>
              </a:prstGeom>
            </p:spPr>
          </p:pic>
        </p:gr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6103556"/>
              <a:ext cx="1657350" cy="690563"/>
            </a:xfrm>
            <a:prstGeom prst="rect">
              <a:avLst/>
            </a:prstGeom>
          </p:spPr>
        </p:pic>
      </p:grpSp>
    </p:spTree>
    <p:extLst>
      <p:ext uri="{BB962C8B-B14F-4D97-AF65-F5344CB8AC3E}">
        <p14:creationId xmlns:p14="http://schemas.microsoft.com/office/powerpoint/2010/main" val="923596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14" t="25467" r="11120" b="4012"/>
          <a:stretch/>
        </p:blipFill>
        <p:spPr bwMode="auto">
          <a:xfrm>
            <a:off x="89756" y="-61415"/>
            <a:ext cx="8964488" cy="7322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507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784" y="1340768"/>
            <a:ext cx="8229600" cy="4464497"/>
          </a:xfrm>
        </p:spPr>
        <p:txBody>
          <a:bodyPr>
            <a:normAutofit/>
          </a:bodyPr>
          <a:lstStyle/>
          <a:p>
            <a:r>
              <a:rPr lang="en-GB" dirty="0" smtClean="0"/>
              <a:t>Catering, cleaning, Facilities, Grounds and Chemistry labs. </a:t>
            </a:r>
          </a:p>
          <a:p>
            <a:pPr marL="0" indent="0">
              <a:buNone/>
            </a:pPr>
            <a:r>
              <a:rPr lang="en-GB" dirty="0" smtClean="0"/>
              <a:t>    Engineering department – to be written…</a:t>
            </a:r>
          </a:p>
          <a:p>
            <a:r>
              <a:rPr lang="en-GB" dirty="0" smtClean="0"/>
              <a:t>Tailored and appropriate</a:t>
            </a:r>
          </a:p>
          <a:p>
            <a:r>
              <a:rPr lang="en-GB" dirty="0" smtClean="0"/>
              <a:t>Better staff engagement</a:t>
            </a:r>
          </a:p>
          <a:p>
            <a:r>
              <a:rPr lang="en-GB" dirty="0" smtClean="0"/>
              <a:t>More effective impact</a:t>
            </a:r>
          </a:p>
          <a:p>
            <a:endParaRPr lang="en-GB" dirty="0"/>
          </a:p>
        </p:txBody>
      </p:sp>
      <p:sp>
        <p:nvSpPr>
          <p:cNvPr id="4" name="Parallelogram 3"/>
          <p:cNvSpPr/>
          <p:nvPr/>
        </p:nvSpPr>
        <p:spPr>
          <a:xfrm>
            <a:off x="323528" y="287070"/>
            <a:ext cx="8208912" cy="720080"/>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4638"/>
            <a:ext cx="8229600" cy="732512"/>
          </a:xfrm>
        </p:spPr>
        <p:txBody>
          <a:bodyPr>
            <a:normAutofit/>
          </a:bodyPr>
          <a:lstStyle/>
          <a:p>
            <a:pPr algn="l"/>
            <a:r>
              <a:rPr lang="en-GB" sz="3200" dirty="0" smtClean="0">
                <a:solidFill>
                  <a:schemeClr val="bg1"/>
                </a:solidFill>
              </a:rPr>
              <a:t>Department specific workbooks</a:t>
            </a:r>
            <a:endParaRPr lang="en-GB" sz="3200" dirty="0">
              <a:solidFill>
                <a:schemeClr val="bg1"/>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37327"/>
          <a:stretch/>
        </p:blipFill>
        <p:spPr>
          <a:xfrm>
            <a:off x="5220072" y="3166450"/>
            <a:ext cx="3168352" cy="2967269"/>
          </a:xfrm>
          <a:prstGeom prst="rect">
            <a:avLst/>
          </a:prstGeom>
          <a:ln>
            <a:solidFill>
              <a:schemeClr val="tx1">
                <a:lumMod val="50000"/>
                <a:lumOff val="50000"/>
              </a:schemeClr>
            </a:solidFill>
          </a:ln>
        </p:spPr>
      </p:pic>
      <p:grpSp>
        <p:nvGrpSpPr>
          <p:cNvPr id="6" name="Group 5"/>
          <p:cNvGrpSpPr/>
          <p:nvPr/>
        </p:nvGrpSpPr>
        <p:grpSpPr>
          <a:xfrm>
            <a:off x="87783" y="6103556"/>
            <a:ext cx="4922367" cy="690563"/>
            <a:chOff x="87783" y="6103556"/>
            <a:chExt cx="4922367" cy="690563"/>
          </a:xfrm>
        </p:grpSpPr>
        <p:grpSp>
          <p:nvGrpSpPr>
            <p:cNvPr id="7" name="Group 18"/>
            <p:cNvGrpSpPr/>
            <p:nvPr/>
          </p:nvGrpSpPr>
          <p:grpSpPr>
            <a:xfrm>
              <a:off x="87783" y="6133719"/>
              <a:ext cx="3150208" cy="660400"/>
              <a:chOff x="87783" y="6049900"/>
              <a:chExt cx="3565118" cy="742583"/>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40982"/>
              <a:stretch/>
            </p:blipFill>
            <p:spPr>
              <a:xfrm>
                <a:off x="87783" y="6166064"/>
                <a:ext cx="2270225" cy="59854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2781" y="6049900"/>
                <a:ext cx="1080120" cy="742583"/>
              </a:xfrm>
              <a:prstGeom prst="rect">
                <a:avLst/>
              </a:prstGeom>
            </p:spPr>
          </p:pic>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6103556"/>
              <a:ext cx="1657350" cy="690563"/>
            </a:xfrm>
            <a:prstGeom prst="rect">
              <a:avLst/>
            </a:prstGeom>
          </p:spPr>
        </p:pic>
      </p:grpSp>
    </p:spTree>
    <p:extLst>
      <p:ext uri="{BB962C8B-B14F-4D97-AF65-F5344CB8AC3E}">
        <p14:creationId xmlns:p14="http://schemas.microsoft.com/office/powerpoint/2010/main" val="3353729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229600" cy="604664"/>
          </a:xfrm>
        </p:spPr>
        <p:txBody>
          <a:bodyPr/>
          <a:lstStyle/>
          <a:p>
            <a:pPr marL="0" indent="0" algn="ctr">
              <a:buNone/>
            </a:pPr>
            <a:r>
              <a:rPr lang="en-GB" b="1" dirty="0" smtClean="0"/>
              <a:t>Charlie McGuiness, Chemistry Lab Technician</a:t>
            </a:r>
          </a:p>
          <a:p>
            <a:pPr marL="0" indent="0">
              <a:buNone/>
            </a:pPr>
            <a:endParaRPr lang="en-GB" dirty="0"/>
          </a:p>
        </p:txBody>
      </p:sp>
      <p:sp>
        <p:nvSpPr>
          <p:cNvPr id="4" name="Parallelogram 3"/>
          <p:cNvSpPr/>
          <p:nvPr/>
        </p:nvSpPr>
        <p:spPr>
          <a:xfrm>
            <a:off x="323528" y="287070"/>
            <a:ext cx="8208912" cy="720080"/>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464266" y="287070"/>
            <a:ext cx="7927436" cy="7325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chemeClr val="bg1"/>
                </a:solidFill>
              </a:rPr>
              <a:t>Department specific workbooks</a:t>
            </a:r>
          </a:p>
        </p:txBody>
      </p:sp>
      <p:grpSp>
        <p:nvGrpSpPr>
          <p:cNvPr id="6" name="Group 5"/>
          <p:cNvGrpSpPr/>
          <p:nvPr/>
        </p:nvGrpSpPr>
        <p:grpSpPr>
          <a:xfrm>
            <a:off x="87783" y="6103556"/>
            <a:ext cx="4922367" cy="690563"/>
            <a:chOff x="87783" y="6103556"/>
            <a:chExt cx="4922367" cy="690563"/>
          </a:xfrm>
        </p:grpSpPr>
        <p:grpSp>
          <p:nvGrpSpPr>
            <p:cNvPr id="7" name="Group 6"/>
            <p:cNvGrpSpPr/>
            <p:nvPr/>
          </p:nvGrpSpPr>
          <p:grpSpPr>
            <a:xfrm>
              <a:off x="87783" y="6133719"/>
              <a:ext cx="3150207" cy="660400"/>
              <a:chOff x="87783" y="6049900"/>
              <a:chExt cx="3565118" cy="742583"/>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40982"/>
              <a:stretch/>
            </p:blipFill>
            <p:spPr>
              <a:xfrm>
                <a:off x="87783" y="6166064"/>
                <a:ext cx="2270225" cy="5985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2781" y="6049900"/>
                <a:ext cx="1080120" cy="742583"/>
              </a:xfrm>
              <a:prstGeom prst="rect">
                <a:avLst/>
              </a:prstGeom>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6103556"/>
              <a:ext cx="1657350" cy="690563"/>
            </a:xfrm>
            <a:prstGeom prst="rect">
              <a:avLst/>
            </a:prstGeom>
          </p:spPr>
        </p:pic>
      </p:gr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9928" t="7960" r="15424" b="15025"/>
          <a:stretch/>
        </p:blipFill>
        <p:spPr>
          <a:xfrm>
            <a:off x="5500048" y="1953319"/>
            <a:ext cx="2891654" cy="4475010"/>
          </a:xfrm>
          <a:prstGeom prst="rect">
            <a:avLst/>
          </a:prstGeom>
          <a:ln>
            <a:solidFill>
              <a:schemeClr val="tx1">
                <a:lumMod val="50000"/>
                <a:lumOff val="50000"/>
              </a:schemeClr>
            </a:solidFill>
          </a:ln>
        </p:spPr>
      </p:pic>
      <p:sp>
        <p:nvSpPr>
          <p:cNvPr id="12" name="TextBox 11"/>
          <p:cNvSpPr txBox="1"/>
          <p:nvPr/>
        </p:nvSpPr>
        <p:spPr>
          <a:xfrm>
            <a:off x="280927" y="1954660"/>
            <a:ext cx="4959709" cy="3939540"/>
          </a:xfrm>
          <a:prstGeom prst="rect">
            <a:avLst/>
          </a:prstGeom>
          <a:noFill/>
        </p:spPr>
        <p:txBody>
          <a:bodyPr wrap="square" rtlCol="0">
            <a:spAutoFit/>
          </a:bodyPr>
          <a:lstStyle/>
          <a:p>
            <a:pPr marL="285750" indent="-285750">
              <a:buFont typeface="Arial" panose="020B0604020202020204" pitchFamily="34" charset="0"/>
              <a:buChar char="•"/>
            </a:pPr>
            <a:r>
              <a:rPr lang="en-GB" sz="2300" dirty="0"/>
              <a:t>Alternatives to </a:t>
            </a:r>
            <a:r>
              <a:rPr lang="en-GB" sz="2300" dirty="0" smtClean="0"/>
              <a:t>helium </a:t>
            </a:r>
            <a:endParaRPr lang="en-GB" sz="2300" dirty="0"/>
          </a:p>
          <a:p>
            <a:pPr marL="285750" indent="-285750">
              <a:buFont typeface="Arial" panose="020B0604020202020204" pitchFamily="34" charset="0"/>
              <a:buChar char="•"/>
            </a:pPr>
            <a:r>
              <a:rPr lang="en-GB" sz="2300" dirty="0" smtClean="0"/>
              <a:t>Replacement of Fume hoods for new ones – 80% more energy efficient</a:t>
            </a:r>
          </a:p>
          <a:p>
            <a:pPr marL="285750" indent="-285750">
              <a:buFont typeface="Arial" panose="020B0604020202020204" pitchFamily="34" charset="0"/>
              <a:buChar char="•"/>
            </a:pPr>
            <a:r>
              <a:rPr lang="en-GB" sz="2300" dirty="0" smtClean="0"/>
              <a:t>Energy consumption added as procurement procedure e.g. A+ fridges and freezers; and waterless condensers purchased</a:t>
            </a:r>
          </a:p>
          <a:p>
            <a:pPr marL="285750" indent="-285750">
              <a:buFont typeface="Arial" panose="020B0604020202020204" pitchFamily="34" charset="0"/>
              <a:buChar char="•"/>
            </a:pPr>
            <a:r>
              <a:rPr lang="en-GB" sz="2300" dirty="0" smtClean="0"/>
              <a:t>Bottle collection facilities</a:t>
            </a:r>
          </a:p>
          <a:p>
            <a:pPr marL="285750" indent="-285750">
              <a:buFont typeface="Arial" panose="020B0604020202020204" pitchFamily="34" charset="0"/>
              <a:buChar char="•"/>
            </a:pPr>
            <a:r>
              <a:rPr lang="en-GB" sz="2300" dirty="0" smtClean="0"/>
              <a:t>Smaller, compressed gas canisters</a:t>
            </a:r>
          </a:p>
          <a:p>
            <a:pPr marL="285750" indent="-285750">
              <a:buFont typeface="Arial" panose="020B0604020202020204" pitchFamily="34" charset="0"/>
              <a:buChar char="•"/>
            </a:pPr>
            <a:r>
              <a:rPr lang="en-GB" sz="2300" dirty="0" smtClean="0"/>
              <a:t>LED lighting in labs</a:t>
            </a:r>
          </a:p>
          <a:p>
            <a:endParaRPr lang="en-GB" sz="2000" dirty="0"/>
          </a:p>
        </p:txBody>
      </p:sp>
    </p:spTree>
    <p:extLst>
      <p:ext uri="{BB962C8B-B14F-4D97-AF65-F5344CB8AC3E}">
        <p14:creationId xmlns:p14="http://schemas.microsoft.com/office/powerpoint/2010/main" val="3333239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022" y="1124744"/>
            <a:ext cx="8176418" cy="604664"/>
          </a:xfrm>
        </p:spPr>
        <p:txBody>
          <a:bodyPr/>
          <a:lstStyle/>
          <a:p>
            <a:pPr marL="0" indent="0" algn="ctr">
              <a:buNone/>
            </a:pPr>
            <a:r>
              <a:rPr lang="en-GB" b="1" dirty="0" smtClean="0"/>
              <a:t>Catering teams – across all campuses</a:t>
            </a:r>
            <a:endParaRPr lang="en-GB" b="1" dirty="0"/>
          </a:p>
        </p:txBody>
      </p:sp>
      <p:sp>
        <p:nvSpPr>
          <p:cNvPr id="4" name="Parallelogram 3"/>
          <p:cNvSpPr/>
          <p:nvPr/>
        </p:nvSpPr>
        <p:spPr>
          <a:xfrm>
            <a:off x="323528" y="287070"/>
            <a:ext cx="8208912" cy="720080"/>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464266" y="287070"/>
            <a:ext cx="7927436" cy="7325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chemeClr val="bg1"/>
                </a:solidFill>
              </a:rPr>
              <a:t>Department specific workbooks</a:t>
            </a:r>
          </a:p>
        </p:txBody>
      </p:sp>
      <p:grpSp>
        <p:nvGrpSpPr>
          <p:cNvPr id="6" name="Group 5"/>
          <p:cNvGrpSpPr/>
          <p:nvPr/>
        </p:nvGrpSpPr>
        <p:grpSpPr>
          <a:xfrm>
            <a:off x="87783" y="6103556"/>
            <a:ext cx="4922367" cy="690563"/>
            <a:chOff x="87783" y="6103556"/>
            <a:chExt cx="4922367" cy="690563"/>
          </a:xfrm>
        </p:grpSpPr>
        <p:grpSp>
          <p:nvGrpSpPr>
            <p:cNvPr id="7" name="Group 6"/>
            <p:cNvGrpSpPr/>
            <p:nvPr/>
          </p:nvGrpSpPr>
          <p:grpSpPr>
            <a:xfrm>
              <a:off x="87783" y="6133719"/>
              <a:ext cx="3150207" cy="660400"/>
              <a:chOff x="87783" y="6049900"/>
              <a:chExt cx="3565118" cy="742583"/>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40982"/>
              <a:stretch/>
            </p:blipFill>
            <p:spPr>
              <a:xfrm>
                <a:off x="87783" y="6166064"/>
                <a:ext cx="2270225" cy="5985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2781" y="6049900"/>
                <a:ext cx="1080120" cy="742583"/>
              </a:xfrm>
              <a:prstGeom prst="rect">
                <a:avLst/>
              </a:prstGeom>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0" y="6103556"/>
              <a:ext cx="1657350" cy="690563"/>
            </a:xfrm>
            <a:prstGeom prst="rect">
              <a:avLst/>
            </a:prstGeom>
          </p:spPr>
        </p:pic>
      </p:grpSp>
      <p:sp>
        <p:nvSpPr>
          <p:cNvPr id="11" name="TextBox 10"/>
          <p:cNvSpPr txBox="1"/>
          <p:nvPr/>
        </p:nvSpPr>
        <p:spPr>
          <a:xfrm>
            <a:off x="717933" y="1844824"/>
            <a:ext cx="7708134" cy="2862322"/>
          </a:xfrm>
          <a:prstGeom prst="rect">
            <a:avLst/>
          </a:prstGeom>
          <a:noFill/>
        </p:spPr>
        <p:txBody>
          <a:bodyPr wrap="square" rtlCol="0">
            <a:spAutoFit/>
          </a:bodyPr>
          <a:lstStyle/>
          <a:p>
            <a:pPr algn="ctr"/>
            <a:r>
              <a:rPr lang="en-GB" sz="2800" b="1" dirty="0" smtClean="0"/>
              <a:t>2014 – 2015 </a:t>
            </a:r>
            <a:r>
              <a:rPr lang="en-GB" sz="2800" dirty="0" smtClean="0"/>
              <a:t>= 1 team (Paisley)</a:t>
            </a:r>
          </a:p>
          <a:p>
            <a:pPr algn="ctr"/>
            <a:r>
              <a:rPr lang="en-GB" sz="2800" b="1" dirty="0" smtClean="0"/>
              <a:t>2015 – 2016 </a:t>
            </a:r>
            <a:r>
              <a:rPr lang="en-GB" sz="2800" dirty="0" smtClean="0"/>
              <a:t>= 6 teams (All campuses)</a:t>
            </a:r>
          </a:p>
          <a:p>
            <a:endParaRPr lang="en-GB" sz="1050" dirty="0"/>
          </a:p>
          <a:p>
            <a:pPr marL="457200" indent="-457200">
              <a:buFont typeface="Arial" panose="020B0604020202020204" pitchFamily="34" charset="0"/>
              <a:buChar char="•"/>
            </a:pPr>
            <a:r>
              <a:rPr lang="en-GB" sz="2800" dirty="0" smtClean="0"/>
              <a:t>Working much more closely with Estates team to ensure responsible waste management</a:t>
            </a:r>
          </a:p>
          <a:p>
            <a:pPr marL="457200" indent="-457200">
              <a:buFont typeface="Arial" panose="020B0604020202020204" pitchFamily="34" charset="0"/>
              <a:buChar char="•"/>
            </a:pPr>
            <a:r>
              <a:rPr lang="en-GB" sz="2800" dirty="0" smtClean="0"/>
              <a:t>Working specifically to minimise food waste from catered events</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2393" r="13100"/>
          <a:stretch/>
        </p:blipFill>
        <p:spPr>
          <a:xfrm>
            <a:off x="7092280" y="4499907"/>
            <a:ext cx="1593026" cy="2138076"/>
          </a:xfrm>
          <a:prstGeom prst="rect">
            <a:avLst/>
          </a:prstGeom>
          <a:ln>
            <a:solidFill>
              <a:schemeClr val="tx1">
                <a:lumMod val="50000"/>
                <a:lumOff val="50000"/>
              </a:schemeClr>
            </a:solidFill>
          </a:ln>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6832" t="15017" r="13822" b="8756"/>
          <a:stretch/>
        </p:blipFill>
        <p:spPr>
          <a:xfrm>
            <a:off x="5221750" y="5131137"/>
            <a:ext cx="1839590" cy="1514620"/>
          </a:xfrm>
          <a:prstGeom prst="rect">
            <a:avLst/>
          </a:prstGeom>
        </p:spPr>
      </p:pic>
    </p:spTree>
    <p:extLst>
      <p:ext uri="{BB962C8B-B14F-4D97-AF65-F5344CB8AC3E}">
        <p14:creationId xmlns:p14="http://schemas.microsoft.com/office/powerpoint/2010/main" val="3392010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507</Words>
  <Application>Microsoft Office PowerPoint</Application>
  <PresentationFormat>On-screen Show (4:3)</PresentationFormat>
  <Paragraphs>105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 Shared Responsibility: Increasing our Green Impact</vt:lpstr>
      <vt:lpstr>PowerPoint Presentation</vt:lpstr>
      <vt:lpstr>PowerPoint Presentation</vt:lpstr>
      <vt:lpstr>What is Green Impact?</vt:lpstr>
      <vt:lpstr>PowerPoint Presentation</vt:lpstr>
      <vt:lpstr>PowerPoint Presentation</vt:lpstr>
      <vt:lpstr>Department specific workbooks</vt:lpstr>
      <vt:lpstr>PowerPoint Presentation</vt:lpstr>
      <vt:lpstr>PowerPoint Presentation</vt:lpstr>
      <vt:lpstr>Best Practise examples</vt:lpstr>
      <vt:lpstr>Best Practise examples</vt:lpstr>
      <vt:lpstr>PowerPoint Presentation</vt:lpstr>
      <vt:lpstr>PowerPoint Presentation</vt:lpstr>
      <vt:lpstr>Green Impact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Please help yourself to food and refreshments</dc:title>
  <dc:creator>Naomi Arnold</dc:creator>
  <cp:lastModifiedBy>rpetford</cp:lastModifiedBy>
  <cp:revision>121</cp:revision>
  <dcterms:created xsi:type="dcterms:W3CDTF">2006-08-16T00:00:00Z</dcterms:created>
  <dcterms:modified xsi:type="dcterms:W3CDTF">2015-11-11T14:17:37Z</dcterms:modified>
</cp:coreProperties>
</file>