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1" r:id="rId1"/>
  </p:sldMasterIdLst>
  <p:notesMasterIdLst>
    <p:notesMasterId r:id="rId8"/>
  </p:notesMasterIdLst>
  <p:sldIdLst>
    <p:sldId id="256" r:id="rId2"/>
    <p:sldId id="260" r:id="rId3"/>
    <p:sldId id="257" r:id="rId4"/>
    <p:sldId id="258" r:id="rId5"/>
    <p:sldId id="259"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533" autoAdjust="0"/>
  </p:normalViewPr>
  <p:slideViewPr>
    <p:cSldViewPr snapToGrid="0">
      <p:cViewPr varScale="1">
        <p:scale>
          <a:sx n="76" d="100"/>
          <a:sy n="76" d="100"/>
        </p:scale>
        <p:origin x="540"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A1FB7D-F432-4DDA-96FE-6FE1E1878368}" type="datetimeFigureOut">
              <a:rPr lang="en-GB" smtClean="0"/>
              <a:t>16/04/2015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C7E862-B7F0-42CF-9284-7345FDCB42C1}" type="slidenum">
              <a:rPr lang="en-GB" smtClean="0"/>
              <a:t>‹#›</a:t>
            </a:fld>
            <a:endParaRPr lang="en-GB"/>
          </a:p>
        </p:txBody>
      </p:sp>
    </p:spTree>
    <p:extLst>
      <p:ext uri="{BB962C8B-B14F-4D97-AF65-F5344CB8AC3E}">
        <p14:creationId xmlns:p14="http://schemas.microsoft.com/office/powerpoint/2010/main" val="4127412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AC7E862-B7F0-42CF-9284-7345FDCB42C1}" type="slidenum">
              <a:rPr lang="en-GB" smtClean="0"/>
              <a:t>3</a:t>
            </a:fld>
            <a:endParaRPr lang="en-GB"/>
          </a:p>
        </p:txBody>
      </p:sp>
    </p:spTree>
    <p:extLst>
      <p:ext uri="{BB962C8B-B14F-4D97-AF65-F5344CB8AC3E}">
        <p14:creationId xmlns:p14="http://schemas.microsoft.com/office/powerpoint/2010/main" val="641696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embedding </a:t>
            </a:r>
            <a:r>
              <a:rPr lang="en-US" sz="1200" kern="1200" dirty="0" err="1" smtClean="0">
                <a:solidFill>
                  <a:schemeClr val="tx1"/>
                </a:solidFill>
                <a:effectLst/>
                <a:latin typeface="+mn-lt"/>
                <a:ea typeface="+mn-ea"/>
                <a:cs typeface="+mn-cs"/>
              </a:rPr>
              <a:t>sustianbility</a:t>
            </a:r>
            <a:r>
              <a:rPr lang="en-US" sz="1200" kern="1200" dirty="0" smtClean="0">
                <a:solidFill>
                  <a:schemeClr val="tx1"/>
                </a:solidFill>
                <a:effectLst/>
                <a:latin typeface="+mn-lt"/>
                <a:ea typeface="+mn-ea"/>
                <a:cs typeface="+mn-cs"/>
              </a:rPr>
              <a:t> in the curriculum, this project intends transforming the learning experience of students at </a:t>
            </a:r>
            <a:r>
              <a:rPr lang="en-US" sz="1200" kern="1200" dirty="0" err="1" smtClean="0">
                <a:solidFill>
                  <a:schemeClr val="tx1"/>
                </a:solidFill>
                <a:effectLst/>
                <a:latin typeface="+mn-lt"/>
                <a:ea typeface="+mn-ea"/>
                <a:cs typeface="+mn-cs"/>
              </a:rPr>
              <a:t>Abertay</a:t>
            </a:r>
            <a:r>
              <a:rPr lang="en-US" sz="1200" kern="1200" dirty="0" smtClean="0">
                <a:solidFill>
                  <a:schemeClr val="tx1"/>
                </a:solidFill>
                <a:effectLst/>
                <a:latin typeface="+mn-lt"/>
                <a:ea typeface="+mn-ea"/>
                <a:cs typeface="+mn-cs"/>
              </a:rPr>
              <a:t>, equipping them with the skills and knowledge they would need to deal with the pressing problems associated with socio-economic and environmental change. In doing so, we intend grounding pedagogical developments within the confines and traditions associated with Tertiary Education in Scotland; that is, as outlined above, the civic-tradition, based itself on the democratic intellect and </a:t>
            </a:r>
            <a:r>
              <a:rPr lang="en-US" sz="1200" kern="1200" dirty="0" err="1" smtClean="0">
                <a:solidFill>
                  <a:schemeClr val="tx1"/>
                </a:solidFill>
                <a:effectLst/>
                <a:latin typeface="+mn-lt"/>
                <a:ea typeface="+mn-ea"/>
                <a:cs typeface="+mn-cs"/>
              </a:rPr>
              <a:t>Generalism</a:t>
            </a:r>
            <a:r>
              <a:rPr lang="en-US" sz="1200" kern="1200" dirty="0" smtClean="0">
                <a:solidFill>
                  <a:schemeClr val="tx1"/>
                </a:solidFill>
                <a:effectLst/>
                <a:latin typeface="+mn-lt"/>
                <a:ea typeface="+mn-ea"/>
                <a:cs typeface="+mn-cs"/>
              </a:rPr>
              <a:t>.</a:t>
            </a:r>
            <a:endParaRPr lang="en-GB"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relation to ESD, this tradition is best encapsulated in the idea,’ think </a:t>
            </a:r>
            <a:r>
              <a:rPr lang="en-US" sz="1200" kern="1200" dirty="0" err="1" smtClean="0">
                <a:solidFill>
                  <a:schemeClr val="tx1"/>
                </a:solidFill>
                <a:effectLst/>
                <a:latin typeface="+mn-lt"/>
                <a:ea typeface="+mn-ea"/>
                <a:cs typeface="+mn-cs"/>
              </a:rPr>
              <a:t>globaly</a:t>
            </a:r>
            <a:r>
              <a:rPr lang="en-US" sz="1200" kern="1200" dirty="0" smtClean="0">
                <a:solidFill>
                  <a:schemeClr val="tx1"/>
                </a:solidFill>
                <a:effectLst/>
                <a:latin typeface="+mn-lt"/>
                <a:ea typeface="+mn-ea"/>
                <a:cs typeface="+mn-cs"/>
              </a:rPr>
              <a:t>, act locally’. </a:t>
            </a:r>
            <a:r>
              <a:rPr lang="en-GB" sz="1200" kern="1200" dirty="0" smtClean="0">
                <a:solidFill>
                  <a:schemeClr val="tx1"/>
                </a:solidFill>
                <a:effectLst/>
                <a:latin typeface="+mn-lt"/>
                <a:ea typeface="+mn-ea"/>
                <a:cs typeface="+mn-cs"/>
              </a:rPr>
              <a:t>The term refers to the argument that global environmental problems can turn into action only by considering ecological, economic, and cultural differences of our local surroundings. It was given prominence in the environmental movement when Rene Dubos, an advisor to the United Nations Conference on the Human Environment in 1972. Dubos suggested that ecological consciousness should begin at home. He believed that there needed to be a creation of a World Order in which ‘natural and social units maintain or recapture their identity, yet interplay with each other through a rich system of communications.’ In the 1980's, Dubos held to his thoughts on acting locally, and felt that issues involving the environment must be dealt with in their "unique physical, climatic, and cultural contexts. (</a:t>
            </a:r>
            <a:r>
              <a:rPr lang="en-GB" sz="1200" kern="1200" dirty="0" err="1" smtClean="0">
                <a:solidFill>
                  <a:schemeClr val="tx1"/>
                </a:solidFill>
                <a:effectLst/>
                <a:latin typeface="+mn-lt"/>
                <a:ea typeface="+mn-ea"/>
                <a:cs typeface="+mn-cs"/>
              </a:rPr>
              <a:t>Eblen</a:t>
            </a:r>
            <a:r>
              <a:rPr lang="en-GB" sz="1200" kern="1200" dirty="0" smtClean="0">
                <a:solidFill>
                  <a:schemeClr val="tx1"/>
                </a:solidFill>
                <a:effectLst/>
                <a:latin typeface="+mn-lt"/>
                <a:ea typeface="+mn-ea"/>
                <a:cs typeface="+mn-cs"/>
              </a:rPr>
              <a:t>, R. A. and </a:t>
            </a:r>
            <a:r>
              <a:rPr lang="en-GB" sz="1200" kern="1200" dirty="0" err="1" smtClean="0">
                <a:solidFill>
                  <a:schemeClr val="tx1"/>
                </a:solidFill>
                <a:effectLst/>
                <a:latin typeface="+mn-lt"/>
                <a:ea typeface="+mn-ea"/>
                <a:cs typeface="+mn-cs"/>
              </a:rPr>
              <a:t>Eblen</a:t>
            </a:r>
            <a:r>
              <a:rPr lang="en-GB" sz="1200" kern="1200" dirty="0" smtClean="0">
                <a:solidFill>
                  <a:schemeClr val="tx1"/>
                </a:solidFill>
                <a:effectLst/>
                <a:latin typeface="+mn-lt"/>
                <a:ea typeface="+mn-ea"/>
                <a:cs typeface="+mn-cs"/>
              </a:rPr>
              <a:t> W., 1994). </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The term ‘think globally, act locally’, however, first appeared in a book , </a:t>
            </a:r>
            <a:r>
              <a:rPr lang="en-GB" sz="1200" i="1" kern="1200" dirty="0" smtClean="0">
                <a:solidFill>
                  <a:schemeClr val="tx1"/>
                </a:solidFill>
                <a:effectLst/>
                <a:latin typeface="+mn-lt"/>
                <a:ea typeface="+mn-ea"/>
                <a:cs typeface="+mn-cs"/>
              </a:rPr>
              <a:t>The Evolution of Cities</a:t>
            </a:r>
            <a:r>
              <a:rPr lang="en-GB" sz="1200" kern="1200" dirty="0" smtClean="0">
                <a:solidFill>
                  <a:schemeClr val="tx1"/>
                </a:solidFill>
                <a:effectLst/>
                <a:latin typeface="+mn-lt"/>
                <a:ea typeface="+mn-ea"/>
                <a:cs typeface="+mn-cs"/>
              </a:rPr>
              <a:t>, published in 1915 and authored by Patrick Geddes (1854-1932). A firm advocate of the civic </a:t>
            </a:r>
            <a:r>
              <a:rPr lang="en-GB" sz="1200" kern="1200" dirty="0" err="1" smtClean="0">
                <a:solidFill>
                  <a:schemeClr val="tx1"/>
                </a:solidFill>
                <a:effectLst/>
                <a:latin typeface="+mn-lt"/>
                <a:ea typeface="+mn-ea"/>
                <a:cs typeface="+mn-cs"/>
              </a:rPr>
              <a:t>trdition</a:t>
            </a:r>
            <a:r>
              <a:rPr lang="en-GB" sz="1200" kern="1200" dirty="0" smtClean="0">
                <a:solidFill>
                  <a:schemeClr val="tx1"/>
                </a:solidFill>
                <a:effectLst/>
                <a:latin typeface="+mn-lt"/>
                <a:ea typeface="+mn-ea"/>
                <a:cs typeface="+mn-cs"/>
              </a:rPr>
              <a:t>, Geddes distinguished himself as an urban planner and social activist, influencing cities as diverse as Edinburgh, Bombay, and Tel Aviv, while he taught extensively in Scotland, including Tayside.</a:t>
            </a:r>
          </a:p>
          <a:p>
            <a:r>
              <a:rPr lang="en-GB"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This proposal is based on using techniques associated with what Geddes called the </a:t>
            </a:r>
            <a:r>
              <a:rPr lang="en-US" sz="1200" i="1" kern="1200" dirty="0" smtClean="0">
                <a:solidFill>
                  <a:schemeClr val="tx1"/>
                </a:solidFill>
                <a:effectLst/>
                <a:latin typeface="+mn-lt"/>
                <a:ea typeface="+mn-ea"/>
                <a:cs typeface="+mn-cs"/>
              </a:rPr>
              <a:t>Regional Survey</a:t>
            </a:r>
            <a:r>
              <a:rPr lang="en-US" sz="1200" kern="1200" dirty="0" smtClean="0">
                <a:solidFill>
                  <a:schemeClr val="tx1"/>
                </a:solidFill>
                <a:effectLst/>
                <a:latin typeface="+mn-lt"/>
                <a:ea typeface="+mn-ea"/>
                <a:cs typeface="+mn-cs"/>
              </a:rPr>
              <a:t>, but in a way that explicitly </a:t>
            </a:r>
            <a:r>
              <a:rPr lang="en-US" sz="1200" kern="1200" dirty="0" err="1" smtClean="0">
                <a:solidFill>
                  <a:schemeClr val="tx1"/>
                </a:solidFill>
                <a:effectLst/>
                <a:latin typeface="+mn-lt"/>
                <a:ea typeface="+mn-ea"/>
                <a:cs typeface="+mn-cs"/>
              </a:rPr>
              <a:t>realises</a:t>
            </a:r>
            <a:r>
              <a:rPr lang="en-US" sz="1200" kern="1200" dirty="0" smtClean="0">
                <a:solidFill>
                  <a:schemeClr val="tx1"/>
                </a:solidFill>
                <a:effectLst/>
                <a:latin typeface="+mn-lt"/>
                <a:ea typeface="+mn-ea"/>
                <a:cs typeface="+mn-cs"/>
              </a:rPr>
              <a:t> ESD (see below, next section). In doing so, we aim to facilitate a whole university-wide discussion on changing our teaching and learning strategy. This will be done by creating an ‘elective module’, offered to students in the academic year, 2015/16, allowing us to elaborate on ESD in, </a:t>
            </a:r>
            <a:r>
              <a:rPr lang="en-US" sz="1200" kern="1200" dirty="0" err="1" smtClean="0">
                <a:solidFill>
                  <a:schemeClr val="tx1"/>
                </a:solidFill>
                <a:effectLst/>
                <a:latin typeface="+mn-lt"/>
                <a:ea typeface="+mn-ea"/>
                <a:cs typeface="+mn-cs"/>
              </a:rPr>
              <a:t>programme</a:t>
            </a:r>
            <a:r>
              <a:rPr lang="en-US" sz="1200" kern="1200" dirty="0" smtClean="0">
                <a:solidFill>
                  <a:schemeClr val="tx1"/>
                </a:solidFill>
                <a:effectLst/>
                <a:latin typeface="+mn-lt"/>
                <a:ea typeface="+mn-ea"/>
                <a:cs typeface="+mn-cs"/>
              </a:rPr>
              <a:t> development and through augmenting </a:t>
            </a:r>
            <a:r>
              <a:rPr lang="en-US" sz="1200" kern="1200" dirty="0" err="1" smtClean="0">
                <a:solidFill>
                  <a:schemeClr val="tx1"/>
                </a:solidFill>
                <a:effectLst/>
                <a:latin typeface="+mn-lt"/>
                <a:ea typeface="+mn-ea"/>
                <a:cs typeface="+mn-cs"/>
              </a:rPr>
              <a:t>Abertay’s</a:t>
            </a:r>
            <a:r>
              <a:rPr lang="en-US" sz="1200" kern="1200" dirty="0" smtClean="0">
                <a:solidFill>
                  <a:schemeClr val="tx1"/>
                </a:solidFill>
                <a:effectLst/>
                <a:latin typeface="+mn-lt"/>
                <a:ea typeface="+mn-ea"/>
                <a:cs typeface="+mn-cs"/>
              </a:rPr>
              <a:t> Graduate Attributes. Overall the aim is to reform the curriculum based on </a:t>
            </a:r>
            <a:r>
              <a:rPr lang="en-US" sz="1200" kern="1200" dirty="0" err="1" smtClean="0">
                <a:solidFill>
                  <a:schemeClr val="tx1"/>
                </a:solidFill>
                <a:effectLst/>
                <a:latin typeface="+mn-lt"/>
                <a:ea typeface="+mn-ea"/>
                <a:cs typeface="+mn-cs"/>
              </a:rPr>
              <a:t>emdeding</a:t>
            </a:r>
            <a:r>
              <a:rPr lang="en-US" sz="1200" kern="1200" dirty="0" smtClean="0">
                <a:solidFill>
                  <a:schemeClr val="tx1"/>
                </a:solidFill>
                <a:effectLst/>
                <a:latin typeface="+mn-lt"/>
                <a:ea typeface="+mn-ea"/>
                <a:cs typeface="+mn-cs"/>
              </a:rPr>
              <a:t> sustainability. In itself, this will </a:t>
            </a:r>
            <a:r>
              <a:rPr lang="en-US" sz="1200" i="1" kern="1200" dirty="0" smtClean="0">
                <a:solidFill>
                  <a:schemeClr val="tx1"/>
                </a:solidFill>
                <a:effectLst/>
                <a:latin typeface="+mn-lt"/>
                <a:ea typeface="+mn-ea"/>
                <a:cs typeface="+mn-cs"/>
              </a:rPr>
              <a:t>transform</a:t>
            </a:r>
            <a:r>
              <a:rPr lang="en-US" sz="1200" kern="1200" dirty="0" smtClean="0">
                <a:solidFill>
                  <a:schemeClr val="tx1"/>
                </a:solidFill>
                <a:effectLst/>
                <a:latin typeface="+mn-lt"/>
                <a:ea typeface="+mn-ea"/>
                <a:cs typeface="+mn-cs"/>
              </a:rPr>
              <a:t> the student experience allowing them to appropriately confront the complex issues that confront them in today’s society.</a:t>
            </a:r>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1AC7E862-B7F0-42CF-9284-7345FDCB42C1}" type="slidenum">
              <a:rPr lang="en-GB" smtClean="0"/>
              <a:t>4</a:t>
            </a:fld>
            <a:endParaRPr lang="en-GB"/>
          </a:p>
        </p:txBody>
      </p:sp>
    </p:spTree>
    <p:extLst>
      <p:ext uri="{BB962C8B-B14F-4D97-AF65-F5344CB8AC3E}">
        <p14:creationId xmlns:p14="http://schemas.microsoft.com/office/powerpoint/2010/main" val="3355746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t>4/16/2015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60463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624D31-43A5-475A-80CF-332C9F6DCF35}" type="datetimeFigureOut">
              <a:rPr lang="en-US" smtClean="0"/>
              <a:t>4/16/2015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9655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624D31-43A5-475A-80CF-332C9F6DCF35}" type="datetimeFigureOut">
              <a:rPr lang="en-US" smtClean="0"/>
              <a:t>4/16/2015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7390530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624D31-43A5-475A-80CF-332C9F6DCF35}" type="datetimeFigureOut">
              <a:rPr lang="en-US" smtClean="0"/>
              <a:t>4/16/2015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4800494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624D31-43A5-475A-80CF-332C9F6DCF35}" type="datetimeFigureOut">
              <a:rPr lang="en-US" smtClean="0"/>
              <a:t>4/16/2015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4237430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624D31-43A5-475A-80CF-332C9F6DCF35}" type="datetimeFigureOut">
              <a:rPr lang="en-US" smtClean="0"/>
              <a:t>4/16/2015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932063540"/>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smtClean="0"/>
              <a:t>4/16/2015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273554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smtClean="0"/>
              <a:t>4/16/2015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570226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smtClean="0"/>
              <a:t>4/16/2015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4275081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smtClean="0"/>
              <a:t>4/16/2015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05710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smtClean="0"/>
              <a:t>4/16/2015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12170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smtClean="0"/>
              <a:t>4/16/2015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40640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smtClean="0"/>
              <a:t>4/16/2015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878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94136C-8742-45B2-AF27-D93DF72833A9}" type="datetimeFigureOut">
              <a:rPr lang="en-US" smtClean="0"/>
              <a:t>4/16/2015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7535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ABBEA6-7C60-4B02-AE87-00D78D8422AF}" type="datetimeFigureOut">
              <a:rPr lang="en-US" smtClean="0"/>
              <a:t>4/16/2015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65075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smtClean="0"/>
              <a:t>4/16/2015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65502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8624D31-43A5-475A-80CF-332C9F6DCF35}" type="datetimeFigureOut">
              <a:rPr lang="en-US" smtClean="0"/>
              <a:t>4/16/2015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8573386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unesco.org.uk/education_for_sustainable_development" TargetMode="External"/><Relationship Id="rId2" Type="http://schemas.openxmlformats.org/officeDocument/2006/relationships/hyperlink" Target="http://www.sd-commission.org.uk/pages/the-future-is-local.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educationscotland.gov.uk/learningandteaching/learningacrossthecurriculum/themesacrosslearning/globalcitizenship/sustainabledevelopment/introduction.as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3443818"/>
            <a:ext cx="7766936" cy="1646302"/>
          </a:xfrm>
        </p:spPr>
        <p:txBody>
          <a:bodyPr>
            <a:normAutofit fontScale="90000"/>
          </a:bodyPr>
          <a:lstStyle/>
          <a:p>
            <a:r>
              <a:rPr lang="en-GB" sz="6000" b="1" dirty="0"/>
              <a:t>Engaging with External </a:t>
            </a:r>
            <a:r>
              <a:rPr lang="en-GB" sz="6000" b="1" dirty="0" smtClean="0"/>
              <a:t>Communities</a:t>
            </a:r>
            <a:r>
              <a:rPr lang="en-GB" dirty="0"/>
              <a:t/>
            </a:r>
            <a:br>
              <a:rPr lang="en-GB" dirty="0"/>
            </a:br>
            <a:r>
              <a:rPr lang="en-GB" sz="3100" b="1" dirty="0" smtClean="0"/>
              <a:t>Community </a:t>
            </a:r>
            <a:r>
              <a:rPr lang="en-GB" sz="3100" b="1" dirty="0"/>
              <a:t>Engagement and Education for Sustainable Development </a:t>
            </a:r>
            <a:r>
              <a:rPr lang="en-GB" sz="3100" dirty="0"/>
              <a:t/>
            </a:r>
            <a:br>
              <a:rPr lang="en-GB" sz="3100" dirty="0"/>
            </a:br>
            <a:r>
              <a:rPr lang="en-GB" sz="3100" b="1" dirty="0"/>
              <a:t>in Higher Education Topic Support Networks</a:t>
            </a:r>
            <a:r>
              <a:rPr lang="en-GB" sz="6700" dirty="0"/>
              <a:t/>
            </a:r>
            <a:br>
              <a:rPr lang="en-GB" sz="6700" dirty="0"/>
            </a:br>
            <a:endParaRPr lang="en-GB" dirty="0"/>
          </a:p>
        </p:txBody>
      </p:sp>
      <p:sp>
        <p:nvSpPr>
          <p:cNvPr id="3" name="Subtitle 2"/>
          <p:cNvSpPr>
            <a:spLocks noGrp="1"/>
          </p:cNvSpPr>
          <p:nvPr>
            <p:ph type="subTitle" idx="1"/>
          </p:nvPr>
        </p:nvSpPr>
        <p:spPr>
          <a:xfrm>
            <a:off x="1507067" y="5090120"/>
            <a:ext cx="7766936" cy="1096899"/>
          </a:xfrm>
        </p:spPr>
        <p:txBody>
          <a:bodyPr/>
          <a:lstStyle/>
          <a:p>
            <a:pPr algn="l"/>
            <a:r>
              <a:rPr lang="en-GB" b="1" dirty="0"/>
              <a:t>Defining ‘Community’</a:t>
            </a:r>
            <a:endParaRPr lang="en-GB" dirty="0"/>
          </a:p>
          <a:p>
            <a:pPr algn="l"/>
            <a:r>
              <a:rPr lang="en-GB" i="1" dirty="0" smtClean="0"/>
              <a:t>Andy </a:t>
            </a:r>
            <a:r>
              <a:rPr lang="en-GB" i="1" dirty="0"/>
              <a:t>Samuel, University of </a:t>
            </a:r>
            <a:r>
              <a:rPr lang="en-GB" i="1" dirty="0" err="1"/>
              <a:t>Abertay</a:t>
            </a:r>
            <a:endParaRPr lang="en-GB" dirty="0"/>
          </a:p>
          <a:p>
            <a:endParaRPr lang="en-GB" dirty="0"/>
          </a:p>
        </p:txBody>
      </p:sp>
      <p:pic>
        <p:nvPicPr>
          <p:cNvPr id="4" name="Picture 3" descr="New logo"/>
          <p:cNvPicPr/>
          <p:nvPr/>
        </p:nvPicPr>
        <p:blipFill>
          <a:blip r:embed="rId2">
            <a:extLst>
              <a:ext uri="{28A0092B-C50C-407E-A947-70E740481C1C}">
                <a14:useLocalDpi xmlns:a14="http://schemas.microsoft.com/office/drawing/2010/main" val="0"/>
              </a:ext>
            </a:extLst>
          </a:blip>
          <a:srcRect/>
          <a:stretch>
            <a:fillRect/>
          </a:stretch>
        </p:blipFill>
        <p:spPr bwMode="auto">
          <a:xfrm>
            <a:off x="1046480" y="438150"/>
            <a:ext cx="1134110" cy="469900"/>
          </a:xfrm>
          <a:prstGeom prst="rect">
            <a:avLst/>
          </a:prstGeom>
          <a:noFill/>
          <a:ln>
            <a:noFill/>
          </a:ln>
        </p:spPr>
      </p:pic>
    </p:spTree>
    <p:extLst>
      <p:ext uri="{BB962C8B-B14F-4D97-AF65-F5344CB8AC3E}">
        <p14:creationId xmlns:p14="http://schemas.microsoft.com/office/powerpoint/2010/main" val="3522858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Community</a:t>
            </a:r>
            <a:endParaRPr lang="en-GB" dirty="0"/>
          </a:p>
        </p:txBody>
      </p:sp>
      <p:sp>
        <p:nvSpPr>
          <p:cNvPr id="3" name="Content Placeholder 2"/>
          <p:cNvSpPr>
            <a:spLocks noGrp="1"/>
          </p:cNvSpPr>
          <p:nvPr>
            <p:ph idx="1"/>
          </p:nvPr>
        </p:nvSpPr>
        <p:spPr/>
        <p:txBody>
          <a:bodyPr>
            <a:normAutofit lnSpcReduction="10000"/>
          </a:bodyPr>
          <a:lstStyle/>
          <a:p>
            <a:r>
              <a:rPr lang="en-GB" dirty="0" smtClean="0"/>
              <a:t>In general terms:</a:t>
            </a:r>
          </a:p>
          <a:p>
            <a:pPr lvl="1"/>
            <a:r>
              <a:rPr lang="en-GB" dirty="0" smtClean="0"/>
              <a:t>‘Any set of social relationships operating within certain boundaries’ (</a:t>
            </a:r>
            <a:r>
              <a:rPr lang="en-GB" dirty="0" err="1" smtClean="0"/>
              <a:t>Jary</a:t>
            </a:r>
            <a:r>
              <a:rPr lang="en-GB" dirty="0" smtClean="0"/>
              <a:t> and </a:t>
            </a:r>
            <a:r>
              <a:rPr lang="en-GB" dirty="0" err="1" smtClean="0"/>
              <a:t>Jary</a:t>
            </a:r>
            <a:r>
              <a:rPr lang="en-GB" dirty="0" smtClean="0"/>
              <a:t>: 1991).</a:t>
            </a:r>
          </a:p>
          <a:p>
            <a:pPr lvl="1"/>
            <a:r>
              <a:rPr lang="en-GB" dirty="0" smtClean="0"/>
              <a:t>And in relation to ESD:</a:t>
            </a:r>
          </a:p>
          <a:p>
            <a:pPr lvl="2"/>
            <a:r>
              <a:rPr lang="en-GB" dirty="0"/>
              <a:t>Through empowering community groups to come together to tackle issues of local priority, and to work in partnership with local authorities and businesses, multiple benefits can be </a:t>
            </a:r>
            <a:r>
              <a:rPr lang="en-GB" dirty="0" smtClean="0"/>
              <a:t>delivered. </a:t>
            </a:r>
            <a:r>
              <a:rPr lang="en-GB" dirty="0"/>
              <a:t>(see: </a:t>
            </a:r>
            <a:r>
              <a:rPr lang="en-GB" dirty="0">
                <a:hlinkClick r:id="rId2"/>
              </a:rPr>
              <a:t>http://</a:t>
            </a:r>
            <a:r>
              <a:rPr lang="en-GB" dirty="0" smtClean="0">
                <a:hlinkClick r:id="rId2"/>
              </a:rPr>
              <a:t>www.sd-commission.org.uk/pages/the-future-is-local.html</a:t>
            </a:r>
            <a:r>
              <a:rPr lang="en-GB" dirty="0" smtClean="0"/>
              <a:t>: 16 April, 2015)</a:t>
            </a:r>
          </a:p>
          <a:p>
            <a:pPr lvl="2"/>
            <a:r>
              <a:rPr lang="en-GB" dirty="0" smtClean="0"/>
              <a:t>‘Education </a:t>
            </a:r>
            <a:r>
              <a:rPr lang="en-GB" dirty="0"/>
              <a:t>is the means through which sustainable development can be achieved. It enables people to develop the knowledge, values and skills to participate in decisions about the way we do things, individually and collectively, locally and globally, that will improve the quality of life now without damaging the planet of the future. Education for Sustainable Development (ESD) is not a separate subject – it is a holistic educational approach</a:t>
            </a:r>
            <a:r>
              <a:rPr lang="en-GB" dirty="0" smtClean="0"/>
              <a:t>.’ </a:t>
            </a:r>
            <a:r>
              <a:rPr lang="en-GB" dirty="0"/>
              <a:t>(see: </a:t>
            </a:r>
            <a:r>
              <a:rPr lang="en-GB" dirty="0">
                <a:hlinkClick r:id="rId3"/>
              </a:rPr>
              <a:t>http://</a:t>
            </a:r>
            <a:r>
              <a:rPr lang="en-GB" dirty="0" smtClean="0">
                <a:hlinkClick r:id="rId3"/>
              </a:rPr>
              <a:t>www.unesco.org.uk/education_for_sustainable_development</a:t>
            </a:r>
            <a:r>
              <a:rPr lang="en-GB" dirty="0" smtClean="0"/>
              <a:t>: Thursday, 16 April 2015)</a:t>
            </a:r>
            <a:endParaRPr lang="en-GB" dirty="0" smtClean="0"/>
          </a:p>
          <a:p>
            <a:pPr marL="457200" lvl="1" indent="0">
              <a:buNone/>
            </a:pPr>
            <a:endParaRPr lang="en-GB" dirty="0" smtClean="0"/>
          </a:p>
          <a:p>
            <a:pPr lvl="1"/>
            <a:endParaRPr lang="en-GB" dirty="0"/>
          </a:p>
        </p:txBody>
      </p:sp>
    </p:spTree>
    <p:extLst>
      <p:ext uri="{BB962C8B-B14F-4D97-AF65-F5344CB8AC3E}">
        <p14:creationId xmlns:p14="http://schemas.microsoft.com/office/powerpoint/2010/main" val="4059677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Scottish Government: Community Empowerment Bill</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Current Legislation and the Idea of Community</a:t>
            </a:r>
          </a:p>
          <a:p>
            <a:pPr lvl="1"/>
            <a:r>
              <a:rPr lang="en-GB" dirty="0" smtClean="0"/>
              <a:t>Meaning of ‘Community-controlled Body’:</a:t>
            </a:r>
          </a:p>
          <a:p>
            <a:pPr lvl="2"/>
            <a:r>
              <a:rPr lang="en-GB" dirty="0" smtClean="0"/>
              <a:t>means ‘a body having a written constitution’</a:t>
            </a:r>
          </a:p>
          <a:p>
            <a:pPr lvl="1"/>
            <a:r>
              <a:rPr lang="en-GB" dirty="0" smtClean="0"/>
              <a:t>Meaning of ‘Community participation Body’:</a:t>
            </a:r>
          </a:p>
          <a:p>
            <a:pPr lvl="2"/>
            <a:r>
              <a:rPr lang="en-GB" dirty="0" smtClean="0"/>
              <a:t>‘means –</a:t>
            </a:r>
          </a:p>
          <a:p>
            <a:pPr lvl="3"/>
            <a:r>
              <a:rPr lang="en-GB" dirty="0" smtClean="0"/>
              <a:t>a community-controlled body</a:t>
            </a:r>
          </a:p>
          <a:p>
            <a:pPr lvl="3"/>
            <a:r>
              <a:rPr lang="en-GB" dirty="0" smtClean="0"/>
              <a:t>A community council.</a:t>
            </a:r>
          </a:p>
          <a:p>
            <a:pPr lvl="1"/>
            <a:r>
              <a:rPr lang="en-GB" b="1" u="sng" dirty="0" smtClean="0">
                <a:solidFill>
                  <a:schemeClr val="accent2">
                    <a:lumMod val="75000"/>
                  </a:schemeClr>
                </a:solidFill>
              </a:rPr>
              <a:t>Very ambiguous</a:t>
            </a:r>
            <a:r>
              <a:rPr lang="en-GB" dirty="0" smtClean="0">
                <a:solidFill>
                  <a:schemeClr val="accent2">
                    <a:lumMod val="50000"/>
                  </a:schemeClr>
                </a:solidFill>
              </a:rPr>
              <a:t>!</a:t>
            </a:r>
          </a:p>
          <a:p>
            <a:pPr lvl="1"/>
            <a:r>
              <a:rPr lang="en-GB" dirty="0" smtClean="0"/>
              <a:t>The question remains:</a:t>
            </a:r>
          </a:p>
          <a:p>
            <a:pPr lvl="1"/>
            <a:r>
              <a:rPr lang="en-GB" dirty="0" smtClean="0"/>
              <a:t>how do we help facilitate a group of (disparate) people to utilise powers in Act?  How do we facilitate </a:t>
            </a:r>
            <a:r>
              <a:rPr lang="en-GB" dirty="0" smtClean="0"/>
              <a:t>a ‘community </a:t>
            </a:r>
            <a:r>
              <a:rPr lang="en-GB" dirty="0" smtClean="0"/>
              <a:t>consciousness’? </a:t>
            </a:r>
            <a:endParaRPr lang="en-GB" dirty="0"/>
          </a:p>
          <a:p>
            <a:pPr lvl="1"/>
            <a:r>
              <a:rPr lang="en-GB" dirty="0" smtClean="0">
                <a:solidFill>
                  <a:schemeClr val="tx1"/>
                </a:solidFill>
              </a:rPr>
              <a:t>But, the Bill goes on to elaborate on the idea of community stating:</a:t>
            </a:r>
          </a:p>
          <a:p>
            <a:pPr lvl="2"/>
            <a:r>
              <a:rPr lang="en-GB" dirty="0" smtClean="0"/>
              <a:t>‘A </a:t>
            </a:r>
            <a:r>
              <a:rPr lang="en-GB" dirty="0"/>
              <a:t>body is not a </a:t>
            </a:r>
            <a:r>
              <a:rPr lang="en-GB" dirty="0" smtClean="0"/>
              <a:t>…  </a:t>
            </a:r>
            <a:r>
              <a:rPr lang="en-GB" dirty="0"/>
              <a:t>community body unless Ministers have given it written confirmation that they are satisfied that the main purpose of the body </a:t>
            </a:r>
            <a:r>
              <a:rPr lang="en-GB" dirty="0" smtClean="0"/>
              <a:t>is</a:t>
            </a:r>
            <a:r>
              <a:rPr lang="en-GB" i="1" dirty="0" smtClean="0"/>
              <a:t> </a:t>
            </a:r>
            <a:r>
              <a:rPr lang="en-GB" dirty="0"/>
              <a:t>consistent with furthering the achievement of sustainable </a:t>
            </a:r>
            <a:r>
              <a:rPr lang="en-GB" dirty="0" smtClean="0"/>
              <a:t>development’ </a:t>
            </a:r>
            <a:endParaRPr lang="en-GB" dirty="0"/>
          </a:p>
          <a:p>
            <a:pPr marL="400050"/>
            <a:r>
              <a:rPr lang="en-GB" sz="2500" b="1" u="sng" dirty="0" smtClean="0">
                <a:solidFill>
                  <a:schemeClr val="accent1">
                    <a:lumMod val="75000"/>
                  </a:schemeClr>
                </a:solidFill>
              </a:rPr>
              <a:t>ESD</a:t>
            </a:r>
          </a:p>
          <a:p>
            <a:endParaRPr lang="en-GB" dirty="0" smtClean="0">
              <a:solidFill>
                <a:schemeClr val="accent1">
                  <a:lumMod val="75000"/>
                </a:schemeClr>
              </a:solidFill>
            </a:endParaRPr>
          </a:p>
        </p:txBody>
      </p:sp>
    </p:spTree>
    <p:extLst>
      <p:ext uri="{BB962C8B-B14F-4D97-AF65-F5344CB8AC3E}">
        <p14:creationId xmlns:p14="http://schemas.microsoft.com/office/powerpoint/2010/main" val="622219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additive="base">
                                        <p:cTn id="7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5"/>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Community Consciousness</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In the Scottish Case:</a:t>
            </a:r>
          </a:p>
          <a:p>
            <a:pPr lvl="1"/>
            <a:r>
              <a:rPr lang="en-GB" dirty="0" smtClean="0"/>
              <a:t>Environmental Consciousness as Community Consciousness</a:t>
            </a:r>
          </a:p>
          <a:p>
            <a:pPr lvl="1"/>
            <a:r>
              <a:rPr lang="en-GB" dirty="0" smtClean="0"/>
              <a:t>Encapsulated in the concept: </a:t>
            </a:r>
          </a:p>
          <a:p>
            <a:pPr lvl="2"/>
            <a:r>
              <a:rPr lang="en-GB" dirty="0" smtClean="0"/>
              <a:t>Think Globally Act Locally</a:t>
            </a:r>
          </a:p>
          <a:p>
            <a:pPr lvl="2"/>
            <a:r>
              <a:rPr lang="en-GB" dirty="0" smtClean="0">
                <a:solidFill>
                  <a:schemeClr val="tx1"/>
                </a:solidFill>
              </a:rPr>
              <a:t>‘The </a:t>
            </a:r>
            <a:r>
              <a:rPr lang="en-GB" dirty="0">
                <a:solidFill>
                  <a:schemeClr val="tx1"/>
                </a:solidFill>
              </a:rPr>
              <a:t>term refers to the argument that global environmental problems can turn into action only by considering ecological, economic, and cultural differences of our local </a:t>
            </a:r>
            <a:r>
              <a:rPr lang="en-GB" dirty="0" smtClean="0">
                <a:solidFill>
                  <a:schemeClr val="tx1"/>
                </a:solidFill>
              </a:rPr>
              <a:t>surroundings….’</a:t>
            </a:r>
          </a:p>
          <a:p>
            <a:pPr lvl="2"/>
            <a:r>
              <a:rPr lang="en-GB" dirty="0" smtClean="0">
                <a:solidFill>
                  <a:schemeClr val="tx1"/>
                </a:solidFill>
              </a:rPr>
              <a:t>It </a:t>
            </a:r>
            <a:r>
              <a:rPr lang="en-GB" dirty="0">
                <a:solidFill>
                  <a:schemeClr val="tx1"/>
                </a:solidFill>
              </a:rPr>
              <a:t>was given prominence in the environmental movement when Rene Dubos, an advisor to the United Nations Conference on the Human Environment in 1972. Dubos suggested that ecological consciousness should begin at </a:t>
            </a:r>
            <a:r>
              <a:rPr lang="en-GB" dirty="0" smtClean="0">
                <a:solidFill>
                  <a:schemeClr val="tx1"/>
                </a:solidFill>
              </a:rPr>
              <a:t>home….’</a:t>
            </a:r>
          </a:p>
          <a:p>
            <a:pPr lvl="2"/>
            <a:r>
              <a:rPr lang="en-GB" dirty="0" smtClean="0">
                <a:solidFill>
                  <a:schemeClr val="tx1"/>
                </a:solidFill>
              </a:rPr>
              <a:t>He </a:t>
            </a:r>
            <a:r>
              <a:rPr lang="en-GB" dirty="0">
                <a:solidFill>
                  <a:schemeClr val="tx1"/>
                </a:solidFill>
              </a:rPr>
              <a:t>believed that there needed to be a creation of a World Order in which ‘natural and social units maintain or recapture their identity, yet interplay with each other through a rich system of communications.’ </a:t>
            </a:r>
            <a:endParaRPr lang="en-GB" dirty="0" smtClean="0">
              <a:solidFill>
                <a:schemeClr val="tx1"/>
              </a:solidFill>
            </a:endParaRPr>
          </a:p>
          <a:p>
            <a:pPr lvl="2"/>
            <a:r>
              <a:rPr lang="en-GB" dirty="0" smtClean="0">
                <a:solidFill>
                  <a:schemeClr val="tx1"/>
                </a:solidFill>
              </a:rPr>
              <a:t>In </a:t>
            </a:r>
            <a:r>
              <a:rPr lang="en-GB" dirty="0">
                <a:solidFill>
                  <a:schemeClr val="tx1"/>
                </a:solidFill>
              </a:rPr>
              <a:t>the 1980's, Dubos held to his thoughts on acting locally, and felt that issues involving the environment must be dealt with in their "unique physical, climatic, and cultural contexts. (</a:t>
            </a:r>
            <a:r>
              <a:rPr lang="en-GB" dirty="0" err="1">
                <a:solidFill>
                  <a:schemeClr val="tx1"/>
                </a:solidFill>
              </a:rPr>
              <a:t>Eblen</a:t>
            </a:r>
            <a:r>
              <a:rPr lang="en-GB" dirty="0">
                <a:solidFill>
                  <a:schemeClr val="tx1"/>
                </a:solidFill>
              </a:rPr>
              <a:t>, R. A. and </a:t>
            </a:r>
            <a:r>
              <a:rPr lang="en-GB" dirty="0" err="1">
                <a:solidFill>
                  <a:schemeClr val="tx1"/>
                </a:solidFill>
              </a:rPr>
              <a:t>Eblen</a:t>
            </a:r>
            <a:r>
              <a:rPr lang="en-GB" dirty="0">
                <a:solidFill>
                  <a:schemeClr val="tx1"/>
                </a:solidFill>
              </a:rPr>
              <a:t> W., 1994). </a:t>
            </a:r>
          </a:p>
          <a:p>
            <a:pPr lvl="2"/>
            <a:endParaRPr lang="en-GB" dirty="0" smtClean="0"/>
          </a:p>
          <a:p>
            <a:pPr lvl="2"/>
            <a:endParaRPr lang="en-GB" dirty="0"/>
          </a:p>
        </p:txBody>
      </p:sp>
    </p:spTree>
    <p:extLst>
      <p:ext uri="{BB962C8B-B14F-4D97-AF65-F5344CB8AC3E}">
        <p14:creationId xmlns:p14="http://schemas.microsoft.com/office/powerpoint/2010/main" val="2592844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4"/>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Community Consciousness</a:t>
            </a:r>
            <a:endParaRPr lang="en-GB" dirty="0"/>
          </a:p>
        </p:txBody>
      </p:sp>
      <p:sp>
        <p:nvSpPr>
          <p:cNvPr id="3" name="Content Placeholder 2"/>
          <p:cNvSpPr>
            <a:spLocks noGrp="1"/>
          </p:cNvSpPr>
          <p:nvPr>
            <p:ph idx="1"/>
          </p:nvPr>
        </p:nvSpPr>
        <p:spPr/>
        <p:txBody>
          <a:bodyPr>
            <a:normAutofit fontScale="92500" lnSpcReduction="10000"/>
          </a:bodyPr>
          <a:lstStyle/>
          <a:p>
            <a:r>
              <a:rPr lang="en-GB" dirty="0">
                <a:solidFill>
                  <a:schemeClr val="tx1"/>
                </a:solidFill>
              </a:rPr>
              <a:t>The term ‘think globally, act locally’, however, first appeared in a book , </a:t>
            </a:r>
            <a:r>
              <a:rPr lang="en-GB" i="1" dirty="0">
                <a:solidFill>
                  <a:schemeClr val="tx1"/>
                </a:solidFill>
              </a:rPr>
              <a:t>The Evolution of Cities</a:t>
            </a:r>
            <a:r>
              <a:rPr lang="en-GB" dirty="0">
                <a:solidFill>
                  <a:schemeClr val="tx1"/>
                </a:solidFill>
              </a:rPr>
              <a:t>, published in 1915 and authored by Patrick Geddes (1854-1932). </a:t>
            </a:r>
            <a:endParaRPr lang="en-GB" dirty="0" smtClean="0">
              <a:solidFill>
                <a:schemeClr val="tx1"/>
              </a:solidFill>
            </a:endParaRPr>
          </a:p>
          <a:p>
            <a:r>
              <a:rPr lang="en-GB" dirty="0" smtClean="0">
                <a:solidFill>
                  <a:schemeClr val="tx1"/>
                </a:solidFill>
              </a:rPr>
              <a:t>A </a:t>
            </a:r>
            <a:r>
              <a:rPr lang="en-GB" dirty="0">
                <a:solidFill>
                  <a:schemeClr val="tx1"/>
                </a:solidFill>
              </a:rPr>
              <a:t>firm advocate of the civic </a:t>
            </a:r>
            <a:r>
              <a:rPr lang="en-GB" dirty="0" smtClean="0">
                <a:solidFill>
                  <a:schemeClr val="tx1"/>
                </a:solidFill>
              </a:rPr>
              <a:t>tradition and </a:t>
            </a:r>
            <a:r>
              <a:rPr lang="en-GB" dirty="0" err="1">
                <a:solidFill>
                  <a:schemeClr val="tx1"/>
                </a:solidFill>
              </a:rPr>
              <a:t>g</a:t>
            </a:r>
            <a:r>
              <a:rPr lang="en-GB" dirty="0" err="1" smtClean="0">
                <a:solidFill>
                  <a:schemeClr val="tx1"/>
                </a:solidFill>
              </a:rPr>
              <a:t>eneralism</a:t>
            </a:r>
            <a:r>
              <a:rPr lang="en-GB" dirty="0" smtClean="0">
                <a:solidFill>
                  <a:schemeClr val="tx1"/>
                </a:solidFill>
              </a:rPr>
              <a:t> in education, </a:t>
            </a:r>
            <a:r>
              <a:rPr lang="en-GB" dirty="0">
                <a:solidFill>
                  <a:schemeClr val="tx1"/>
                </a:solidFill>
              </a:rPr>
              <a:t>Geddes distinguished himself as an urban planner and social activist, influencing cities as diverse as Edinburgh, Bombay, and Tel Aviv, while he taught extensively in Scotland, including </a:t>
            </a:r>
            <a:r>
              <a:rPr lang="en-GB" dirty="0" smtClean="0">
                <a:solidFill>
                  <a:schemeClr val="tx1"/>
                </a:solidFill>
              </a:rPr>
              <a:t>much of East Scotland</a:t>
            </a:r>
            <a:endParaRPr lang="en-GB" dirty="0" smtClean="0">
              <a:solidFill>
                <a:schemeClr val="tx1"/>
              </a:solidFill>
            </a:endParaRPr>
          </a:p>
          <a:p>
            <a:r>
              <a:rPr lang="en-GB" dirty="0"/>
              <a:t>As Davies (1961) has argued, the ‘</a:t>
            </a:r>
            <a:r>
              <a:rPr lang="en-GB" dirty="0" err="1"/>
              <a:t>generalism</a:t>
            </a:r>
            <a:r>
              <a:rPr lang="en-GB" dirty="0"/>
              <a:t>’ of the Scottish tradition acted as a barrier to an individualistic notion of learning and in so doing bridged the gap between the expert few and the lay majority; in other words, it created an association between varies aspects of Scottish society and the Scottish academy </a:t>
            </a:r>
            <a:r>
              <a:rPr lang="en-GB" i="1" dirty="0"/>
              <a:t>per se, </a:t>
            </a:r>
            <a:r>
              <a:rPr lang="en-GB" dirty="0"/>
              <a:t>one that allowed the academy to remain in touch with the wider community, retaining a strong sense of social responsibility and, in turn, helping create a civic identity. It was ‘democratic’ because it ensured the social distribution of intellectual knowledge.</a:t>
            </a:r>
          </a:p>
          <a:p>
            <a:endParaRPr lang="en-GB" dirty="0">
              <a:solidFill>
                <a:schemeClr val="tx1"/>
              </a:solidFill>
            </a:endParaRPr>
          </a:p>
          <a:p>
            <a:endParaRPr lang="en-GB" dirty="0"/>
          </a:p>
        </p:txBody>
      </p:sp>
    </p:spTree>
    <p:extLst>
      <p:ext uri="{BB962C8B-B14F-4D97-AF65-F5344CB8AC3E}">
        <p14:creationId xmlns:p14="http://schemas.microsoft.com/office/powerpoint/2010/main" val="779780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Community Empowerment and Education for Sustainable Development</a:t>
            </a:r>
            <a:endParaRPr lang="en-GB" dirty="0"/>
          </a:p>
        </p:txBody>
      </p:sp>
      <p:sp>
        <p:nvSpPr>
          <p:cNvPr id="3" name="Content Placeholder 2"/>
          <p:cNvSpPr>
            <a:spLocks noGrp="1"/>
          </p:cNvSpPr>
          <p:nvPr>
            <p:ph idx="1"/>
          </p:nvPr>
        </p:nvSpPr>
        <p:spPr/>
        <p:txBody>
          <a:bodyPr/>
          <a:lstStyle/>
          <a:p>
            <a:r>
              <a:rPr lang="en-GB" dirty="0" smtClean="0"/>
              <a:t>… sustainable </a:t>
            </a:r>
            <a:r>
              <a:rPr lang="en-GB" dirty="0"/>
              <a:t>development education is an ideal vehicle for interdisciplinary learning and can be used to bring relevance, depth, challenge and breadth to </a:t>
            </a:r>
            <a:r>
              <a:rPr lang="en-GB" dirty="0" smtClean="0"/>
              <a:t>learning…</a:t>
            </a:r>
          </a:p>
          <a:p>
            <a:r>
              <a:rPr lang="en-GB" dirty="0"/>
              <a:t>Using sustainable development education as a context for learning empowers learners to contribute to this process of change within society and also helps them to develop the skills required to access exciting career opportunities.(See: </a:t>
            </a:r>
            <a:r>
              <a:rPr lang="en-GB" dirty="0">
                <a:hlinkClick r:id="rId2"/>
              </a:rPr>
              <a:t>http://</a:t>
            </a:r>
            <a:r>
              <a:rPr lang="en-GB" dirty="0" smtClean="0">
                <a:hlinkClick r:id="rId2"/>
              </a:rPr>
              <a:t>www.educationscotland.gov.uk/learningandteaching/learningacrossthecurriculum/themesacrosslearning/globalcitizenship/sustainabledevelopment/introduction.asp</a:t>
            </a:r>
            <a:r>
              <a:rPr lang="en-GB" dirty="0" smtClean="0"/>
              <a:t>: Thursday, 16 April 2015)</a:t>
            </a:r>
            <a:endParaRPr lang="en-GB" dirty="0"/>
          </a:p>
          <a:p>
            <a:endParaRPr lang="en-GB" dirty="0"/>
          </a:p>
        </p:txBody>
      </p:sp>
    </p:spTree>
    <p:extLst>
      <p:ext uri="{BB962C8B-B14F-4D97-AF65-F5344CB8AC3E}">
        <p14:creationId xmlns:p14="http://schemas.microsoft.com/office/powerpoint/2010/main" val="4143377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104</TotalTime>
  <Words>842</Words>
  <Application>Microsoft Office PowerPoint</Application>
  <PresentationFormat>Widescreen</PresentationFormat>
  <Paragraphs>48</Paragraphs>
  <Slides>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Trebuchet MS</vt:lpstr>
      <vt:lpstr>Wingdings 3</vt:lpstr>
      <vt:lpstr>Facet</vt:lpstr>
      <vt:lpstr>Engaging with External Communities Community Engagement and Education for Sustainable Development  in Higher Education Topic Support Networks </vt:lpstr>
      <vt:lpstr>Community</vt:lpstr>
      <vt:lpstr>Scottish Government: Community Empowerment Bill</vt:lpstr>
      <vt:lpstr>Community Consciousness</vt:lpstr>
      <vt:lpstr>Community Consciousness</vt:lpstr>
      <vt:lpstr>Community Empowerment and Education for Sustainable Development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Engaging with External Communities Community Engagement and Education for Sustainable Development  in Higher Education Topic Support Networks</dc:title>
  <dc:creator>Andrew Samuel</dc:creator>
  <cp:lastModifiedBy>Andrew Samuel</cp:lastModifiedBy>
  <cp:revision>14</cp:revision>
  <dcterms:created xsi:type="dcterms:W3CDTF">2015-04-14T09:58:39Z</dcterms:created>
  <dcterms:modified xsi:type="dcterms:W3CDTF">2015-04-16T09:33:40Z</dcterms:modified>
</cp:coreProperties>
</file>