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4" r:id="rId2"/>
    <p:sldMasterId id="2147483883" r:id="rId3"/>
  </p:sldMasterIdLst>
  <p:notesMasterIdLst>
    <p:notesMasterId r:id="rId30"/>
  </p:notesMasterIdLst>
  <p:sldIdLst>
    <p:sldId id="420" r:id="rId4"/>
    <p:sldId id="622" r:id="rId5"/>
    <p:sldId id="604" r:id="rId6"/>
    <p:sldId id="516" r:id="rId7"/>
    <p:sldId id="540" r:id="rId8"/>
    <p:sldId id="613" r:id="rId9"/>
    <p:sldId id="614" r:id="rId10"/>
    <p:sldId id="617" r:id="rId11"/>
    <p:sldId id="618" r:id="rId12"/>
    <p:sldId id="589" r:id="rId13"/>
    <p:sldId id="593" r:id="rId14"/>
    <p:sldId id="590" r:id="rId15"/>
    <p:sldId id="595" r:id="rId16"/>
    <p:sldId id="591" r:id="rId17"/>
    <p:sldId id="592" r:id="rId18"/>
    <p:sldId id="596" r:id="rId19"/>
    <p:sldId id="597" r:id="rId20"/>
    <p:sldId id="651" r:id="rId21"/>
    <p:sldId id="652" r:id="rId22"/>
    <p:sldId id="654" r:id="rId23"/>
    <p:sldId id="655" r:id="rId24"/>
    <p:sldId id="656" r:id="rId25"/>
    <p:sldId id="666" r:id="rId26"/>
    <p:sldId id="667" r:id="rId27"/>
    <p:sldId id="669" r:id="rId28"/>
    <p:sldId id="668" r:id="rId29"/>
  </p:sldIdLst>
  <p:sldSz cx="9144000" cy="5143500" type="screen16x9"/>
  <p:notesSz cx="7099300" cy="10234613"/>
  <p:defaultTextStyle>
    <a:defPPr>
      <a:defRPr lang="en-GB"/>
    </a:defPPr>
    <a:lvl1pPr algn="ctr" rtl="0" fontAlgn="base">
      <a:spcBef>
        <a:spcPct val="50000"/>
      </a:spcBef>
      <a:spcAft>
        <a:spcPct val="0"/>
      </a:spcAft>
      <a:defRPr sz="900" kern="1200">
        <a:solidFill>
          <a:schemeClr val="tx1"/>
        </a:solidFill>
        <a:latin typeface="Arial" charset="0"/>
        <a:ea typeface="+mn-ea"/>
        <a:cs typeface="Arial" charset="0"/>
      </a:defRPr>
    </a:lvl1pPr>
    <a:lvl2pPr marL="251418" algn="ctr" rtl="0" fontAlgn="base">
      <a:spcBef>
        <a:spcPct val="50000"/>
      </a:spcBef>
      <a:spcAft>
        <a:spcPct val="0"/>
      </a:spcAft>
      <a:defRPr sz="900" kern="1200">
        <a:solidFill>
          <a:schemeClr val="tx1"/>
        </a:solidFill>
        <a:latin typeface="Arial" charset="0"/>
        <a:ea typeface="+mn-ea"/>
        <a:cs typeface="Arial" charset="0"/>
      </a:defRPr>
    </a:lvl2pPr>
    <a:lvl3pPr marL="502843" algn="ctr" rtl="0" fontAlgn="base">
      <a:spcBef>
        <a:spcPct val="50000"/>
      </a:spcBef>
      <a:spcAft>
        <a:spcPct val="0"/>
      </a:spcAft>
      <a:defRPr sz="900" kern="1200">
        <a:solidFill>
          <a:schemeClr val="tx1"/>
        </a:solidFill>
        <a:latin typeface="Arial" charset="0"/>
        <a:ea typeface="+mn-ea"/>
        <a:cs typeface="Arial" charset="0"/>
      </a:defRPr>
    </a:lvl3pPr>
    <a:lvl4pPr marL="754287" algn="ctr" rtl="0" fontAlgn="base">
      <a:spcBef>
        <a:spcPct val="50000"/>
      </a:spcBef>
      <a:spcAft>
        <a:spcPct val="0"/>
      </a:spcAft>
      <a:defRPr sz="900" kern="1200">
        <a:solidFill>
          <a:schemeClr val="tx1"/>
        </a:solidFill>
        <a:latin typeface="Arial" charset="0"/>
        <a:ea typeface="+mn-ea"/>
        <a:cs typeface="Arial" charset="0"/>
      </a:defRPr>
    </a:lvl4pPr>
    <a:lvl5pPr marL="1005687" algn="ctr" rtl="0" fontAlgn="base">
      <a:spcBef>
        <a:spcPct val="50000"/>
      </a:spcBef>
      <a:spcAft>
        <a:spcPct val="0"/>
      </a:spcAft>
      <a:defRPr sz="900" kern="1200">
        <a:solidFill>
          <a:schemeClr val="tx1"/>
        </a:solidFill>
        <a:latin typeface="Arial" charset="0"/>
        <a:ea typeface="+mn-ea"/>
        <a:cs typeface="Arial" charset="0"/>
      </a:defRPr>
    </a:lvl5pPr>
    <a:lvl6pPr marL="1257113" algn="l" defTabSz="502843" rtl="0" eaLnBrk="1" latinLnBrk="0" hangingPunct="1">
      <a:defRPr sz="900" kern="1200">
        <a:solidFill>
          <a:schemeClr val="tx1"/>
        </a:solidFill>
        <a:latin typeface="Arial" charset="0"/>
        <a:ea typeface="+mn-ea"/>
        <a:cs typeface="Arial" charset="0"/>
      </a:defRPr>
    </a:lvl6pPr>
    <a:lvl7pPr marL="1508542" algn="l" defTabSz="502843" rtl="0" eaLnBrk="1" latinLnBrk="0" hangingPunct="1">
      <a:defRPr sz="900" kern="1200">
        <a:solidFill>
          <a:schemeClr val="tx1"/>
        </a:solidFill>
        <a:latin typeface="Arial" charset="0"/>
        <a:ea typeface="+mn-ea"/>
        <a:cs typeface="Arial" charset="0"/>
      </a:defRPr>
    </a:lvl7pPr>
    <a:lvl8pPr marL="1759952" algn="l" defTabSz="502843" rtl="0" eaLnBrk="1" latinLnBrk="0" hangingPunct="1">
      <a:defRPr sz="900" kern="1200">
        <a:solidFill>
          <a:schemeClr val="tx1"/>
        </a:solidFill>
        <a:latin typeface="Arial" charset="0"/>
        <a:ea typeface="+mn-ea"/>
        <a:cs typeface="Arial" charset="0"/>
      </a:defRPr>
    </a:lvl8pPr>
    <a:lvl9pPr marL="2011383" algn="l" defTabSz="502843" rtl="0" eaLnBrk="1" latinLnBrk="0" hangingPunct="1">
      <a:defRPr sz="9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E3E7"/>
    <a:srgbClr val="0066FF"/>
    <a:srgbClr val="FF3300"/>
    <a:srgbClr val="FFCC99"/>
    <a:srgbClr val="FFCD8B"/>
    <a:srgbClr val="00CC99"/>
    <a:srgbClr val="990099"/>
    <a:srgbClr val="FF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5" autoAdjust="0"/>
    <p:restoredTop sz="89029" autoAdjust="0"/>
  </p:normalViewPr>
  <p:slideViewPr>
    <p:cSldViewPr snapToGrid="0">
      <p:cViewPr varScale="1">
        <p:scale>
          <a:sx n="51" d="100"/>
          <a:sy n="51" d="100"/>
        </p:scale>
        <p:origin x="90" y="62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notesViewPr>
    <p:cSldViewPr snapToGrid="0">
      <p:cViewPr varScale="1">
        <p:scale>
          <a:sx n="62" d="100"/>
          <a:sy n="62" d="100"/>
        </p:scale>
        <p:origin x="-3402" y="-84"/>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800" dirty="0" smtClean="0"/>
              <a:t>Soft</a:t>
            </a:r>
            <a:r>
              <a:rPr lang="en-US" sz="1800" baseline="0" dirty="0" smtClean="0"/>
              <a:t> Landings i</a:t>
            </a:r>
            <a:r>
              <a:rPr lang="en-US" sz="1800" dirty="0" smtClean="0"/>
              <a:t>ssues – Post Occupancy</a:t>
            </a:r>
            <a:endParaRPr lang="en-US" sz="1800" dirty="0"/>
          </a:p>
        </c:rich>
      </c:tx>
      <c:overlay val="0"/>
    </c:title>
    <c:autoTitleDeleted val="0"/>
    <c:plotArea>
      <c:layout/>
      <c:pieChart>
        <c:varyColors val="1"/>
        <c:ser>
          <c:idx val="0"/>
          <c:order val="0"/>
          <c:tx>
            <c:strRef>
              <c:f>Sheet1!$B$1</c:f>
              <c:strCache>
                <c:ptCount val="1"/>
                <c:pt idx="0">
                  <c:v>Sales</c:v>
                </c:pt>
              </c:strCache>
            </c:strRef>
          </c:tx>
          <c:cat>
            <c:strRef>
              <c:f>Sheet1!$A$2:$A$6</c:f>
              <c:strCache>
                <c:ptCount val="5"/>
                <c:pt idx="0">
                  <c:v>Lighting</c:v>
                </c:pt>
                <c:pt idx="1">
                  <c:v>Heating</c:v>
                </c:pt>
                <c:pt idx="2">
                  <c:v>Blinds</c:v>
                </c:pt>
                <c:pt idx="3">
                  <c:v>Furniture</c:v>
                </c:pt>
                <c:pt idx="4">
                  <c:v>Other</c:v>
                </c:pt>
              </c:strCache>
            </c:strRef>
          </c:cat>
          <c:val>
            <c:numRef>
              <c:f>Sheet1!$B$2:$B$6</c:f>
              <c:numCache>
                <c:formatCode>General</c:formatCode>
                <c:ptCount val="5"/>
                <c:pt idx="0">
                  <c:v>30</c:v>
                </c:pt>
                <c:pt idx="1">
                  <c:v>20</c:v>
                </c:pt>
                <c:pt idx="2">
                  <c:v>5</c:v>
                </c:pt>
                <c:pt idx="3">
                  <c:v>35</c:v>
                </c:pt>
                <c:pt idx="4">
                  <c:v>10</c:v>
                </c:pt>
              </c:numCache>
            </c:numRef>
          </c:val>
          <c:extLst>
            <c:ext xmlns:c16="http://schemas.microsoft.com/office/drawing/2014/chart" uri="{C3380CC4-5D6E-409C-BE32-E72D297353CC}">
              <c16:uniqueId val="{00000000-6F42-44A9-AEA2-1588B031BCD3}"/>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txPr>
    <a:bodyPr/>
    <a:lstStyle/>
    <a:p>
      <a:pPr>
        <a:defRPr sz="18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pPr>
              <a:defRPr/>
            </a:pPr>
            <a:endParaRPr lang="en-GB" dirty="0"/>
          </a:p>
        </p:txBody>
      </p:sp>
      <p:sp>
        <p:nvSpPr>
          <p:cNvPr id="3" name="Date Placeholder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vl1pPr>
          </a:lstStyle>
          <a:p>
            <a:pPr>
              <a:defRPr/>
            </a:pPr>
            <a:fld id="{65C09B4F-99D0-493E-AA95-4FB81C4A5311}" type="datetimeFigureOut">
              <a:rPr lang="en-GB"/>
              <a:pPr>
                <a:defRPr/>
              </a:pPr>
              <a:t>18/09/2017</a:t>
            </a:fld>
            <a:endParaRPr lang="en-GB" dirty="0"/>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709613" y="4860925"/>
            <a:ext cx="5680075" cy="4605338"/>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vl1pPr>
          </a:lstStyle>
          <a:p>
            <a:pPr>
              <a:defRPr/>
            </a:pPr>
            <a:endParaRPr lang="en-GB" dirty="0"/>
          </a:p>
        </p:txBody>
      </p:sp>
      <p:sp>
        <p:nvSpPr>
          <p:cNvPr id="7" name="Slide Number Placeholder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vl1pPr>
          </a:lstStyle>
          <a:p>
            <a:pPr>
              <a:defRPr/>
            </a:pPr>
            <a:fld id="{6CA18BC7-516A-448B-B8BE-10A83793C373}" type="slidenum">
              <a:rPr lang="en-GB"/>
              <a:pPr>
                <a:defRPr/>
              </a:pPr>
              <a:t>‹#›</a:t>
            </a:fld>
            <a:endParaRPr lang="en-GB" dirty="0"/>
          </a:p>
        </p:txBody>
      </p:sp>
    </p:spTree>
    <p:extLst>
      <p:ext uri="{BB962C8B-B14F-4D97-AF65-F5344CB8AC3E}">
        <p14:creationId xmlns:p14="http://schemas.microsoft.com/office/powerpoint/2010/main" val="37436288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700" kern="1200">
        <a:solidFill>
          <a:schemeClr val="tx1"/>
        </a:solidFill>
        <a:latin typeface="+mn-lt"/>
        <a:ea typeface="+mn-ea"/>
        <a:cs typeface="+mn-cs"/>
      </a:defRPr>
    </a:lvl1pPr>
    <a:lvl2pPr marL="251418" algn="l" rtl="0" eaLnBrk="0" fontAlgn="base" hangingPunct="0">
      <a:spcBef>
        <a:spcPct val="30000"/>
      </a:spcBef>
      <a:spcAft>
        <a:spcPct val="0"/>
      </a:spcAft>
      <a:defRPr sz="700" kern="1200">
        <a:solidFill>
          <a:schemeClr val="tx1"/>
        </a:solidFill>
        <a:latin typeface="+mn-lt"/>
        <a:ea typeface="+mn-ea"/>
        <a:cs typeface="+mn-cs"/>
      </a:defRPr>
    </a:lvl2pPr>
    <a:lvl3pPr marL="502843" algn="l" rtl="0" eaLnBrk="0" fontAlgn="base" hangingPunct="0">
      <a:spcBef>
        <a:spcPct val="30000"/>
      </a:spcBef>
      <a:spcAft>
        <a:spcPct val="0"/>
      </a:spcAft>
      <a:defRPr sz="700" kern="1200">
        <a:solidFill>
          <a:schemeClr val="tx1"/>
        </a:solidFill>
        <a:latin typeface="+mn-lt"/>
        <a:ea typeface="+mn-ea"/>
        <a:cs typeface="+mn-cs"/>
      </a:defRPr>
    </a:lvl3pPr>
    <a:lvl4pPr marL="754287" algn="l" rtl="0" eaLnBrk="0" fontAlgn="base" hangingPunct="0">
      <a:spcBef>
        <a:spcPct val="30000"/>
      </a:spcBef>
      <a:spcAft>
        <a:spcPct val="0"/>
      </a:spcAft>
      <a:defRPr sz="700" kern="1200">
        <a:solidFill>
          <a:schemeClr val="tx1"/>
        </a:solidFill>
        <a:latin typeface="+mn-lt"/>
        <a:ea typeface="+mn-ea"/>
        <a:cs typeface="+mn-cs"/>
      </a:defRPr>
    </a:lvl4pPr>
    <a:lvl5pPr marL="1005687" algn="l" rtl="0" eaLnBrk="0" fontAlgn="base" hangingPunct="0">
      <a:spcBef>
        <a:spcPct val="30000"/>
      </a:spcBef>
      <a:spcAft>
        <a:spcPct val="0"/>
      </a:spcAft>
      <a:defRPr sz="700" kern="1200">
        <a:solidFill>
          <a:schemeClr val="tx1"/>
        </a:solidFill>
        <a:latin typeface="+mn-lt"/>
        <a:ea typeface="+mn-ea"/>
        <a:cs typeface="+mn-cs"/>
      </a:defRPr>
    </a:lvl5pPr>
    <a:lvl6pPr marL="1257113" algn="l" defTabSz="502843" rtl="0" eaLnBrk="1" latinLnBrk="0" hangingPunct="1">
      <a:defRPr sz="700" kern="1200">
        <a:solidFill>
          <a:schemeClr val="tx1"/>
        </a:solidFill>
        <a:latin typeface="+mn-lt"/>
        <a:ea typeface="+mn-ea"/>
        <a:cs typeface="+mn-cs"/>
      </a:defRPr>
    </a:lvl6pPr>
    <a:lvl7pPr marL="1508542" algn="l" defTabSz="502843" rtl="0" eaLnBrk="1" latinLnBrk="0" hangingPunct="1">
      <a:defRPr sz="700" kern="1200">
        <a:solidFill>
          <a:schemeClr val="tx1"/>
        </a:solidFill>
        <a:latin typeface="+mn-lt"/>
        <a:ea typeface="+mn-ea"/>
        <a:cs typeface="+mn-cs"/>
      </a:defRPr>
    </a:lvl7pPr>
    <a:lvl8pPr marL="1759952" algn="l" defTabSz="502843" rtl="0" eaLnBrk="1" latinLnBrk="0" hangingPunct="1">
      <a:defRPr sz="700" kern="1200">
        <a:solidFill>
          <a:schemeClr val="tx1"/>
        </a:solidFill>
        <a:latin typeface="+mn-lt"/>
        <a:ea typeface="+mn-ea"/>
        <a:cs typeface="+mn-cs"/>
      </a:defRPr>
    </a:lvl8pPr>
    <a:lvl9pPr marL="2011383" algn="l" defTabSz="502843" rtl="0" eaLnBrk="1" latinLnBrk="0" hangingPunct="1">
      <a:defRPr sz="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50000"/>
              </a:spcBef>
            </a:pPr>
            <a:fld id="{801E9EFC-F952-431B-946C-C94DC4DF197E}" type="slidenum">
              <a:rPr lang="en-GB" altLang="en-US" smtClean="0">
                <a:latin typeface="Arial" charset="0"/>
              </a:rPr>
              <a:pPr algn="r" eaLnBrk="1" hangingPunct="1">
                <a:spcBef>
                  <a:spcPct val="50000"/>
                </a:spcBef>
              </a:pPr>
              <a:t>1</a:t>
            </a:fld>
            <a:endParaRPr lang="en-GB" altLang="en-US" dirty="0">
              <a:latin typeface="Arial" charset="0"/>
            </a:endParaRPr>
          </a:p>
        </p:txBody>
      </p:sp>
    </p:spTree>
    <p:extLst>
      <p:ext uri="{BB962C8B-B14F-4D97-AF65-F5344CB8AC3E}">
        <p14:creationId xmlns:p14="http://schemas.microsoft.com/office/powerpoint/2010/main" val="698103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a:t>With the Rehau installation being under the building footprint due to the site constraints, the piling design had to be strengthened. As the buried pipework would not take the loads imposed by a piling rig, the piles had to be installed first and then the ground around them excavated afterwards to install the pipes. This sequence adds additional horizontal loads to the piles that need to be taken into account. Excavating carefully around the piles and subsequently laying and backfilling the Rehau pipework, took 17 weeks compared to the 4 weeks that was allowed for in the contract programme. If there is an open area of adjacent land eg. a sports field, that is the place to put the pipework, which would remove it from the critical path.</a:t>
            </a:r>
          </a:p>
          <a:p>
            <a:endParaRPr lang="en-GB" dirty="0"/>
          </a:p>
          <a:p>
            <a:pPr>
              <a:spcAft>
                <a:spcPct val="20000"/>
              </a:spcAft>
            </a:pPr>
            <a:endParaRPr lang="en-GB" sz="1200" dirty="0"/>
          </a:p>
          <a:p>
            <a:endParaRPr lang="en-GB" dirty="0"/>
          </a:p>
        </p:txBody>
      </p:sp>
      <p:sp>
        <p:nvSpPr>
          <p:cNvPr id="4" name="Slide Number Placeholder 3"/>
          <p:cNvSpPr>
            <a:spLocks noGrp="1"/>
          </p:cNvSpPr>
          <p:nvPr>
            <p:ph type="sldNum" sz="quarter" idx="10"/>
          </p:nvPr>
        </p:nvSpPr>
        <p:spPr/>
        <p:txBody>
          <a:bodyPr/>
          <a:lstStyle/>
          <a:p>
            <a:pPr>
              <a:defRPr/>
            </a:pPr>
            <a:fld id="{BBAEAB60-615A-4507-A5CC-7D36680C8AAF}" type="slidenum">
              <a:rPr lang="en-GB" smtClean="0"/>
              <a:pPr>
                <a:defRPr/>
              </a:pPr>
              <a:t>15</a:t>
            </a:fld>
            <a:endParaRPr lang="en-GB" dirty="0"/>
          </a:p>
        </p:txBody>
      </p:sp>
    </p:spTree>
    <p:extLst>
      <p:ext uri="{BB962C8B-B14F-4D97-AF65-F5344CB8AC3E}">
        <p14:creationId xmlns:p14="http://schemas.microsoft.com/office/powerpoint/2010/main" val="1051971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pPr lvl="0"/>
            <a:endParaRPr lang="en-GB" sz="1200" dirty="0"/>
          </a:p>
          <a:p>
            <a:pPr lvl="0"/>
            <a:r>
              <a:rPr lang="en-GB" sz="1200" dirty="0"/>
              <a:t>Building in time for air testing and designing the building to be able to complete sectional air tests.</a:t>
            </a:r>
          </a:p>
          <a:p>
            <a:pPr lvl="0"/>
            <a:endParaRPr lang="en-GB" sz="1200" dirty="0"/>
          </a:p>
          <a:p>
            <a:r>
              <a:rPr lang="en-GB" dirty="0"/>
              <a:t>Air</a:t>
            </a:r>
            <a:r>
              <a:rPr lang="en-GB" baseline="0" dirty="0"/>
              <a:t> test areas on various floors. (Identified to test maximum external envelope and different types of construction i.e. curtain wall, </a:t>
            </a:r>
            <a:r>
              <a:rPr lang="en-GB" baseline="0" dirty="0" smtClean="0"/>
              <a:t>masonry.</a:t>
            </a:r>
            <a:endParaRPr lang="en-GB" baseline="0" dirty="0"/>
          </a:p>
          <a:p>
            <a:r>
              <a:rPr lang="en-GB" baseline="0" dirty="0"/>
              <a:t>Red- Ground floor</a:t>
            </a:r>
          </a:p>
          <a:p>
            <a:r>
              <a:rPr lang="en-GB" baseline="0" dirty="0"/>
              <a:t>Blue- 1</a:t>
            </a:r>
            <a:r>
              <a:rPr lang="en-GB" baseline="30000" dirty="0"/>
              <a:t>st</a:t>
            </a:r>
            <a:r>
              <a:rPr lang="en-GB" baseline="0" dirty="0"/>
              <a:t> floor</a:t>
            </a:r>
          </a:p>
          <a:p>
            <a:endParaRPr lang="en-GB"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t>Some of the weak spots identified by intermediate air tests. That would have otherwise been difficult to spot once whole envelope is tested. </a:t>
            </a:r>
          </a:p>
          <a:p>
            <a:endParaRPr lang="en-GB" baseline="0" dirty="0"/>
          </a:p>
          <a:p>
            <a:r>
              <a:rPr lang="en-GB" baseline="0" dirty="0"/>
              <a:t>Orange- 2</a:t>
            </a:r>
            <a:r>
              <a:rPr lang="en-GB" baseline="30000" dirty="0"/>
              <a:t>nd</a:t>
            </a:r>
            <a:r>
              <a:rPr lang="en-GB" baseline="0" dirty="0"/>
              <a:t> floor</a:t>
            </a:r>
            <a:endParaRPr lang="en-GB" dirty="0"/>
          </a:p>
          <a:p>
            <a:pPr lvl="0"/>
            <a:endParaRPr lang="en-GB" sz="1200" dirty="0"/>
          </a:p>
        </p:txBody>
      </p:sp>
      <p:sp>
        <p:nvSpPr>
          <p:cNvPr id="4" name="Slide Number Placeholder 3"/>
          <p:cNvSpPr>
            <a:spLocks noGrp="1"/>
          </p:cNvSpPr>
          <p:nvPr>
            <p:ph type="sldNum" sz="quarter" idx="10"/>
          </p:nvPr>
        </p:nvSpPr>
        <p:spPr/>
        <p:txBody>
          <a:bodyPr/>
          <a:lstStyle/>
          <a:p>
            <a:pPr>
              <a:defRPr/>
            </a:pPr>
            <a:fld id="{BBAEAB60-615A-4507-A5CC-7D36680C8AAF}" type="slidenum">
              <a:rPr lang="en-GB" smtClean="0"/>
              <a:pPr>
                <a:defRPr/>
              </a:pPr>
              <a:t>16</a:t>
            </a:fld>
            <a:endParaRPr lang="en-GB" dirty="0"/>
          </a:p>
        </p:txBody>
      </p:sp>
    </p:spTree>
    <p:extLst>
      <p:ext uri="{BB962C8B-B14F-4D97-AF65-F5344CB8AC3E}">
        <p14:creationId xmlns:p14="http://schemas.microsoft.com/office/powerpoint/2010/main" val="1051971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for large complex buildings is nothing like houses – consultants like Warm do not seem to understand the construction process for large buildings.  The control measures employed on smaller simpler buildings are easy in comparison.  When you have 200 plus men on site, many of whom are working on a measured basis, it is very difficult to maintain the tight controls required.  The skills shortage and common use of migrant labour also impacts on this.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p>
          <a:p>
            <a:r>
              <a:rPr lang="en-GB" dirty="0"/>
              <a:t>Good example to show how many different subcontractors</a:t>
            </a:r>
            <a:r>
              <a:rPr lang="en-GB" baseline="0" dirty="0"/>
              <a:t> are needed to do this detail.</a:t>
            </a:r>
          </a:p>
          <a:p>
            <a:r>
              <a:rPr lang="en-GB" baseline="0" dirty="0"/>
              <a:t>I think 4 different subbies are working to do this and I found out that the part in front of the metal angel was not going to be insulated originally but is now being done. (huge thermal bridge if not insulated).</a:t>
            </a:r>
            <a:endParaRPr lang="en-GB" dirty="0"/>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AHU’s!!!! The process surrounding the 12% penalty is frankly ridiculous. I accept that there needs to be testing but why should they have to be sent to Germany to avoid such a big penalty?</a:t>
            </a:r>
          </a:p>
          <a:p>
            <a:endParaRPr lang="en-GB" dirty="0"/>
          </a:p>
        </p:txBody>
      </p:sp>
      <p:sp>
        <p:nvSpPr>
          <p:cNvPr id="4" name="Slide Number Placeholder 3"/>
          <p:cNvSpPr>
            <a:spLocks noGrp="1"/>
          </p:cNvSpPr>
          <p:nvPr>
            <p:ph type="sldNum" sz="quarter" idx="10"/>
          </p:nvPr>
        </p:nvSpPr>
        <p:spPr/>
        <p:txBody>
          <a:bodyPr/>
          <a:lstStyle/>
          <a:p>
            <a:pPr>
              <a:defRPr/>
            </a:pPr>
            <a:fld id="{BBAEAB60-615A-4507-A5CC-7D36680C8AAF}" type="slidenum">
              <a:rPr lang="en-GB" smtClean="0"/>
              <a:pPr>
                <a:defRPr/>
              </a:pPr>
              <a:t>17</a:t>
            </a:fld>
            <a:endParaRPr lang="en-GB" dirty="0"/>
          </a:p>
        </p:txBody>
      </p:sp>
    </p:spTree>
    <p:extLst>
      <p:ext uri="{BB962C8B-B14F-4D97-AF65-F5344CB8AC3E}">
        <p14:creationId xmlns:p14="http://schemas.microsoft.com/office/powerpoint/2010/main" val="1051971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6763"/>
            <a:ext cx="6823075" cy="3838575"/>
          </a:xfrm>
        </p:spPr>
      </p:sp>
      <p:sp>
        <p:nvSpPr>
          <p:cNvPr id="3" name="Notes Placeholder 2"/>
          <p:cNvSpPr>
            <a:spLocks noGrp="1"/>
          </p:cNvSpPr>
          <p:nvPr>
            <p:ph type="body" idx="1"/>
          </p:nvPr>
        </p:nvSpPr>
        <p:spPr/>
        <p:txBody>
          <a:bodyPr/>
          <a:lstStyle/>
          <a:p>
            <a:pPr defTabSz="473796" eaLnBrk="1" fontAlgn="auto" hangingPunct="1">
              <a:spcBef>
                <a:spcPts val="0"/>
              </a:spcBef>
              <a:spcAft>
                <a:spcPts val="0"/>
              </a:spcAft>
              <a:defRPr/>
            </a:pPr>
            <a:r>
              <a:rPr lang="en-GB" dirty="0" smtClean="0">
                <a:solidFill>
                  <a:prstClr val="black"/>
                </a:solidFill>
              </a:rPr>
              <a:t>26% below cumulative target usage to date</a:t>
            </a:r>
          </a:p>
          <a:p>
            <a:endParaRPr lang="en-GB" dirty="0"/>
          </a:p>
        </p:txBody>
      </p:sp>
      <p:sp>
        <p:nvSpPr>
          <p:cNvPr id="4" name="Slide Number Placeholder 3"/>
          <p:cNvSpPr>
            <a:spLocks noGrp="1"/>
          </p:cNvSpPr>
          <p:nvPr>
            <p:ph type="sldNum" sz="quarter" idx="10"/>
          </p:nvPr>
        </p:nvSpPr>
        <p:spPr/>
        <p:txBody>
          <a:bodyPr/>
          <a:lstStyle/>
          <a:p>
            <a:fld id="{3EF798C7-9620-5C41-BFA8-CF802F11746E}" type="slidenum">
              <a:rPr lang="en-US" smtClean="0"/>
              <a:t>20</a:t>
            </a:fld>
            <a:endParaRPr lang="en-US" dirty="0"/>
          </a:p>
        </p:txBody>
      </p:sp>
    </p:spTree>
    <p:extLst>
      <p:ext uri="{BB962C8B-B14F-4D97-AF65-F5344CB8AC3E}">
        <p14:creationId xmlns:p14="http://schemas.microsoft.com/office/powerpoint/2010/main" val="1452937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6763"/>
            <a:ext cx="6823075" cy="3838575"/>
          </a:xfrm>
        </p:spPr>
      </p:sp>
      <p:sp>
        <p:nvSpPr>
          <p:cNvPr id="3" name="Notes Placeholder 2"/>
          <p:cNvSpPr>
            <a:spLocks noGrp="1"/>
          </p:cNvSpPr>
          <p:nvPr>
            <p:ph type="body" idx="1"/>
          </p:nvPr>
        </p:nvSpPr>
        <p:spPr/>
        <p:txBody>
          <a:bodyPr/>
          <a:lstStyle/>
          <a:p>
            <a:pPr defTabSz="473796" eaLnBrk="1" fontAlgn="auto" hangingPunct="1">
              <a:spcBef>
                <a:spcPts val="0"/>
              </a:spcBef>
              <a:spcAft>
                <a:spcPts val="0"/>
              </a:spcAft>
              <a:defRPr/>
            </a:pPr>
            <a:r>
              <a:rPr lang="en-GB" dirty="0" smtClean="0"/>
              <a:t>125% above cumulative target usage to date (NGB target) - note that Cofely DHS meter strongly suspected of false elevated data, UoL investigating </a:t>
            </a:r>
            <a:endParaRPr lang="en-GB" dirty="0" smtClean="0">
              <a:solidFill>
                <a:prstClr val="black"/>
              </a:solidFill>
            </a:endParaRPr>
          </a:p>
          <a:p>
            <a:endParaRPr lang="en-GB" dirty="0"/>
          </a:p>
        </p:txBody>
      </p:sp>
      <p:sp>
        <p:nvSpPr>
          <p:cNvPr id="4" name="Slide Number Placeholder 3"/>
          <p:cNvSpPr>
            <a:spLocks noGrp="1"/>
          </p:cNvSpPr>
          <p:nvPr>
            <p:ph type="sldNum" sz="quarter" idx="10"/>
          </p:nvPr>
        </p:nvSpPr>
        <p:spPr/>
        <p:txBody>
          <a:bodyPr/>
          <a:lstStyle/>
          <a:p>
            <a:fld id="{3EF798C7-9620-5C41-BFA8-CF802F11746E}" type="slidenum">
              <a:rPr lang="en-US" smtClean="0"/>
              <a:t>21</a:t>
            </a:fld>
            <a:endParaRPr lang="en-US" dirty="0"/>
          </a:p>
        </p:txBody>
      </p:sp>
    </p:spTree>
    <p:extLst>
      <p:ext uri="{BB962C8B-B14F-4D97-AF65-F5344CB8AC3E}">
        <p14:creationId xmlns:p14="http://schemas.microsoft.com/office/powerpoint/2010/main" val="4218530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CA18BC7-516A-448B-B8BE-10A83793C373}" type="slidenum">
              <a:rPr lang="en-GB" smtClean="0"/>
              <a:pPr>
                <a:defRPr/>
              </a:pPr>
              <a:t>25</a:t>
            </a:fld>
            <a:endParaRPr lang="en-GB"/>
          </a:p>
        </p:txBody>
      </p:sp>
    </p:spTree>
    <p:extLst>
      <p:ext uri="{BB962C8B-B14F-4D97-AF65-F5344CB8AC3E}">
        <p14:creationId xmlns:p14="http://schemas.microsoft.com/office/powerpoint/2010/main" val="2166779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GB" altLang="en-US" dirty="0"/>
              <a:t>Typical construction PT slab, curtain walling, raised access floors, exposed soffits, PV panels</a:t>
            </a:r>
          </a:p>
          <a:p>
            <a:pPr>
              <a:defRPr/>
            </a:pPr>
            <a:endParaRPr lang="en-GB" altLang="en-US" dirty="0"/>
          </a:p>
          <a:p>
            <a:pPr marL="171450" indent="-171450">
              <a:buFont typeface="Arial" panose="020B0604020202020204" pitchFamily="34" charset="0"/>
              <a:buChar char="•"/>
              <a:defRPr/>
            </a:pPr>
            <a:r>
              <a:rPr lang="en-GB" altLang="en-US" dirty="0"/>
              <a:t>Additional thermal mass façade,</a:t>
            </a:r>
          </a:p>
          <a:p>
            <a:pPr marL="171450" indent="-171450">
              <a:buFont typeface="Arial" panose="020B0604020202020204" pitchFamily="34" charset="0"/>
              <a:buChar char="•"/>
              <a:defRPr/>
            </a:pPr>
            <a:r>
              <a:rPr lang="en-GB" altLang="en-US" dirty="0"/>
              <a:t>TABS soffit cooling</a:t>
            </a:r>
          </a:p>
          <a:p>
            <a:pPr marL="171450" indent="-171450">
              <a:buFont typeface="Arial" panose="020B0604020202020204" pitchFamily="34" charset="0"/>
              <a:buChar char="•"/>
              <a:defRPr/>
            </a:pPr>
            <a:r>
              <a:rPr lang="en-GB" altLang="en-US" dirty="0"/>
              <a:t>GAHE</a:t>
            </a:r>
          </a:p>
          <a:p>
            <a:pPr marL="171450" indent="-171450">
              <a:buFont typeface="Arial" panose="020B0604020202020204" pitchFamily="34" charset="0"/>
              <a:buChar char="•"/>
              <a:defRPr/>
            </a:pPr>
            <a:r>
              <a:rPr lang="en-GB" altLang="en-US" dirty="0"/>
              <a:t>District heating</a:t>
            </a:r>
          </a:p>
          <a:p>
            <a:pPr marL="171450" indent="-171450">
              <a:buFont typeface="Arial" panose="020B0604020202020204" pitchFamily="34" charset="0"/>
              <a:buChar char="•"/>
              <a:defRPr/>
            </a:pPr>
            <a:r>
              <a:rPr lang="en-GB" altLang="en-US" dirty="0"/>
              <a:t>Plant room ducts beneath slab and above roof</a:t>
            </a: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50000"/>
              </a:spcBef>
            </a:pPr>
            <a:fld id="{2E58B313-5766-4D07-93CB-A7A88AFF3F3F}" type="slidenum">
              <a:rPr lang="en-GB" altLang="en-US" smtClean="0">
                <a:latin typeface="Arial" charset="0"/>
              </a:rPr>
              <a:pPr algn="r" eaLnBrk="1" hangingPunct="1">
                <a:spcBef>
                  <a:spcPct val="50000"/>
                </a:spcBef>
              </a:pPr>
              <a:t>4</a:t>
            </a:fld>
            <a:endParaRPr lang="en-GB" altLang="en-US" dirty="0">
              <a:latin typeface="Arial" charset="0"/>
            </a:endParaRPr>
          </a:p>
        </p:txBody>
      </p:sp>
    </p:spTree>
    <p:extLst>
      <p:ext uri="{BB962C8B-B14F-4D97-AF65-F5344CB8AC3E}">
        <p14:creationId xmlns:p14="http://schemas.microsoft.com/office/powerpoint/2010/main" val="4179387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buFontTx/>
              <a:buChar char="•"/>
            </a:pPr>
            <a:r>
              <a:rPr lang="en-GB" altLang="en-US" dirty="0">
                <a:solidFill>
                  <a:srgbClr val="7F7F7F"/>
                </a:solidFill>
              </a:rPr>
              <a:t>Single subcontractor responsible for airtightness and thermal performance</a:t>
            </a:r>
          </a:p>
          <a:p>
            <a:pPr eaLnBrk="1" hangingPunct="1">
              <a:spcBef>
                <a:spcPct val="50000"/>
              </a:spcBef>
              <a:buFontTx/>
              <a:buChar char="•"/>
            </a:pPr>
            <a:r>
              <a:rPr lang="en-GB" altLang="en-US" dirty="0">
                <a:solidFill>
                  <a:srgbClr val="7F7F7F"/>
                </a:solidFill>
              </a:rPr>
              <a:t>Easier construction sequence – all built from outside </a:t>
            </a:r>
          </a:p>
          <a:p>
            <a:pPr eaLnBrk="1" hangingPunct="1">
              <a:spcBef>
                <a:spcPct val="50000"/>
              </a:spcBef>
              <a:buFontTx/>
              <a:buChar char="•"/>
            </a:pPr>
            <a:r>
              <a:rPr lang="en-GB" altLang="en-US" dirty="0">
                <a:solidFill>
                  <a:srgbClr val="7F7F7F"/>
                </a:solidFill>
              </a:rPr>
              <a:t>Faster construction programme</a:t>
            </a:r>
          </a:p>
          <a:p>
            <a:pPr eaLnBrk="1" hangingPunct="1">
              <a:spcBef>
                <a:spcPct val="50000"/>
              </a:spcBef>
              <a:buFontTx/>
              <a:buChar char="•"/>
            </a:pPr>
            <a:r>
              <a:rPr lang="en-GB" altLang="en-US" dirty="0">
                <a:solidFill>
                  <a:srgbClr val="7F7F7F"/>
                </a:solidFill>
              </a:rPr>
              <a:t>Tighter construction tolerances</a:t>
            </a:r>
          </a:p>
          <a:p>
            <a:endParaRPr lang="en-GB" altLang="en-US" dirty="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50000"/>
              </a:spcBef>
            </a:pPr>
            <a:fld id="{00089C6F-5427-4EFB-9508-1FC879978302}" type="slidenum">
              <a:rPr lang="en-GB" altLang="en-US" smtClean="0">
                <a:latin typeface="Arial" charset="0"/>
              </a:rPr>
              <a:pPr algn="r" eaLnBrk="1" hangingPunct="1">
                <a:spcBef>
                  <a:spcPct val="50000"/>
                </a:spcBef>
              </a:pPr>
              <a:t>5</a:t>
            </a:fld>
            <a:endParaRPr lang="en-GB" altLang="en-US" dirty="0">
              <a:latin typeface="Arial" charset="0"/>
            </a:endParaRPr>
          </a:p>
        </p:txBody>
      </p:sp>
    </p:spTree>
    <p:extLst>
      <p:ext uri="{BB962C8B-B14F-4D97-AF65-F5344CB8AC3E}">
        <p14:creationId xmlns:p14="http://schemas.microsoft.com/office/powerpoint/2010/main" val="3736625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50000"/>
              </a:spcBef>
            </a:pPr>
            <a:fld id="{6900970F-D593-4697-A9B6-6DFB36FB7F70}" type="slidenum">
              <a:rPr lang="en-GB" altLang="en-US" smtClean="0">
                <a:latin typeface="Arial" panose="020B0604020202020204" pitchFamily="34" charset="0"/>
              </a:rPr>
              <a:pPr>
                <a:spcBef>
                  <a:spcPct val="50000"/>
                </a:spcBef>
              </a:pPr>
              <a:t>6</a:t>
            </a:fld>
            <a:endParaRPr lang="en-GB" altLang="en-US" dirty="0">
              <a:latin typeface="Arial" panose="020B0604020202020204" pitchFamily="34" charset="0"/>
            </a:endParaRPr>
          </a:p>
        </p:txBody>
      </p:sp>
    </p:spTree>
    <p:extLst>
      <p:ext uri="{BB962C8B-B14F-4D97-AF65-F5344CB8AC3E}">
        <p14:creationId xmlns:p14="http://schemas.microsoft.com/office/powerpoint/2010/main" val="1351390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Main contract procurement route - Passivhaus needs good design to work effectively and needs adequate time for this process.  Single stage JCT D&amp;B contracts are not the right way to achieve this, by it’s nature it pushes the design too far into the construction phase.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Procurement of sub-contractors – where you have sub-contract design portion, which ideally you would not, this needs to be developed early on which requires early procurement of them.  The above contractual route does not easily allow this to happen.</a:t>
            </a:r>
            <a:r>
              <a:rPr lang="en-GB" sz="1200" kern="1200" dirty="0">
                <a:solidFill>
                  <a:schemeClr val="tx1"/>
                </a:solidFill>
                <a:effectLst/>
                <a:latin typeface="Arial" pitchFamily="34" charset="0"/>
                <a:ea typeface="+mn-ea"/>
                <a:cs typeface="+mn-cs"/>
              </a:rPr>
              <a:t> At CfM, all of the envelope packages are ‘Contractors Design Portion’, which has tested the respective contractors design knowledge in being able to coordinate and understand the requirements of PassivHaus. Incorporating the cold bridging, thermal, condensation and airtightness requirements has considerably extended the design period and subsequently placed huge pressure on the construction programme.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p>
        </p:txBody>
      </p:sp>
      <p:sp>
        <p:nvSpPr>
          <p:cNvPr id="4" name="Slide Number Placeholder 3"/>
          <p:cNvSpPr>
            <a:spLocks noGrp="1"/>
          </p:cNvSpPr>
          <p:nvPr>
            <p:ph type="sldNum" sz="quarter" idx="10"/>
          </p:nvPr>
        </p:nvSpPr>
        <p:spPr/>
        <p:txBody>
          <a:bodyPr/>
          <a:lstStyle/>
          <a:p>
            <a:pPr>
              <a:defRPr/>
            </a:pPr>
            <a:fld id="{BBAEAB60-615A-4507-A5CC-7D36680C8AAF}" type="slidenum">
              <a:rPr lang="en-GB" smtClean="0"/>
              <a:pPr>
                <a:defRPr/>
              </a:pPr>
              <a:t>10</a:t>
            </a:fld>
            <a:endParaRPr lang="en-GB" dirty="0"/>
          </a:p>
        </p:txBody>
      </p:sp>
    </p:spTree>
    <p:extLst>
      <p:ext uri="{BB962C8B-B14F-4D97-AF65-F5344CB8AC3E}">
        <p14:creationId xmlns:p14="http://schemas.microsoft.com/office/powerpoint/2010/main" val="1051971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a:p>
            <a:pPr marL="0" marR="0" lvl="0" indent="0" algn="l" defTabSz="914400" rtl="0" eaLnBrk="0" fontAlgn="base" latinLnBrk="0" hangingPunct="0">
              <a:lnSpc>
                <a:spcPct val="100000"/>
              </a:lnSpc>
              <a:spcBef>
                <a:spcPct val="30000"/>
              </a:spcBef>
              <a:spcAft>
                <a:spcPct val="20000"/>
              </a:spcAft>
              <a:buClrTx/>
              <a:buSzTx/>
              <a:buFontTx/>
              <a:buNone/>
              <a:tabLst/>
              <a:defRPr/>
            </a:pPr>
            <a:r>
              <a:rPr lang="en-GB" sz="1200" kern="1200" dirty="0">
                <a:solidFill>
                  <a:schemeClr val="tx1"/>
                </a:solidFill>
                <a:effectLst/>
                <a:latin typeface="Arial" pitchFamily="34" charset="0"/>
                <a:ea typeface="+mn-ea"/>
                <a:cs typeface="+mn-cs"/>
              </a:rPr>
              <a:t>I would make it clear that the contractor has to utilise a specialist designer such as yourselves to guide you through the process.</a:t>
            </a:r>
          </a:p>
          <a:p>
            <a:pPr>
              <a:spcAft>
                <a:spcPct val="20000"/>
              </a:spcAft>
            </a:pPr>
            <a:endParaRPr lang="en-GB" sz="1200" dirty="0"/>
          </a:p>
          <a:p>
            <a:pPr marL="0" marR="0" lvl="0" indent="0" algn="l" defTabSz="914400" rtl="0" eaLnBrk="0" fontAlgn="base" latinLnBrk="0" hangingPunct="0">
              <a:lnSpc>
                <a:spcPct val="100000"/>
              </a:lnSpc>
              <a:spcBef>
                <a:spcPct val="30000"/>
              </a:spcBef>
              <a:spcAft>
                <a:spcPct val="20000"/>
              </a:spcAft>
              <a:buClrTx/>
              <a:buSzTx/>
              <a:buFontTx/>
              <a:buNone/>
              <a:tabLst/>
              <a:defRPr/>
            </a:pPr>
            <a:r>
              <a:rPr lang="en-GB" sz="1200" kern="1200" dirty="0">
                <a:solidFill>
                  <a:schemeClr val="tx1"/>
                </a:solidFill>
                <a:effectLst/>
                <a:latin typeface="Arial" pitchFamily="34" charset="0"/>
                <a:ea typeface="+mn-ea"/>
                <a:cs typeface="+mn-cs"/>
              </a:rPr>
              <a:t>Build in an insulation buffer early in the design</a:t>
            </a:r>
            <a:r>
              <a:rPr lang="en-GB" sz="1200" kern="1200" baseline="0" dirty="0">
                <a:solidFill>
                  <a:schemeClr val="tx1"/>
                </a:solidFill>
                <a:effectLst/>
                <a:latin typeface="Arial" pitchFamily="34" charset="0"/>
                <a:ea typeface="+mn-ea"/>
                <a:cs typeface="+mn-cs"/>
              </a:rPr>
              <a:t> – impact of parapet example</a:t>
            </a:r>
          </a:p>
          <a:p>
            <a:pPr marL="0" marR="0" lvl="0" indent="0" algn="l" defTabSz="914400" rtl="0" eaLnBrk="0" fontAlgn="base" latinLnBrk="0" hangingPunct="0">
              <a:lnSpc>
                <a:spcPct val="100000"/>
              </a:lnSpc>
              <a:spcBef>
                <a:spcPct val="30000"/>
              </a:spcBef>
              <a:spcAft>
                <a:spcPct val="20000"/>
              </a:spcAft>
              <a:buClrTx/>
              <a:buSzTx/>
              <a:buFontTx/>
              <a:buNone/>
              <a:tabLst/>
              <a:defRPr/>
            </a:pPr>
            <a:endParaRPr lang="en-GB" sz="1200" kern="1200" baseline="0" dirty="0">
              <a:solidFill>
                <a:schemeClr val="tx1"/>
              </a:solidFill>
              <a:effectLst/>
              <a:latin typeface="Arial" pitchFamily="34" charset="0"/>
              <a:ea typeface="+mn-ea"/>
              <a:cs typeface="+mn-cs"/>
            </a:endParaRPr>
          </a:p>
          <a:p>
            <a:pPr marL="0" marR="0" lvl="0" indent="0" algn="l" defTabSz="914400" rtl="0" eaLnBrk="0" fontAlgn="base" latinLnBrk="0" hangingPunct="0">
              <a:lnSpc>
                <a:spcPct val="100000"/>
              </a:lnSpc>
              <a:spcBef>
                <a:spcPct val="30000"/>
              </a:spcBef>
              <a:spcAft>
                <a:spcPct val="20000"/>
              </a:spcAft>
              <a:buClrTx/>
              <a:buSzTx/>
              <a:buFontTx/>
              <a:buNone/>
              <a:tabLst/>
              <a:defRPr/>
            </a:pPr>
            <a:r>
              <a:rPr lang="en-GB" b="0" dirty="0"/>
              <a:t>Proposal by subcontractor: (No insulation at all)</a:t>
            </a:r>
            <a:br>
              <a:rPr lang="en-GB" b="0" dirty="0"/>
            </a:br>
            <a:r>
              <a:rPr lang="en-GB" b="0" dirty="0"/>
              <a:t>Note heavy 1 meter long capping needs a robust fixing to take the wind forces</a:t>
            </a:r>
          </a:p>
          <a:p>
            <a:pPr marL="0" marR="0" lvl="0" indent="0" algn="l" defTabSz="914400" rtl="0" eaLnBrk="0" fontAlgn="base" latinLnBrk="0" hangingPunct="0">
              <a:lnSpc>
                <a:spcPct val="100000"/>
              </a:lnSpc>
              <a:spcBef>
                <a:spcPct val="30000"/>
              </a:spcBef>
              <a:spcAft>
                <a:spcPct val="20000"/>
              </a:spcAft>
              <a:buClrTx/>
              <a:buSzTx/>
              <a:buFontTx/>
              <a:buNone/>
              <a:tabLst/>
              <a:defRPr/>
            </a:pPr>
            <a:endParaRPr lang="en-GB" b="0" dirty="0"/>
          </a:p>
          <a:p>
            <a:pPr marL="0" marR="0" lvl="0" indent="0" algn="l" defTabSz="914400" rtl="0" eaLnBrk="0" fontAlgn="base" latinLnBrk="0" hangingPunct="0">
              <a:lnSpc>
                <a:spcPct val="100000"/>
              </a:lnSpc>
              <a:spcBef>
                <a:spcPct val="30000"/>
              </a:spcBef>
              <a:spcAft>
                <a:spcPct val="20000"/>
              </a:spcAft>
              <a:buClrTx/>
              <a:buSzTx/>
              <a:buFontTx/>
              <a:buNone/>
              <a:tabLst/>
              <a:defRPr/>
            </a:pPr>
            <a:endParaRPr lang="en-GB" b="0" dirty="0"/>
          </a:p>
          <a:p>
            <a:pPr marL="0" marR="0" lvl="0" indent="0" algn="l" defTabSz="914400" rtl="0" eaLnBrk="0" fontAlgn="base" latinLnBrk="0" hangingPunct="0">
              <a:lnSpc>
                <a:spcPct val="100000"/>
              </a:lnSpc>
              <a:spcBef>
                <a:spcPct val="30000"/>
              </a:spcBef>
              <a:spcAft>
                <a:spcPct val="20000"/>
              </a:spcAft>
              <a:buClrTx/>
              <a:buSzTx/>
              <a:buFontTx/>
              <a:buNone/>
              <a:tabLst/>
              <a:defRPr/>
            </a:pPr>
            <a:endParaRPr lang="en-GB" sz="1200" kern="1200" dirty="0">
              <a:solidFill>
                <a:schemeClr val="tx1"/>
              </a:solidFill>
              <a:effectLst/>
              <a:latin typeface="Arial" pitchFamily="34" charset="0"/>
              <a:ea typeface="+mn-ea"/>
              <a:cs typeface="+mn-cs"/>
            </a:endParaRPr>
          </a:p>
          <a:p>
            <a:pPr>
              <a:spcAft>
                <a:spcPct val="20000"/>
              </a:spcAft>
            </a:pPr>
            <a:endParaRPr lang="en-GB" sz="1200" dirty="0"/>
          </a:p>
          <a:p>
            <a:endParaRPr lang="en-GB" dirty="0"/>
          </a:p>
        </p:txBody>
      </p:sp>
      <p:sp>
        <p:nvSpPr>
          <p:cNvPr id="4" name="Slide Number Placeholder 3"/>
          <p:cNvSpPr>
            <a:spLocks noGrp="1"/>
          </p:cNvSpPr>
          <p:nvPr>
            <p:ph type="sldNum" sz="quarter" idx="10"/>
          </p:nvPr>
        </p:nvSpPr>
        <p:spPr/>
        <p:txBody>
          <a:bodyPr/>
          <a:lstStyle/>
          <a:p>
            <a:pPr>
              <a:defRPr/>
            </a:pPr>
            <a:fld id="{BBAEAB60-615A-4507-A5CC-7D36680C8AAF}" type="slidenum">
              <a:rPr lang="en-GB" smtClean="0"/>
              <a:pPr>
                <a:defRPr/>
              </a:pPr>
              <a:t>11</a:t>
            </a:fld>
            <a:endParaRPr lang="en-GB" dirty="0"/>
          </a:p>
        </p:txBody>
      </p:sp>
    </p:spTree>
    <p:extLst>
      <p:ext uri="{BB962C8B-B14F-4D97-AF65-F5344CB8AC3E}">
        <p14:creationId xmlns:p14="http://schemas.microsoft.com/office/powerpoint/2010/main" val="1051971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Simplicity of design and detailing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 having a simple design and clear, simple, buildable details is key.  I don’t think we have achieved that at CfM. There are too many interfaces between different trades and contractors.  For example the use of traditional brickwork on the lower levels externally has interfaces with metsec, windposts, curtain walling etc, the more different interfaces the harder it is to control.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Utilise a concrete frame, which makes the airtight details simpler compared to a steel frame. However, avoid concrete upstands to the roof as with hindsight, these would have been easier in steelwork posts with farret pads to avoid cold bridging.</a:t>
            </a:r>
          </a:p>
          <a:p>
            <a:pPr lvl="0">
              <a:spcAft>
                <a:spcPct val="20000"/>
              </a:spcAft>
            </a:pPr>
            <a:endParaRPr lang="en-GB" sz="1200" dirty="0"/>
          </a:p>
          <a:p>
            <a:pPr>
              <a:spcAft>
                <a:spcPct val="20000"/>
              </a:spcAft>
            </a:pPr>
            <a:endParaRPr lang="en-GB"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p>
          <a:p>
            <a:endParaRPr lang="en-GB" dirty="0"/>
          </a:p>
        </p:txBody>
      </p:sp>
      <p:sp>
        <p:nvSpPr>
          <p:cNvPr id="4" name="Slide Number Placeholder 3"/>
          <p:cNvSpPr>
            <a:spLocks noGrp="1"/>
          </p:cNvSpPr>
          <p:nvPr>
            <p:ph type="sldNum" sz="quarter" idx="10"/>
          </p:nvPr>
        </p:nvSpPr>
        <p:spPr/>
        <p:txBody>
          <a:bodyPr/>
          <a:lstStyle/>
          <a:p>
            <a:pPr>
              <a:defRPr/>
            </a:pPr>
            <a:fld id="{BBAEAB60-615A-4507-A5CC-7D36680C8AAF}" type="slidenum">
              <a:rPr lang="en-GB" smtClean="0"/>
              <a:pPr>
                <a:defRPr/>
              </a:pPr>
              <a:t>12</a:t>
            </a:fld>
            <a:endParaRPr lang="en-GB" dirty="0"/>
          </a:p>
        </p:txBody>
      </p:sp>
    </p:spTree>
    <p:extLst>
      <p:ext uri="{BB962C8B-B14F-4D97-AF65-F5344CB8AC3E}">
        <p14:creationId xmlns:p14="http://schemas.microsoft.com/office/powerpoint/2010/main" val="1051971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GB" dirty="0"/>
              <a:t>This is a detail where</a:t>
            </a:r>
            <a:r>
              <a:rPr lang="en-GB" baseline="0" dirty="0"/>
              <a:t> we had difficulty with the subcontractor’s design. The upstand detail is repeated over 600meters which means if the right PH detail is not used it can result in significant thermal bridges.</a:t>
            </a:r>
          </a:p>
          <a:p>
            <a:r>
              <a:rPr lang="en-GB" baseline="0" dirty="0"/>
              <a:t>As a result we had to accept some delays whilst the right detail was agreed between the subcontractor, architect and structural engineer. </a:t>
            </a:r>
          </a:p>
          <a:p>
            <a:r>
              <a:rPr lang="en-GB" baseline="0" dirty="0"/>
              <a:t>Due to the unusually large size of cappings which cause more wind forces two brackets were required to support the capping which mean higher thermal bridges. It was difficult to come up with a design that was both easy to install on site/ buildable by the manufacturer in a sensible timeframe and had minimum thermal bridges.</a:t>
            </a:r>
          </a:p>
          <a:p>
            <a:endParaRPr lang="en-GB" baseline="0" dirty="0"/>
          </a:p>
        </p:txBody>
      </p:sp>
      <p:sp>
        <p:nvSpPr>
          <p:cNvPr id="4" name="Slide Number Placeholder 3"/>
          <p:cNvSpPr>
            <a:spLocks noGrp="1"/>
          </p:cNvSpPr>
          <p:nvPr>
            <p:ph type="sldNum" sz="quarter" idx="10"/>
          </p:nvPr>
        </p:nvSpPr>
        <p:spPr/>
        <p:txBody>
          <a:bodyPr/>
          <a:lstStyle/>
          <a:p>
            <a:pPr>
              <a:defRPr/>
            </a:pPr>
            <a:fld id="{BBAEAB60-615A-4507-A5CC-7D36680C8AAF}" type="slidenum">
              <a:rPr lang="en-GB" smtClean="0"/>
              <a:pPr>
                <a:defRPr/>
              </a:pPr>
              <a:t>13</a:t>
            </a:fld>
            <a:endParaRPr lang="en-GB" dirty="0"/>
          </a:p>
        </p:txBody>
      </p:sp>
    </p:spTree>
    <p:extLst>
      <p:ext uri="{BB962C8B-B14F-4D97-AF65-F5344CB8AC3E}">
        <p14:creationId xmlns:p14="http://schemas.microsoft.com/office/powerpoint/2010/main" val="2910978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The requirement for insulation to the foundations and slabs, restricts the design to a piled solution only. Depending on the height of the building and the subsequent foundation loads, strip footings, mass concrete pads and raft slabs cannot be used as the insulation will not take the imposed loads.</a:t>
            </a:r>
          </a:p>
          <a:p>
            <a:pPr lvl="0">
              <a:spcAft>
                <a:spcPct val="20000"/>
              </a:spcAft>
            </a:pPr>
            <a:endParaRPr lang="en-GB" sz="1200" dirty="0"/>
          </a:p>
          <a:p>
            <a:pPr>
              <a:spcAft>
                <a:spcPct val="20000"/>
              </a:spcAft>
            </a:pPr>
            <a:endParaRPr lang="en-GB"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p>
          <a:p>
            <a:endParaRPr lang="en-GB" dirty="0"/>
          </a:p>
        </p:txBody>
      </p:sp>
      <p:sp>
        <p:nvSpPr>
          <p:cNvPr id="4" name="Slide Number Placeholder 3"/>
          <p:cNvSpPr>
            <a:spLocks noGrp="1"/>
          </p:cNvSpPr>
          <p:nvPr>
            <p:ph type="sldNum" sz="quarter" idx="10"/>
          </p:nvPr>
        </p:nvSpPr>
        <p:spPr/>
        <p:txBody>
          <a:bodyPr/>
          <a:lstStyle/>
          <a:p>
            <a:pPr>
              <a:defRPr/>
            </a:pPr>
            <a:fld id="{BBAEAB60-615A-4507-A5CC-7D36680C8AAF}" type="slidenum">
              <a:rPr lang="en-GB" smtClean="0"/>
              <a:pPr>
                <a:defRPr/>
              </a:pPr>
              <a:t>14</a:t>
            </a:fld>
            <a:endParaRPr lang="en-GB" dirty="0"/>
          </a:p>
        </p:txBody>
      </p:sp>
    </p:spTree>
    <p:extLst>
      <p:ext uri="{BB962C8B-B14F-4D97-AF65-F5344CB8AC3E}">
        <p14:creationId xmlns:p14="http://schemas.microsoft.com/office/powerpoint/2010/main" val="105197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r>
              <a:rPr lang="en-GB" altLang="en-US" dirty="0"/>
              <a:t>Ecobuild 2015</a:t>
            </a:r>
          </a:p>
        </p:txBody>
      </p:sp>
      <p:sp>
        <p:nvSpPr>
          <p:cNvPr id="6" name="Title 5"/>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7552612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379255"/>
            <a:ext cx="5486400" cy="425054"/>
          </a:xfrm>
          <a:prstGeom prst="rect">
            <a:avLst/>
          </a:prstGeom>
        </p:spPr>
        <p:txBody>
          <a:bodyPr lIns="90877" tIns="45442" rIns="90877" bIns="45442"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195486"/>
            <a:ext cx="5486400" cy="3086100"/>
          </a:xfrm>
          <a:prstGeom prst="rect">
            <a:avLst/>
          </a:prstGeom>
        </p:spPr>
        <p:txBody>
          <a:bodyPr lIns="90877" tIns="45442" rIns="90877" bIns="45442" rtlCol="0">
            <a:normAutofit/>
          </a:bodyPr>
          <a:lstStyle>
            <a:lvl1pPr marL="0" indent="0">
              <a:buNone/>
              <a:defRPr sz="3200"/>
            </a:lvl1pPr>
            <a:lvl2pPr marL="454331" indent="0">
              <a:buNone/>
              <a:defRPr sz="2800"/>
            </a:lvl2pPr>
            <a:lvl3pPr marL="908646" indent="0">
              <a:buNone/>
              <a:defRPr sz="2400"/>
            </a:lvl3pPr>
            <a:lvl4pPr marL="1362969" indent="0">
              <a:buNone/>
              <a:defRPr sz="2000"/>
            </a:lvl4pPr>
            <a:lvl5pPr marL="1817300" indent="0">
              <a:buNone/>
              <a:defRPr sz="2000"/>
            </a:lvl5pPr>
            <a:lvl6pPr marL="2271615" indent="0">
              <a:buNone/>
              <a:defRPr sz="2000"/>
            </a:lvl6pPr>
            <a:lvl7pPr marL="2725937" indent="0">
              <a:buNone/>
              <a:defRPr sz="2000"/>
            </a:lvl7pPr>
            <a:lvl8pPr marL="3180264" indent="0">
              <a:buNone/>
              <a:defRPr sz="2000"/>
            </a:lvl8pPr>
            <a:lvl9pPr marL="3634590" indent="0">
              <a:buNone/>
              <a:defRPr sz="2000"/>
            </a:lvl9pPr>
          </a:lstStyle>
          <a:p>
            <a:pPr lvl="0"/>
            <a:endParaRPr lang="en-GB" noProof="0" dirty="0"/>
          </a:p>
        </p:txBody>
      </p:sp>
      <p:sp>
        <p:nvSpPr>
          <p:cNvPr id="4" name="Text Placeholder 3"/>
          <p:cNvSpPr>
            <a:spLocks noGrp="1"/>
          </p:cNvSpPr>
          <p:nvPr>
            <p:ph type="body" sz="half" idx="2"/>
          </p:nvPr>
        </p:nvSpPr>
        <p:spPr>
          <a:xfrm>
            <a:off x="1792288" y="3804308"/>
            <a:ext cx="5486400" cy="603647"/>
          </a:xfrm>
          <a:prstGeom prst="rect">
            <a:avLst/>
          </a:prstGeom>
        </p:spPr>
        <p:txBody>
          <a:bodyPr lIns="90877" tIns="45442" rIns="90877" bIns="45442"/>
          <a:lstStyle>
            <a:lvl1pPr marL="0" indent="0">
              <a:buNone/>
              <a:defRPr sz="1400"/>
            </a:lvl1pPr>
            <a:lvl2pPr marL="454331" indent="0">
              <a:buNone/>
              <a:defRPr sz="1200"/>
            </a:lvl2pPr>
            <a:lvl3pPr marL="908646" indent="0">
              <a:buNone/>
              <a:defRPr sz="1000"/>
            </a:lvl3pPr>
            <a:lvl4pPr marL="1362969" indent="0">
              <a:buNone/>
              <a:defRPr sz="900"/>
            </a:lvl4pPr>
            <a:lvl5pPr marL="1817300" indent="0">
              <a:buNone/>
              <a:defRPr sz="900"/>
            </a:lvl5pPr>
            <a:lvl6pPr marL="2271615" indent="0">
              <a:buNone/>
              <a:defRPr sz="900"/>
            </a:lvl6pPr>
            <a:lvl7pPr marL="2725937" indent="0">
              <a:buNone/>
              <a:defRPr sz="900"/>
            </a:lvl7pPr>
            <a:lvl8pPr marL="3180264" indent="0">
              <a:buNone/>
              <a:defRPr sz="900"/>
            </a:lvl8pPr>
            <a:lvl9pPr marL="3634590" indent="0">
              <a:buNone/>
              <a:defRPr sz="900"/>
            </a:lvl9pPr>
          </a:lstStyle>
          <a:p>
            <a:pPr lvl="0"/>
            <a:r>
              <a:rPr lang="en-US"/>
              <a:t>Click to edit Master text styles</a:t>
            </a:r>
          </a:p>
        </p:txBody>
      </p:sp>
    </p:spTree>
    <p:extLst>
      <p:ext uri="{BB962C8B-B14F-4D97-AF65-F5344CB8AC3E}">
        <p14:creationId xmlns:p14="http://schemas.microsoft.com/office/powerpoint/2010/main" val="3193092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355160" cy="857250"/>
          </a:xfrm>
          <a:prstGeom prst="rect">
            <a:avLst/>
          </a:prstGeom>
        </p:spPr>
        <p:txBody>
          <a:bodyPr lIns="90877" tIns="45442" rIns="90877" bIns="45442"/>
          <a:lstStyle>
            <a:lvl1pPr algn="l">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457200" y="897619"/>
            <a:ext cx="7355160" cy="3456385"/>
          </a:xfrm>
          <a:prstGeom prst="rect">
            <a:avLst/>
          </a:prstGeom>
        </p:spPr>
        <p:txBody>
          <a:bodyPr vert="vert270" lIns="90877" tIns="45442" rIns="90877" bIns="454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66878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7544" y="195486"/>
            <a:ext cx="2057400" cy="4158462"/>
          </a:xfrm>
          <a:prstGeom prst="rect">
            <a:avLst/>
          </a:prstGeom>
        </p:spPr>
        <p:txBody>
          <a:bodyPr vert="vert270" lIns="90877" tIns="45442" rIns="90877" bIns="45442"/>
          <a:lstStyle>
            <a:lvl1pPr algn="r">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2483769" y="195486"/>
            <a:ext cx="5482952" cy="4158462"/>
          </a:xfrm>
          <a:prstGeom prst="rect">
            <a:avLst/>
          </a:prstGeom>
        </p:spPr>
        <p:txBody>
          <a:bodyPr vert="vert270" lIns="90877" tIns="45442" rIns="90877" bIns="45442"/>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05668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114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with picture 1">
    <p:spTree>
      <p:nvGrpSpPr>
        <p:cNvPr id="1" name=""/>
        <p:cNvGrpSpPr/>
        <p:nvPr/>
      </p:nvGrpSpPr>
      <p:grpSpPr>
        <a:xfrm>
          <a:off x="0" y="0"/>
          <a:ext cx="0" cy="0"/>
          <a:chOff x="0" y="0"/>
          <a:chExt cx="0" cy="0"/>
        </a:xfrm>
      </p:grpSpPr>
      <p:pic>
        <p:nvPicPr>
          <p:cNvPr id="7" name="Content Placeholder 3" descr="scan026 bitmap.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11" t="-6588" r="-5019" b="851"/>
          <a:stretch/>
        </p:blipFill>
        <p:spPr bwMode="auto">
          <a:xfrm>
            <a:off x="0" y="1869672"/>
            <a:ext cx="9144000" cy="3273828"/>
          </a:xfrm>
          <a:prstGeom prst="rect">
            <a:avLst/>
          </a:prstGeom>
          <a:noFill/>
          <a:ln w="9525">
            <a:noFill/>
            <a:miter lim="800000"/>
            <a:headEnd/>
            <a:tailEnd/>
          </a:ln>
          <a:effectLst/>
        </p:spPr>
      </p:pic>
      <p:sp>
        <p:nvSpPr>
          <p:cNvPr id="8" name="Title 4"/>
          <p:cNvSpPr>
            <a:spLocks noGrp="1"/>
          </p:cNvSpPr>
          <p:nvPr>
            <p:ph type="title"/>
          </p:nvPr>
        </p:nvSpPr>
        <p:spPr>
          <a:xfrm>
            <a:off x="467544" y="1059582"/>
            <a:ext cx="8229600" cy="486054"/>
          </a:xfrm>
        </p:spPr>
        <p:txBody>
          <a:bodyPr/>
          <a:lstStyle>
            <a:lvl1pPr>
              <a:defRPr sz="3600"/>
            </a:lvl1pPr>
          </a:lstStyle>
          <a:p>
            <a:r>
              <a:rPr lang="en-GB" dirty="0"/>
              <a:t>Presentation title</a:t>
            </a:r>
            <a:endParaRPr lang="en-US" dirty="0"/>
          </a:p>
        </p:txBody>
      </p:sp>
      <p:sp>
        <p:nvSpPr>
          <p:cNvPr id="10" name="Subtitle 6"/>
          <p:cNvSpPr>
            <a:spLocks noGrp="1"/>
          </p:cNvSpPr>
          <p:nvPr>
            <p:ph type="subTitle" idx="10"/>
          </p:nvPr>
        </p:nvSpPr>
        <p:spPr>
          <a:xfrm>
            <a:off x="467544" y="1599642"/>
            <a:ext cx="8240122" cy="324036"/>
          </a:xfrm>
        </p:spPr>
        <p:txBody>
          <a:bodyPr/>
          <a:lstStyle>
            <a:lvl1pPr marL="0" indent="0">
              <a:buNone/>
              <a:defRPr sz="2400"/>
            </a:lvl1pPr>
          </a:lstStyle>
          <a:p>
            <a:r>
              <a:rPr lang="en-GB" dirty="0" smtClean="0"/>
              <a:t>Speaker’s name </a:t>
            </a:r>
          </a:p>
          <a:p>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594" y="266032"/>
            <a:ext cx="2151913" cy="431643"/>
          </a:xfrm>
          <a:prstGeom prst="rect">
            <a:avLst/>
          </a:prstGeom>
        </p:spPr>
      </p:pic>
    </p:spTree>
    <p:extLst>
      <p:ext uri="{BB962C8B-B14F-4D97-AF65-F5344CB8AC3E}">
        <p14:creationId xmlns:p14="http://schemas.microsoft.com/office/powerpoint/2010/main" val="292513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with picture 2">
    <p:spTree>
      <p:nvGrpSpPr>
        <p:cNvPr id="1" name=""/>
        <p:cNvGrpSpPr/>
        <p:nvPr/>
      </p:nvGrpSpPr>
      <p:grpSpPr>
        <a:xfrm>
          <a:off x="0" y="0"/>
          <a:ext cx="0" cy="0"/>
          <a:chOff x="0" y="0"/>
          <a:chExt cx="0" cy="0"/>
        </a:xfrm>
      </p:grpSpPr>
      <p:pic>
        <p:nvPicPr>
          <p:cNvPr id="7" name="Content Placeholder 7" descr="4263-3.jpg"/>
          <p:cNvPicPr>
            <a:picLocks noChangeAspect="1"/>
          </p:cNvPicPr>
          <p:nvPr userDrawn="1"/>
        </p:nvPicPr>
        <p:blipFill rotWithShape="1">
          <a:blip r:embed="rId2">
            <a:extLst>
              <a:ext uri="{28A0092B-C50C-407E-A947-70E740481C1C}">
                <a14:useLocalDpi xmlns:a14="http://schemas.microsoft.com/office/drawing/2010/main" val="0"/>
              </a:ext>
            </a:extLst>
          </a:blip>
          <a:srcRect t="5896" b="22551"/>
          <a:stretch/>
        </p:blipFill>
        <p:spPr bwMode="auto">
          <a:xfrm>
            <a:off x="0" y="1869672"/>
            <a:ext cx="9144000" cy="3273828"/>
          </a:xfrm>
          <a:prstGeom prst="rect">
            <a:avLst/>
          </a:prstGeom>
          <a:noFill/>
          <a:ln w="9525">
            <a:noFill/>
            <a:miter lim="800000"/>
            <a:headEnd/>
            <a:tailEnd/>
          </a:ln>
          <a:effectLst/>
        </p:spPr>
      </p:pic>
      <p:sp>
        <p:nvSpPr>
          <p:cNvPr id="15" name="Title 4"/>
          <p:cNvSpPr>
            <a:spLocks noGrp="1"/>
          </p:cNvSpPr>
          <p:nvPr>
            <p:ph type="title"/>
          </p:nvPr>
        </p:nvSpPr>
        <p:spPr>
          <a:xfrm>
            <a:off x="467544" y="843558"/>
            <a:ext cx="8229600" cy="486054"/>
          </a:xfrm>
        </p:spPr>
        <p:txBody>
          <a:bodyPr/>
          <a:lstStyle>
            <a:lvl1pPr>
              <a:defRPr sz="3600"/>
            </a:lvl1pPr>
          </a:lstStyle>
          <a:p>
            <a:r>
              <a:rPr lang="en-GB" dirty="0"/>
              <a:t>Presentation title</a:t>
            </a:r>
            <a:endParaRPr lang="en-US" dirty="0"/>
          </a:p>
        </p:txBody>
      </p:sp>
      <p:sp>
        <p:nvSpPr>
          <p:cNvPr id="16" name="Subtitle 6"/>
          <p:cNvSpPr>
            <a:spLocks noGrp="1"/>
          </p:cNvSpPr>
          <p:nvPr>
            <p:ph type="subTitle" idx="10"/>
          </p:nvPr>
        </p:nvSpPr>
        <p:spPr>
          <a:xfrm>
            <a:off x="467544" y="1383618"/>
            <a:ext cx="8240122" cy="324036"/>
          </a:xfrm>
        </p:spPr>
        <p:txBody>
          <a:bodyPr/>
          <a:lstStyle>
            <a:lvl1pPr marL="0" indent="0">
              <a:buNone/>
              <a:defRPr sz="2400"/>
            </a:lvl1pPr>
          </a:lstStyle>
          <a:p>
            <a:r>
              <a:rPr lang="en-GB" dirty="0" smtClean="0"/>
              <a:t>Speaker’s name </a:t>
            </a:r>
          </a:p>
          <a:p>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594" y="266032"/>
            <a:ext cx="2151913" cy="431643"/>
          </a:xfrm>
          <a:prstGeom prst="rect">
            <a:avLst/>
          </a:prstGeom>
        </p:spPr>
      </p:pic>
    </p:spTree>
    <p:extLst>
      <p:ext uri="{BB962C8B-B14F-4D97-AF65-F5344CB8AC3E}">
        <p14:creationId xmlns:p14="http://schemas.microsoft.com/office/powerpoint/2010/main" val="263156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with picture">
    <p:spTree>
      <p:nvGrpSpPr>
        <p:cNvPr id="1" name=""/>
        <p:cNvGrpSpPr/>
        <p:nvPr/>
      </p:nvGrpSpPr>
      <p:grpSpPr>
        <a:xfrm>
          <a:off x="0" y="0"/>
          <a:ext cx="0" cy="0"/>
          <a:chOff x="0" y="0"/>
          <a:chExt cx="0" cy="0"/>
        </a:xfrm>
      </p:grpSpPr>
      <p:sp>
        <p:nvSpPr>
          <p:cNvPr id="6" name="Title 1"/>
          <p:cNvSpPr>
            <a:spLocks noGrp="1"/>
          </p:cNvSpPr>
          <p:nvPr>
            <p:ph type="title"/>
          </p:nvPr>
        </p:nvSpPr>
        <p:spPr>
          <a:xfrm>
            <a:off x="467544" y="843558"/>
            <a:ext cx="8229600" cy="486054"/>
          </a:xfrm>
        </p:spPr>
        <p:txBody>
          <a:bodyPr anchor="t"/>
          <a:lstStyle>
            <a:lvl1pPr>
              <a:defRPr sz="3600">
                <a:solidFill>
                  <a:schemeClr val="tx2"/>
                </a:solidFill>
              </a:defRPr>
            </a:lvl1pPr>
          </a:lstStyle>
          <a:p>
            <a:pPr>
              <a:lnSpc>
                <a:spcPct val="130000"/>
              </a:lnSpc>
            </a:pPr>
            <a:r>
              <a:rPr lang="en-GB" noProof="0" dirty="0" smtClean="0"/>
              <a:t>Click to edit Master title style</a:t>
            </a:r>
            <a:endParaRPr lang="en-GB" sz="1800" dirty="0">
              <a:solidFill>
                <a:schemeClr val="tx1"/>
              </a:solidFill>
            </a:endParaRPr>
          </a:p>
        </p:txBody>
      </p:sp>
      <p:sp>
        <p:nvSpPr>
          <p:cNvPr id="11" name="Content Placeholder 2"/>
          <p:cNvSpPr>
            <a:spLocks noGrp="1"/>
          </p:cNvSpPr>
          <p:nvPr>
            <p:ph idx="1" hasCustomPrompt="1"/>
          </p:nvPr>
        </p:nvSpPr>
        <p:spPr>
          <a:xfrm>
            <a:off x="0" y="1869672"/>
            <a:ext cx="9144000" cy="3273828"/>
          </a:xfrm>
        </p:spPr>
        <p:txBody>
          <a:bodyPr/>
          <a:lstStyle>
            <a:lvl1pPr marL="0" indent="0">
              <a:spcBef>
                <a:spcPts val="1400"/>
              </a:spcBef>
              <a:buClr>
                <a:schemeClr val="tx1"/>
              </a:buClr>
              <a:buNone/>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noProof="0" dirty="0" smtClean="0"/>
              <a:t>Picture size 25.4 x 12.2 cm</a:t>
            </a:r>
            <a:endParaRPr lang="en-GB" noProof="0" dirty="0"/>
          </a:p>
        </p:txBody>
      </p:sp>
      <p:sp>
        <p:nvSpPr>
          <p:cNvPr id="12" name="Subtitle 2"/>
          <p:cNvSpPr>
            <a:spLocks noGrp="1"/>
          </p:cNvSpPr>
          <p:nvPr>
            <p:ph type="subTitle" idx="10"/>
          </p:nvPr>
        </p:nvSpPr>
        <p:spPr>
          <a:xfrm>
            <a:off x="467544" y="1329612"/>
            <a:ext cx="8240122" cy="324036"/>
          </a:xfrm>
        </p:spPr>
        <p:txBody>
          <a:bodyPr anchor="t"/>
          <a:lstStyle>
            <a:lvl1pPr marL="0" indent="0" algn="l">
              <a:lnSpc>
                <a:spcPct val="120000"/>
              </a:lnSpc>
              <a:spcBef>
                <a:spcPts val="0"/>
              </a:spcBef>
              <a:buNone/>
              <a:defRPr sz="2400">
                <a:solidFill>
                  <a:schemeClr val="tx1"/>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noProof="0" dirty="0" smtClean="0"/>
              <a:t>Click to edit Master subtitle style</a:t>
            </a:r>
            <a:endParaRPr lang="en-GB" noProof="0"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3594" y="266032"/>
            <a:ext cx="2151913" cy="431643"/>
          </a:xfrm>
          <a:prstGeom prst="rect">
            <a:avLst/>
          </a:prstGeom>
        </p:spPr>
      </p:pic>
    </p:spTree>
    <p:extLst>
      <p:ext uri="{BB962C8B-B14F-4D97-AF65-F5344CB8AC3E}">
        <p14:creationId xmlns:p14="http://schemas.microsoft.com/office/powerpoint/2010/main" val="239925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5554" y="1383618"/>
            <a:ext cx="7740000" cy="1080000"/>
          </a:xfrm>
        </p:spPr>
        <p:txBody>
          <a:bodyPr/>
          <a:lstStyle>
            <a:lvl1pPr algn="l">
              <a:lnSpc>
                <a:spcPct val="100000"/>
              </a:lnSpc>
              <a:defRPr sz="4000">
                <a:solidFill>
                  <a:schemeClr val="tx2"/>
                </a:solidFill>
                <a:latin typeface="+mj-lt"/>
              </a:defRPr>
            </a:lvl1pPr>
          </a:lstStyle>
          <a:p>
            <a:r>
              <a:rPr lang="en-GB" noProof="0" dirty="0" smtClean="0"/>
              <a:t>Click to edit Master title style</a:t>
            </a:r>
            <a:endParaRPr lang="en-GB" noProof="0" dirty="0"/>
          </a:p>
        </p:txBody>
      </p:sp>
      <p:sp>
        <p:nvSpPr>
          <p:cNvPr id="3" name="Subtitle 2"/>
          <p:cNvSpPr>
            <a:spLocks noGrp="1"/>
          </p:cNvSpPr>
          <p:nvPr>
            <p:ph type="subTitle" idx="1"/>
          </p:nvPr>
        </p:nvSpPr>
        <p:spPr>
          <a:xfrm>
            <a:off x="475554" y="2679762"/>
            <a:ext cx="7740000" cy="1620180"/>
          </a:xfrm>
        </p:spPr>
        <p:txBody>
          <a:bodyPr/>
          <a:lstStyle>
            <a:lvl1pPr marL="0" indent="0" algn="l">
              <a:lnSpc>
                <a:spcPct val="120000"/>
              </a:lnSpc>
              <a:spcBef>
                <a:spcPts val="0"/>
              </a:spcBef>
              <a:buNone/>
              <a:defRPr sz="2400">
                <a:solidFill>
                  <a:schemeClr val="tx1"/>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noProof="0" dirty="0" smtClean="0"/>
              <a:t>Click to edit Master subtitle style</a:t>
            </a:r>
            <a:endParaRPr lang="en-GB" noProof="0" dirty="0"/>
          </a:p>
        </p:txBody>
      </p:sp>
      <p:sp>
        <p:nvSpPr>
          <p:cNvPr id="10" name="Text Placeholder 9"/>
          <p:cNvSpPr>
            <a:spLocks noGrp="1"/>
          </p:cNvSpPr>
          <p:nvPr>
            <p:ph type="body" sz="quarter" idx="10"/>
          </p:nvPr>
        </p:nvSpPr>
        <p:spPr>
          <a:xfrm>
            <a:off x="467544" y="4387582"/>
            <a:ext cx="7747155" cy="323983"/>
          </a:xfrm>
        </p:spPr>
        <p:txBody>
          <a:bodyPr/>
          <a:lstStyle>
            <a:lvl1pPr marL="0" indent="0">
              <a:buNone/>
              <a:defRPr sz="2400">
                <a:solidFill>
                  <a:schemeClr val="tx1"/>
                </a:solidFill>
              </a:defRPr>
            </a:lvl1pPr>
          </a:lstStyle>
          <a:p>
            <a:pPr lvl="0"/>
            <a:r>
              <a:rPr lang="en-GB" noProof="0" dirty="0" smtClean="0"/>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3594" y="499476"/>
            <a:ext cx="2151913" cy="431643"/>
          </a:xfrm>
          <a:prstGeom prst="rect">
            <a:avLst/>
          </a:prstGeom>
        </p:spPr>
      </p:pic>
    </p:spTree>
    <p:extLst>
      <p:ext uri="{BB962C8B-B14F-4D97-AF65-F5344CB8AC3E}">
        <p14:creationId xmlns:p14="http://schemas.microsoft.com/office/powerpoint/2010/main" val="313340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1510"/>
            <a:ext cx="8229600" cy="573881"/>
          </a:xfrm>
        </p:spPr>
        <p:txBody>
          <a:bodyPr/>
          <a:lstStyle>
            <a:lvl1pPr>
              <a:defRPr b="0">
                <a:solidFill>
                  <a:schemeClr val="tx2"/>
                </a:solidFill>
                <a:latin typeface="+mj-lt"/>
              </a:defRPr>
            </a:lvl1pPr>
          </a:lstStyle>
          <a:p>
            <a:r>
              <a:rPr lang="en-GB" noProof="0" dirty="0" smtClean="0"/>
              <a:t>Click to edit Master title style</a:t>
            </a:r>
            <a:endParaRPr lang="en-GB" noProof="0" dirty="0"/>
          </a:p>
        </p:txBody>
      </p:sp>
      <p:sp>
        <p:nvSpPr>
          <p:cNvPr id="3" name="Content Placeholder 2"/>
          <p:cNvSpPr>
            <a:spLocks noGrp="1"/>
          </p:cNvSpPr>
          <p:nvPr>
            <p:ph idx="1"/>
          </p:nvPr>
        </p:nvSpPr>
        <p:spPr>
          <a:xfrm>
            <a:off x="457200" y="1085403"/>
            <a:ext cx="8229600" cy="3592580"/>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Slide Number Placeholder 5"/>
          <p:cNvSpPr>
            <a:spLocks noGrp="1"/>
          </p:cNvSpPr>
          <p:nvPr>
            <p:ph type="sldNum" sz="quarter" idx="4"/>
          </p:nvPr>
        </p:nvSpPr>
        <p:spPr>
          <a:xfrm>
            <a:off x="467544" y="4785996"/>
            <a:ext cx="360040" cy="273844"/>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solidFill>
                  <a:srgbClr val="595959">
                    <a:tint val="75000"/>
                  </a:srgbClr>
                </a:solidFill>
              </a:rPr>
              <a:pPr/>
              <a:t>‹#›</a:t>
            </a:fld>
            <a:endParaRPr lang="en-US" dirty="0">
              <a:solidFill>
                <a:srgbClr val="595959">
                  <a:tint val="75000"/>
                </a:srgbClr>
              </a:solidFill>
            </a:endParaRPr>
          </a:p>
        </p:txBody>
      </p:sp>
      <p:sp>
        <p:nvSpPr>
          <p:cNvPr id="10" name="Footer Placeholder 4"/>
          <p:cNvSpPr>
            <a:spLocks noGrp="1"/>
          </p:cNvSpPr>
          <p:nvPr>
            <p:ph type="ftr" sz="quarter" idx="3"/>
          </p:nvPr>
        </p:nvSpPr>
        <p:spPr>
          <a:xfrm>
            <a:off x="755576" y="4785996"/>
            <a:ext cx="3183632" cy="273844"/>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r>
              <a:rPr lang="en-US" dirty="0" smtClean="0">
                <a:solidFill>
                  <a:srgbClr val="595959">
                    <a:tint val="75000"/>
                  </a:srgbClr>
                </a:solidFill>
              </a:rPr>
              <a:t>University of Leicester</a:t>
            </a:r>
            <a:endParaRPr lang="en-US" dirty="0">
              <a:solidFill>
                <a:srgbClr val="595959">
                  <a:tint val="75000"/>
                </a:srgb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3305" y="4807336"/>
            <a:ext cx="1220061" cy="244727"/>
          </a:xfrm>
          <a:prstGeom prst="rect">
            <a:avLst/>
          </a:prstGeom>
        </p:spPr>
      </p:pic>
    </p:spTree>
    <p:extLst>
      <p:ext uri="{BB962C8B-B14F-4D97-AF65-F5344CB8AC3E}">
        <p14:creationId xmlns:p14="http://schemas.microsoft.com/office/powerpoint/2010/main" val="347796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image top">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5"/>
            <a:ext cx="8229600" cy="573881"/>
          </a:xfrm>
        </p:spPr>
        <p:txBody>
          <a:bodyPr/>
          <a:lstStyle>
            <a:lvl1pPr>
              <a:defRPr b="0">
                <a:solidFill>
                  <a:schemeClr val="tx2"/>
                </a:solidFill>
                <a:latin typeface="+mj-lt"/>
              </a:defRPr>
            </a:lvl1pPr>
          </a:lstStyle>
          <a:p>
            <a:r>
              <a:rPr lang="en-GB" noProof="0" dirty="0" smtClean="0"/>
              <a:t>Click to edit Master title style</a:t>
            </a:r>
            <a:endParaRPr lang="en-GB" noProof="0" dirty="0"/>
          </a:p>
        </p:txBody>
      </p:sp>
      <p:sp>
        <p:nvSpPr>
          <p:cNvPr id="3" name="Content Placeholder 2"/>
          <p:cNvSpPr>
            <a:spLocks noGrp="1"/>
          </p:cNvSpPr>
          <p:nvPr>
            <p:ph idx="1" hasCustomPrompt="1"/>
          </p:nvPr>
        </p:nvSpPr>
        <p:spPr>
          <a:xfrm>
            <a:off x="0" y="1"/>
            <a:ext cx="9144000" cy="4004090"/>
          </a:xfrm>
        </p:spPr>
        <p:txBody>
          <a:bodyPr/>
          <a:lstStyle>
            <a:lvl1pPr marL="0" indent="0">
              <a:spcBef>
                <a:spcPts val="1400"/>
              </a:spcBef>
              <a:buClr>
                <a:schemeClr val="tx1"/>
              </a:buClr>
              <a:buNone/>
              <a:defRPr baseline="0">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noProof="0" dirty="0" smtClean="0"/>
              <a:t>Picture size 25.4 x 14.9 cm</a:t>
            </a:r>
            <a:endParaRPr lang="en-GB" noProof="0" dirty="0"/>
          </a:p>
        </p:txBody>
      </p:sp>
      <p:sp>
        <p:nvSpPr>
          <p:cNvPr id="5" name="Slide Number Placeholder 5"/>
          <p:cNvSpPr>
            <a:spLocks noGrp="1"/>
          </p:cNvSpPr>
          <p:nvPr>
            <p:ph type="sldNum" sz="quarter" idx="4"/>
          </p:nvPr>
        </p:nvSpPr>
        <p:spPr>
          <a:xfrm>
            <a:off x="467544" y="4785996"/>
            <a:ext cx="360040" cy="273844"/>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solidFill>
                  <a:srgbClr val="595959">
                    <a:tint val="75000"/>
                  </a:srgbClr>
                </a:solidFill>
              </a:rPr>
              <a:pPr/>
              <a:t>‹#›</a:t>
            </a:fld>
            <a:endParaRPr lang="en-US" dirty="0">
              <a:solidFill>
                <a:srgbClr val="595959">
                  <a:tint val="75000"/>
                </a:srgbClr>
              </a:solidFill>
            </a:endParaRPr>
          </a:p>
        </p:txBody>
      </p:sp>
      <p:sp>
        <p:nvSpPr>
          <p:cNvPr id="6" name="Footer Placeholder 4"/>
          <p:cNvSpPr>
            <a:spLocks noGrp="1"/>
          </p:cNvSpPr>
          <p:nvPr>
            <p:ph type="ftr" sz="quarter" idx="3"/>
          </p:nvPr>
        </p:nvSpPr>
        <p:spPr>
          <a:xfrm>
            <a:off x="755576" y="4785996"/>
            <a:ext cx="3183632" cy="273844"/>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r>
              <a:rPr lang="en-US" dirty="0" smtClean="0">
                <a:solidFill>
                  <a:srgbClr val="595959">
                    <a:tint val="75000"/>
                  </a:srgbClr>
                </a:solidFill>
              </a:rPr>
              <a:t>University of Leicester</a:t>
            </a:r>
            <a:endParaRPr lang="en-US" dirty="0">
              <a:solidFill>
                <a:srgbClr val="595959">
                  <a:tint val="75000"/>
                </a:srgb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3305" y="4807336"/>
            <a:ext cx="1220061" cy="244727"/>
          </a:xfrm>
          <a:prstGeom prst="rect">
            <a:avLst/>
          </a:prstGeom>
        </p:spPr>
      </p:pic>
    </p:spTree>
    <p:extLst>
      <p:ext uri="{BB962C8B-B14F-4D97-AF65-F5344CB8AC3E}">
        <p14:creationId xmlns:p14="http://schemas.microsoft.com/office/powerpoint/2010/main" val="12973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355160" cy="857250"/>
          </a:xfrm>
          <a:prstGeom prst="rect">
            <a:avLst/>
          </a:prstGeom>
        </p:spPr>
        <p:txBody>
          <a:bodyPr lIns="146572" tIns="73277" rIns="146572" bIns="73277"/>
          <a:lstStyle>
            <a:lvl1pPr algn="l">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457200" y="897618"/>
            <a:ext cx="7355160" cy="3456385"/>
          </a:xfrm>
          <a:prstGeom prst="rect">
            <a:avLst/>
          </a:prstGeom>
        </p:spPr>
        <p:txBody>
          <a:bodyPr vert="vert270" lIns="146572" tIns="73277" rIns="146572" bIns="7327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661154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ullet list and image">
    <p:spTree>
      <p:nvGrpSpPr>
        <p:cNvPr id="1" name=""/>
        <p:cNvGrpSpPr/>
        <p:nvPr/>
      </p:nvGrpSpPr>
      <p:grpSpPr>
        <a:xfrm>
          <a:off x="0" y="0"/>
          <a:ext cx="0" cy="0"/>
          <a:chOff x="0" y="0"/>
          <a:chExt cx="0" cy="0"/>
        </a:xfrm>
      </p:grpSpPr>
      <p:sp>
        <p:nvSpPr>
          <p:cNvPr id="2" name="Title 1"/>
          <p:cNvSpPr>
            <a:spLocks noGrp="1"/>
          </p:cNvSpPr>
          <p:nvPr>
            <p:ph type="title"/>
          </p:nvPr>
        </p:nvSpPr>
        <p:spPr>
          <a:xfrm>
            <a:off x="457200" y="411510"/>
            <a:ext cx="8229600" cy="573881"/>
          </a:xfrm>
        </p:spPr>
        <p:txBody>
          <a:bodyPr/>
          <a:lstStyle>
            <a:lvl1pPr>
              <a:defRPr b="0">
                <a:solidFill>
                  <a:schemeClr val="tx2"/>
                </a:solidFill>
                <a:latin typeface="+mj-lt"/>
              </a:defRPr>
            </a:lvl1pPr>
          </a:lstStyle>
          <a:p>
            <a:r>
              <a:rPr lang="en-GB" noProof="0" dirty="0" smtClean="0"/>
              <a:t>Click to edit Master title style</a:t>
            </a:r>
            <a:endParaRPr lang="en-GB" noProof="0" dirty="0"/>
          </a:p>
        </p:txBody>
      </p:sp>
      <p:sp>
        <p:nvSpPr>
          <p:cNvPr id="3" name="Content Placeholder 2"/>
          <p:cNvSpPr>
            <a:spLocks noGrp="1"/>
          </p:cNvSpPr>
          <p:nvPr>
            <p:ph idx="1"/>
          </p:nvPr>
        </p:nvSpPr>
        <p:spPr>
          <a:xfrm>
            <a:off x="457200" y="1085403"/>
            <a:ext cx="4618856" cy="3484568"/>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Content Placeholder 2"/>
          <p:cNvSpPr>
            <a:spLocks noGrp="1"/>
          </p:cNvSpPr>
          <p:nvPr>
            <p:ph idx="10" hasCustomPrompt="1"/>
          </p:nvPr>
        </p:nvSpPr>
        <p:spPr>
          <a:xfrm>
            <a:off x="5220072" y="1085403"/>
            <a:ext cx="3923928" cy="3484568"/>
          </a:xfrm>
        </p:spPr>
        <p:txBody>
          <a:bodyPr/>
          <a:lstStyle>
            <a:lvl1pPr marL="0" indent="0">
              <a:spcBef>
                <a:spcPts val="1400"/>
              </a:spcBef>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smtClean="0"/>
              <a:t>Picture size 10.9 x 12.9 cm</a:t>
            </a:r>
            <a:endParaRPr lang="en-GB" dirty="0"/>
          </a:p>
        </p:txBody>
      </p:sp>
      <p:sp>
        <p:nvSpPr>
          <p:cNvPr id="10" name="Slide Number Placeholder 5"/>
          <p:cNvSpPr>
            <a:spLocks noGrp="1"/>
          </p:cNvSpPr>
          <p:nvPr>
            <p:ph type="sldNum" sz="quarter" idx="4"/>
          </p:nvPr>
        </p:nvSpPr>
        <p:spPr>
          <a:xfrm>
            <a:off x="8316416" y="4785996"/>
            <a:ext cx="360040" cy="273844"/>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solidFill>
                  <a:srgbClr val="595959">
                    <a:tint val="75000"/>
                  </a:srgbClr>
                </a:solidFill>
              </a:rPr>
              <a:pPr/>
              <a:t>‹#›</a:t>
            </a:fld>
            <a:endParaRPr lang="en-US" dirty="0">
              <a:solidFill>
                <a:srgbClr val="595959">
                  <a:tint val="75000"/>
                </a:srgbClr>
              </a:solidFill>
            </a:endParaRPr>
          </a:p>
        </p:txBody>
      </p:sp>
      <p:sp>
        <p:nvSpPr>
          <p:cNvPr id="11" name="Footer Placeholder 4"/>
          <p:cNvSpPr>
            <a:spLocks noGrp="1"/>
          </p:cNvSpPr>
          <p:nvPr>
            <p:ph type="ftr" sz="quarter" idx="3"/>
          </p:nvPr>
        </p:nvSpPr>
        <p:spPr>
          <a:xfrm>
            <a:off x="5179392" y="4785996"/>
            <a:ext cx="3183632" cy="273844"/>
          </a:xfrm>
          <a:prstGeom prst="rect">
            <a:avLst/>
          </a:prstGeom>
          <a:ln>
            <a:noFill/>
          </a:ln>
        </p:spPr>
        <p:txBody>
          <a:bodyPr vert="horz" lIns="91440" tIns="45720" rIns="91440" bIns="45720" rtlCol="0" anchor="ctr"/>
          <a:lstStyle>
            <a:lvl1pPr algn="r">
              <a:tabLst/>
              <a:defRPr sz="1000">
                <a:solidFill>
                  <a:schemeClr val="tx1">
                    <a:tint val="75000"/>
                  </a:schemeClr>
                </a:solidFill>
              </a:defRPr>
            </a:lvl1pPr>
          </a:lstStyle>
          <a:p>
            <a:r>
              <a:rPr lang="en-US" dirty="0" smtClean="0">
                <a:solidFill>
                  <a:srgbClr val="595959">
                    <a:tint val="75000"/>
                  </a:srgbClr>
                </a:solidFill>
              </a:rPr>
              <a:t>University of Leicester</a:t>
            </a:r>
            <a:endParaRPr lang="en-US" dirty="0">
              <a:solidFill>
                <a:srgbClr val="595959">
                  <a:tint val="75000"/>
                </a:srgbClr>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812" y="4807336"/>
            <a:ext cx="1220061" cy="244727"/>
          </a:xfrm>
          <a:prstGeom prst="rect">
            <a:avLst/>
          </a:prstGeom>
        </p:spPr>
      </p:pic>
    </p:spTree>
    <p:extLst>
      <p:ext uri="{BB962C8B-B14F-4D97-AF65-F5344CB8AC3E}">
        <p14:creationId xmlns:p14="http://schemas.microsoft.com/office/powerpoint/2010/main" val="297060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1510"/>
            <a:ext cx="8229600" cy="573881"/>
          </a:xfrm>
        </p:spPr>
        <p:txBody>
          <a:bodyPr/>
          <a:lstStyle>
            <a:lvl1pPr>
              <a:defRPr b="0">
                <a:solidFill>
                  <a:schemeClr val="tx2"/>
                </a:solidFill>
                <a:latin typeface="+mj-lt"/>
              </a:defRPr>
            </a:lvl1pPr>
          </a:lstStyle>
          <a:p>
            <a:r>
              <a:rPr lang="en-GB" noProof="0" dirty="0" smtClean="0"/>
              <a:t>Click to edit Master title style</a:t>
            </a:r>
            <a:endParaRPr lang="en-GB" noProof="0" dirty="0"/>
          </a:p>
        </p:txBody>
      </p:sp>
      <p:sp>
        <p:nvSpPr>
          <p:cNvPr id="12" name="Slide Number Placeholder 5"/>
          <p:cNvSpPr>
            <a:spLocks noGrp="1"/>
          </p:cNvSpPr>
          <p:nvPr>
            <p:ph type="sldNum" sz="quarter" idx="4"/>
          </p:nvPr>
        </p:nvSpPr>
        <p:spPr>
          <a:xfrm>
            <a:off x="467544" y="4785996"/>
            <a:ext cx="360040" cy="273844"/>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solidFill>
                  <a:srgbClr val="595959">
                    <a:tint val="75000"/>
                  </a:srgbClr>
                </a:solidFill>
              </a:rPr>
              <a:pPr/>
              <a:t>‹#›</a:t>
            </a:fld>
            <a:endParaRPr lang="en-US" dirty="0">
              <a:solidFill>
                <a:srgbClr val="595959">
                  <a:tint val="75000"/>
                </a:srgbClr>
              </a:solidFill>
            </a:endParaRPr>
          </a:p>
        </p:txBody>
      </p:sp>
      <p:sp>
        <p:nvSpPr>
          <p:cNvPr id="13" name="Footer Placeholder 4"/>
          <p:cNvSpPr>
            <a:spLocks noGrp="1"/>
          </p:cNvSpPr>
          <p:nvPr>
            <p:ph type="ftr" sz="quarter" idx="3"/>
          </p:nvPr>
        </p:nvSpPr>
        <p:spPr>
          <a:xfrm>
            <a:off x="755576" y="4785996"/>
            <a:ext cx="3183632" cy="273844"/>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r>
              <a:rPr lang="en-US" dirty="0" smtClean="0">
                <a:solidFill>
                  <a:srgbClr val="595959">
                    <a:tint val="75000"/>
                  </a:srgbClr>
                </a:solidFill>
              </a:rPr>
              <a:t>University of Leicester</a:t>
            </a:r>
            <a:endParaRPr lang="en-US" dirty="0">
              <a:solidFill>
                <a:srgbClr val="595959">
                  <a:tint val="75000"/>
                </a:srgbClr>
              </a:solidFill>
            </a:endParaRPr>
          </a:p>
        </p:txBody>
      </p:sp>
      <p:sp>
        <p:nvSpPr>
          <p:cNvPr id="16" name="Content Placeholder 3"/>
          <p:cNvSpPr>
            <a:spLocks noGrp="1"/>
          </p:cNvSpPr>
          <p:nvPr>
            <p:ph sz="half" idx="2"/>
          </p:nvPr>
        </p:nvSpPr>
        <p:spPr>
          <a:xfrm>
            <a:off x="457200" y="1167594"/>
            <a:ext cx="4040188" cy="3373021"/>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8" name="Content Placeholder 5"/>
          <p:cNvSpPr>
            <a:spLocks noGrp="1"/>
          </p:cNvSpPr>
          <p:nvPr>
            <p:ph sz="quarter" idx="11"/>
          </p:nvPr>
        </p:nvSpPr>
        <p:spPr>
          <a:xfrm>
            <a:off x="4645026" y="1167594"/>
            <a:ext cx="4041775" cy="3373021"/>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3305" y="4807336"/>
            <a:ext cx="1220061" cy="244727"/>
          </a:xfrm>
          <a:prstGeom prst="rect">
            <a:avLst/>
          </a:prstGeom>
        </p:spPr>
      </p:pic>
    </p:spTree>
    <p:extLst>
      <p:ext uri="{BB962C8B-B14F-4D97-AF65-F5344CB8AC3E}">
        <p14:creationId xmlns:p14="http://schemas.microsoft.com/office/powerpoint/2010/main" val="402032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11510"/>
            <a:ext cx="8229600" cy="573881"/>
          </a:xfrm>
        </p:spPr>
        <p:txBody>
          <a:bodyPr/>
          <a:lstStyle>
            <a:lvl1pPr>
              <a:defRPr b="0">
                <a:solidFill>
                  <a:schemeClr val="tx2"/>
                </a:solidFill>
                <a:latin typeface="+mj-lt"/>
              </a:defRPr>
            </a:lvl1pPr>
          </a:lstStyle>
          <a:p>
            <a:r>
              <a:rPr lang="en-GB" noProof="0" dirty="0" smtClean="0"/>
              <a:t>Click to edit Master title style</a:t>
            </a:r>
            <a:endParaRPr lang="en-GB" noProof="0" dirty="0"/>
          </a:p>
        </p:txBody>
      </p:sp>
      <p:sp>
        <p:nvSpPr>
          <p:cNvPr id="12" name="Slide Number Placeholder 5"/>
          <p:cNvSpPr>
            <a:spLocks noGrp="1"/>
          </p:cNvSpPr>
          <p:nvPr>
            <p:ph type="sldNum" sz="quarter" idx="4"/>
          </p:nvPr>
        </p:nvSpPr>
        <p:spPr>
          <a:xfrm>
            <a:off x="467544" y="4785996"/>
            <a:ext cx="360040" cy="273844"/>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solidFill>
                  <a:srgbClr val="595959">
                    <a:tint val="75000"/>
                  </a:srgbClr>
                </a:solidFill>
              </a:rPr>
              <a:pPr/>
              <a:t>‹#›</a:t>
            </a:fld>
            <a:endParaRPr lang="en-US" dirty="0">
              <a:solidFill>
                <a:srgbClr val="595959">
                  <a:tint val="75000"/>
                </a:srgbClr>
              </a:solidFill>
            </a:endParaRPr>
          </a:p>
        </p:txBody>
      </p:sp>
      <p:sp>
        <p:nvSpPr>
          <p:cNvPr id="13" name="Footer Placeholder 4"/>
          <p:cNvSpPr>
            <a:spLocks noGrp="1"/>
          </p:cNvSpPr>
          <p:nvPr>
            <p:ph type="ftr" sz="quarter" idx="3"/>
          </p:nvPr>
        </p:nvSpPr>
        <p:spPr>
          <a:xfrm>
            <a:off x="755576" y="4785996"/>
            <a:ext cx="3183632" cy="273844"/>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r>
              <a:rPr lang="en-US" dirty="0" smtClean="0">
                <a:solidFill>
                  <a:srgbClr val="595959">
                    <a:tint val="75000"/>
                  </a:srgbClr>
                </a:solidFill>
              </a:rPr>
              <a:t>University of Leicester</a:t>
            </a:r>
            <a:endParaRPr lang="en-US" dirty="0">
              <a:solidFill>
                <a:srgbClr val="595959">
                  <a:tint val="75000"/>
                </a:srgbClr>
              </a:solidFill>
            </a:endParaRPr>
          </a:p>
        </p:txBody>
      </p:sp>
      <p:sp>
        <p:nvSpPr>
          <p:cNvPr id="15" name="Text Placeholder 2"/>
          <p:cNvSpPr>
            <a:spLocks noGrp="1"/>
          </p:cNvSpPr>
          <p:nvPr>
            <p:ph type="body" idx="1"/>
          </p:nvPr>
        </p:nvSpPr>
        <p:spPr>
          <a:xfrm>
            <a:off x="457200" y="1097327"/>
            <a:ext cx="4040188" cy="479822"/>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6" name="Content Placeholder 3"/>
          <p:cNvSpPr>
            <a:spLocks noGrp="1"/>
          </p:cNvSpPr>
          <p:nvPr>
            <p:ph sz="half" idx="2"/>
          </p:nvPr>
        </p:nvSpPr>
        <p:spPr>
          <a:xfrm>
            <a:off x="457200" y="1577149"/>
            <a:ext cx="4040188" cy="2963466"/>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7" name="Text Placeholder 4"/>
          <p:cNvSpPr>
            <a:spLocks noGrp="1"/>
          </p:cNvSpPr>
          <p:nvPr>
            <p:ph type="body" sz="quarter" idx="10"/>
          </p:nvPr>
        </p:nvSpPr>
        <p:spPr>
          <a:xfrm>
            <a:off x="4645026" y="1097327"/>
            <a:ext cx="4041775" cy="479822"/>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8" name="Content Placeholder 5"/>
          <p:cNvSpPr>
            <a:spLocks noGrp="1"/>
          </p:cNvSpPr>
          <p:nvPr>
            <p:ph sz="quarter" idx="11"/>
          </p:nvPr>
        </p:nvSpPr>
        <p:spPr>
          <a:xfrm>
            <a:off x="4645026" y="1577149"/>
            <a:ext cx="4041775" cy="2963466"/>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3305" y="4807336"/>
            <a:ext cx="1220061" cy="244727"/>
          </a:xfrm>
          <a:prstGeom prst="rect">
            <a:avLst/>
          </a:prstGeom>
        </p:spPr>
      </p:pic>
    </p:spTree>
    <p:extLst>
      <p:ext uri="{BB962C8B-B14F-4D97-AF65-F5344CB8AC3E}">
        <p14:creationId xmlns:p14="http://schemas.microsoft.com/office/powerpoint/2010/main" val="417014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Large image left and short text">
    <p:spTree>
      <p:nvGrpSpPr>
        <p:cNvPr id="1" name=""/>
        <p:cNvGrpSpPr/>
        <p:nvPr/>
      </p:nvGrpSpPr>
      <p:grpSpPr>
        <a:xfrm>
          <a:off x="0" y="0"/>
          <a:ext cx="0" cy="0"/>
          <a:chOff x="0" y="0"/>
          <a:chExt cx="0" cy="0"/>
        </a:xfrm>
      </p:grpSpPr>
      <p:sp>
        <p:nvSpPr>
          <p:cNvPr id="2" name="Title 1"/>
          <p:cNvSpPr>
            <a:spLocks noGrp="1"/>
          </p:cNvSpPr>
          <p:nvPr>
            <p:ph type="title"/>
          </p:nvPr>
        </p:nvSpPr>
        <p:spPr>
          <a:xfrm>
            <a:off x="5868144" y="1275608"/>
            <a:ext cx="2962672" cy="573881"/>
          </a:xfrm>
        </p:spPr>
        <p:txBody>
          <a:bodyPr/>
          <a:lstStyle>
            <a:lvl1pPr>
              <a:defRPr b="0">
                <a:solidFill>
                  <a:schemeClr val="tx2"/>
                </a:solidFill>
                <a:latin typeface="+mj-lt"/>
              </a:defRPr>
            </a:lvl1pPr>
          </a:lstStyle>
          <a:p>
            <a:r>
              <a:rPr lang="en-GB" noProof="0" dirty="0" smtClean="0"/>
              <a:t>Click to edit Master title style</a:t>
            </a:r>
            <a:endParaRPr lang="en-GB" noProof="0" dirty="0"/>
          </a:p>
        </p:txBody>
      </p:sp>
      <p:sp>
        <p:nvSpPr>
          <p:cNvPr id="3" name="Content Placeholder 2"/>
          <p:cNvSpPr>
            <a:spLocks noGrp="1"/>
          </p:cNvSpPr>
          <p:nvPr>
            <p:ph idx="1"/>
          </p:nvPr>
        </p:nvSpPr>
        <p:spPr>
          <a:xfrm>
            <a:off x="5868144" y="2031690"/>
            <a:ext cx="2962672" cy="2430270"/>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Content Placeholder 2"/>
          <p:cNvSpPr>
            <a:spLocks noGrp="1"/>
          </p:cNvSpPr>
          <p:nvPr>
            <p:ph idx="10" hasCustomPrompt="1"/>
          </p:nvPr>
        </p:nvSpPr>
        <p:spPr>
          <a:xfrm>
            <a:off x="0" y="0"/>
            <a:ext cx="5580112" cy="5143500"/>
          </a:xfrm>
        </p:spPr>
        <p:txBody>
          <a:bodyPr/>
          <a:lstStyle>
            <a:lvl1pPr marL="0" indent="0">
              <a:spcBef>
                <a:spcPts val="1400"/>
              </a:spcBef>
              <a:buClr>
                <a:schemeClr val="accent1"/>
              </a:buClr>
              <a:buNone/>
              <a:defRPr baseline="0"/>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smtClean="0"/>
              <a:t>Picture size 15.5 x 19.1 cm </a:t>
            </a:r>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3305" y="4807336"/>
            <a:ext cx="1220061" cy="244727"/>
          </a:xfrm>
          <a:prstGeom prst="rect">
            <a:avLst/>
          </a:prstGeom>
        </p:spPr>
      </p:pic>
    </p:spTree>
    <p:extLst>
      <p:ext uri="{BB962C8B-B14F-4D97-AF65-F5344CB8AC3E}">
        <p14:creationId xmlns:p14="http://schemas.microsoft.com/office/powerpoint/2010/main" val="291698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Large image right and short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275608"/>
            <a:ext cx="2962672" cy="573881"/>
          </a:xfrm>
        </p:spPr>
        <p:txBody>
          <a:bodyPr/>
          <a:lstStyle>
            <a:lvl1pPr>
              <a:defRPr b="0">
                <a:solidFill>
                  <a:schemeClr val="tx2"/>
                </a:solidFill>
                <a:latin typeface="+mj-lt"/>
              </a:defRPr>
            </a:lvl1pPr>
          </a:lstStyle>
          <a:p>
            <a:r>
              <a:rPr lang="en-GB" noProof="0" dirty="0" smtClean="0"/>
              <a:t>Click to edit Master title style</a:t>
            </a:r>
            <a:endParaRPr lang="en-GB" noProof="0" dirty="0"/>
          </a:p>
        </p:txBody>
      </p:sp>
      <p:sp>
        <p:nvSpPr>
          <p:cNvPr id="3" name="Content Placeholder 2"/>
          <p:cNvSpPr>
            <a:spLocks noGrp="1"/>
          </p:cNvSpPr>
          <p:nvPr>
            <p:ph idx="1"/>
          </p:nvPr>
        </p:nvSpPr>
        <p:spPr>
          <a:xfrm>
            <a:off x="457200" y="2031690"/>
            <a:ext cx="2962672" cy="2430270"/>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Content Placeholder 2"/>
          <p:cNvSpPr>
            <a:spLocks noGrp="1"/>
          </p:cNvSpPr>
          <p:nvPr>
            <p:ph idx="10" hasCustomPrompt="1"/>
          </p:nvPr>
        </p:nvSpPr>
        <p:spPr>
          <a:xfrm>
            <a:off x="3563888" y="0"/>
            <a:ext cx="5580112" cy="5143500"/>
          </a:xfrm>
        </p:spPr>
        <p:txBody>
          <a:bodyPr/>
          <a:lstStyle>
            <a:lvl1pPr marL="0" indent="0">
              <a:spcBef>
                <a:spcPts val="1400"/>
              </a:spcBef>
              <a:buClr>
                <a:schemeClr val="accent1"/>
              </a:buClr>
              <a:buNone/>
              <a:defRPr baseline="0"/>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smtClean="0"/>
              <a:t>Picture size 15.5 x 19.1 cm </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812" y="4807336"/>
            <a:ext cx="1220061" cy="244727"/>
          </a:xfrm>
          <a:prstGeom prst="rect">
            <a:avLst/>
          </a:prstGeom>
        </p:spPr>
      </p:pic>
    </p:spTree>
    <p:extLst>
      <p:ext uri="{BB962C8B-B14F-4D97-AF65-F5344CB8AC3E}">
        <p14:creationId xmlns:p14="http://schemas.microsoft.com/office/powerpoint/2010/main" val="385584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ndscape image with text 2">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467544" y="4785996"/>
            <a:ext cx="360040" cy="273844"/>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solidFill>
                  <a:srgbClr val="595959">
                    <a:tint val="75000"/>
                  </a:srgbClr>
                </a:solidFill>
              </a:rPr>
              <a:pPr/>
              <a:t>‹#›</a:t>
            </a:fld>
            <a:endParaRPr lang="en-US" dirty="0">
              <a:solidFill>
                <a:srgbClr val="595959">
                  <a:tint val="75000"/>
                </a:srgbClr>
              </a:solidFill>
            </a:endParaRPr>
          </a:p>
        </p:txBody>
      </p:sp>
      <p:sp>
        <p:nvSpPr>
          <p:cNvPr id="10" name="Footer Placeholder 4"/>
          <p:cNvSpPr>
            <a:spLocks noGrp="1"/>
          </p:cNvSpPr>
          <p:nvPr>
            <p:ph type="ftr" sz="quarter" idx="3"/>
          </p:nvPr>
        </p:nvSpPr>
        <p:spPr>
          <a:xfrm>
            <a:off x="755576" y="4785996"/>
            <a:ext cx="3183632" cy="273844"/>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r>
              <a:rPr lang="en-US" dirty="0" smtClean="0">
                <a:solidFill>
                  <a:srgbClr val="595959">
                    <a:tint val="75000"/>
                  </a:srgbClr>
                </a:solidFill>
              </a:rPr>
              <a:t>University of Leicester</a:t>
            </a:r>
            <a:endParaRPr lang="en-US" dirty="0">
              <a:solidFill>
                <a:srgbClr val="595959">
                  <a:tint val="75000"/>
                </a:srgbClr>
              </a:solidFill>
            </a:endParaRPr>
          </a:p>
        </p:txBody>
      </p:sp>
      <p:sp>
        <p:nvSpPr>
          <p:cNvPr id="6" name="Content Placeholder 2"/>
          <p:cNvSpPr>
            <a:spLocks noGrp="1"/>
          </p:cNvSpPr>
          <p:nvPr>
            <p:ph idx="1" hasCustomPrompt="1"/>
          </p:nvPr>
        </p:nvSpPr>
        <p:spPr>
          <a:xfrm>
            <a:off x="0" y="0"/>
            <a:ext cx="9144000" cy="3381840"/>
          </a:xfrm>
        </p:spPr>
        <p:txBody>
          <a:bodyPr/>
          <a:lstStyle>
            <a:lvl1pPr marL="0" indent="0">
              <a:spcBef>
                <a:spcPts val="1400"/>
              </a:spcBef>
              <a:buClr>
                <a:schemeClr val="tx1"/>
              </a:buClr>
              <a:buNone/>
              <a:defRPr baseline="0">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noProof="0" dirty="0" smtClean="0"/>
              <a:t>Picture size 25.4 x 12.6 cm</a:t>
            </a:r>
            <a:endParaRPr lang="en-GB" noProof="0" dirty="0"/>
          </a:p>
        </p:txBody>
      </p:sp>
      <p:sp>
        <p:nvSpPr>
          <p:cNvPr id="7" name="Text Placeholder 4"/>
          <p:cNvSpPr>
            <a:spLocks noGrp="1"/>
          </p:cNvSpPr>
          <p:nvPr>
            <p:ph type="body" sz="quarter" idx="10"/>
          </p:nvPr>
        </p:nvSpPr>
        <p:spPr>
          <a:xfrm>
            <a:off x="456620" y="3975906"/>
            <a:ext cx="8247705" cy="911104"/>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Title 1"/>
          <p:cNvSpPr>
            <a:spLocks noGrp="1"/>
          </p:cNvSpPr>
          <p:nvPr>
            <p:ph type="title"/>
          </p:nvPr>
        </p:nvSpPr>
        <p:spPr>
          <a:xfrm>
            <a:off x="457200" y="3423940"/>
            <a:ext cx="8250238" cy="573881"/>
          </a:xfrm>
        </p:spPr>
        <p:txBody>
          <a:bodyPr/>
          <a:lstStyle>
            <a:lvl1pPr>
              <a:defRPr>
                <a:solidFill>
                  <a:schemeClr val="tx2"/>
                </a:solidFill>
              </a:defRPr>
            </a:lvl1pPr>
          </a:lstStyle>
          <a:p>
            <a:r>
              <a:rPr lang="en-GB" noProof="0" dirty="0" smtClean="0"/>
              <a:t>Click to edit Master title style</a:t>
            </a:r>
            <a:endParaRPr lang="en-GB" noProof="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3305" y="4807336"/>
            <a:ext cx="1220061" cy="244727"/>
          </a:xfrm>
          <a:prstGeom prst="rect">
            <a:avLst/>
          </a:prstGeom>
        </p:spPr>
      </p:pic>
    </p:spTree>
    <p:extLst>
      <p:ext uri="{BB962C8B-B14F-4D97-AF65-F5344CB8AC3E}">
        <p14:creationId xmlns:p14="http://schemas.microsoft.com/office/powerpoint/2010/main" val="230866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11510"/>
            <a:ext cx="8229600" cy="573881"/>
          </a:xfrm>
        </p:spPr>
        <p:txBody>
          <a:bodyPr/>
          <a:lstStyle>
            <a:lvl1pPr>
              <a:defRPr>
                <a:solidFill>
                  <a:schemeClr val="tx2"/>
                </a:solidFill>
              </a:defRPr>
            </a:lvl1pPr>
          </a:lstStyle>
          <a:p>
            <a:r>
              <a:rPr lang="en-GB" noProof="0" dirty="0" smtClean="0"/>
              <a:t>Click to edit Master title style</a:t>
            </a:r>
            <a:endParaRPr lang="en-GB" noProof="0" dirty="0"/>
          </a:p>
        </p:txBody>
      </p:sp>
      <p:sp>
        <p:nvSpPr>
          <p:cNvPr id="7" name="Slide Number Placeholder 5"/>
          <p:cNvSpPr>
            <a:spLocks noGrp="1"/>
          </p:cNvSpPr>
          <p:nvPr>
            <p:ph type="sldNum" sz="quarter" idx="4"/>
          </p:nvPr>
        </p:nvSpPr>
        <p:spPr>
          <a:xfrm>
            <a:off x="467544" y="4785996"/>
            <a:ext cx="360040" cy="273844"/>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solidFill>
                  <a:srgbClr val="595959">
                    <a:tint val="75000"/>
                  </a:srgbClr>
                </a:solidFill>
              </a:rPr>
              <a:pPr/>
              <a:t>‹#›</a:t>
            </a:fld>
            <a:endParaRPr lang="en-US" dirty="0">
              <a:solidFill>
                <a:srgbClr val="595959">
                  <a:tint val="75000"/>
                </a:srgbClr>
              </a:solidFill>
            </a:endParaRPr>
          </a:p>
        </p:txBody>
      </p:sp>
      <p:sp>
        <p:nvSpPr>
          <p:cNvPr id="8" name="Footer Placeholder 4"/>
          <p:cNvSpPr>
            <a:spLocks noGrp="1"/>
          </p:cNvSpPr>
          <p:nvPr>
            <p:ph type="ftr" sz="quarter" idx="3"/>
          </p:nvPr>
        </p:nvSpPr>
        <p:spPr>
          <a:xfrm>
            <a:off x="755576" y="4785996"/>
            <a:ext cx="3183632" cy="273844"/>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r>
              <a:rPr lang="en-US" dirty="0" smtClean="0">
                <a:solidFill>
                  <a:srgbClr val="595959">
                    <a:tint val="75000"/>
                  </a:srgbClr>
                </a:solidFill>
              </a:rPr>
              <a:t>University of Leicester</a:t>
            </a:r>
            <a:endParaRPr lang="en-US" dirty="0">
              <a:solidFill>
                <a:srgbClr val="595959">
                  <a:tint val="75000"/>
                </a:srgb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3305" y="4807336"/>
            <a:ext cx="1220061" cy="244727"/>
          </a:xfrm>
          <a:prstGeom prst="rect">
            <a:avLst/>
          </a:prstGeom>
        </p:spPr>
      </p:pic>
    </p:spTree>
    <p:extLst>
      <p:ext uri="{BB962C8B-B14F-4D97-AF65-F5344CB8AC3E}">
        <p14:creationId xmlns:p14="http://schemas.microsoft.com/office/powerpoint/2010/main" val="383086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7544" y="4785996"/>
            <a:ext cx="360040" cy="273844"/>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solidFill>
                  <a:srgbClr val="595959">
                    <a:tint val="75000"/>
                  </a:srgbClr>
                </a:solidFill>
              </a:rPr>
              <a:pPr/>
              <a:t>‹#›</a:t>
            </a:fld>
            <a:endParaRPr lang="en-US" dirty="0">
              <a:solidFill>
                <a:srgbClr val="595959">
                  <a:tint val="75000"/>
                </a:srgbClr>
              </a:solidFill>
            </a:endParaRPr>
          </a:p>
        </p:txBody>
      </p:sp>
      <p:sp>
        <p:nvSpPr>
          <p:cNvPr id="8" name="Footer Placeholder 4"/>
          <p:cNvSpPr>
            <a:spLocks noGrp="1"/>
          </p:cNvSpPr>
          <p:nvPr>
            <p:ph type="ftr" sz="quarter" idx="3"/>
          </p:nvPr>
        </p:nvSpPr>
        <p:spPr>
          <a:xfrm>
            <a:off x="755576" y="4785996"/>
            <a:ext cx="3183632" cy="273844"/>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r>
              <a:rPr lang="en-US" dirty="0" smtClean="0">
                <a:solidFill>
                  <a:srgbClr val="595959">
                    <a:tint val="75000"/>
                  </a:srgbClr>
                </a:solidFill>
              </a:rPr>
              <a:t>University of Leicester</a:t>
            </a:r>
            <a:endParaRPr lang="en-US" dirty="0">
              <a:solidFill>
                <a:srgbClr val="595959">
                  <a:tint val="75000"/>
                </a:srgb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3305" y="4807336"/>
            <a:ext cx="1220061" cy="244727"/>
          </a:xfrm>
          <a:prstGeom prst="rect">
            <a:avLst/>
          </a:prstGeom>
        </p:spPr>
      </p:pic>
    </p:spTree>
    <p:extLst>
      <p:ext uri="{BB962C8B-B14F-4D97-AF65-F5344CB8AC3E}">
        <p14:creationId xmlns:p14="http://schemas.microsoft.com/office/powerpoint/2010/main" val="208293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ing page">
    <p:bg>
      <p:bgPr>
        <a:solidFill>
          <a:schemeClr val="bg1"/>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7544" y="4785996"/>
            <a:ext cx="360040" cy="273844"/>
          </a:xfrm>
          <a:prstGeom prst="rect">
            <a:avLst/>
          </a:prstGeom>
        </p:spPr>
        <p:txBody>
          <a:bodyPr vert="horz" lIns="91440" tIns="45720" rIns="91440" bIns="45720" rtlCol="0" anchor="ctr"/>
          <a:lstStyle>
            <a:lvl1pPr algn="l">
              <a:defRPr sz="1000">
                <a:solidFill>
                  <a:srgbClr val="9A9A9A"/>
                </a:solidFill>
              </a:defRPr>
            </a:lvl1pPr>
          </a:lstStyle>
          <a:p>
            <a:fld id="{58687779-E69B-7343-8F6F-422D6150DAE5}" type="slidenum">
              <a:rPr lang="en-US" smtClean="0"/>
              <a:pPr/>
              <a:t>‹#›</a:t>
            </a:fld>
            <a:endParaRPr lang="en-US" dirty="0"/>
          </a:p>
        </p:txBody>
      </p:sp>
      <p:sp>
        <p:nvSpPr>
          <p:cNvPr id="8" name="Footer Placeholder 4"/>
          <p:cNvSpPr>
            <a:spLocks noGrp="1"/>
          </p:cNvSpPr>
          <p:nvPr>
            <p:ph type="ftr" sz="quarter" idx="3"/>
          </p:nvPr>
        </p:nvSpPr>
        <p:spPr>
          <a:xfrm>
            <a:off x="755576" y="4785996"/>
            <a:ext cx="3183632" cy="273844"/>
          </a:xfrm>
          <a:prstGeom prst="rect">
            <a:avLst/>
          </a:prstGeom>
          <a:ln>
            <a:noFill/>
          </a:ln>
        </p:spPr>
        <p:txBody>
          <a:bodyPr vert="horz" lIns="91440" tIns="45720" rIns="91440" bIns="45720" rtlCol="0" anchor="ctr"/>
          <a:lstStyle>
            <a:lvl1pPr algn="ctr">
              <a:tabLst/>
              <a:defRPr sz="1000">
                <a:solidFill>
                  <a:srgbClr val="9A9A9A"/>
                </a:solidFill>
              </a:defRPr>
            </a:lvl1pPr>
          </a:lstStyle>
          <a:p>
            <a:pPr algn="l"/>
            <a:r>
              <a:rPr lang="en-US" dirty="0" smtClean="0"/>
              <a:t>University of Leicester</a:t>
            </a:r>
            <a:endParaRPr lang="en-US" dirty="0"/>
          </a:p>
        </p:txBody>
      </p:sp>
      <p:sp>
        <p:nvSpPr>
          <p:cNvPr id="5" name="Title 1"/>
          <p:cNvSpPr>
            <a:spLocks noGrp="1"/>
          </p:cNvSpPr>
          <p:nvPr>
            <p:ph type="title"/>
          </p:nvPr>
        </p:nvSpPr>
        <p:spPr>
          <a:xfrm>
            <a:off x="457200" y="1943863"/>
            <a:ext cx="8229600" cy="573881"/>
          </a:xfrm>
        </p:spPr>
        <p:txBody>
          <a:bodyPr/>
          <a:lstStyle>
            <a:lvl1pPr>
              <a:defRPr>
                <a:solidFill>
                  <a:schemeClr val="tx2"/>
                </a:solidFill>
              </a:defRPr>
            </a:lvl1pPr>
          </a:lstStyle>
          <a:p>
            <a:r>
              <a:rPr lang="en-GB" noProof="0" dirty="0" smtClean="0"/>
              <a:t>Click to edit Master title style</a:t>
            </a:r>
            <a:endParaRPr lang="en-GB" noProof="0"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3305" y="4807336"/>
            <a:ext cx="1220061" cy="244727"/>
          </a:xfrm>
          <a:prstGeom prst="rect">
            <a:avLst/>
          </a:prstGeom>
        </p:spPr>
      </p:pic>
    </p:spTree>
    <p:extLst>
      <p:ext uri="{BB962C8B-B14F-4D97-AF65-F5344CB8AC3E}">
        <p14:creationId xmlns:p14="http://schemas.microsoft.com/office/powerpoint/2010/main" val="426953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algn="l">
              <a:spcBef>
                <a:spcPct val="0"/>
              </a:spcBef>
            </a:pPr>
            <a:fld id="{996BB175-E1CB-487A-94B0-EC016426714E}" type="datetimeFigureOut">
              <a:rPr lang="en-GB" sz="1800" smtClean="0">
                <a:solidFill>
                  <a:srgbClr val="595959"/>
                </a:solidFill>
              </a:rPr>
              <a:pPr algn="l">
                <a:spcBef>
                  <a:spcPct val="0"/>
                </a:spcBef>
              </a:pPr>
              <a:t>18/09/2017</a:t>
            </a:fld>
            <a:endParaRPr lang="en-GB" sz="1800" dirty="0">
              <a:solidFill>
                <a:srgbClr val="595959"/>
              </a:solidFill>
            </a:endParaRPr>
          </a:p>
        </p:txBody>
      </p:sp>
      <p:sp>
        <p:nvSpPr>
          <p:cNvPr id="5" name="Footer Placeholder 4"/>
          <p:cNvSpPr>
            <a:spLocks noGrp="1"/>
          </p:cNvSpPr>
          <p:nvPr>
            <p:ph type="ftr" sz="quarter" idx="11"/>
          </p:nvPr>
        </p:nvSpPr>
        <p:spPr/>
        <p:txBody>
          <a:bodyPr/>
          <a:lstStyle/>
          <a:p>
            <a:endParaRPr lang="en-GB" dirty="0">
              <a:solidFill>
                <a:srgbClr val="FFFFFF">
                  <a:lumMod val="50000"/>
                </a:srgbClr>
              </a:solidFill>
            </a:endParaRPr>
          </a:p>
        </p:txBody>
      </p:sp>
      <p:sp>
        <p:nvSpPr>
          <p:cNvPr id="6" name="Slide Number Placeholder 5"/>
          <p:cNvSpPr>
            <a:spLocks noGrp="1"/>
          </p:cNvSpPr>
          <p:nvPr>
            <p:ph type="sldNum" sz="quarter" idx="12"/>
          </p:nvPr>
        </p:nvSpPr>
        <p:spPr/>
        <p:txBody>
          <a:bodyPr/>
          <a:lstStyle/>
          <a:p>
            <a:fld id="{C354D45E-B4E6-4A64-AD95-A5D998FA531C}" type="slidenum">
              <a:rPr lang="en-GB" smtClean="0">
                <a:solidFill>
                  <a:srgbClr val="FFFFFF">
                    <a:lumMod val="50000"/>
                  </a:srgbClr>
                </a:solidFill>
              </a:rPr>
              <a:pPr/>
              <a:t>‹#›</a:t>
            </a:fld>
            <a:endParaRPr lang="en-GB" dirty="0">
              <a:solidFill>
                <a:srgbClr val="FFFFFF">
                  <a:lumMod val="50000"/>
                </a:srgbClr>
              </a:solidFill>
            </a:endParaRPr>
          </a:p>
        </p:txBody>
      </p:sp>
    </p:spTree>
    <p:extLst>
      <p:ext uri="{BB962C8B-B14F-4D97-AF65-F5344CB8AC3E}">
        <p14:creationId xmlns:p14="http://schemas.microsoft.com/office/powerpoint/2010/main" val="87496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5878423" y="458968"/>
            <a:ext cx="3047680" cy="173333"/>
          </a:xfrm>
          <a:prstGeom prst="rect">
            <a:avLst/>
          </a:prstGeom>
        </p:spPr>
        <p:txBody>
          <a:bodyPr lIns="50279" tIns="25139" rIns="50279" bIns="25139"/>
          <a:lstStyle>
            <a:lvl1pPr>
              <a:defRPr/>
            </a:lvl1pPr>
          </a:lstStyle>
          <a:p>
            <a:pPr>
              <a:defRPr/>
            </a:pPr>
            <a:r>
              <a:rPr lang="en-GB" dirty="0"/>
              <a:t>Fundraiser Presentation – January 2013 / 3094 1.1</a:t>
            </a:r>
          </a:p>
        </p:txBody>
      </p:sp>
    </p:spTree>
    <p:extLst>
      <p:ext uri="{BB962C8B-B14F-4D97-AF65-F5344CB8AC3E}">
        <p14:creationId xmlns:p14="http://schemas.microsoft.com/office/powerpoint/2010/main" val="24298134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3465" y="273846"/>
            <a:ext cx="8051887" cy="994172"/>
          </a:xfrm>
          <a:prstGeom prst="rect">
            <a:avLst/>
          </a:prstGeom>
        </p:spPr>
        <p:txBody>
          <a:bodyPr/>
          <a:lstStyle>
            <a:lvl1pPr>
              <a:defRPr baseline="0"/>
            </a:lvl1pPr>
          </a:lstStyle>
          <a:p>
            <a:r>
              <a:rPr lang="en-US" dirty="0" smtClean="0"/>
              <a:t>Click to add slide title</a:t>
            </a:r>
            <a:endParaRPr lang="en-GB" dirty="0"/>
          </a:p>
        </p:txBody>
      </p:sp>
      <p:sp>
        <p:nvSpPr>
          <p:cNvPr id="4" name="Text Placeholder 3"/>
          <p:cNvSpPr>
            <a:spLocks noGrp="1"/>
          </p:cNvSpPr>
          <p:nvPr>
            <p:ph type="body" sz="quarter" idx="10" hasCustomPrompt="1"/>
          </p:nvPr>
        </p:nvSpPr>
        <p:spPr>
          <a:xfrm>
            <a:off x="628650" y="1475185"/>
            <a:ext cx="7886700" cy="2855690"/>
          </a:xfrm>
          <a:prstGeom prst="rect">
            <a:avLst/>
          </a:prstGeom>
        </p:spPr>
        <p:txBody>
          <a:bodyPr/>
          <a:lstStyle>
            <a:lvl1pPr marL="0" indent="0">
              <a:buNone/>
              <a:defRPr baseline="0"/>
            </a:lvl1pPr>
            <a:lvl2pPr>
              <a:defRPr/>
            </a:lvl2pPr>
            <a:lvl3pPr>
              <a:defRPr/>
            </a:lvl3pPr>
            <a:lvl4pPr>
              <a:defRPr/>
            </a:lvl4pPr>
            <a:lvl5pPr>
              <a:defRPr/>
            </a:lvl5pPr>
          </a:lstStyle>
          <a:p>
            <a:pPr lvl="0"/>
            <a:r>
              <a:rPr lang="en-US" dirty="0" smtClean="0"/>
              <a:t>Click to add text…</a:t>
            </a:r>
          </a:p>
        </p:txBody>
      </p:sp>
    </p:spTree>
    <p:extLst>
      <p:ext uri="{BB962C8B-B14F-4D97-AF65-F5344CB8AC3E}">
        <p14:creationId xmlns:p14="http://schemas.microsoft.com/office/powerpoint/2010/main" val="31892258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slid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8650" y="1465545"/>
            <a:ext cx="7886700" cy="2884118"/>
          </a:xfrm>
          <a:prstGeom prst="rect">
            <a:avLst/>
          </a:prstGeom>
        </p:spPr>
        <p:txBody>
          <a:bodyPr/>
          <a:lstStyle>
            <a:lvl1pPr marL="0" indent="0">
              <a:buNone/>
              <a:defRPr/>
            </a:lvl1pPr>
          </a:lstStyle>
          <a:p>
            <a:r>
              <a:rPr lang="en-GB" dirty="0" smtClean="0"/>
              <a:t>Click to add picture…</a:t>
            </a:r>
            <a:endParaRPr lang="en-GB" dirty="0"/>
          </a:p>
        </p:txBody>
      </p:sp>
      <p:sp>
        <p:nvSpPr>
          <p:cNvPr id="5" name="Title 1"/>
          <p:cNvSpPr>
            <a:spLocks noGrp="1"/>
          </p:cNvSpPr>
          <p:nvPr>
            <p:ph type="title" hasCustomPrompt="1"/>
          </p:nvPr>
        </p:nvSpPr>
        <p:spPr>
          <a:xfrm>
            <a:off x="463465" y="273846"/>
            <a:ext cx="8051887" cy="994172"/>
          </a:xfrm>
          <a:prstGeom prst="rect">
            <a:avLst/>
          </a:prstGeom>
        </p:spPr>
        <p:txBody>
          <a:bodyPr/>
          <a:lstStyle>
            <a:lvl1pPr>
              <a:defRPr baseline="0"/>
            </a:lvl1pPr>
          </a:lstStyle>
          <a:p>
            <a:r>
              <a:rPr lang="en-US" dirty="0" smtClean="0"/>
              <a:t>Click to add slide title</a:t>
            </a:r>
            <a:endParaRPr lang="en-GB" dirty="0"/>
          </a:p>
        </p:txBody>
      </p:sp>
    </p:spTree>
    <p:extLst>
      <p:ext uri="{BB962C8B-B14F-4D97-AF65-F5344CB8AC3E}">
        <p14:creationId xmlns:p14="http://schemas.microsoft.com/office/powerpoint/2010/main" val="2928172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5878423" y="458914"/>
            <a:ext cx="3047680" cy="173333"/>
          </a:xfrm>
          <a:prstGeom prst="rect">
            <a:avLst/>
          </a:prstGeom>
        </p:spPr>
        <p:txBody>
          <a:bodyPr lIns="50603" tIns="25301" rIns="50603" bIns="25301"/>
          <a:lstStyle>
            <a:lvl1pPr>
              <a:defRPr/>
            </a:lvl1pPr>
          </a:lstStyle>
          <a:p>
            <a:pPr>
              <a:defRPr/>
            </a:pPr>
            <a:r>
              <a:rPr lang="en-GB"/>
              <a:t>Fundraiser Presentation – January 2013 / 3094 1.1</a:t>
            </a:r>
          </a:p>
        </p:txBody>
      </p:sp>
    </p:spTree>
    <p:extLst>
      <p:ext uri="{BB962C8B-B14F-4D97-AF65-F5344CB8AC3E}">
        <p14:creationId xmlns:p14="http://schemas.microsoft.com/office/powerpoint/2010/main" val="422939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653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697903"/>
            <a:ext cx="8229600" cy="857250"/>
          </a:xfrm>
          <a:prstGeom prst="rect">
            <a:avLst/>
          </a:prstGeom>
        </p:spPr>
        <p:txBody>
          <a:bodyPr lIns="90877" tIns="45442" rIns="90877" bIns="45442"/>
          <a:lstStyle>
            <a:lvl1pPr>
              <a:defRPr>
                <a:latin typeface="Arial Rounded MT Bold" panose="020F0704030504030204" pitchFamily="34" charset="0"/>
              </a:defRPr>
            </a:lvl1pPr>
          </a:lstStyle>
          <a:p>
            <a:r>
              <a:rPr lang="en-US" dirty="0"/>
              <a:t>Click to edit Master title style</a:t>
            </a:r>
            <a:endParaRPr lang="en-GB" dirty="0"/>
          </a:p>
        </p:txBody>
      </p:sp>
      <p:sp>
        <p:nvSpPr>
          <p:cNvPr id="4" name="Text Placeholder 2"/>
          <p:cNvSpPr>
            <a:spLocks noGrp="1"/>
          </p:cNvSpPr>
          <p:nvPr>
            <p:ph type="body" idx="1"/>
          </p:nvPr>
        </p:nvSpPr>
        <p:spPr>
          <a:xfrm>
            <a:off x="467544" y="2571750"/>
            <a:ext cx="8208912" cy="918102"/>
          </a:xfrm>
          <a:prstGeom prst="rect">
            <a:avLst/>
          </a:prstGeom>
        </p:spPr>
        <p:txBody>
          <a:bodyPr lIns="90877" tIns="45442" rIns="90877" bIns="45442" anchor="b"/>
          <a:lstStyle>
            <a:lvl1pPr marL="0" indent="0" algn="ctr">
              <a:buNone/>
              <a:defRPr sz="2000">
                <a:solidFill>
                  <a:schemeClr val="tx1">
                    <a:tint val="75000"/>
                  </a:schemeClr>
                </a:solidFill>
              </a:defRPr>
            </a:lvl1pPr>
            <a:lvl2pPr marL="454331" indent="0">
              <a:buNone/>
              <a:defRPr sz="1800">
                <a:solidFill>
                  <a:schemeClr val="tx1">
                    <a:tint val="75000"/>
                  </a:schemeClr>
                </a:solidFill>
              </a:defRPr>
            </a:lvl2pPr>
            <a:lvl3pPr marL="908646" indent="0">
              <a:buNone/>
              <a:defRPr sz="1600">
                <a:solidFill>
                  <a:schemeClr val="tx1">
                    <a:tint val="75000"/>
                  </a:schemeClr>
                </a:solidFill>
              </a:defRPr>
            </a:lvl3pPr>
            <a:lvl4pPr marL="1362969" indent="0">
              <a:buNone/>
              <a:defRPr sz="1400">
                <a:solidFill>
                  <a:schemeClr val="tx1">
                    <a:tint val="75000"/>
                  </a:schemeClr>
                </a:solidFill>
              </a:defRPr>
            </a:lvl4pPr>
            <a:lvl5pPr marL="1817300" indent="0">
              <a:buNone/>
              <a:defRPr sz="1400">
                <a:solidFill>
                  <a:schemeClr val="tx1">
                    <a:tint val="75000"/>
                  </a:schemeClr>
                </a:solidFill>
              </a:defRPr>
            </a:lvl5pPr>
            <a:lvl6pPr marL="2271615" indent="0">
              <a:buNone/>
              <a:defRPr sz="1400">
                <a:solidFill>
                  <a:schemeClr val="tx1">
                    <a:tint val="75000"/>
                  </a:schemeClr>
                </a:solidFill>
              </a:defRPr>
            </a:lvl6pPr>
            <a:lvl7pPr marL="2725937" indent="0">
              <a:buNone/>
              <a:defRPr sz="1400">
                <a:solidFill>
                  <a:schemeClr val="tx1">
                    <a:tint val="75000"/>
                  </a:schemeClr>
                </a:solidFill>
              </a:defRPr>
            </a:lvl7pPr>
            <a:lvl8pPr marL="3180264" indent="0">
              <a:buNone/>
              <a:defRPr sz="1400">
                <a:solidFill>
                  <a:schemeClr val="tx1">
                    <a:tint val="75000"/>
                  </a:schemeClr>
                </a:solidFill>
              </a:defRPr>
            </a:lvl8pPr>
            <a:lvl9pPr marL="3634590" indent="0">
              <a:buNone/>
              <a:defRPr sz="1400">
                <a:solidFill>
                  <a:schemeClr val="tx1">
                    <a:tint val="75000"/>
                  </a:schemeClr>
                </a:solidFill>
              </a:defRPr>
            </a:lvl9pPr>
          </a:lstStyle>
          <a:p>
            <a:pPr lvl="0"/>
            <a:r>
              <a:rPr lang="en-US"/>
              <a:t>Click to edit Master text styles</a:t>
            </a:r>
          </a:p>
        </p:txBody>
      </p:sp>
      <p:pic>
        <p:nvPicPr>
          <p:cNvPr id="5" name="Picture 26" descr="New Logo Larg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54265" y="222131"/>
            <a:ext cx="2179580" cy="21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79752" y="33756"/>
            <a:ext cx="1036094" cy="669382"/>
          </a:xfrm>
          <a:prstGeom prst="rect">
            <a:avLst/>
          </a:prstGeom>
        </p:spPr>
      </p:pic>
    </p:spTree>
    <p:extLst>
      <p:ext uri="{BB962C8B-B14F-4D97-AF65-F5344CB8AC3E}">
        <p14:creationId xmlns:p14="http://schemas.microsoft.com/office/powerpoint/2010/main" val="2654407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lIns="90877" tIns="45442" rIns="90877" bIns="45442" anchor="t"/>
          <a:lstStyle>
            <a:lvl1pPr algn="l">
              <a:defRPr sz="4000" b="1" cap="all">
                <a:latin typeface="Arial Rounded MT Bold" panose="020F070403050403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180035"/>
            <a:ext cx="7772400" cy="1125140"/>
          </a:xfrm>
          <a:prstGeom prst="rect">
            <a:avLst/>
          </a:prstGeom>
        </p:spPr>
        <p:txBody>
          <a:bodyPr lIns="90877" tIns="45442" rIns="90877" bIns="45442"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4331" indent="0">
              <a:buNone/>
              <a:defRPr sz="1800">
                <a:solidFill>
                  <a:schemeClr val="tx1">
                    <a:tint val="75000"/>
                  </a:schemeClr>
                </a:solidFill>
              </a:defRPr>
            </a:lvl2pPr>
            <a:lvl3pPr marL="908646" indent="0">
              <a:buNone/>
              <a:defRPr sz="1600">
                <a:solidFill>
                  <a:schemeClr val="tx1">
                    <a:tint val="75000"/>
                  </a:schemeClr>
                </a:solidFill>
              </a:defRPr>
            </a:lvl3pPr>
            <a:lvl4pPr marL="1362969" indent="0">
              <a:buNone/>
              <a:defRPr sz="1400">
                <a:solidFill>
                  <a:schemeClr val="tx1">
                    <a:tint val="75000"/>
                  </a:schemeClr>
                </a:solidFill>
              </a:defRPr>
            </a:lvl4pPr>
            <a:lvl5pPr marL="1817300" indent="0">
              <a:buNone/>
              <a:defRPr sz="1400">
                <a:solidFill>
                  <a:schemeClr val="tx1">
                    <a:tint val="75000"/>
                  </a:schemeClr>
                </a:solidFill>
              </a:defRPr>
            </a:lvl5pPr>
            <a:lvl6pPr marL="2271615" indent="0">
              <a:buNone/>
              <a:defRPr sz="1400">
                <a:solidFill>
                  <a:schemeClr val="tx1">
                    <a:tint val="75000"/>
                  </a:schemeClr>
                </a:solidFill>
              </a:defRPr>
            </a:lvl6pPr>
            <a:lvl7pPr marL="2725937" indent="0">
              <a:buNone/>
              <a:defRPr sz="1400">
                <a:solidFill>
                  <a:schemeClr val="tx1">
                    <a:tint val="75000"/>
                  </a:schemeClr>
                </a:solidFill>
              </a:defRPr>
            </a:lvl7pPr>
            <a:lvl8pPr marL="3180264" indent="0">
              <a:buNone/>
              <a:defRPr sz="1400">
                <a:solidFill>
                  <a:schemeClr val="tx1">
                    <a:tint val="75000"/>
                  </a:schemeClr>
                </a:solidFill>
              </a:defRPr>
            </a:lvl8pPr>
            <a:lvl9pPr marL="3634590" indent="0">
              <a:buNone/>
              <a:defRPr sz="1400">
                <a:solidFill>
                  <a:schemeClr val="tx1">
                    <a:tint val="75000"/>
                  </a:schemeClr>
                </a:solidFill>
              </a:defRPr>
            </a:lvl9pPr>
          </a:lstStyle>
          <a:p>
            <a:pPr lvl="0"/>
            <a:r>
              <a:rPr lang="en-US" dirty="0"/>
              <a:t>Click to edit Master text styles</a:t>
            </a:r>
          </a:p>
        </p:txBody>
      </p:sp>
      <p:pic>
        <p:nvPicPr>
          <p:cNvPr id="5" name="Picture 26" descr="New Logo Larg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54265" y="222131"/>
            <a:ext cx="2179580" cy="21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79752" y="33756"/>
            <a:ext cx="1036094" cy="669382"/>
          </a:xfrm>
          <a:prstGeom prst="rect">
            <a:avLst/>
          </a:prstGeom>
        </p:spPr>
      </p:pic>
    </p:spTree>
    <p:extLst>
      <p:ext uri="{BB962C8B-B14F-4D97-AF65-F5344CB8AC3E}">
        <p14:creationId xmlns:p14="http://schemas.microsoft.com/office/powerpoint/2010/main" val="1810123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87474"/>
            <a:ext cx="7560840" cy="857250"/>
          </a:xfrm>
          <a:prstGeom prst="rect">
            <a:avLst/>
          </a:prstGeom>
        </p:spPr>
        <p:txBody>
          <a:bodyPr lIns="90877" tIns="45442" rIns="90877" bIns="45442"/>
          <a:lstStyle>
            <a:lvl1pPr algn="l">
              <a:defRPr>
                <a:latin typeface="Arial Rounded MT Bold" panose="020F0704030504030204" pitchFamily="34" charset="0"/>
              </a:defRPr>
            </a:lvl1pPr>
          </a:lstStyle>
          <a:p>
            <a:r>
              <a:rPr lang="en-US" dirty="0"/>
              <a:t>Click to edit Master title style</a:t>
            </a:r>
            <a:endParaRPr lang="en-GB" dirty="0"/>
          </a:p>
        </p:txBody>
      </p:sp>
      <p:sp>
        <p:nvSpPr>
          <p:cNvPr id="9" name="Content Placeholder 8"/>
          <p:cNvSpPr>
            <a:spLocks noGrp="1"/>
          </p:cNvSpPr>
          <p:nvPr>
            <p:ph sz="quarter" idx="11"/>
          </p:nvPr>
        </p:nvSpPr>
        <p:spPr>
          <a:xfrm>
            <a:off x="250825" y="1059656"/>
            <a:ext cx="8713788" cy="3348038"/>
          </a:xfrm>
          <a:prstGeom prst="rect">
            <a:avLst/>
          </a:prstGeom>
        </p:spPr>
        <p:txBody>
          <a:bodyPr lIns="90877" tIns="45442" rIns="90877" bIns="454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33170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51571"/>
            <a:ext cx="4040188" cy="479822"/>
          </a:xfrm>
          <a:prstGeom prst="rect">
            <a:avLst/>
          </a:prstGeom>
        </p:spPr>
        <p:txBody>
          <a:bodyPr lIns="90877" tIns="45442" rIns="90877" bIns="45442" anchor="b"/>
          <a:lstStyle>
            <a:lvl1pPr marL="0" indent="0" algn="l">
              <a:buNone/>
              <a:defRPr sz="2400" b="1"/>
            </a:lvl1pPr>
            <a:lvl2pPr marL="454331" indent="0">
              <a:buNone/>
              <a:defRPr sz="2000" b="1"/>
            </a:lvl2pPr>
            <a:lvl3pPr marL="908646" indent="0">
              <a:buNone/>
              <a:defRPr sz="1800" b="1"/>
            </a:lvl3pPr>
            <a:lvl4pPr marL="1362969" indent="0">
              <a:buNone/>
              <a:defRPr sz="1600" b="1"/>
            </a:lvl4pPr>
            <a:lvl5pPr marL="1817300" indent="0">
              <a:buNone/>
              <a:defRPr sz="1600" b="1"/>
            </a:lvl5pPr>
            <a:lvl6pPr marL="2271615" indent="0">
              <a:buNone/>
              <a:defRPr sz="1600" b="1"/>
            </a:lvl6pPr>
            <a:lvl7pPr marL="2725937" indent="0">
              <a:buNone/>
              <a:defRPr sz="1600" b="1"/>
            </a:lvl7pPr>
            <a:lvl8pPr marL="3180264" indent="0">
              <a:buNone/>
              <a:defRPr sz="1600" b="1"/>
            </a:lvl8pPr>
            <a:lvl9pPr marL="363459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431446"/>
            <a:ext cx="4040188" cy="2976563"/>
          </a:xfrm>
          <a:prstGeom prst="rect">
            <a:avLst/>
          </a:prstGeom>
        </p:spPr>
        <p:txBody>
          <a:bodyPr lIns="90877" tIns="45442" rIns="90877" bIns="45442"/>
          <a:lstStyle>
            <a:lvl1pPr algn="l">
              <a:defRPr sz="2400"/>
            </a:lvl1pPr>
            <a:lvl2pPr algn="l">
              <a:defRPr sz="2000"/>
            </a:lvl2pPr>
            <a:lvl3pPr algn="l">
              <a:defRPr sz="1800"/>
            </a:lvl3pPr>
            <a:lvl4pPr algn="l">
              <a:defRPr sz="1600"/>
            </a:lvl4pPr>
            <a:lvl5pPr algn="l">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8" y="951571"/>
            <a:ext cx="4041775" cy="479822"/>
          </a:xfrm>
          <a:prstGeom prst="rect">
            <a:avLst/>
          </a:prstGeom>
        </p:spPr>
        <p:txBody>
          <a:bodyPr lIns="90877" tIns="45442" rIns="90877" bIns="45442" anchor="b"/>
          <a:lstStyle>
            <a:lvl1pPr marL="0" indent="0" algn="l">
              <a:buNone/>
              <a:defRPr sz="2400" b="1"/>
            </a:lvl1pPr>
            <a:lvl2pPr marL="454331" indent="0">
              <a:buNone/>
              <a:defRPr sz="2000" b="1"/>
            </a:lvl2pPr>
            <a:lvl3pPr marL="908646" indent="0">
              <a:buNone/>
              <a:defRPr sz="1800" b="1"/>
            </a:lvl3pPr>
            <a:lvl4pPr marL="1362969" indent="0">
              <a:buNone/>
              <a:defRPr sz="1600" b="1"/>
            </a:lvl4pPr>
            <a:lvl5pPr marL="1817300" indent="0">
              <a:buNone/>
              <a:defRPr sz="1600" b="1"/>
            </a:lvl5pPr>
            <a:lvl6pPr marL="2271615" indent="0">
              <a:buNone/>
              <a:defRPr sz="1600" b="1"/>
            </a:lvl6pPr>
            <a:lvl7pPr marL="2725937" indent="0">
              <a:buNone/>
              <a:defRPr sz="1600" b="1"/>
            </a:lvl7pPr>
            <a:lvl8pPr marL="3180264" indent="0">
              <a:buNone/>
              <a:defRPr sz="1600" b="1"/>
            </a:lvl8pPr>
            <a:lvl9pPr marL="363459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1431391"/>
            <a:ext cx="4041775" cy="2963466"/>
          </a:xfrm>
          <a:prstGeom prst="rect">
            <a:avLst/>
          </a:prstGeom>
        </p:spPr>
        <p:txBody>
          <a:bodyPr lIns="90877" tIns="45442" rIns="90877" bIns="45442"/>
          <a:lstStyle>
            <a:lvl1pPr algn="l">
              <a:defRPr sz="2400"/>
            </a:lvl1pPr>
            <a:lvl2pPr algn="l">
              <a:defRPr sz="2000"/>
            </a:lvl2pPr>
            <a:lvl3pPr algn="l">
              <a:defRPr sz="1800"/>
            </a:lvl3pPr>
            <a:lvl4pPr algn="l">
              <a:defRPr sz="1600"/>
            </a:lvl4pPr>
            <a:lvl5pPr algn="l">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54393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57" y="204787"/>
            <a:ext cx="3008313" cy="871538"/>
          </a:xfrm>
          <a:prstGeom prst="rect">
            <a:avLst/>
          </a:prstGeom>
        </p:spPr>
        <p:txBody>
          <a:bodyPr lIns="90877" tIns="45442" rIns="90877" bIns="45442"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843"/>
            <a:ext cx="4381326" cy="4389835"/>
          </a:xfrm>
          <a:prstGeom prst="rect">
            <a:avLst/>
          </a:prstGeom>
        </p:spPr>
        <p:txBody>
          <a:bodyPr lIns="90877" tIns="45442" rIns="90877" bIns="4544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57" y="1076381"/>
            <a:ext cx="3008313" cy="3518297"/>
          </a:xfrm>
          <a:prstGeom prst="rect">
            <a:avLst/>
          </a:prstGeom>
        </p:spPr>
        <p:txBody>
          <a:bodyPr lIns="90877" tIns="45442" rIns="90877" bIns="45442"/>
          <a:lstStyle>
            <a:lvl1pPr marL="0" indent="0">
              <a:buNone/>
              <a:defRPr sz="1400"/>
            </a:lvl1pPr>
            <a:lvl2pPr marL="454331" indent="0">
              <a:buNone/>
              <a:defRPr sz="1200"/>
            </a:lvl2pPr>
            <a:lvl3pPr marL="908646" indent="0">
              <a:buNone/>
              <a:defRPr sz="1000"/>
            </a:lvl3pPr>
            <a:lvl4pPr marL="1362969" indent="0">
              <a:buNone/>
              <a:defRPr sz="900"/>
            </a:lvl4pPr>
            <a:lvl5pPr marL="1817300" indent="0">
              <a:buNone/>
              <a:defRPr sz="900"/>
            </a:lvl5pPr>
            <a:lvl6pPr marL="2271615" indent="0">
              <a:buNone/>
              <a:defRPr sz="900"/>
            </a:lvl6pPr>
            <a:lvl7pPr marL="2725937" indent="0">
              <a:buNone/>
              <a:defRPr sz="900"/>
            </a:lvl7pPr>
            <a:lvl8pPr marL="3180264" indent="0">
              <a:buNone/>
              <a:defRPr sz="900"/>
            </a:lvl8pPr>
            <a:lvl9pPr marL="3634590" indent="0">
              <a:buNone/>
              <a:defRPr sz="900"/>
            </a:lvl9pPr>
          </a:lstStyle>
          <a:p>
            <a:pPr lvl="0"/>
            <a:r>
              <a:rPr lang="en-US"/>
              <a:t>Click to edit Master text styles</a:t>
            </a:r>
          </a:p>
        </p:txBody>
      </p:sp>
    </p:spTree>
    <p:extLst>
      <p:ext uri="{BB962C8B-B14F-4D97-AF65-F5344CB8AC3E}">
        <p14:creationId xmlns:p14="http://schemas.microsoft.com/office/powerpoint/2010/main" val="496442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8.JP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7.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6.tiff"/><Relationship Id="rId5" Type="http://schemas.openxmlformats.org/officeDocument/2006/relationships/slideLayout" Target="../slideLayouts/slideLayout9.xml"/><Relationship Id="rId15" Type="http://schemas.openxmlformats.org/officeDocument/2006/relationships/image" Target="../media/image2.jpeg"/><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1"/>
          <p:cNvSpPr>
            <a:spLocks noGrp="1" noChangeArrowheads="1"/>
          </p:cNvSpPr>
          <p:nvPr>
            <p:ph type="title"/>
          </p:nvPr>
        </p:nvSpPr>
        <p:spPr bwMode="auto">
          <a:xfrm>
            <a:off x="217897" y="770459"/>
            <a:ext cx="8708206" cy="2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271" tIns="25136" rIns="50271" bIns="25136" numCol="1" anchor="ctr" anchorCtr="0" compatLnSpc="1">
            <a:prstTxWarp prst="textNoShape">
              <a:avLst/>
            </a:prstTxWarp>
          </a:bodyPr>
          <a:lstStyle/>
          <a:p>
            <a:pPr lvl="0"/>
            <a:r>
              <a:rPr lang="en-GB" altLang="en-US"/>
              <a:t>Click to edit Master title style</a:t>
            </a:r>
          </a:p>
        </p:txBody>
      </p:sp>
      <p:sp>
        <p:nvSpPr>
          <p:cNvPr id="1027" name="Rectangle 12"/>
          <p:cNvSpPr>
            <a:spLocks noGrp="1" noChangeArrowheads="1"/>
          </p:cNvSpPr>
          <p:nvPr>
            <p:ph type="body" idx="1"/>
          </p:nvPr>
        </p:nvSpPr>
        <p:spPr bwMode="auto">
          <a:xfrm>
            <a:off x="275491" y="1186609"/>
            <a:ext cx="8476870" cy="3636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271" tIns="25136" rIns="50271" bIns="25136" numCol="1" anchor="t" anchorCtr="0" compatLnSpc="1">
            <a:prstTxWarp prst="textNoShape">
              <a:avLst/>
            </a:prstTxWarp>
          </a:bodyPr>
          <a:lstStyle/>
          <a:p>
            <a:pPr lvl="0"/>
            <a:endParaRPr lang="en-US" altLang="en-US" dirty="0"/>
          </a:p>
        </p:txBody>
      </p:sp>
      <p:sp>
        <p:nvSpPr>
          <p:cNvPr id="1043" name="Rectangle 19"/>
          <p:cNvSpPr>
            <a:spLocks noGrp="1" noChangeArrowheads="1"/>
          </p:cNvSpPr>
          <p:nvPr>
            <p:ph type="dt" sz="half" idx="2"/>
          </p:nvPr>
        </p:nvSpPr>
        <p:spPr bwMode="auto">
          <a:xfrm>
            <a:off x="5878423" y="458968"/>
            <a:ext cx="3047680" cy="173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271" tIns="25136" rIns="50271" bIns="25136" numCol="1" anchor="t" anchorCtr="0" compatLnSpc="1">
            <a:prstTxWarp prst="textNoShape">
              <a:avLst/>
            </a:prstTxWarp>
          </a:bodyPr>
          <a:lstStyle>
            <a:lvl1pPr algn="r">
              <a:spcBef>
                <a:spcPct val="0"/>
              </a:spcBef>
              <a:defRPr sz="800" b="1">
                <a:solidFill>
                  <a:srgbClr val="808080"/>
                </a:solidFill>
              </a:defRPr>
            </a:lvl1pPr>
          </a:lstStyle>
          <a:p>
            <a:pPr>
              <a:defRPr/>
            </a:pPr>
            <a:endParaRPr lang="en-GB" altLang="en-US" dirty="0"/>
          </a:p>
        </p:txBody>
      </p:sp>
      <p:pic>
        <p:nvPicPr>
          <p:cNvPr id="7" name="Picture 26" descr="New Logo Large"/>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754265" y="222131"/>
            <a:ext cx="2179580" cy="21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679752" y="33756"/>
            <a:ext cx="1036094" cy="669382"/>
          </a:xfrm>
          <a:prstGeom prst="rect">
            <a:avLst/>
          </a:prstGeom>
        </p:spPr>
      </p:pic>
      <p:pic>
        <p:nvPicPr>
          <p:cNvPr id="9"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3651" y="82562"/>
            <a:ext cx="1366776" cy="47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userDrawn="1"/>
        </p:nvPicPr>
        <p:blipFill>
          <a:blip r:embed="rId9"/>
          <a:stretch>
            <a:fillRect/>
          </a:stretch>
        </p:blipFill>
        <p:spPr>
          <a:xfrm>
            <a:off x="4026765" y="240287"/>
            <a:ext cx="1614568" cy="321765"/>
          </a:xfrm>
          <a:prstGeom prst="rect">
            <a:avLst/>
          </a:prstGeom>
        </p:spPr>
      </p:pic>
      <p:pic>
        <p:nvPicPr>
          <p:cNvPr id="3" name="Picture 2"/>
          <p:cNvPicPr>
            <a:picLocks noChangeAspect="1"/>
          </p:cNvPicPr>
          <p:nvPr userDrawn="1"/>
        </p:nvPicPr>
        <p:blipFill>
          <a:blip r:embed="rId10"/>
          <a:stretch>
            <a:fillRect/>
          </a:stretch>
        </p:blipFill>
        <p:spPr>
          <a:xfrm>
            <a:off x="1545291" y="182623"/>
            <a:ext cx="1326013" cy="276345"/>
          </a:xfrm>
          <a:prstGeom prst="rect">
            <a:avLst/>
          </a:prstGeom>
        </p:spPr>
      </p:pic>
    </p:spTree>
  </p:cSld>
  <p:clrMap bg1="lt1" tx1="dk1" bg2="lt2" tx2="dk2" accent1="accent1" accent2="accent2" accent3="accent3" accent4="accent4" accent5="accent5" accent6="accent6" hlink="hlink" folHlink="folHlink"/>
  <p:sldLayoutIdLst>
    <p:sldLayoutId id="2147483716" r:id="rId1"/>
    <p:sldLayoutId id="2147483743" r:id="rId2"/>
    <p:sldLayoutId id="2147483753" r:id="rId3"/>
    <p:sldLayoutId id="2147483756" r:id="rId4"/>
  </p:sldLayoutIdLst>
  <p:hf sldNum="0" hdr="0" ftr="0"/>
  <p:txStyles>
    <p:titleStyle>
      <a:lvl1pPr algn="l" defTabSz="811015" rtl="0" eaLnBrk="0" fontAlgn="base" hangingPunct="0">
        <a:spcBef>
          <a:spcPct val="0"/>
        </a:spcBef>
        <a:spcAft>
          <a:spcPct val="0"/>
        </a:spcAft>
        <a:defRPr sz="1300" b="1">
          <a:solidFill>
            <a:schemeClr val="bg2"/>
          </a:solidFill>
          <a:latin typeface="+mj-lt"/>
          <a:ea typeface="+mj-ea"/>
          <a:cs typeface="+mj-cs"/>
        </a:defRPr>
      </a:lvl1pPr>
      <a:lvl2pPr algn="l" defTabSz="811015" rtl="0" eaLnBrk="0" fontAlgn="base" hangingPunct="0">
        <a:spcBef>
          <a:spcPct val="0"/>
        </a:spcBef>
        <a:spcAft>
          <a:spcPct val="0"/>
        </a:spcAft>
        <a:defRPr sz="1300" b="1">
          <a:solidFill>
            <a:schemeClr val="bg2"/>
          </a:solidFill>
          <a:latin typeface="Arial" charset="0"/>
        </a:defRPr>
      </a:lvl2pPr>
      <a:lvl3pPr algn="l" defTabSz="811015" rtl="0" eaLnBrk="0" fontAlgn="base" hangingPunct="0">
        <a:spcBef>
          <a:spcPct val="0"/>
        </a:spcBef>
        <a:spcAft>
          <a:spcPct val="0"/>
        </a:spcAft>
        <a:defRPr sz="1300" b="1">
          <a:solidFill>
            <a:schemeClr val="bg2"/>
          </a:solidFill>
          <a:latin typeface="Arial" charset="0"/>
        </a:defRPr>
      </a:lvl3pPr>
      <a:lvl4pPr algn="l" defTabSz="811015" rtl="0" eaLnBrk="0" fontAlgn="base" hangingPunct="0">
        <a:spcBef>
          <a:spcPct val="0"/>
        </a:spcBef>
        <a:spcAft>
          <a:spcPct val="0"/>
        </a:spcAft>
        <a:defRPr sz="1300" b="1">
          <a:solidFill>
            <a:schemeClr val="bg2"/>
          </a:solidFill>
          <a:latin typeface="Arial" charset="0"/>
        </a:defRPr>
      </a:lvl4pPr>
      <a:lvl5pPr algn="l" defTabSz="811015" rtl="0" eaLnBrk="0" fontAlgn="base" hangingPunct="0">
        <a:spcBef>
          <a:spcPct val="0"/>
        </a:spcBef>
        <a:spcAft>
          <a:spcPct val="0"/>
        </a:spcAft>
        <a:defRPr sz="1300" b="1">
          <a:solidFill>
            <a:schemeClr val="bg2"/>
          </a:solidFill>
          <a:latin typeface="Arial" charset="0"/>
        </a:defRPr>
      </a:lvl5pPr>
      <a:lvl6pPr marL="251418" algn="l" defTabSz="811015" rtl="0" fontAlgn="base">
        <a:spcBef>
          <a:spcPct val="0"/>
        </a:spcBef>
        <a:spcAft>
          <a:spcPct val="0"/>
        </a:spcAft>
        <a:defRPr sz="1300" b="1">
          <a:solidFill>
            <a:schemeClr val="bg2"/>
          </a:solidFill>
          <a:latin typeface="Arial" charset="0"/>
        </a:defRPr>
      </a:lvl6pPr>
      <a:lvl7pPr marL="502843" algn="l" defTabSz="811015" rtl="0" fontAlgn="base">
        <a:spcBef>
          <a:spcPct val="0"/>
        </a:spcBef>
        <a:spcAft>
          <a:spcPct val="0"/>
        </a:spcAft>
        <a:defRPr sz="1300" b="1">
          <a:solidFill>
            <a:schemeClr val="bg2"/>
          </a:solidFill>
          <a:latin typeface="Arial" charset="0"/>
        </a:defRPr>
      </a:lvl7pPr>
      <a:lvl8pPr marL="754287" algn="l" defTabSz="811015" rtl="0" fontAlgn="base">
        <a:spcBef>
          <a:spcPct val="0"/>
        </a:spcBef>
        <a:spcAft>
          <a:spcPct val="0"/>
        </a:spcAft>
        <a:defRPr sz="1300" b="1">
          <a:solidFill>
            <a:schemeClr val="bg2"/>
          </a:solidFill>
          <a:latin typeface="Arial" charset="0"/>
        </a:defRPr>
      </a:lvl8pPr>
      <a:lvl9pPr marL="1005687" algn="l" defTabSz="811015" rtl="0" fontAlgn="base">
        <a:spcBef>
          <a:spcPct val="0"/>
        </a:spcBef>
        <a:spcAft>
          <a:spcPct val="0"/>
        </a:spcAft>
        <a:defRPr sz="1300" b="1">
          <a:solidFill>
            <a:schemeClr val="bg2"/>
          </a:solidFill>
          <a:latin typeface="Arial" charset="0"/>
        </a:defRPr>
      </a:lvl9pPr>
    </p:titleStyle>
    <p:bodyStyle>
      <a:lvl1pPr marL="303788" indent="-303788" algn="just" defTabSz="811015" rtl="0" eaLnBrk="0" fontAlgn="base" hangingPunct="0">
        <a:lnSpc>
          <a:spcPct val="120000"/>
        </a:lnSpc>
        <a:spcBef>
          <a:spcPct val="20000"/>
        </a:spcBef>
        <a:spcAft>
          <a:spcPct val="0"/>
        </a:spcAft>
        <a:defRPr sz="700">
          <a:solidFill>
            <a:schemeClr val="tx1"/>
          </a:solidFill>
          <a:latin typeface="+mn-lt"/>
          <a:ea typeface="+mn-ea"/>
          <a:cs typeface="+mn-cs"/>
        </a:defRPr>
      </a:lvl1pPr>
      <a:lvl2pPr marL="877355" indent="-472294" algn="l" defTabSz="811015" rtl="0" eaLnBrk="0" fontAlgn="base" hangingPunct="0">
        <a:spcBef>
          <a:spcPct val="20000"/>
        </a:spcBef>
        <a:spcAft>
          <a:spcPct val="0"/>
        </a:spcAft>
        <a:buChar char="–"/>
        <a:defRPr sz="2500">
          <a:solidFill>
            <a:schemeClr val="tx1"/>
          </a:solidFill>
          <a:latin typeface="+mn-lt"/>
        </a:defRPr>
      </a:lvl2pPr>
      <a:lvl3pPr marL="1219574" indent="-408558" algn="l" defTabSz="811015" rtl="0" eaLnBrk="0" fontAlgn="base" hangingPunct="0">
        <a:spcBef>
          <a:spcPct val="20000"/>
        </a:spcBef>
        <a:spcAft>
          <a:spcPct val="0"/>
        </a:spcAft>
        <a:buChar char="•"/>
        <a:defRPr sz="2200">
          <a:solidFill>
            <a:schemeClr val="tx1"/>
          </a:solidFill>
          <a:latin typeface="+mn-lt"/>
        </a:defRPr>
      </a:lvl3pPr>
      <a:lvl4pPr marL="1552187" indent="-335239" algn="l" defTabSz="811015" rtl="0" eaLnBrk="0" fontAlgn="base" hangingPunct="0">
        <a:spcBef>
          <a:spcPct val="20000"/>
        </a:spcBef>
        <a:spcAft>
          <a:spcPct val="0"/>
        </a:spcAft>
        <a:buChar char="–"/>
        <a:defRPr sz="1800">
          <a:solidFill>
            <a:schemeClr val="tx1"/>
          </a:solidFill>
          <a:latin typeface="+mn-lt"/>
        </a:defRPr>
      </a:lvl4pPr>
      <a:lvl5pPr marL="1956379" indent="-334366" algn="l" defTabSz="811015" rtl="0" eaLnBrk="0" fontAlgn="base" hangingPunct="0">
        <a:spcBef>
          <a:spcPct val="20000"/>
        </a:spcBef>
        <a:spcAft>
          <a:spcPct val="0"/>
        </a:spcAft>
        <a:buChar char="»"/>
        <a:defRPr sz="1800">
          <a:solidFill>
            <a:schemeClr val="tx1"/>
          </a:solidFill>
          <a:latin typeface="+mn-lt"/>
        </a:defRPr>
      </a:lvl5pPr>
      <a:lvl6pPr marL="2207809" indent="-334366" algn="l" defTabSz="811015" rtl="0" fontAlgn="base">
        <a:spcBef>
          <a:spcPct val="20000"/>
        </a:spcBef>
        <a:spcAft>
          <a:spcPct val="0"/>
        </a:spcAft>
        <a:buChar char="»"/>
        <a:defRPr sz="1800">
          <a:solidFill>
            <a:schemeClr val="tx1"/>
          </a:solidFill>
          <a:latin typeface="+mn-lt"/>
        </a:defRPr>
      </a:lvl6pPr>
      <a:lvl7pPr marL="2459227" indent="-334366" algn="l" defTabSz="811015" rtl="0" fontAlgn="base">
        <a:spcBef>
          <a:spcPct val="20000"/>
        </a:spcBef>
        <a:spcAft>
          <a:spcPct val="0"/>
        </a:spcAft>
        <a:buChar char="»"/>
        <a:defRPr sz="1800">
          <a:solidFill>
            <a:schemeClr val="tx1"/>
          </a:solidFill>
          <a:latin typeface="+mn-lt"/>
        </a:defRPr>
      </a:lvl7pPr>
      <a:lvl8pPr marL="2710649" indent="-334366" algn="l" defTabSz="811015" rtl="0" fontAlgn="base">
        <a:spcBef>
          <a:spcPct val="20000"/>
        </a:spcBef>
        <a:spcAft>
          <a:spcPct val="0"/>
        </a:spcAft>
        <a:buChar char="»"/>
        <a:defRPr sz="1800">
          <a:solidFill>
            <a:schemeClr val="tx1"/>
          </a:solidFill>
          <a:latin typeface="+mn-lt"/>
        </a:defRPr>
      </a:lvl8pPr>
      <a:lvl9pPr marL="2962074" indent="-334366" algn="l" defTabSz="811015" rtl="0" fontAlgn="base">
        <a:spcBef>
          <a:spcPct val="20000"/>
        </a:spcBef>
        <a:spcAft>
          <a:spcPct val="0"/>
        </a:spcAft>
        <a:buChar char="»"/>
        <a:defRPr sz="1800">
          <a:solidFill>
            <a:schemeClr val="tx1"/>
          </a:solidFill>
          <a:latin typeface="+mn-lt"/>
        </a:defRPr>
      </a:lvl9pPr>
    </p:bodyStyle>
    <p:otherStyle>
      <a:defPPr>
        <a:defRPr lang="en-US"/>
      </a:defPPr>
      <a:lvl1pPr marL="0" algn="l" defTabSz="502843" rtl="0" eaLnBrk="1" latinLnBrk="0" hangingPunct="1">
        <a:defRPr sz="1000" kern="1200">
          <a:solidFill>
            <a:schemeClr val="tx1"/>
          </a:solidFill>
          <a:latin typeface="+mn-lt"/>
          <a:ea typeface="+mn-ea"/>
          <a:cs typeface="+mn-cs"/>
        </a:defRPr>
      </a:lvl1pPr>
      <a:lvl2pPr marL="251418" algn="l" defTabSz="502843" rtl="0" eaLnBrk="1" latinLnBrk="0" hangingPunct="1">
        <a:defRPr sz="1000" kern="1200">
          <a:solidFill>
            <a:schemeClr val="tx1"/>
          </a:solidFill>
          <a:latin typeface="+mn-lt"/>
          <a:ea typeface="+mn-ea"/>
          <a:cs typeface="+mn-cs"/>
        </a:defRPr>
      </a:lvl2pPr>
      <a:lvl3pPr marL="502843" algn="l" defTabSz="502843" rtl="0" eaLnBrk="1" latinLnBrk="0" hangingPunct="1">
        <a:defRPr sz="1000" kern="1200">
          <a:solidFill>
            <a:schemeClr val="tx1"/>
          </a:solidFill>
          <a:latin typeface="+mn-lt"/>
          <a:ea typeface="+mn-ea"/>
          <a:cs typeface="+mn-cs"/>
        </a:defRPr>
      </a:lvl3pPr>
      <a:lvl4pPr marL="754287" algn="l" defTabSz="502843" rtl="0" eaLnBrk="1" latinLnBrk="0" hangingPunct="1">
        <a:defRPr sz="1000" kern="1200">
          <a:solidFill>
            <a:schemeClr val="tx1"/>
          </a:solidFill>
          <a:latin typeface="+mn-lt"/>
          <a:ea typeface="+mn-ea"/>
          <a:cs typeface="+mn-cs"/>
        </a:defRPr>
      </a:lvl4pPr>
      <a:lvl5pPr marL="1005687" algn="l" defTabSz="502843" rtl="0" eaLnBrk="1" latinLnBrk="0" hangingPunct="1">
        <a:defRPr sz="1000" kern="1200">
          <a:solidFill>
            <a:schemeClr val="tx1"/>
          </a:solidFill>
          <a:latin typeface="+mn-lt"/>
          <a:ea typeface="+mn-ea"/>
          <a:cs typeface="+mn-cs"/>
        </a:defRPr>
      </a:lvl5pPr>
      <a:lvl6pPr marL="1257113" algn="l" defTabSz="502843" rtl="0" eaLnBrk="1" latinLnBrk="0" hangingPunct="1">
        <a:defRPr sz="1000" kern="1200">
          <a:solidFill>
            <a:schemeClr val="tx1"/>
          </a:solidFill>
          <a:latin typeface="+mn-lt"/>
          <a:ea typeface="+mn-ea"/>
          <a:cs typeface="+mn-cs"/>
        </a:defRPr>
      </a:lvl6pPr>
      <a:lvl7pPr marL="1508542" algn="l" defTabSz="502843" rtl="0" eaLnBrk="1" latinLnBrk="0" hangingPunct="1">
        <a:defRPr sz="1000" kern="1200">
          <a:solidFill>
            <a:schemeClr val="tx1"/>
          </a:solidFill>
          <a:latin typeface="+mn-lt"/>
          <a:ea typeface="+mn-ea"/>
          <a:cs typeface="+mn-cs"/>
        </a:defRPr>
      </a:lvl7pPr>
      <a:lvl8pPr marL="1759952" algn="l" defTabSz="502843" rtl="0" eaLnBrk="1" latinLnBrk="0" hangingPunct="1">
        <a:defRPr sz="1000" kern="1200">
          <a:solidFill>
            <a:schemeClr val="tx1"/>
          </a:solidFill>
          <a:latin typeface="+mn-lt"/>
          <a:ea typeface="+mn-ea"/>
          <a:cs typeface="+mn-cs"/>
        </a:defRPr>
      </a:lvl8pPr>
      <a:lvl9pPr marL="2011383" algn="l" defTabSz="502843" rtl="0" eaLnBrk="1" latinLnBrk="0" hangingPunct="1">
        <a:defRPr sz="1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956377" y="4732044"/>
            <a:ext cx="328827" cy="356089"/>
          </a:xfrm>
          <a:prstGeom prst="rect">
            <a:avLst/>
          </a:prstGeom>
        </p:spPr>
      </p:pic>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26016" y="4460139"/>
            <a:ext cx="2833871" cy="648074"/>
          </a:xfrm>
          <a:prstGeom prst="rect">
            <a:avLst/>
          </a:prstGeom>
        </p:spPr>
      </p:pic>
      <p:cxnSp>
        <p:nvCxnSpPr>
          <p:cNvPr id="8" name="Straight Connector 7"/>
          <p:cNvCxnSpPr/>
          <p:nvPr userDrawn="1"/>
        </p:nvCxnSpPr>
        <p:spPr>
          <a:xfrm>
            <a:off x="3131840" y="4677984"/>
            <a:ext cx="583264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88478" y="4765889"/>
            <a:ext cx="576065" cy="268184"/>
          </a:xfrm>
          <a:prstGeom prst="rect">
            <a:avLst/>
          </a:prstGeom>
        </p:spPr>
      </p:pic>
      <p:pic>
        <p:nvPicPr>
          <p:cNvPr id="6" name="Picture 26" descr="New Logo Large"/>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6754265" y="222131"/>
            <a:ext cx="2179580" cy="21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79752" y="33756"/>
            <a:ext cx="1036094" cy="669382"/>
          </a:xfrm>
          <a:prstGeom prst="rect">
            <a:avLst/>
          </a:prstGeom>
        </p:spPr>
      </p:pic>
    </p:spTree>
    <p:extLst>
      <p:ext uri="{BB962C8B-B14F-4D97-AF65-F5344CB8AC3E}">
        <p14:creationId xmlns:p14="http://schemas.microsoft.com/office/powerpoint/2010/main" val="203303601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4" r:id="rId9"/>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4331" algn="ctr" rtl="0" fontAlgn="base">
        <a:spcBef>
          <a:spcPct val="0"/>
        </a:spcBef>
        <a:spcAft>
          <a:spcPct val="0"/>
        </a:spcAft>
        <a:defRPr sz="4400">
          <a:solidFill>
            <a:schemeClr val="tx1"/>
          </a:solidFill>
          <a:latin typeface="Calibri" pitchFamily="34" charset="0"/>
        </a:defRPr>
      </a:lvl6pPr>
      <a:lvl7pPr marL="908646" algn="ctr" rtl="0" fontAlgn="base">
        <a:spcBef>
          <a:spcPct val="0"/>
        </a:spcBef>
        <a:spcAft>
          <a:spcPct val="0"/>
        </a:spcAft>
        <a:defRPr sz="4400">
          <a:solidFill>
            <a:schemeClr val="tx1"/>
          </a:solidFill>
          <a:latin typeface="Calibri" pitchFamily="34" charset="0"/>
        </a:defRPr>
      </a:lvl7pPr>
      <a:lvl8pPr marL="1362969" algn="ctr" rtl="0" fontAlgn="base">
        <a:spcBef>
          <a:spcPct val="0"/>
        </a:spcBef>
        <a:spcAft>
          <a:spcPct val="0"/>
        </a:spcAft>
        <a:defRPr sz="4400">
          <a:solidFill>
            <a:schemeClr val="tx1"/>
          </a:solidFill>
          <a:latin typeface="Calibri" pitchFamily="34" charset="0"/>
        </a:defRPr>
      </a:lvl8pPr>
      <a:lvl9pPr marL="1817300" algn="ctr" rtl="0" fontAlgn="base">
        <a:spcBef>
          <a:spcPct val="0"/>
        </a:spcBef>
        <a:spcAft>
          <a:spcPct val="0"/>
        </a:spcAft>
        <a:defRPr sz="4400">
          <a:solidFill>
            <a:schemeClr val="tx1"/>
          </a:solidFill>
          <a:latin typeface="Calibri" pitchFamily="34" charset="0"/>
        </a:defRPr>
      </a:lvl9pPr>
    </p:titleStyle>
    <p:bodyStyle>
      <a:lvl1pPr marL="340740" indent="-34074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38274" indent="-283956"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35809" indent="-227176"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0132" indent="-227176"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44458" indent="-227176"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498779" indent="-227176" algn="l" defTabSz="90864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3099" indent="-227176" algn="l" defTabSz="90864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7425" indent="-227176" algn="l" defTabSz="90864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1748" indent="-227176" algn="l" defTabSz="9086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646" rtl="0" eaLnBrk="1" latinLnBrk="0" hangingPunct="1">
        <a:defRPr sz="1800" kern="1200">
          <a:solidFill>
            <a:schemeClr val="tx1"/>
          </a:solidFill>
          <a:latin typeface="+mn-lt"/>
          <a:ea typeface="+mn-ea"/>
          <a:cs typeface="+mn-cs"/>
        </a:defRPr>
      </a:lvl1pPr>
      <a:lvl2pPr marL="454331" algn="l" defTabSz="908646" rtl="0" eaLnBrk="1" latinLnBrk="0" hangingPunct="1">
        <a:defRPr sz="1800" kern="1200">
          <a:solidFill>
            <a:schemeClr val="tx1"/>
          </a:solidFill>
          <a:latin typeface="+mn-lt"/>
          <a:ea typeface="+mn-ea"/>
          <a:cs typeface="+mn-cs"/>
        </a:defRPr>
      </a:lvl2pPr>
      <a:lvl3pPr marL="908646" algn="l" defTabSz="908646" rtl="0" eaLnBrk="1" latinLnBrk="0" hangingPunct="1">
        <a:defRPr sz="1800" kern="1200">
          <a:solidFill>
            <a:schemeClr val="tx1"/>
          </a:solidFill>
          <a:latin typeface="+mn-lt"/>
          <a:ea typeface="+mn-ea"/>
          <a:cs typeface="+mn-cs"/>
        </a:defRPr>
      </a:lvl3pPr>
      <a:lvl4pPr marL="1362969" algn="l" defTabSz="908646" rtl="0" eaLnBrk="1" latinLnBrk="0" hangingPunct="1">
        <a:defRPr sz="1800" kern="1200">
          <a:solidFill>
            <a:schemeClr val="tx1"/>
          </a:solidFill>
          <a:latin typeface="+mn-lt"/>
          <a:ea typeface="+mn-ea"/>
          <a:cs typeface="+mn-cs"/>
        </a:defRPr>
      </a:lvl4pPr>
      <a:lvl5pPr marL="1817300" algn="l" defTabSz="908646" rtl="0" eaLnBrk="1" latinLnBrk="0" hangingPunct="1">
        <a:defRPr sz="1800" kern="1200">
          <a:solidFill>
            <a:schemeClr val="tx1"/>
          </a:solidFill>
          <a:latin typeface="+mn-lt"/>
          <a:ea typeface="+mn-ea"/>
          <a:cs typeface="+mn-cs"/>
        </a:defRPr>
      </a:lvl5pPr>
      <a:lvl6pPr marL="2271615" algn="l" defTabSz="908646" rtl="0" eaLnBrk="1" latinLnBrk="0" hangingPunct="1">
        <a:defRPr sz="1800" kern="1200">
          <a:solidFill>
            <a:schemeClr val="tx1"/>
          </a:solidFill>
          <a:latin typeface="+mn-lt"/>
          <a:ea typeface="+mn-ea"/>
          <a:cs typeface="+mn-cs"/>
        </a:defRPr>
      </a:lvl6pPr>
      <a:lvl7pPr marL="2725937" algn="l" defTabSz="908646" rtl="0" eaLnBrk="1" latinLnBrk="0" hangingPunct="1">
        <a:defRPr sz="1800" kern="1200">
          <a:solidFill>
            <a:schemeClr val="tx1"/>
          </a:solidFill>
          <a:latin typeface="+mn-lt"/>
          <a:ea typeface="+mn-ea"/>
          <a:cs typeface="+mn-cs"/>
        </a:defRPr>
      </a:lvl7pPr>
      <a:lvl8pPr marL="3180264" algn="l" defTabSz="908646" rtl="0" eaLnBrk="1" latinLnBrk="0" hangingPunct="1">
        <a:defRPr sz="1800" kern="1200">
          <a:solidFill>
            <a:schemeClr val="tx1"/>
          </a:solidFill>
          <a:latin typeface="+mn-lt"/>
          <a:ea typeface="+mn-ea"/>
          <a:cs typeface="+mn-cs"/>
        </a:defRPr>
      </a:lvl8pPr>
      <a:lvl9pPr marL="3634590" algn="l" defTabSz="9086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809627"/>
            <a:ext cx="8229600" cy="5738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noProof="0" dirty="0" smtClean="0"/>
              <a:t>Click to edit Master title style</a:t>
            </a:r>
          </a:p>
        </p:txBody>
      </p:sp>
      <p:sp>
        <p:nvSpPr>
          <p:cNvPr id="1027" name="Rectangle 3"/>
          <p:cNvSpPr>
            <a:spLocks noGrp="1" noChangeArrowheads="1"/>
          </p:cNvSpPr>
          <p:nvPr>
            <p:ph type="body" idx="1"/>
          </p:nvPr>
        </p:nvSpPr>
        <p:spPr bwMode="auto">
          <a:xfrm>
            <a:off x="457200" y="1483519"/>
            <a:ext cx="8229600" cy="3238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5" name="Slide Number Placeholder 5"/>
          <p:cNvSpPr>
            <a:spLocks noGrp="1"/>
          </p:cNvSpPr>
          <p:nvPr>
            <p:ph type="sldNum" sz="quarter" idx="4"/>
          </p:nvPr>
        </p:nvSpPr>
        <p:spPr>
          <a:xfrm>
            <a:off x="467544" y="4785996"/>
            <a:ext cx="360040" cy="273844"/>
          </a:xfrm>
          <a:prstGeom prst="rect">
            <a:avLst/>
          </a:prstGeom>
        </p:spPr>
        <p:txBody>
          <a:bodyPr vert="horz" lIns="91440" tIns="45720" rIns="91440" bIns="45720" rtlCol="0" anchor="ctr"/>
          <a:lstStyle>
            <a:lvl1pPr algn="l">
              <a:defRPr sz="1000">
                <a:solidFill>
                  <a:schemeClr val="bg1">
                    <a:lumMod val="50000"/>
                  </a:schemeClr>
                </a:solidFill>
              </a:defRPr>
            </a:lvl1pPr>
          </a:lstStyle>
          <a:p>
            <a:pPr>
              <a:spcBef>
                <a:spcPct val="0"/>
              </a:spcBef>
            </a:pPr>
            <a:fld id="{58687779-E69B-7343-8F6F-422D6150DAE5}" type="slidenum">
              <a:rPr lang="en-US" smtClean="0">
                <a:solidFill>
                  <a:srgbClr val="FFFFFF">
                    <a:lumMod val="50000"/>
                  </a:srgbClr>
                </a:solidFill>
              </a:rPr>
              <a:pPr>
                <a:spcBef>
                  <a:spcPct val="0"/>
                </a:spcBef>
              </a:pPr>
              <a:t>‹#›</a:t>
            </a:fld>
            <a:endParaRPr lang="en-US" dirty="0">
              <a:solidFill>
                <a:srgbClr val="FFFFFF">
                  <a:lumMod val="50000"/>
                </a:srgbClr>
              </a:solidFill>
            </a:endParaRPr>
          </a:p>
        </p:txBody>
      </p:sp>
      <p:sp>
        <p:nvSpPr>
          <p:cNvPr id="7" name="Footer Placeholder 4"/>
          <p:cNvSpPr>
            <a:spLocks noGrp="1"/>
          </p:cNvSpPr>
          <p:nvPr>
            <p:ph type="ftr" sz="quarter" idx="3"/>
          </p:nvPr>
        </p:nvSpPr>
        <p:spPr>
          <a:xfrm>
            <a:off x="755576" y="4785996"/>
            <a:ext cx="3183632" cy="273844"/>
          </a:xfrm>
          <a:prstGeom prst="rect">
            <a:avLst/>
          </a:prstGeom>
          <a:ln>
            <a:noFill/>
          </a:ln>
        </p:spPr>
        <p:txBody>
          <a:bodyPr vert="horz" lIns="91440" tIns="45720" rIns="91440" bIns="45720" rtlCol="0" anchor="ctr"/>
          <a:lstStyle>
            <a:lvl1pPr algn="ctr">
              <a:tabLst/>
              <a:defRPr sz="1000">
                <a:solidFill>
                  <a:schemeClr val="bg1">
                    <a:lumMod val="50000"/>
                  </a:schemeClr>
                </a:solidFill>
              </a:defRPr>
            </a:lvl1pPr>
          </a:lstStyle>
          <a:p>
            <a:pPr algn="l">
              <a:spcBef>
                <a:spcPct val="0"/>
              </a:spcBef>
            </a:pPr>
            <a:r>
              <a:rPr lang="en-US" dirty="0" smtClean="0">
                <a:solidFill>
                  <a:srgbClr val="FFFFFF">
                    <a:lumMod val="50000"/>
                  </a:srgbClr>
                </a:solidFill>
              </a:rPr>
              <a:t>University of Leicester</a:t>
            </a:r>
            <a:endParaRPr lang="en-US" dirty="0">
              <a:solidFill>
                <a:srgbClr val="FFFFFF">
                  <a:lumMod val="50000"/>
                </a:srgbClr>
              </a:solidFill>
            </a:endParaRPr>
          </a:p>
        </p:txBody>
      </p:sp>
    </p:spTree>
    <p:extLst>
      <p:ext uri="{BB962C8B-B14F-4D97-AF65-F5344CB8AC3E}">
        <p14:creationId xmlns:p14="http://schemas.microsoft.com/office/powerpoint/2010/main" val="1908103210"/>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sldNum="0" hdr="0" ftr="0" dt="0"/>
  <p:txStyles>
    <p:titleStyle>
      <a:lvl1pPr algn="l" rtl="0" fontAlgn="base">
        <a:spcBef>
          <a:spcPct val="0"/>
        </a:spcBef>
        <a:spcAft>
          <a:spcPct val="0"/>
        </a:spcAft>
        <a:defRPr sz="3200" b="0">
          <a:solidFill>
            <a:schemeClr val="tx2"/>
          </a:solidFill>
          <a:latin typeface="+mj-lt"/>
          <a:ea typeface="+mj-ea"/>
          <a:cs typeface="+mj-cs"/>
        </a:defRPr>
      </a:lvl1pPr>
      <a:lvl2pPr algn="l" rtl="0" fontAlgn="base">
        <a:spcBef>
          <a:spcPct val="0"/>
        </a:spcBef>
        <a:spcAft>
          <a:spcPct val="0"/>
        </a:spcAft>
        <a:defRPr sz="3600">
          <a:solidFill>
            <a:schemeClr val="bg1"/>
          </a:solidFill>
          <a:latin typeface="Trebuchet MS" pitchFamily="34" charset="0"/>
        </a:defRPr>
      </a:lvl2pPr>
      <a:lvl3pPr algn="l" rtl="0" fontAlgn="base">
        <a:spcBef>
          <a:spcPct val="0"/>
        </a:spcBef>
        <a:spcAft>
          <a:spcPct val="0"/>
        </a:spcAft>
        <a:defRPr sz="3600">
          <a:solidFill>
            <a:schemeClr val="bg1"/>
          </a:solidFill>
          <a:latin typeface="Trebuchet MS" pitchFamily="34" charset="0"/>
        </a:defRPr>
      </a:lvl3pPr>
      <a:lvl4pPr algn="l" rtl="0" fontAlgn="base">
        <a:spcBef>
          <a:spcPct val="0"/>
        </a:spcBef>
        <a:spcAft>
          <a:spcPct val="0"/>
        </a:spcAft>
        <a:defRPr sz="3600">
          <a:solidFill>
            <a:schemeClr val="bg1"/>
          </a:solidFill>
          <a:latin typeface="Trebuchet MS" pitchFamily="34" charset="0"/>
        </a:defRPr>
      </a:lvl4pPr>
      <a:lvl5pPr algn="l" rtl="0" fontAlgn="base">
        <a:spcBef>
          <a:spcPct val="0"/>
        </a:spcBef>
        <a:spcAft>
          <a:spcPct val="0"/>
        </a:spcAft>
        <a:defRPr sz="3600">
          <a:solidFill>
            <a:schemeClr val="bg1"/>
          </a:solidFill>
          <a:latin typeface="Trebuchet MS" pitchFamily="34" charset="0"/>
        </a:defRPr>
      </a:lvl5pPr>
      <a:lvl6pPr marL="457200" algn="l" rtl="0" fontAlgn="base">
        <a:spcBef>
          <a:spcPct val="0"/>
        </a:spcBef>
        <a:spcAft>
          <a:spcPct val="0"/>
        </a:spcAft>
        <a:defRPr sz="3600">
          <a:solidFill>
            <a:schemeClr val="bg1"/>
          </a:solidFill>
          <a:latin typeface="Trebuchet MS" pitchFamily="34" charset="0"/>
        </a:defRPr>
      </a:lvl6pPr>
      <a:lvl7pPr marL="914400" algn="l" rtl="0" fontAlgn="base">
        <a:spcBef>
          <a:spcPct val="0"/>
        </a:spcBef>
        <a:spcAft>
          <a:spcPct val="0"/>
        </a:spcAft>
        <a:defRPr sz="3600">
          <a:solidFill>
            <a:schemeClr val="bg1"/>
          </a:solidFill>
          <a:latin typeface="Trebuchet MS" pitchFamily="34" charset="0"/>
        </a:defRPr>
      </a:lvl7pPr>
      <a:lvl8pPr marL="1371600" algn="l" rtl="0" fontAlgn="base">
        <a:spcBef>
          <a:spcPct val="0"/>
        </a:spcBef>
        <a:spcAft>
          <a:spcPct val="0"/>
        </a:spcAft>
        <a:defRPr sz="3600">
          <a:solidFill>
            <a:schemeClr val="bg1"/>
          </a:solidFill>
          <a:latin typeface="Trebuchet MS" pitchFamily="34" charset="0"/>
        </a:defRPr>
      </a:lvl8pPr>
      <a:lvl9pPr marL="1828800" algn="l" rtl="0" fontAlgn="base">
        <a:spcBef>
          <a:spcPct val="0"/>
        </a:spcBef>
        <a:spcAft>
          <a:spcPct val="0"/>
        </a:spcAft>
        <a:defRPr sz="3600">
          <a:solidFill>
            <a:schemeClr val="bg1"/>
          </a:solidFill>
          <a:latin typeface="Trebuchet MS" pitchFamily="34" charset="0"/>
        </a:defRPr>
      </a:lvl9pPr>
    </p:titleStyle>
    <p:bodyStyle>
      <a:lvl1pPr marL="269875" indent="-269875" algn="l" rtl="0" fontAlgn="base">
        <a:spcBef>
          <a:spcPct val="20000"/>
        </a:spcBef>
        <a:spcAft>
          <a:spcPct val="0"/>
        </a:spcAft>
        <a:buClr>
          <a:schemeClr val="tx1"/>
        </a:buClr>
        <a:buFont typeface="Trebuchet MS" pitchFamily="34" charset="0"/>
        <a:buChar char="•"/>
        <a:defRPr sz="20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1800">
          <a:solidFill>
            <a:schemeClr val="tx1"/>
          </a:solidFill>
          <a:latin typeface="+mn-lt"/>
        </a:defRPr>
      </a:lvl2pPr>
      <a:lvl3pPr marL="1143000" indent="-228600" algn="l" rtl="0" fontAlgn="base">
        <a:spcBef>
          <a:spcPct val="20000"/>
        </a:spcBef>
        <a:spcAft>
          <a:spcPct val="0"/>
        </a:spcAft>
        <a:buClr>
          <a:schemeClr val="tx1"/>
        </a:buClr>
        <a:buChar char="•"/>
        <a:defRPr sz="1800">
          <a:solidFill>
            <a:schemeClr val="tx1"/>
          </a:solidFill>
          <a:latin typeface="+mn-lt"/>
        </a:defRPr>
      </a:lvl3pPr>
      <a:lvl4pPr marL="1600200" indent="-228600" algn="l" rtl="0" fontAlgn="base">
        <a:spcBef>
          <a:spcPct val="20000"/>
        </a:spcBef>
        <a:spcAft>
          <a:spcPct val="0"/>
        </a:spcAft>
        <a:buClr>
          <a:schemeClr val="tx1"/>
        </a:buClr>
        <a:buChar char="–"/>
        <a:defRPr sz="1800">
          <a:solidFill>
            <a:schemeClr val="tx1"/>
          </a:solidFill>
          <a:latin typeface="+mn-lt"/>
        </a:defRPr>
      </a:lvl4pPr>
      <a:lvl5pPr marL="2057400" indent="-228600" algn="l" rtl="0" fontAlgn="base">
        <a:spcBef>
          <a:spcPct val="20000"/>
        </a:spcBef>
        <a:spcAft>
          <a:spcPct val="0"/>
        </a:spcAft>
        <a:buClr>
          <a:schemeClr val="tx1"/>
        </a:buClr>
        <a:buChar char="»"/>
        <a:defRPr sz="1800">
          <a:solidFill>
            <a:schemeClr val="tx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0.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hyperlink" Target="http://www.google.co.uk/url?sa=i&amp;rct=j&amp;q=&amp;esrc=s&amp;frm=1&amp;source=images&amp;cd=&amp;cad=rja&amp;uact=8&amp;ved=0CAcQjRxqFQoTCLTq8q3JvMgCFco7FAodqzsOBQ&amp;url=http://www.peterwarm.co.uk/about-us/&amp;psig=AFQjCNGdQUEzCaj45dS-Cmy29e_PmjFrqA&amp;ust=144472692681509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30.xml"/><Relationship Id="rId5" Type="http://schemas.openxmlformats.org/officeDocument/2006/relationships/image" Target="../media/image10.emf"/><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chart" Target="../charts/chart1.xml"/><Relationship Id="rId1" Type="http://schemas.openxmlformats.org/officeDocument/2006/relationships/slideLayout" Target="../slideLayouts/slideLayout30.xml"/><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8.emf"/><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31.xml"/><Relationship Id="rId5" Type="http://schemas.openxmlformats.org/officeDocument/2006/relationships/image" Target="../media/image10.emf"/><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emf"/><Relationship Id="rId1" Type="http://schemas.openxmlformats.org/officeDocument/2006/relationships/slideLayout" Target="../slideLayouts/slideLayout29.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23.pn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33.pn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02" name="Rectangle 2"/>
          <p:cNvSpPr>
            <a:spLocks noGrp="1" noChangeArrowheads="1"/>
          </p:cNvSpPr>
          <p:nvPr>
            <p:ph type="title"/>
          </p:nvPr>
        </p:nvSpPr>
        <p:spPr>
          <a:xfrm>
            <a:off x="217897" y="1543457"/>
            <a:ext cx="5090754" cy="1028306"/>
          </a:xfrm>
          <a:prstGeom prst="rect">
            <a:avLst/>
          </a:prstGeom>
        </p:spPr>
        <p:txBody>
          <a:bodyPr/>
          <a:lstStyle/>
          <a:p>
            <a:pPr eaLnBrk="1" hangingPunct="1"/>
            <a:r>
              <a:rPr lang="en-GB" altLang="en-US" sz="2800" dirty="0"/>
              <a:t>Scaling Up Passivhaus</a:t>
            </a:r>
            <a:r>
              <a:rPr lang="en-GB" sz="1600" dirty="0"/>
              <a:t/>
            </a:r>
            <a:br>
              <a:rPr lang="en-GB" sz="1600" dirty="0"/>
            </a:br>
            <a:r>
              <a:rPr lang="en-GB" altLang="en-US" sz="1100" dirty="0"/>
              <a:t>The Centre for Medicine, University of Leicester</a:t>
            </a:r>
          </a:p>
        </p:txBody>
      </p:sp>
      <p:sp>
        <p:nvSpPr>
          <p:cNvPr id="7" name="Rectangle 2"/>
          <p:cNvSpPr txBox="1">
            <a:spLocks noChangeArrowheads="1"/>
          </p:cNvSpPr>
          <p:nvPr/>
        </p:nvSpPr>
        <p:spPr bwMode="auto">
          <a:xfrm>
            <a:off x="217897" y="4149020"/>
            <a:ext cx="8708206" cy="2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271" tIns="25136" rIns="50271" bIns="25136" numCol="1" anchor="ctr" anchorCtr="0" compatLnSpc="1">
            <a:prstTxWarp prst="textNoShape">
              <a:avLst/>
            </a:prstTxWarp>
          </a:bodyPr>
          <a:lstStyle>
            <a:lvl1pPr algn="l" defTabSz="816148" rtl="0" eaLnBrk="0" fontAlgn="base" hangingPunct="0">
              <a:spcBef>
                <a:spcPct val="0"/>
              </a:spcBef>
              <a:spcAft>
                <a:spcPct val="0"/>
              </a:spcAft>
              <a:defRPr sz="1300" b="1">
                <a:solidFill>
                  <a:schemeClr val="bg2"/>
                </a:solidFill>
                <a:latin typeface="+mj-lt"/>
                <a:ea typeface="+mj-ea"/>
                <a:cs typeface="+mj-cs"/>
              </a:defRPr>
            </a:lvl1pPr>
            <a:lvl2pPr algn="l" defTabSz="816148" rtl="0" eaLnBrk="0" fontAlgn="base" hangingPunct="0">
              <a:spcBef>
                <a:spcPct val="0"/>
              </a:spcBef>
              <a:spcAft>
                <a:spcPct val="0"/>
              </a:spcAft>
              <a:defRPr sz="1300" b="1">
                <a:solidFill>
                  <a:schemeClr val="bg2"/>
                </a:solidFill>
                <a:latin typeface="Arial" charset="0"/>
              </a:defRPr>
            </a:lvl2pPr>
            <a:lvl3pPr algn="l" defTabSz="816148" rtl="0" eaLnBrk="0" fontAlgn="base" hangingPunct="0">
              <a:spcBef>
                <a:spcPct val="0"/>
              </a:spcBef>
              <a:spcAft>
                <a:spcPct val="0"/>
              </a:spcAft>
              <a:defRPr sz="1300" b="1">
                <a:solidFill>
                  <a:schemeClr val="bg2"/>
                </a:solidFill>
                <a:latin typeface="Arial" charset="0"/>
              </a:defRPr>
            </a:lvl3pPr>
            <a:lvl4pPr algn="l" defTabSz="816148" rtl="0" eaLnBrk="0" fontAlgn="base" hangingPunct="0">
              <a:spcBef>
                <a:spcPct val="0"/>
              </a:spcBef>
              <a:spcAft>
                <a:spcPct val="0"/>
              </a:spcAft>
              <a:defRPr sz="1300" b="1">
                <a:solidFill>
                  <a:schemeClr val="bg2"/>
                </a:solidFill>
                <a:latin typeface="Arial" charset="0"/>
              </a:defRPr>
            </a:lvl4pPr>
            <a:lvl5pPr algn="l" defTabSz="816148" rtl="0" eaLnBrk="0" fontAlgn="base" hangingPunct="0">
              <a:spcBef>
                <a:spcPct val="0"/>
              </a:spcBef>
              <a:spcAft>
                <a:spcPct val="0"/>
              </a:spcAft>
              <a:defRPr sz="1300" b="1">
                <a:solidFill>
                  <a:schemeClr val="bg2"/>
                </a:solidFill>
                <a:latin typeface="Arial" charset="0"/>
              </a:defRPr>
            </a:lvl5pPr>
            <a:lvl6pPr marL="253014" algn="l" defTabSz="816148" rtl="0" fontAlgn="base">
              <a:spcBef>
                <a:spcPct val="0"/>
              </a:spcBef>
              <a:spcAft>
                <a:spcPct val="0"/>
              </a:spcAft>
              <a:defRPr sz="1300" b="1">
                <a:solidFill>
                  <a:schemeClr val="bg2"/>
                </a:solidFill>
                <a:latin typeface="Arial" charset="0"/>
              </a:defRPr>
            </a:lvl6pPr>
            <a:lvl7pPr marL="506029" algn="l" defTabSz="816148" rtl="0" fontAlgn="base">
              <a:spcBef>
                <a:spcPct val="0"/>
              </a:spcBef>
              <a:spcAft>
                <a:spcPct val="0"/>
              </a:spcAft>
              <a:defRPr sz="1300" b="1">
                <a:solidFill>
                  <a:schemeClr val="bg2"/>
                </a:solidFill>
                <a:latin typeface="Arial" charset="0"/>
              </a:defRPr>
            </a:lvl7pPr>
            <a:lvl8pPr marL="759043" algn="l" defTabSz="816148" rtl="0" fontAlgn="base">
              <a:spcBef>
                <a:spcPct val="0"/>
              </a:spcBef>
              <a:spcAft>
                <a:spcPct val="0"/>
              </a:spcAft>
              <a:defRPr sz="1300" b="1">
                <a:solidFill>
                  <a:schemeClr val="bg2"/>
                </a:solidFill>
                <a:latin typeface="Arial" charset="0"/>
              </a:defRPr>
            </a:lvl8pPr>
            <a:lvl9pPr marL="1012058" algn="l" defTabSz="816148" rtl="0" fontAlgn="base">
              <a:spcBef>
                <a:spcPct val="0"/>
              </a:spcBef>
              <a:spcAft>
                <a:spcPct val="0"/>
              </a:spcAft>
              <a:defRPr sz="1300" b="1">
                <a:solidFill>
                  <a:schemeClr val="bg2"/>
                </a:solidFill>
                <a:latin typeface="Arial" charset="0"/>
              </a:defRPr>
            </a:lvl9pPr>
          </a:lstStyle>
          <a:p>
            <a:pPr eaLnBrk="1" hangingPunct="1"/>
            <a:r>
              <a:rPr lang="en-GB" altLang="en-US" sz="1200" kern="0" dirty="0"/>
              <a:t>James Elliment </a:t>
            </a:r>
          </a:p>
          <a:p>
            <a:pPr eaLnBrk="1" hangingPunct="1"/>
            <a:r>
              <a:rPr lang="en-GB" altLang="en-US" sz="1200" b="0" kern="0" dirty="0"/>
              <a:t>Operations Manager</a:t>
            </a:r>
          </a:p>
          <a:p>
            <a:pPr eaLnBrk="1" hangingPunct="1"/>
            <a:r>
              <a:rPr lang="en-GB" altLang="en-US" sz="1200" b="0" kern="0" dirty="0"/>
              <a:t>Willmott Dixon Construction</a:t>
            </a:r>
          </a:p>
        </p:txBody>
      </p:sp>
      <p:pic>
        <p:nvPicPr>
          <p:cNvPr id="3" name="Content Placeholder 2"/>
          <p:cNvPicPr>
            <a:picLocks noGrp="1" noChangeAspect="1"/>
          </p:cNvPicPr>
          <p:nvPr>
            <p:ph idx="1"/>
          </p:nvPr>
        </p:nvPicPr>
        <p:blipFill>
          <a:blip r:embed="rId5" cstate="screen">
            <a:extLst>
              <a:ext uri="{28A0092B-C50C-407E-A947-70E740481C1C}">
                <a14:useLocalDpi xmlns:a14="http://schemas.microsoft.com/office/drawing/2010/main" val="0"/>
              </a:ext>
            </a:extLst>
          </a:blip>
          <a:stretch>
            <a:fillRect/>
          </a:stretch>
        </p:blipFill>
        <p:spPr>
          <a:xfrm>
            <a:off x="5393871" y="387834"/>
            <a:ext cx="3182036" cy="4317638"/>
          </a:xfrm>
        </p:spPr>
      </p:pic>
      <p:pic>
        <p:nvPicPr>
          <p:cNvPr id="1026" name="Picture 2" descr="C:\Users\ELLIMEJ\Desktop\Logo's\WD_Primary_1852_CMYK[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30" y="162973"/>
            <a:ext cx="808004" cy="5219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p:nvPr/>
        </p:nvPicPr>
        <p:blipFill>
          <a:blip r:embed="rId7" cstate="print">
            <a:extLst>
              <a:ext uri="{28A0092B-C50C-407E-A947-70E740481C1C}">
                <a14:useLocalDpi xmlns:a14="http://schemas.microsoft.com/office/drawing/2010/main" val="0"/>
              </a:ext>
            </a:extLst>
          </a:blip>
          <a:stretch>
            <a:fillRect/>
          </a:stretch>
        </p:blipFill>
        <p:spPr>
          <a:xfrm>
            <a:off x="1258111" y="360215"/>
            <a:ext cx="1619726" cy="324683"/>
          </a:xfrm>
          <a:prstGeom prst="rect">
            <a:avLst/>
          </a:prstGeom>
        </p:spPr>
      </p:pic>
      <p:pic>
        <p:nvPicPr>
          <p:cNvPr id="2" name="Willmott Dix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605"/>
    </mc:Choice>
    <mc:Fallback xmlns="">
      <p:transition spd="slow" advTm="10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1"/>
          <p:cNvSpPr txBox="1">
            <a:spLocks/>
          </p:cNvSpPr>
          <p:nvPr/>
        </p:nvSpPr>
        <p:spPr bwMode="auto">
          <a:xfrm>
            <a:off x="175029" y="50266"/>
            <a:ext cx="9217025" cy="90130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lIns="90877" tIns="45442" rIns="90877" bIns="45442" anchor="b"/>
          <a:lstStyle>
            <a:lvl1pPr algn="l" eaLnBrk="0" hangingPunct="0">
              <a:spcBef>
                <a:spcPct val="0"/>
              </a:spcBef>
              <a:defRPr sz="2000" b="1">
                <a:latin typeface="+mj-lt"/>
                <a:ea typeface="+mj-ea"/>
                <a:cs typeface="+mj-cs"/>
              </a:defRPr>
            </a:lvl1pPr>
            <a:lvl2pPr eaLnBrk="0" hangingPunct="0">
              <a:spcBef>
                <a:spcPct val="0"/>
              </a:spcBef>
              <a:defRPr sz="4400">
                <a:latin typeface="Calibri" pitchFamily="34" charset="0"/>
              </a:defRPr>
            </a:lvl2pPr>
            <a:lvl3pPr eaLnBrk="0" hangingPunct="0">
              <a:spcBef>
                <a:spcPct val="0"/>
              </a:spcBef>
              <a:defRPr sz="4400">
                <a:latin typeface="Calibri" pitchFamily="34" charset="0"/>
              </a:defRPr>
            </a:lvl3pPr>
            <a:lvl4pPr eaLnBrk="0" hangingPunct="0">
              <a:spcBef>
                <a:spcPct val="0"/>
              </a:spcBef>
              <a:defRPr sz="4400">
                <a:latin typeface="Calibri" pitchFamily="34" charset="0"/>
              </a:defRPr>
            </a:lvl4pPr>
            <a:lvl5pPr eaLnBrk="0" hangingPunct="0">
              <a:spcBef>
                <a:spcPct val="0"/>
              </a:spcBef>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US" dirty="0"/>
              <a:t>Contractor’s  Challenges</a:t>
            </a:r>
          </a:p>
        </p:txBody>
      </p:sp>
      <p:sp>
        <p:nvSpPr>
          <p:cNvPr id="5" name="Rectangle 3"/>
          <p:cNvSpPr txBox="1">
            <a:spLocks noChangeArrowheads="1"/>
          </p:cNvSpPr>
          <p:nvPr/>
        </p:nvSpPr>
        <p:spPr>
          <a:xfrm>
            <a:off x="123131" y="951570"/>
            <a:ext cx="8229600" cy="972108"/>
          </a:xfrm>
          <a:prstGeom prst="rect">
            <a:avLst/>
          </a:prstGeom>
        </p:spPr>
        <p:txBody>
          <a:bodyPr lIns="90877" tIns="45442" rIns="90877" bIns="45442"/>
          <a:lstStyle>
            <a:lvl1pPr marL="342900" indent="-342900" algn="l" rtl="0" eaLnBrk="0" fontAlgn="base" hangingPunct="0">
              <a:spcBef>
                <a:spcPct val="20000"/>
              </a:spcBef>
              <a:spcAft>
                <a:spcPct val="0"/>
              </a:spcAft>
              <a:buFont typeface="Verdana" pitchFamily="34" charset="0"/>
              <a:buChar char="»"/>
              <a:defRPr b="1">
                <a:solidFill>
                  <a:srgbClr val="970E2E"/>
                </a:solidFill>
                <a:latin typeface="+mn-lt"/>
                <a:ea typeface="+mn-ea"/>
                <a:cs typeface="+mn-cs"/>
              </a:defRPr>
            </a:lvl1pPr>
            <a:lvl2pPr marL="742950" indent="-285750" algn="l" rtl="0" eaLnBrk="0" fontAlgn="base" hangingPunct="0">
              <a:spcBef>
                <a:spcPct val="20000"/>
              </a:spcBef>
              <a:spcAft>
                <a:spcPct val="0"/>
              </a:spcAft>
              <a:buSzPct val="50000"/>
              <a:buFont typeface="Lucida Sans Unicode" pitchFamily="34" charset="0"/>
              <a:buChar char="▼"/>
              <a:defRPr>
                <a:solidFill>
                  <a:srgbClr val="827561"/>
                </a:solidFill>
                <a:latin typeface="+mn-lt"/>
              </a:defRPr>
            </a:lvl2pPr>
            <a:lvl3pPr marL="1143000" indent="-228600" algn="l" rtl="0" eaLnBrk="0" fontAlgn="base" hangingPunct="0">
              <a:spcBef>
                <a:spcPct val="20000"/>
              </a:spcBef>
              <a:spcAft>
                <a:spcPct val="0"/>
              </a:spcAft>
              <a:buSzPct val="50000"/>
              <a:buFont typeface="Lucida Sans Unicode" pitchFamily="34" charset="0"/>
              <a:buChar char="▼"/>
              <a:defRPr sz="1600">
                <a:solidFill>
                  <a:srgbClr val="827561"/>
                </a:solidFill>
                <a:latin typeface="+mn-lt"/>
              </a:defRPr>
            </a:lvl3pPr>
            <a:lvl4pPr marL="1600200" indent="-228600" algn="l" rtl="0" eaLnBrk="0" fontAlgn="base" hangingPunct="0">
              <a:spcBef>
                <a:spcPct val="20000"/>
              </a:spcBef>
              <a:spcAft>
                <a:spcPct val="0"/>
              </a:spcAft>
              <a:buSzPct val="50000"/>
              <a:buFont typeface="Lucida Sans Unicode" pitchFamily="34" charset="0"/>
              <a:buChar char="▼"/>
              <a:defRPr sz="1400">
                <a:solidFill>
                  <a:srgbClr val="827561"/>
                </a:solidFill>
                <a:latin typeface="+mn-lt"/>
              </a:defRPr>
            </a:lvl4pPr>
            <a:lvl5pPr marL="2057400" indent="-228600" algn="l" rtl="0" eaLnBrk="0" fontAlgn="base" hangingPunct="0">
              <a:spcBef>
                <a:spcPct val="20000"/>
              </a:spcBef>
              <a:spcAft>
                <a:spcPct val="0"/>
              </a:spcAft>
              <a:buSzPct val="50000"/>
              <a:buFont typeface="Lucida Sans Unicode" pitchFamily="34" charset="0"/>
              <a:buChar char="▼"/>
              <a:defRPr sz="1200">
                <a:solidFill>
                  <a:srgbClr val="827561"/>
                </a:solidFill>
                <a:latin typeface="+mn-lt"/>
              </a:defRPr>
            </a:lvl5pPr>
            <a:lvl6pPr marL="25146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6pPr>
            <a:lvl7pPr marL="29718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7pPr>
            <a:lvl8pPr marL="34290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8pPr>
            <a:lvl9pPr marL="38862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9pPr>
          </a:lstStyle>
          <a:p>
            <a:pPr marL="0" indent="0">
              <a:buNone/>
            </a:pPr>
            <a:r>
              <a:rPr lang="en-GB" sz="1200" dirty="0"/>
              <a:t>Design and Procurement Stage</a:t>
            </a:r>
          </a:p>
          <a:p>
            <a:pPr lvl="0"/>
            <a:r>
              <a:rPr lang="en-GB" sz="1200" dirty="0"/>
              <a:t>Main contract procurement route – Single stage D&amp;B ?</a:t>
            </a:r>
          </a:p>
          <a:p>
            <a:pPr lvl="0"/>
            <a:r>
              <a:rPr lang="en-GB" sz="1200" dirty="0"/>
              <a:t>Sub-contractor procurement – design responsibility and timing ?</a:t>
            </a:r>
          </a:p>
          <a:p>
            <a:pPr lvl="0"/>
            <a:endParaRPr lang="en-GB" sz="1200" dirty="0"/>
          </a:p>
          <a:p>
            <a:pPr>
              <a:spcAft>
                <a:spcPct val="20000"/>
              </a:spcAft>
            </a:pPr>
            <a:endParaRPr lang="en-GB" sz="1200" dirty="0"/>
          </a:p>
          <a:p>
            <a:endParaRPr lang="en-GB" sz="1200" dirty="0"/>
          </a:p>
        </p:txBody>
      </p:sp>
      <p:pic>
        <p:nvPicPr>
          <p:cNvPr id="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4975" y="1852875"/>
            <a:ext cx="5218196" cy="2465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DONNA\AppData\Local\Microsoft\Windows\Temporary Internet Files\Content.Outlook\QEOZWN9K\IMG_0292 (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404281" y="1836674"/>
            <a:ext cx="3621974" cy="24819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ELLIMEJ\Desktop\Logo's\WD_Primary_1852_CMYK[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808004" cy="52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5606"/>
      </p:ext>
    </p:extLst>
  </p:cSld>
  <p:clrMapOvr>
    <a:masterClrMapping/>
  </p:clrMapOvr>
  <mc:AlternateContent xmlns:mc="http://schemas.openxmlformats.org/markup-compatibility/2006" xmlns:p14="http://schemas.microsoft.com/office/powerpoint/2010/main">
    <mc:Choice Requires="p14">
      <p:transition spd="slow" p14:dur="2000" advTm="63946"/>
    </mc:Choice>
    <mc:Fallback xmlns="">
      <p:transition spd="slow" advTm="63946"/>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p:cNvSpPr txBox="1">
            <a:spLocks noChangeArrowheads="1"/>
          </p:cNvSpPr>
          <p:nvPr/>
        </p:nvSpPr>
        <p:spPr>
          <a:xfrm>
            <a:off x="179565" y="724882"/>
            <a:ext cx="6185399" cy="972108"/>
          </a:xfrm>
          <a:prstGeom prst="rect">
            <a:avLst/>
          </a:prstGeom>
        </p:spPr>
        <p:txBody>
          <a:bodyPr lIns="90877" tIns="45442" rIns="90877" bIns="45442"/>
          <a:lstStyle>
            <a:lvl1pPr marL="342900" indent="-342900" algn="l" rtl="0" eaLnBrk="0" fontAlgn="base" hangingPunct="0">
              <a:spcBef>
                <a:spcPct val="20000"/>
              </a:spcBef>
              <a:spcAft>
                <a:spcPct val="0"/>
              </a:spcAft>
              <a:buFont typeface="Verdana" pitchFamily="34" charset="0"/>
              <a:buChar char="»"/>
              <a:defRPr b="1">
                <a:solidFill>
                  <a:srgbClr val="970E2E"/>
                </a:solidFill>
                <a:latin typeface="+mn-lt"/>
                <a:ea typeface="+mn-ea"/>
                <a:cs typeface="+mn-cs"/>
              </a:defRPr>
            </a:lvl1pPr>
            <a:lvl2pPr marL="742950" indent="-285750" algn="l" rtl="0" eaLnBrk="0" fontAlgn="base" hangingPunct="0">
              <a:spcBef>
                <a:spcPct val="20000"/>
              </a:spcBef>
              <a:spcAft>
                <a:spcPct val="0"/>
              </a:spcAft>
              <a:buSzPct val="50000"/>
              <a:buFont typeface="Lucida Sans Unicode" pitchFamily="34" charset="0"/>
              <a:buChar char="▼"/>
              <a:defRPr>
                <a:solidFill>
                  <a:srgbClr val="827561"/>
                </a:solidFill>
                <a:latin typeface="+mn-lt"/>
              </a:defRPr>
            </a:lvl2pPr>
            <a:lvl3pPr marL="1143000" indent="-228600" algn="l" rtl="0" eaLnBrk="0" fontAlgn="base" hangingPunct="0">
              <a:spcBef>
                <a:spcPct val="20000"/>
              </a:spcBef>
              <a:spcAft>
                <a:spcPct val="0"/>
              </a:spcAft>
              <a:buSzPct val="50000"/>
              <a:buFont typeface="Lucida Sans Unicode" pitchFamily="34" charset="0"/>
              <a:buChar char="▼"/>
              <a:defRPr sz="1600">
                <a:solidFill>
                  <a:srgbClr val="827561"/>
                </a:solidFill>
                <a:latin typeface="+mn-lt"/>
              </a:defRPr>
            </a:lvl3pPr>
            <a:lvl4pPr marL="1600200" indent="-228600" algn="l" rtl="0" eaLnBrk="0" fontAlgn="base" hangingPunct="0">
              <a:spcBef>
                <a:spcPct val="20000"/>
              </a:spcBef>
              <a:spcAft>
                <a:spcPct val="0"/>
              </a:spcAft>
              <a:buSzPct val="50000"/>
              <a:buFont typeface="Lucida Sans Unicode" pitchFamily="34" charset="0"/>
              <a:buChar char="▼"/>
              <a:defRPr sz="1400">
                <a:solidFill>
                  <a:srgbClr val="827561"/>
                </a:solidFill>
                <a:latin typeface="+mn-lt"/>
              </a:defRPr>
            </a:lvl4pPr>
            <a:lvl5pPr marL="2057400" indent="-228600" algn="l" rtl="0" eaLnBrk="0" fontAlgn="base" hangingPunct="0">
              <a:spcBef>
                <a:spcPct val="20000"/>
              </a:spcBef>
              <a:spcAft>
                <a:spcPct val="0"/>
              </a:spcAft>
              <a:buSzPct val="50000"/>
              <a:buFont typeface="Lucida Sans Unicode" pitchFamily="34" charset="0"/>
              <a:buChar char="▼"/>
              <a:defRPr sz="1200">
                <a:solidFill>
                  <a:srgbClr val="827561"/>
                </a:solidFill>
                <a:latin typeface="+mn-lt"/>
              </a:defRPr>
            </a:lvl5pPr>
            <a:lvl6pPr marL="25146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6pPr>
            <a:lvl7pPr marL="29718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7pPr>
            <a:lvl8pPr marL="34290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8pPr>
            <a:lvl9pPr marL="38862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9pPr>
          </a:lstStyle>
          <a:p>
            <a:pPr marL="0" indent="0">
              <a:buNone/>
            </a:pPr>
            <a:r>
              <a:rPr lang="en-GB" sz="1200" dirty="0"/>
              <a:t>Construction Stage</a:t>
            </a:r>
          </a:p>
          <a:p>
            <a:pPr marL="0" indent="0">
              <a:buNone/>
            </a:pPr>
            <a:endParaRPr lang="en-GB" sz="1200" dirty="0"/>
          </a:p>
          <a:p>
            <a:pPr>
              <a:spcAft>
                <a:spcPct val="20000"/>
              </a:spcAft>
            </a:pPr>
            <a:r>
              <a:rPr lang="en-GB" sz="1200" dirty="0"/>
              <a:t>Resources required for specialist PH designer support throughout the project</a:t>
            </a:r>
          </a:p>
          <a:p>
            <a:pPr lvl="0">
              <a:spcAft>
                <a:spcPct val="20000"/>
              </a:spcAft>
            </a:pPr>
            <a:r>
              <a:rPr lang="en-GB" sz="1200" dirty="0"/>
              <a:t>Late design changes impacting on PHPP margins</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875" y="1696990"/>
            <a:ext cx="4497788"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www.peterwarm.co.uk/wp-content/uploads/2010/05/caroline.jpg">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53531" y="2002557"/>
            <a:ext cx="1325468" cy="17852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DONNA\AppData\Local\Microsoft\Windows\Temporary Internet Files\Content.Outlook\QEOZWN9K\FullSizeRender (2).jpg"/>
          <p:cNvPicPr>
            <a:picLocks noChangeAspect="1" noChangeArrowheads="1"/>
          </p:cNvPicPr>
          <p:nvPr/>
        </p:nvPicPr>
        <p:blipFill rotWithShape="1">
          <a:blip r:embed="rId6">
            <a:extLst>
              <a:ext uri="{28A0092B-C50C-407E-A947-70E740481C1C}">
                <a14:useLocalDpi xmlns:a14="http://schemas.microsoft.com/office/drawing/2010/main" val="0"/>
              </a:ext>
            </a:extLst>
          </a:blip>
          <a:srcRect l="33383" t="11874" r="29884" b="53418"/>
          <a:stretch/>
        </p:blipFill>
        <p:spPr bwMode="auto">
          <a:xfrm>
            <a:off x="1813799" y="2280351"/>
            <a:ext cx="1458411" cy="17852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ELLIMEJ\Desktop\Logo's\WD_Primary_1852_CMYK[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808004" cy="52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678337"/>
      </p:ext>
    </p:extLst>
  </p:cSld>
  <p:clrMapOvr>
    <a:masterClrMapping/>
  </p:clrMapOvr>
  <mc:AlternateContent xmlns:mc="http://schemas.openxmlformats.org/markup-compatibility/2006" xmlns:p14="http://schemas.microsoft.com/office/powerpoint/2010/main">
    <mc:Choice Requires="p14">
      <p:transition spd="slow" p14:dur="2000" advTm="56709"/>
    </mc:Choice>
    <mc:Fallback xmlns="">
      <p:transition spd="slow" advTm="56709"/>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p:cNvSpPr txBox="1">
            <a:spLocks noChangeArrowheads="1"/>
          </p:cNvSpPr>
          <p:nvPr/>
        </p:nvSpPr>
        <p:spPr>
          <a:xfrm>
            <a:off x="179512" y="618191"/>
            <a:ext cx="8229600" cy="972108"/>
          </a:xfrm>
          <a:prstGeom prst="rect">
            <a:avLst/>
          </a:prstGeom>
        </p:spPr>
        <p:txBody>
          <a:bodyPr lIns="90877" tIns="45442" rIns="90877" bIns="45442"/>
          <a:lstStyle>
            <a:lvl1pPr marL="342900" indent="-342900" algn="l" rtl="0" eaLnBrk="0" fontAlgn="base" hangingPunct="0">
              <a:spcBef>
                <a:spcPct val="20000"/>
              </a:spcBef>
              <a:spcAft>
                <a:spcPct val="0"/>
              </a:spcAft>
              <a:buFont typeface="Verdana" pitchFamily="34" charset="0"/>
              <a:buChar char="»"/>
              <a:defRPr b="1">
                <a:solidFill>
                  <a:srgbClr val="970E2E"/>
                </a:solidFill>
                <a:latin typeface="+mn-lt"/>
                <a:ea typeface="+mn-ea"/>
                <a:cs typeface="+mn-cs"/>
              </a:defRPr>
            </a:lvl1pPr>
            <a:lvl2pPr marL="742950" indent="-285750" algn="l" rtl="0" eaLnBrk="0" fontAlgn="base" hangingPunct="0">
              <a:spcBef>
                <a:spcPct val="20000"/>
              </a:spcBef>
              <a:spcAft>
                <a:spcPct val="0"/>
              </a:spcAft>
              <a:buSzPct val="50000"/>
              <a:buFont typeface="Lucida Sans Unicode" pitchFamily="34" charset="0"/>
              <a:buChar char="▼"/>
              <a:defRPr>
                <a:solidFill>
                  <a:srgbClr val="827561"/>
                </a:solidFill>
                <a:latin typeface="+mn-lt"/>
              </a:defRPr>
            </a:lvl2pPr>
            <a:lvl3pPr marL="1143000" indent="-228600" algn="l" rtl="0" eaLnBrk="0" fontAlgn="base" hangingPunct="0">
              <a:spcBef>
                <a:spcPct val="20000"/>
              </a:spcBef>
              <a:spcAft>
                <a:spcPct val="0"/>
              </a:spcAft>
              <a:buSzPct val="50000"/>
              <a:buFont typeface="Lucida Sans Unicode" pitchFamily="34" charset="0"/>
              <a:buChar char="▼"/>
              <a:defRPr sz="1600">
                <a:solidFill>
                  <a:srgbClr val="827561"/>
                </a:solidFill>
                <a:latin typeface="+mn-lt"/>
              </a:defRPr>
            </a:lvl3pPr>
            <a:lvl4pPr marL="1600200" indent="-228600" algn="l" rtl="0" eaLnBrk="0" fontAlgn="base" hangingPunct="0">
              <a:spcBef>
                <a:spcPct val="20000"/>
              </a:spcBef>
              <a:spcAft>
                <a:spcPct val="0"/>
              </a:spcAft>
              <a:buSzPct val="50000"/>
              <a:buFont typeface="Lucida Sans Unicode" pitchFamily="34" charset="0"/>
              <a:buChar char="▼"/>
              <a:defRPr sz="1400">
                <a:solidFill>
                  <a:srgbClr val="827561"/>
                </a:solidFill>
                <a:latin typeface="+mn-lt"/>
              </a:defRPr>
            </a:lvl4pPr>
            <a:lvl5pPr marL="2057400" indent="-228600" algn="l" rtl="0" eaLnBrk="0" fontAlgn="base" hangingPunct="0">
              <a:spcBef>
                <a:spcPct val="20000"/>
              </a:spcBef>
              <a:spcAft>
                <a:spcPct val="0"/>
              </a:spcAft>
              <a:buSzPct val="50000"/>
              <a:buFont typeface="Lucida Sans Unicode" pitchFamily="34" charset="0"/>
              <a:buChar char="▼"/>
              <a:defRPr sz="1200">
                <a:solidFill>
                  <a:srgbClr val="827561"/>
                </a:solidFill>
                <a:latin typeface="+mn-lt"/>
              </a:defRPr>
            </a:lvl5pPr>
            <a:lvl6pPr marL="25146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6pPr>
            <a:lvl7pPr marL="29718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7pPr>
            <a:lvl8pPr marL="34290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8pPr>
            <a:lvl9pPr marL="38862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9pPr>
          </a:lstStyle>
          <a:p>
            <a:pPr marL="0" indent="0">
              <a:buNone/>
            </a:pPr>
            <a:r>
              <a:rPr lang="en-GB" sz="1200" dirty="0"/>
              <a:t>Design and Procurement Stage</a:t>
            </a:r>
          </a:p>
          <a:p>
            <a:pPr lvl="0"/>
            <a:r>
              <a:rPr lang="en-GB" sz="1200" dirty="0"/>
              <a:t>Simplicity of design and detailing needed</a:t>
            </a:r>
          </a:p>
          <a:p>
            <a:pPr>
              <a:spcAft>
                <a:spcPct val="20000"/>
              </a:spcAft>
            </a:pPr>
            <a:r>
              <a:rPr lang="en-GB" sz="1200" dirty="0"/>
              <a:t>Structural materials choices for air-tightness and thermal bridging</a:t>
            </a:r>
          </a:p>
          <a:p>
            <a:endParaRPr lang="en-GB" sz="1200" dirty="0"/>
          </a:p>
        </p:txBody>
      </p:sp>
      <p:pic>
        <p:nvPicPr>
          <p:cNvPr id="2050" name="Picture 2" descr="C:\Users\DONNA\AppData\Local\Microsoft\Windows\Temporary Internet Files\Content.Outlook\QEOZWN9K\IMG_1070 (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1872" y="1543050"/>
            <a:ext cx="3178488" cy="28669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312" y="1543050"/>
            <a:ext cx="4330186" cy="277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C:\Users\ELLIMEJ\Desktop\Logo's\WD_Primary_1852_CMYK[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808004" cy="52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945869"/>
      </p:ext>
    </p:extLst>
  </p:cSld>
  <p:clrMapOvr>
    <a:masterClrMapping/>
  </p:clrMapOvr>
  <mc:AlternateContent xmlns:mc="http://schemas.openxmlformats.org/markup-compatibility/2006" xmlns:p14="http://schemas.microsoft.com/office/powerpoint/2010/main">
    <mc:Choice Requires="p14">
      <p:transition spd="slow" p14:dur="2000" advTm="28269"/>
    </mc:Choice>
    <mc:Fallback xmlns="">
      <p:transition spd="slow" advTm="28269"/>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C:\Users\MOHAMMK\Pictures\University of Leicester\100915 Airtest\IMG_014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5400000">
            <a:off x="380470" y="340589"/>
            <a:ext cx="1871858" cy="23347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MOHAMMK\Pictures\University of Leicester\100915 Airtest\IMG_0147.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5400000">
            <a:off x="268575" y="2703011"/>
            <a:ext cx="2095644" cy="21501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816295" y="884149"/>
            <a:ext cx="2174816" cy="180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854509" y="2858947"/>
            <a:ext cx="2009331" cy="1791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99164" y="776286"/>
            <a:ext cx="2200004" cy="507270"/>
          </a:xfrm>
          <a:prstGeom prst="rect">
            <a:avLst/>
          </a:prstGeom>
          <a:noFill/>
        </p:spPr>
        <p:txBody>
          <a:bodyPr wrap="square" lIns="90877" tIns="45442" rIns="90877" bIns="45442" rtlCol="0">
            <a:spAutoFit/>
          </a:bodyPr>
          <a:lstStyle/>
          <a:p>
            <a:pPr algn="ctr"/>
            <a:r>
              <a:rPr lang="en-GB" u="sng" dirty="0"/>
              <a:t>Final design:</a:t>
            </a:r>
            <a:r>
              <a:rPr lang="en-GB" dirty="0"/>
              <a:t/>
            </a:r>
            <a:br>
              <a:rPr lang="en-GB" dirty="0"/>
            </a:br>
            <a:r>
              <a:rPr lang="en-GB" dirty="0"/>
              <a:t>Standard roof Insulation </a:t>
            </a:r>
            <a:br>
              <a:rPr lang="en-GB" dirty="0"/>
            </a:br>
            <a:r>
              <a:rPr lang="en-US" dirty="0"/>
              <a:t>λ</a:t>
            </a:r>
            <a:r>
              <a:rPr lang="en-GB" dirty="0"/>
              <a:t>D </a:t>
            </a:r>
            <a:r>
              <a:rPr lang="en-US" dirty="0"/>
              <a:t>=</a:t>
            </a:r>
            <a:r>
              <a:rPr lang="en-GB" dirty="0"/>
              <a:t> 0.038 W/(m·K)</a:t>
            </a:r>
          </a:p>
        </p:txBody>
      </p:sp>
      <p:cxnSp>
        <p:nvCxnSpPr>
          <p:cNvPr id="4" name="Straight Arrow Connector 3"/>
          <p:cNvCxnSpPr/>
          <p:nvPr/>
        </p:nvCxnSpPr>
        <p:spPr>
          <a:xfrm flipH="1" flipV="1">
            <a:off x="1410578" y="1832150"/>
            <a:ext cx="1073190" cy="1026798"/>
          </a:xfrm>
          <a:prstGeom prst="straightConnector1">
            <a:avLst/>
          </a:prstGeom>
          <a:ln w="28575">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483769" y="2685756"/>
            <a:ext cx="2098241" cy="368770"/>
          </a:xfrm>
          <a:prstGeom prst="rect">
            <a:avLst/>
          </a:prstGeom>
          <a:noFill/>
        </p:spPr>
        <p:txBody>
          <a:bodyPr wrap="square" lIns="90877" tIns="45442" rIns="90877" bIns="45442" rtlCol="0">
            <a:spAutoFit/>
          </a:bodyPr>
          <a:lstStyle/>
          <a:p>
            <a:pPr algn="ctr"/>
            <a:r>
              <a:rPr lang="en-GB" dirty="0">
                <a:solidFill>
                  <a:srgbClr val="FF0000"/>
                </a:solidFill>
              </a:rPr>
              <a:t>During construction continuity of insulation was checked and rectified</a:t>
            </a:r>
          </a:p>
        </p:txBody>
      </p:sp>
      <p:cxnSp>
        <p:nvCxnSpPr>
          <p:cNvPr id="17" name="Straight Arrow Connector 16"/>
          <p:cNvCxnSpPr/>
          <p:nvPr/>
        </p:nvCxnSpPr>
        <p:spPr>
          <a:xfrm flipH="1">
            <a:off x="1099596" y="2858948"/>
            <a:ext cx="1384173" cy="1284789"/>
          </a:xfrm>
          <a:prstGeom prst="straightConnector1">
            <a:avLst/>
          </a:prstGeom>
          <a:ln w="28575">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97813" y="1507959"/>
            <a:ext cx="1597307" cy="276437"/>
          </a:xfrm>
          <a:prstGeom prst="rect">
            <a:avLst/>
          </a:prstGeom>
          <a:noFill/>
        </p:spPr>
        <p:txBody>
          <a:bodyPr wrap="square" lIns="90877" tIns="45442" rIns="90877" bIns="45442" rtlCol="0">
            <a:spAutoFit/>
          </a:bodyPr>
          <a:lstStyle/>
          <a:p>
            <a:r>
              <a:rPr lang="en-GB" sz="1200" b="1" dirty="0">
                <a:sym typeface="Symbol"/>
              </a:rPr>
              <a:t> = 0.210 W/m.K</a:t>
            </a:r>
            <a:endParaRPr lang="en-GB" sz="1200" b="1" dirty="0"/>
          </a:p>
        </p:txBody>
      </p:sp>
      <p:sp>
        <p:nvSpPr>
          <p:cNvPr id="24" name="TextBox 23"/>
          <p:cNvSpPr txBox="1"/>
          <p:nvPr/>
        </p:nvSpPr>
        <p:spPr>
          <a:xfrm>
            <a:off x="7297812" y="3639860"/>
            <a:ext cx="1597307" cy="276437"/>
          </a:xfrm>
          <a:prstGeom prst="rect">
            <a:avLst/>
          </a:prstGeom>
          <a:noFill/>
        </p:spPr>
        <p:txBody>
          <a:bodyPr wrap="square" lIns="90877" tIns="45442" rIns="90877" bIns="45442" rtlCol="0">
            <a:spAutoFit/>
          </a:bodyPr>
          <a:lstStyle/>
          <a:p>
            <a:r>
              <a:rPr lang="en-GB" sz="1200" b="1" dirty="0">
                <a:sym typeface="Symbol"/>
              </a:rPr>
              <a:t> = 0.105 W/m.K</a:t>
            </a:r>
            <a:endParaRPr lang="en-GB" sz="1200" b="1" dirty="0"/>
          </a:p>
        </p:txBody>
      </p:sp>
      <p:pic>
        <p:nvPicPr>
          <p:cNvPr id="13" name="Picture 12" descr="C:\Users\ELLIMEJ\Desktop\Logo's\WD_Primary_1852_CMYK[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808004" cy="52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547215"/>
      </p:ext>
    </p:extLst>
  </p:cSld>
  <p:clrMapOvr>
    <a:masterClrMapping/>
  </p:clrMapOvr>
  <mc:AlternateContent xmlns:mc="http://schemas.openxmlformats.org/markup-compatibility/2006" xmlns:p14="http://schemas.microsoft.com/office/powerpoint/2010/main">
    <mc:Choice Requires="p14">
      <p:transition spd="slow" p14:dur="2000" advTm="76019"/>
    </mc:Choice>
    <mc:Fallback xmlns="">
      <p:transition spd="slow" advTm="76019"/>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p:cNvSpPr txBox="1">
            <a:spLocks noChangeArrowheads="1"/>
          </p:cNvSpPr>
          <p:nvPr/>
        </p:nvSpPr>
        <p:spPr>
          <a:xfrm>
            <a:off x="179512" y="585037"/>
            <a:ext cx="8229600" cy="486054"/>
          </a:xfrm>
          <a:prstGeom prst="rect">
            <a:avLst/>
          </a:prstGeom>
        </p:spPr>
        <p:txBody>
          <a:bodyPr lIns="90877" tIns="45442" rIns="90877" bIns="45442"/>
          <a:lstStyle>
            <a:lvl1pPr marL="342900" indent="-342900" algn="l" rtl="0" eaLnBrk="0" fontAlgn="base" hangingPunct="0">
              <a:spcBef>
                <a:spcPct val="20000"/>
              </a:spcBef>
              <a:spcAft>
                <a:spcPct val="0"/>
              </a:spcAft>
              <a:buFont typeface="Verdana" pitchFamily="34" charset="0"/>
              <a:buChar char="»"/>
              <a:defRPr b="1">
                <a:solidFill>
                  <a:srgbClr val="970E2E"/>
                </a:solidFill>
                <a:latin typeface="+mn-lt"/>
                <a:ea typeface="+mn-ea"/>
                <a:cs typeface="+mn-cs"/>
              </a:defRPr>
            </a:lvl1pPr>
            <a:lvl2pPr marL="742950" indent="-285750" algn="l" rtl="0" eaLnBrk="0" fontAlgn="base" hangingPunct="0">
              <a:spcBef>
                <a:spcPct val="20000"/>
              </a:spcBef>
              <a:spcAft>
                <a:spcPct val="0"/>
              </a:spcAft>
              <a:buSzPct val="50000"/>
              <a:buFont typeface="Lucida Sans Unicode" pitchFamily="34" charset="0"/>
              <a:buChar char="▼"/>
              <a:defRPr>
                <a:solidFill>
                  <a:srgbClr val="827561"/>
                </a:solidFill>
                <a:latin typeface="+mn-lt"/>
              </a:defRPr>
            </a:lvl2pPr>
            <a:lvl3pPr marL="1143000" indent="-228600" algn="l" rtl="0" eaLnBrk="0" fontAlgn="base" hangingPunct="0">
              <a:spcBef>
                <a:spcPct val="20000"/>
              </a:spcBef>
              <a:spcAft>
                <a:spcPct val="0"/>
              </a:spcAft>
              <a:buSzPct val="50000"/>
              <a:buFont typeface="Lucida Sans Unicode" pitchFamily="34" charset="0"/>
              <a:buChar char="▼"/>
              <a:defRPr sz="1600">
                <a:solidFill>
                  <a:srgbClr val="827561"/>
                </a:solidFill>
                <a:latin typeface="+mn-lt"/>
              </a:defRPr>
            </a:lvl3pPr>
            <a:lvl4pPr marL="1600200" indent="-228600" algn="l" rtl="0" eaLnBrk="0" fontAlgn="base" hangingPunct="0">
              <a:spcBef>
                <a:spcPct val="20000"/>
              </a:spcBef>
              <a:spcAft>
                <a:spcPct val="0"/>
              </a:spcAft>
              <a:buSzPct val="50000"/>
              <a:buFont typeface="Lucida Sans Unicode" pitchFamily="34" charset="0"/>
              <a:buChar char="▼"/>
              <a:defRPr sz="1400">
                <a:solidFill>
                  <a:srgbClr val="827561"/>
                </a:solidFill>
                <a:latin typeface="+mn-lt"/>
              </a:defRPr>
            </a:lvl4pPr>
            <a:lvl5pPr marL="2057400" indent="-228600" algn="l" rtl="0" eaLnBrk="0" fontAlgn="base" hangingPunct="0">
              <a:spcBef>
                <a:spcPct val="20000"/>
              </a:spcBef>
              <a:spcAft>
                <a:spcPct val="0"/>
              </a:spcAft>
              <a:buSzPct val="50000"/>
              <a:buFont typeface="Lucida Sans Unicode" pitchFamily="34" charset="0"/>
              <a:buChar char="▼"/>
              <a:defRPr sz="1200">
                <a:solidFill>
                  <a:srgbClr val="827561"/>
                </a:solidFill>
                <a:latin typeface="+mn-lt"/>
              </a:defRPr>
            </a:lvl5pPr>
            <a:lvl6pPr marL="25146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6pPr>
            <a:lvl7pPr marL="29718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7pPr>
            <a:lvl8pPr marL="34290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8pPr>
            <a:lvl9pPr marL="38862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9pPr>
          </a:lstStyle>
          <a:p>
            <a:pPr marL="0" indent="0">
              <a:buNone/>
            </a:pPr>
            <a:r>
              <a:rPr lang="en-GB" sz="1200" dirty="0"/>
              <a:t>Design and Procurement Stage</a:t>
            </a:r>
          </a:p>
          <a:p>
            <a:pPr lvl="0">
              <a:spcAft>
                <a:spcPct val="20000"/>
              </a:spcAft>
            </a:pPr>
            <a:r>
              <a:rPr lang="en-GB" sz="1200" dirty="0"/>
              <a:t>Integration of insulation to the slab/foundations for multi-storey structures</a:t>
            </a:r>
          </a:p>
          <a:p>
            <a:pPr lvl="0"/>
            <a:endParaRPr lang="en-GB" sz="1200" dirty="0"/>
          </a:p>
          <a:p>
            <a:pPr>
              <a:spcAft>
                <a:spcPct val="20000"/>
              </a:spcAft>
            </a:pPr>
            <a:endParaRPr lang="en-GB" sz="1200" dirty="0"/>
          </a:p>
          <a:p>
            <a:endParaRPr lang="en-GB" sz="1200" dirty="0"/>
          </a:p>
        </p:txBody>
      </p:sp>
      <p:pic>
        <p:nvPicPr>
          <p:cNvPr id="3075" name="Picture 3" descr="C:\Users\DONNA\AppData\Local\Microsoft\Windows\Temporary Internet Files\Content.Outlook\QEOZWN9K\P3170083 (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63571" y="1271088"/>
            <a:ext cx="3629571" cy="27221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DONNA\AppData\Local\Microsoft\Windows\Temporary Internet Files\Content.Outlook\QEOZWN9K\100_1960 (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09998" y="1120195"/>
            <a:ext cx="4578026" cy="32314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ELLIMEJ\Desktop\Logo's\WD_Primary_1852_CMYK[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808004" cy="52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333086"/>
      </p:ext>
    </p:extLst>
  </p:cSld>
  <p:clrMapOvr>
    <a:masterClrMapping/>
  </p:clrMapOvr>
  <mc:AlternateContent xmlns:mc="http://schemas.openxmlformats.org/markup-compatibility/2006" xmlns:p14="http://schemas.microsoft.com/office/powerpoint/2010/main">
    <mc:Choice Requires="p14">
      <p:transition spd="slow" p14:dur="2000" advTm="107458"/>
    </mc:Choice>
    <mc:Fallback xmlns="">
      <p:transition spd="slow" advTm="107458"/>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p:cNvSpPr txBox="1">
            <a:spLocks noChangeArrowheads="1"/>
          </p:cNvSpPr>
          <p:nvPr/>
        </p:nvSpPr>
        <p:spPr>
          <a:xfrm>
            <a:off x="179566" y="731651"/>
            <a:ext cx="3161063" cy="972108"/>
          </a:xfrm>
          <a:prstGeom prst="rect">
            <a:avLst/>
          </a:prstGeom>
        </p:spPr>
        <p:txBody>
          <a:bodyPr lIns="90877" tIns="45442" rIns="90877" bIns="45442"/>
          <a:lstStyle>
            <a:lvl1pPr marL="342900" indent="-342900" algn="l" rtl="0" eaLnBrk="0" fontAlgn="base" hangingPunct="0">
              <a:spcBef>
                <a:spcPct val="20000"/>
              </a:spcBef>
              <a:spcAft>
                <a:spcPct val="0"/>
              </a:spcAft>
              <a:buFont typeface="Verdana" pitchFamily="34" charset="0"/>
              <a:buChar char="»"/>
              <a:defRPr b="1">
                <a:solidFill>
                  <a:srgbClr val="970E2E"/>
                </a:solidFill>
                <a:latin typeface="+mn-lt"/>
                <a:ea typeface="+mn-ea"/>
                <a:cs typeface="+mn-cs"/>
              </a:defRPr>
            </a:lvl1pPr>
            <a:lvl2pPr marL="742950" indent="-285750" algn="l" rtl="0" eaLnBrk="0" fontAlgn="base" hangingPunct="0">
              <a:spcBef>
                <a:spcPct val="20000"/>
              </a:spcBef>
              <a:spcAft>
                <a:spcPct val="0"/>
              </a:spcAft>
              <a:buSzPct val="50000"/>
              <a:buFont typeface="Lucida Sans Unicode" pitchFamily="34" charset="0"/>
              <a:buChar char="▼"/>
              <a:defRPr>
                <a:solidFill>
                  <a:srgbClr val="827561"/>
                </a:solidFill>
                <a:latin typeface="+mn-lt"/>
              </a:defRPr>
            </a:lvl2pPr>
            <a:lvl3pPr marL="1143000" indent="-228600" algn="l" rtl="0" eaLnBrk="0" fontAlgn="base" hangingPunct="0">
              <a:spcBef>
                <a:spcPct val="20000"/>
              </a:spcBef>
              <a:spcAft>
                <a:spcPct val="0"/>
              </a:spcAft>
              <a:buSzPct val="50000"/>
              <a:buFont typeface="Lucida Sans Unicode" pitchFamily="34" charset="0"/>
              <a:buChar char="▼"/>
              <a:defRPr sz="1600">
                <a:solidFill>
                  <a:srgbClr val="827561"/>
                </a:solidFill>
                <a:latin typeface="+mn-lt"/>
              </a:defRPr>
            </a:lvl3pPr>
            <a:lvl4pPr marL="1600200" indent="-228600" algn="l" rtl="0" eaLnBrk="0" fontAlgn="base" hangingPunct="0">
              <a:spcBef>
                <a:spcPct val="20000"/>
              </a:spcBef>
              <a:spcAft>
                <a:spcPct val="0"/>
              </a:spcAft>
              <a:buSzPct val="50000"/>
              <a:buFont typeface="Lucida Sans Unicode" pitchFamily="34" charset="0"/>
              <a:buChar char="▼"/>
              <a:defRPr sz="1400">
                <a:solidFill>
                  <a:srgbClr val="827561"/>
                </a:solidFill>
                <a:latin typeface="+mn-lt"/>
              </a:defRPr>
            </a:lvl4pPr>
            <a:lvl5pPr marL="2057400" indent="-228600" algn="l" rtl="0" eaLnBrk="0" fontAlgn="base" hangingPunct="0">
              <a:spcBef>
                <a:spcPct val="20000"/>
              </a:spcBef>
              <a:spcAft>
                <a:spcPct val="0"/>
              </a:spcAft>
              <a:buSzPct val="50000"/>
              <a:buFont typeface="Lucida Sans Unicode" pitchFamily="34" charset="0"/>
              <a:buChar char="▼"/>
              <a:defRPr sz="1200">
                <a:solidFill>
                  <a:srgbClr val="827561"/>
                </a:solidFill>
                <a:latin typeface="+mn-lt"/>
              </a:defRPr>
            </a:lvl5pPr>
            <a:lvl6pPr marL="25146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6pPr>
            <a:lvl7pPr marL="29718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7pPr>
            <a:lvl8pPr marL="34290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8pPr>
            <a:lvl9pPr marL="38862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9pPr>
          </a:lstStyle>
          <a:p>
            <a:pPr marL="0" indent="0">
              <a:buNone/>
            </a:pPr>
            <a:r>
              <a:rPr lang="en-GB" sz="1200" dirty="0"/>
              <a:t>Construction Stage</a:t>
            </a:r>
          </a:p>
          <a:p>
            <a:r>
              <a:rPr lang="en-GB" sz="1200" dirty="0"/>
              <a:t>Programme challenges with ground ducts and piled foundations</a:t>
            </a:r>
          </a:p>
        </p:txBody>
      </p:sp>
      <p:pic>
        <p:nvPicPr>
          <p:cNvPr id="4" name="Picture 2" descr="C:\Users\MOHAMMK\Pictures\University of Leicester\Site photo evidence July\32\100_191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4514" y="1584171"/>
            <a:ext cx="3528392" cy="26459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DONNA\AppData\Local\Microsoft\Windows\Temporary Internet Files\Content.Outlook\QEOZWN9K\100_1989 (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91370" y="845474"/>
            <a:ext cx="4512792" cy="33845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ELLIMEJ\Desktop\Logo's\WD_Primary_1852_CMYK[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808004" cy="52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80859"/>
      </p:ext>
    </p:extLst>
  </p:cSld>
  <p:clrMapOvr>
    <a:masterClrMapping/>
  </p:clrMapOvr>
  <mc:AlternateContent xmlns:mc="http://schemas.openxmlformats.org/markup-compatibility/2006" xmlns:p14="http://schemas.microsoft.com/office/powerpoint/2010/main">
    <mc:Choice Requires="p14">
      <p:transition spd="slow" p14:dur="2000" advTm="41588"/>
    </mc:Choice>
    <mc:Fallback xmlns="">
      <p:transition spd="slow" advTm="41588"/>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p:cNvSpPr txBox="1">
            <a:spLocks noChangeArrowheads="1"/>
          </p:cNvSpPr>
          <p:nvPr/>
        </p:nvSpPr>
        <p:spPr>
          <a:xfrm>
            <a:off x="186803" y="843558"/>
            <a:ext cx="3953151" cy="756084"/>
          </a:xfrm>
          <a:prstGeom prst="rect">
            <a:avLst/>
          </a:prstGeom>
        </p:spPr>
        <p:txBody>
          <a:bodyPr lIns="90877" tIns="45442" rIns="90877" bIns="45442"/>
          <a:lstStyle>
            <a:lvl1pPr marL="342900" indent="-342900" algn="l" rtl="0" eaLnBrk="0" fontAlgn="base" hangingPunct="0">
              <a:spcBef>
                <a:spcPct val="20000"/>
              </a:spcBef>
              <a:spcAft>
                <a:spcPct val="0"/>
              </a:spcAft>
              <a:buFont typeface="Verdana" pitchFamily="34" charset="0"/>
              <a:buChar char="»"/>
              <a:defRPr b="1">
                <a:solidFill>
                  <a:srgbClr val="970E2E"/>
                </a:solidFill>
                <a:latin typeface="+mn-lt"/>
                <a:ea typeface="+mn-ea"/>
                <a:cs typeface="+mn-cs"/>
              </a:defRPr>
            </a:lvl1pPr>
            <a:lvl2pPr marL="742950" indent="-285750" algn="l" rtl="0" eaLnBrk="0" fontAlgn="base" hangingPunct="0">
              <a:spcBef>
                <a:spcPct val="20000"/>
              </a:spcBef>
              <a:spcAft>
                <a:spcPct val="0"/>
              </a:spcAft>
              <a:buSzPct val="50000"/>
              <a:buFont typeface="Lucida Sans Unicode" pitchFamily="34" charset="0"/>
              <a:buChar char="▼"/>
              <a:defRPr>
                <a:solidFill>
                  <a:srgbClr val="827561"/>
                </a:solidFill>
                <a:latin typeface="+mn-lt"/>
              </a:defRPr>
            </a:lvl2pPr>
            <a:lvl3pPr marL="1143000" indent="-228600" algn="l" rtl="0" eaLnBrk="0" fontAlgn="base" hangingPunct="0">
              <a:spcBef>
                <a:spcPct val="20000"/>
              </a:spcBef>
              <a:spcAft>
                <a:spcPct val="0"/>
              </a:spcAft>
              <a:buSzPct val="50000"/>
              <a:buFont typeface="Lucida Sans Unicode" pitchFamily="34" charset="0"/>
              <a:buChar char="▼"/>
              <a:defRPr sz="1600">
                <a:solidFill>
                  <a:srgbClr val="827561"/>
                </a:solidFill>
                <a:latin typeface="+mn-lt"/>
              </a:defRPr>
            </a:lvl3pPr>
            <a:lvl4pPr marL="1600200" indent="-228600" algn="l" rtl="0" eaLnBrk="0" fontAlgn="base" hangingPunct="0">
              <a:spcBef>
                <a:spcPct val="20000"/>
              </a:spcBef>
              <a:spcAft>
                <a:spcPct val="0"/>
              </a:spcAft>
              <a:buSzPct val="50000"/>
              <a:buFont typeface="Lucida Sans Unicode" pitchFamily="34" charset="0"/>
              <a:buChar char="▼"/>
              <a:defRPr sz="1400">
                <a:solidFill>
                  <a:srgbClr val="827561"/>
                </a:solidFill>
                <a:latin typeface="+mn-lt"/>
              </a:defRPr>
            </a:lvl4pPr>
            <a:lvl5pPr marL="2057400" indent="-228600" algn="l" rtl="0" eaLnBrk="0" fontAlgn="base" hangingPunct="0">
              <a:spcBef>
                <a:spcPct val="20000"/>
              </a:spcBef>
              <a:spcAft>
                <a:spcPct val="0"/>
              </a:spcAft>
              <a:buSzPct val="50000"/>
              <a:buFont typeface="Lucida Sans Unicode" pitchFamily="34" charset="0"/>
              <a:buChar char="▼"/>
              <a:defRPr sz="1200">
                <a:solidFill>
                  <a:srgbClr val="827561"/>
                </a:solidFill>
                <a:latin typeface="+mn-lt"/>
              </a:defRPr>
            </a:lvl5pPr>
            <a:lvl6pPr marL="25146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6pPr>
            <a:lvl7pPr marL="29718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7pPr>
            <a:lvl8pPr marL="34290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8pPr>
            <a:lvl9pPr marL="38862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9pPr>
          </a:lstStyle>
          <a:p>
            <a:pPr marL="0" indent="0">
              <a:buNone/>
            </a:pPr>
            <a:r>
              <a:rPr lang="en-GB" sz="1200" dirty="0"/>
              <a:t>Construction Stage</a:t>
            </a:r>
          </a:p>
          <a:p>
            <a:pPr lvl="0"/>
            <a:r>
              <a:rPr lang="en-GB" sz="1200" dirty="0"/>
              <a:t>Sectional air permeability testing in a large/complex building</a:t>
            </a:r>
          </a:p>
          <a:p>
            <a:pPr marL="0" indent="0">
              <a:spcAft>
                <a:spcPct val="20000"/>
              </a:spcAft>
              <a:buNone/>
            </a:pPr>
            <a:endParaRPr lang="en-GB" sz="1200" dirty="0"/>
          </a:p>
          <a:p>
            <a:endParaRPr lang="en-GB" sz="1200" dirty="0"/>
          </a:p>
        </p:txBody>
      </p:sp>
      <p:pic>
        <p:nvPicPr>
          <p:cNvPr id="7" name="Picture 3" descr="C:\Users\MOHAMMK\Downloads\3094-AAR-A-02-GA-1002-page-001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72278" y="579232"/>
            <a:ext cx="4139952" cy="40873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449273" y="2522510"/>
            <a:ext cx="792088" cy="1764478"/>
          </a:xfrm>
          <a:prstGeom prst="rect">
            <a:avLst/>
          </a:prstGeom>
          <a:solidFill>
            <a:srgbClr val="BBE0E3">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lIns="90877" tIns="45442" rIns="90877" bIns="45442" rtlCol="0" anchor="ctr"/>
          <a:lstStyle/>
          <a:p>
            <a:pPr algn="ctr"/>
            <a:endParaRPr lang="en-GB" dirty="0"/>
          </a:p>
        </p:txBody>
      </p:sp>
      <p:sp>
        <p:nvSpPr>
          <p:cNvPr id="9" name="Rectangle 8"/>
          <p:cNvSpPr/>
          <p:nvPr/>
        </p:nvSpPr>
        <p:spPr>
          <a:xfrm>
            <a:off x="7449273" y="982888"/>
            <a:ext cx="792088" cy="1503953"/>
          </a:xfrm>
          <a:prstGeom prst="rect">
            <a:avLst/>
          </a:prstGeom>
          <a:solidFill>
            <a:srgbClr val="FF3300">
              <a:alpha val="58824"/>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77" tIns="45442" rIns="90877" bIns="45442" rtlCol="0" anchor="ctr"/>
          <a:lstStyle/>
          <a:p>
            <a:pPr algn="ctr"/>
            <a:endParaRPr lang="en-GB" dirty="0"/>
          </a:p>
        </p:txBody>
      </p:sp>
      <p:sp>
        <p:nvSpPr>
          <p:cNvPr id="10" name="Rectangle 9"/>
          <p:cNvSpPr/>
          <p:nvPr/>
        </p:nvSpPr>
        <p:spPr>
          <a:xfrm>
            <a:off x="5176333" y="982835"/>
            <a:ext cx="621470" cy="1584176"/>
          </a:xfrm>
          <a:prstGeom prst="rect">
            <a:avLst/>
          </a:prstGeom>
          <a:solidFill>
            <a:srgbClr val="FF9900">
              <a:alpha val="58824"/>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90877" tIns="45442" rIns="90877" bIns="45442" rtlCol="0" anchor="ctr"/>
          <a:lstStyle/>
          <a:p>
            <a:pPr algn="ctr"/>
            <a:endParaRPr lang="en-GB" dirty="0"/>
          </a:p>
        </p:txBody>
      </p:sp>
      <p:pic>
        <p:nvPicPr>
          <p:cNvPr id="1026" name="Picture 2" descr="C:\Users\DONNA\AppData\Local\Microsoft\Windows\Temporary Internet Files\Content.Outlook\QEOZWN9K\2015-06-22 08 59 37 (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11031" y="1734865"/>
            <a:ext cx="2809065" cy="15800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0267" y="3545577"/>
            <a:ext cx="2302205" cy="129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Users\ELLIMEJ\Desktop\Logo's\WD_Primary_1852_CMYK[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808004" cy="52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763617"/>
      </p:ext>
    </p:extLst>
  </p:cSld>
  <p:clrMapOvr>
    <a:masterClrMapping/>
  </p:clrMapOvr>
  <mc:AlternateContent xmlns:mc="http://schemas.openxmlformats.org/markup-compatibility/2006" xmlns:p14="http://schemas.microsoft.com/office/powerpoint/2010/main">
    <mc:Choice Requires="p14">
      <p:transition spd="slow" p14:dur="2000" advTm="77326"/>
    </mc:Choice>
    <mc:Fallback xmlns="">
      <p:transition spd="slow" advTm="77326"/>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p:cNvSpPr txBox="1">
            <a:spLocks noChangeArrowheads="1"/>
          </p:cNvSpPr>
          <p:nvPr/>
        </p:nvSpPr>
        <p:spPr>
          <a:xfrm>
            <a:off x="198282" y="636071"/>
            <a:ext cx="5693231" cy="972108"/>
          </a:xfrm>
          <a:prstGeom prst="rect">
            <a:avLst/>
          </a:prstGeom>
        </p:spPr>
        <p:txBody>
          <a:bodyPr lIns="90877" tIns="45442" rIns="90877" bIns="45442"/>
          <a:lstStyle>
            <a:lvl1pPr marL="342900" indent="-342900" algn="l" rtl="0" eaLnBrk="0" fontAlgn="base" hangingPunct="0">
              <a:spcBef>
                <a:spcPct val="20000"/>
              </a:spcBef>
              <a:spcAft>
                <a:spcPct val="0"/>
              </a:spcAft>
              <a:buFont typeface="Verdana" pitchFamily="34" charset="0"/>
              <a:buChar char="»"/>
              <a:defRPr b="1">
                <a:solidFill>
                  <a:srgbClr val="970E2E"/>
                </a:solidFill>
                <a:latin typeface="+mn-lt"/>
                <a:ea typeface="+mn-ea"/>
                <a:cs typeface="+mn-cs"/>
              </a:defRPr>
            </a:lvl1pPr>
            <a:lvl2pPr marL="742950" indent="-285750" algn="l" rtl="0" eaLnBrk="0" fontAlgn="base" hangingPunct="0">
              <a:spcBef>
                <a:spcPct val="20000"/>
              </a:spcBef>
              <a:spcAft>
                <a:spcPct val="0"/>
              </a:spcAft>
              <a:buSzPct val="50000"/>
              <a:buFont typeface="Lucida Sans Unicode" pitchFamily="34" charset="0"/>
              <a:buChar char="▼"/>
              <a:defRPr>
                <a:solidFill>
                  <a:srgbClr val="827561"/>
                </a:solidFill>
                <a:latin typeface="+mn-lt"/>
              </a:defRPr>
            </a:lvl2pPr>
            <a:lvl3pPr marL="1143000" indent="-228600" algn="l" rtl="0" eaLnBrk="0" fontAlgn="base" hangingPunct="0">
              <a:spcBef>
                <a:spcPct val="20000"/>
              </a:spcBef>
              <a:spcAft>
                <a:spcPct val="0"/>
              </a:spcAft>
              <a:buSzPct val="50000"/>
              <a:buFont typeface="Lucida Sans Unicode" pitchFamily="34" charset="0"/>
              <a:buChar char="▼"/>
              <a:defRPr sz="1600">
                <a:solidFill>
                  <a:srgbClr val="827561"/>
                </a:solidFill>
                <a:latin typeface="+mn-lt"/>
              </a:defRPr>
            </a:lvl3pPr>
            <a:lvl4pPr marL="1600200" indent="-228600" algn="l" rtl="0" eaLnBrk="0" fontAlgn="base" hangingPunct="0">
              <a:spcBef>
                <a:spcPct val="20000"/>
              </a:spcBef>
              <a:spcAft>
                <a:spcPct val="0"/>
              </a:spcAft>
              <a:buSzPct val="50000"/>
              <a:buFont typeface="Lucida Sans Unicode" pitchFamily="34" charset="0"/>
              <a:buChar char="▼"/>
              <a:defRPr sz="1400">
                <a:solidFill>
                  <a:srgbClr val="827561"/>
                </a:solidFill>
                <a:latin typeface="+mn-lt"/>
              </a:defRPr>
            </a:lvl4pPr>
            <a:lvl5pPr marL="2057400" indent="-228600" algn="l" rtl="0" eaLnBrk="0" fontAlgn="base" hangingPunct="0">
              <a:spcBef>
                <a:spcPct val="20000"/>
              </a:spcBef>
              <a:spcAft>
                <a:spcPct val="0"/>
              </a:spcAft>
              <a:buSzPct val="50000"/>
              <a:buFont typeface="Lucida Sans Unicode" pitchFamily="34" charset="0"/>
              <a:buChar char="▼"/>
              <a:defRPr sz="1200">
                <a:solidFill>
                  <a:srgbClr val="827561"/>
                </a:solidFill>
                <a:latin typeface="+mn-lt"/>
              </a:defRPr>
            </a:lvl5pPr>
            <a:lvl6pPr marL="25146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6pPr>
            <a:lvl7pPr marL="29718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7pPr>
            <a:lvl8pPr marL="34290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8pPr>
            <a:lvl9pPr marL="3886200" indent="-228600" algn="l" rtl="0" fontAlgn="base">
              <a:spcBef>
                <a:spcPct val="20000"/>
              </a:spcBef>
              <a:spcAft>
                <a:spcPct val="0"/>
              </a:spcAft>
              <a:buSzPct val="50000"/>
              <a:buFont typeface="Lucida Sans Unicode" pitchFamily="34" charset="0"/>
              <a:buChar char="▼"/>
              <a:defRPr sz="1200">
                <a:solidFill>
                  <a:srgbClr val="827561"/>
                </a:solidFill>
                <a:latin typeface="+mn-lt"/>
              </a:defRPr>
            </a:lvl9pPr>
          </a:lstStyle>
          <a:p>
            <a:pPr marL="0" indent="0">
              <a:buNone/>
            </a:pPr>
            <a:r>
              <a:rPr lang="en-GB" sz="1200" dirty="0"/>
              <a:t>Construction Stage</a:t>
            </a:r>
          </a:p>
          <a:p>
            <a:pPr lvl="0"/>
            <a:r>
              <a:rPr lang="en-GB" sz="1200" dirty="0"/>
              <a:t>Achieving Passivhaus standard on build quality control measures</a:t>
            </a:r>
          </a:p>
          <a:p>
            <a:pPr lvl="0"/>
            <a:r>
              <a:rPr lang="en-GB" sz="1200" dirty="0"/>
              <a:t>Procurement limitations and PHPP design penalties on large-scale AHUs</a:t>
            </a:r>
          </a:p>
          <a:p>
            <a:pPr marL="0" indent="0">
              <a:spcAft>
                <a:spcPct val="20000"/>
              </a:spcAft>
              <a:buNone/>
            </a:pPr>
            <a:endParaRPr lang="en-GB" sz="1200" dirty="0"/>
          </a:p>
          <a:p>
            <a:endParaRPr lang="en-GB" sz="12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83" y="1608179"/>
            <a:ext cx="3841282" cy="2847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DONNA\AppData\Local\Microsoft\Windows\Temporary Internet Files\Content.Outlook\QEOZWN9K\IMG_833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98380" y="1546313"/>
            <a:ext cx="3961435" cy="2971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ELLIMEJ\Desktop\Logo's\WD_Primary_1852_CMYK[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808004" cy="52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121731"/>
      </p:ext>
    </p:extLst>
  </p:cSld>
  <p:clrMapOvr>
    <a:masterClrMapping/>
  </p:clrMapOvr>
  <mc:AlternateContent xmlns:mc="http://schemas.openxmlformats.org/markup-compatibility/2006" xmlns:p14="http://schemas.microsoft.com/office/powerpoint/2010/main">
    <mc:Choice Requires="p14">
      <p:transition spd="slow" p14:dur="2000" advTm="161824"/>
    </mc:Choice>
    <mc:Fallback xmlns="">
      <p:transition spd="slow" advTm="161824"/>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357504"/>
            <a:ext cx="7848872" cy="864096"/>
          </a:xfrm>
        </p:spPr>
        <p:txBody>
          <a:bodyPr>
            <a:normAutofit/>
          </a:bodyPr>
          <a:lstStyle/>
          <a:p>
            <a:pPr algn="ctr"/>
            <a:r>
              <a:rPr lang="en-GB" sz="2000" b="1" dirty="0"/>
              <a:t>Soft Landings - Translating </a:t>
            </a:r>
            <a:br>
              <a:rPr lang="en-GB" sz="2000" b="1" dirty="0"/>
            </a:br>
            <a:r>
              <a:rPr lang="en-GB" sz="2000" b="1" dirty="0"/>
              <a:t>Passivhaus/Low Carbon Build to Low Carbon Operation </a:t>
            </a:r>
          </a:p>
        </p:txBody>
      </p:sp>
      <p:sp>
        <p:nvSpPr>
          <p:cNvPr id="3" name="Text Placeholder 2"/>
          <p:cNvSpPr>
            <a:spLocks noGrp="1"/>
          </p:cNvSpPr>
          <p:nvPr>
            <p:ph type="body" sz="quarter" idx="10"/>
          </p:nvPr>
        </p:nvSpPr>
        <p:spPr>
          <a:xfrm>
            <a:off x="932017" y="1579646"/>
            <a:ext cx="5400600" cy="3256873"/>
          </a:xfrm>
        </p:spPr>
        <p:txBody>
          <a:bodyPr/>
          <a:lstStyle/>
          <a:p>
            <a:pPr marL="342900" indent="-342900">
              <a:buFontTx/>
              <a:buChar char="-"/>
            </a:pPr>
            <a:r>
              <a:rPr lang="en-GB" sz="1600" dirty="0"/>
              <a:t>Soft Landings and Passivhaus (needs to go hand-in-hand).</a:t>
            </a:r>
          </a:p>
          <a:p>
            <a:pPr marL="342900" indent="-342900">
              <a:buFontTx/>
              <a:buChar char="-"/>
            </a:pPr>
            <a:r>
              <a:rPr lang="en-GB" sz="1600" dirty="0"/>
              <a:t>Involvement in Soft Landings (final stages of construction, handover and post occupancy support for 3 years).</a:t>
            </a:r>
          </a:p>
          <a:p>
            <a:pPr marL="342900" indent="-342900">
              <a:buFontTx/>
              <a:buChar char="-"/>
            </a:pPr>
            <a:r>
              <a:rPr lang="en-GB" sz="1600" dirty="0"/>
              <a:t>Importance of operations and actual use of the building from a energy and carbon reduction strategy is paramount.</a:t>
            </a:r>
          </a:p>
          <a:p>
            <a:pPr marL="342900" indent="-342900">
              <a:buFontTx/>
              <a:buChar char="-"/>
            </a:pPr>
            <a:r>
              <a:rPr lang="en-GB" sz="1600" dirty="0"/>
              <a:t>Building user training during handover is key.</a:t>
            </a:r>
          </a:p>
          <a:p>
            <a:pPr marL="342900" indent="-342900">
              <a:buFontTx/>
              <a:buChar char="-"/>
            </a:pPr>
            <a:r>
              <a:rPr lang="en-GB" sz="1600" dirty="0"/>
              <a:t>First time where users, University FM teams and contractor working together post construction.</a:t>
            </a:r>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858" b="22238"/>
          <a:stretch/>
        </p:blipFill>
        <p:spPr bwMode="auto">
          <a:xfrm>
            <a:off x="6531121" y="1931862"/>
            <a:ext cx="1346486" cy="1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Soft Landings feather 1 grey trans.tif"/>
          <p:cNvPicPr>
            <a:picLocks noChangeAspect="1"/>
          </p:cNvPicPr>
          <p:nvPr/>
        </p:nvPicPr>
        <p:blipFill>
          <a:blip r:embed="rId3" cstate="email">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6177876" y="3208083"/>
            <a:ext cx="1699731" cy="494510"/>
          </a:xfrm>
          <a:prstGeom prst="rect">
            <a:avLst/>
          </a:prstGeom>
          <a:ln>
            <a:noFill/>
          </a:ln>
          <a:effectLst>
            <a:outerShdw blurRad="965200" dir="8100000" sx="95000" sy="95000" algn="tl" rotWithShape="0">
              <a:schemeClr val="bg2">
                <a:lumMod val="60000"/>
                <a:lumOff val="40000"/>
                <a:alpha val="36000"/>
              </a:schemeClr>
            </a:outerShdw>
          </a:effectLst>
        </p:spPr>
      </p:pic>
      <p:pic>
        <p:nvPicPr>
          <p:cNvPr id="6" name="Picture 5" descr="C:\Users\ELLIMEJ\Desktop\Logo's\WD_Primary_1852_CMYK[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808004" cy="521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0" y="4817620"/>
            <a:ext cx="1619726" cy="324683"/>
          </a:xfrm>
          <a:prstGeom prst="rect">
            <a:avLst/>
          </a:prstGeom>
        </p:spPr>
      </p:pic>
    </p:spTree>
    <p:extLst>
      <p:ext uri="{BB962C8B-B14F-4D97-AF65-F5344CB8AC3E}">
        <p14:creationId xmlns:p14="http://schemas.microsoft.com/office/powerpoint/2010/main" val="4063871077"/>
      </p:ext>
    </p:extLst>
  </p:cSld>
  <p:clrMapOvr>
    <a:masterClrMapping/>
  </p:clrMapOvr>
  <mc:AlternateContent xmlns:mc="http://schemas.openxmlformats.org/markup-compatibility/2006" xmlns:p14="http://schemas.microsoft.com/office/powerpoint/2010/main">
    <mc:Choice Requires="p14">
      <p:transition spd="slow" p14:dur="2000" advTm="145027"/>
    </mc:Choice>
    <mc:Fallback xmlns="">
      <p:transition spd="slow" advTm="145027"/>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228146054"/>
              </p:ext>
            </p:extLst>
          </p:nvPr>
        </p:nvGraphicFramePr>
        <p:xfrm>
          <a:off x="1475656" y="1599642"/>
          <a:ext cx="6054526" cy="2846516"/>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txBox="1">
            <a:spLocks/>
          </p:cNvSpPr>
          <p:nvPr/>
        </p:nvSpPr>
        <p:spPr>
          <a:xfrm>
            <a:off x="323528" y="357504"/>
            <a:ext cx="8424936" cy="1080120"/>
          </a:xfrm>
          <a:prstGeom prst="rect">
            <a:avLst/>
          </a:prstGeom>
        </p:spPr>
        <p:txBody>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r>
              <a:rPr lang="en-GB" sz="2400" b="1" dirty="0"/>
              <a:t>Soft Landings - Translating </a:t>
            </a:r>
            <a:br>
              <a:rPr lang="en-GB" sz="2400" b="1" dirty="0"/>
            </a:br>
            <a:r>
              <a:rPr lang="en-GB" sz="2400" b="1" dirty="0"/>
              <a:t>Passivhaus/Low Carbon Build to Low Carbon Operation </a:t>
            </a:r>
          </a:p>
        </p:txBody>
      </p:sp>
      <p:pic>
        <p:nvPicPr>
          <p:cNvPr id="5" name="Picture 4" descr="C:\Users\ELLIMEJ\Desktop\Logo's\WD_Primary_1852_CMYK[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08004" cy="521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0" y="4817620"/>
            <a:ext cx="1619726" cy="324683"/>
          </a:xfrm>
          <a:prstGeom prst="rect">
            <a:avLst/>
          </a:prstGeom>
        </p:spPr>
      </p:pic>
    </p:spTree>
    <p:extLst>
      <p:ext uri="{BB962C8B-B14F-4D97-AF65-F5344CB8AC3E}">
        <p14:creationId xmlns:p14="http://schemas.microsoft.com/office/powerpoint/2010/main" val="965413912"/>
      </p:ext>
    </p:extLst>
  </p:cSld>
  <p:clrMapOvr>
    <a:masterClrMapping/>
  </p:clrMapOvr>
  <mc:AlternateContent xmlns:mc="http://schemas.openxmlformats.org/markup-compatibility/2006" xmlns:p14="http://schemas.microsoft.com/office/powerpoint/2010/main">
    <mc:Choice Requires="p14">
      <p:transition spd="slow" p14:dur="2000" advTm="39143"/>
    </mc:Choice>
    <mc:Fallback xmlns="">
      <p:transition spd="slow" advTm="39143"/>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63830" y="552045"/>
            <a:ext cx="4105072" cy="4105072"/>
          </a:xfrm>
          <a:prstGeom prst="rect">
            <a:avLst/>
          </a:prstGeom>
        </p:spPr>
      </p:pic>
      <p:sp>
        <p:nvSpPr>
          <p:cNvPr id="5" name="Text Placeholder 2"/>
          <p:cNvSpPr txBox="1">
            <a:spLocks/>
          </p:cNvSpPr>
          <p:nvPr/>
        </p:nvSpPr>
        <p:spPr>
          <a:xfrm>
            <a:off x="1122425" y="1201483"/>
            <a:ext cx="3488484" cy="3455634"/>
          </a:xfrm>
          <a:prstGeom prst="rect">
            <a:avLst/>
          </a:prstGeom>
        </p:spPr>
        <p:txBody>
          <a:bodyPr/>
          <a:lstStyle>
            <a:lvl1pPr marL="303788" indent="-303788" algn="just" defTabSz="811015" rtl="0" eaLnBrk="0" fontAlgn="base" hangingPunct="0">
              <a:lnSpc>
                <a:spcPct val="120000"/>
              </a:lnSpc>
              <a:spcBef>
                <a:spcPct val="20000"/>
              </a:spcBef>
              <a:spcAft>
                <a:spcPct val="0"/>
              </a:spcAft>
              <a:defRPr sz="700">
                <a:solidFill>
                  <a:schemeClr val="tx1"/>
                </a:solidFill>
                <a:latin typeface="+mn-lt"/>
                <a:ea typeface="+mn-ea"/>
                <a:cs typeface="+mn-cs"/>
              </a:defRPr>
            </a:lvl1pPr>
            <a:lvl2pPr marL="877355" indent="-472294" algn="l" defTabSz="811015" rtl="0" eaLnBrk="0" fontAlgn="base" hangingPunct="0">
              <a:spcBef>
                <a:spcPct val="20000"/>
              </a:spcBef>
              <a:spcAft>
                <a:spcPct val="0"/>
              </a:spcAft>
              <a:buChar char="–"/>
              <a:defRPr sz="2500">
                <a:solidFill>
                  <a:schemeClr val="tx1"/>
                </a:solidFill>
                <a:latin typeface="+mn-lt"/>
              </a:defRPr>
            </a:lvl2pPr>
            <a:lvl3pPr marL="1219574" indent="-408558" algn="l" defTabSz="811015" rtl="0" eaLnBrk="0" fontAlgn="base" hangingPunct="0">
              <a:spcBef>
                <a:spcPct val="20000"/>
              </a:spcBef>
              <a:spcAft>
                <a:spcPct val="0"/>
              </a:spcAft>
              <a:buChar char="•"/>
              <a:defRPr sz="2200">
                <a:solidFill>
                  <a:schemeClr val="tx1"/>
                </a:solidFill>
                <a:latin typeface="+mn-lt"/>
              </a:defRPr>
            </a:lvl3pPr>
            <a:lvl4pPr marL="1552187" indent="-335239" algn="l" defTabSz="811015" rtl="0" eaLnBrk="0" fontAlgn="base" hangingPunct="0">
              <a:spcBef>
                <a:spcPct val="20000"/>
              </a:spcBef>
              <a:spcAft>
                <a:spcPct val="0"/>
              </a:spcAft>
              <a:buChar char="–"/>
              <a:defRPr sz="1800">
                <a:solidFill>
                  <a:schemeClr val="tx1"/>
                </a:solidFill>
                <a:latin typeface="+mn-lt"/>
              </a:defRPr>
            </a:lvl4pPr>
            <a:lvl5pPr marL="1956379" indent="-334366" algn="l" defTabSz="811015" rtl="0" eaLnBrk="0" fontAlgn="base" hangingPunct="0">
              <a:spcBef>
                <a:spcPct val="20000"/>
              </a:spcBef>
              <a:spcAft>
                <a:spcPct val="0"/>
              </a:spcAft>
              <a:buChar char="»"/>
              <a:defRPr sz="1800">
                <a:solidFill>
                  <a:schemeClr val="tx1"/>
                </a:solidFill>
                <a:latin typeface="+mn-lt"/>
              </a:defRPr>
            </a:lvl5pPr>
            <a:lvl6pPr marL="2207809" indent="-334366" algn="l" defTabSz="811015" rtl="0" fontAlgn="base">
              <a:spcBef>
                <a:spcPct val="20000"/>
              </a:spcBef>
              <a:spcAft>
                <a:spcPct val="0"/>
              </a:spcAft>
              <a:buChar char="»"/>
              <a:defRPr sz="1800">
                <a:solidFill>
                  <a:schemeClr val="tx1"/>
                </a:solidFill>
                <a:latin typeface="+mn-lt"/>
              </a:defRPr>
            </a:lvl6pPr>
            <a:lvl7pPr marL="2459227" indent="-334366" algn="l" defTabSz="811015" rtl="0" fontAlgn="base">
              <a:spcBef>
                <a:spcPct val="20000"/>
              </a:spcBef>
              <a:spcAft>
                <a:spcPct val="0"/>
              </a:spcAft>
              <a:buChar char="»"/>
              <a:defRPr sz="1800">
                <a:solidFill>
                  <a:schemeClr val="tx1"/>
                </a:solidFill>
                <a:latin typeface="+mn-lt"/>
              </a:defRPr>
            </a:lvl7pPr>
            <a:lvl8pPr marL="2710649" indent="-334366" algn="l" defTabSz="811015" rtl="0" fontAlgn="base">
              <a:spcBef>
                <a:spcPct val="20000"/>
              </a:spcBef>
              <a:spcAft>
                <a:spcPct val="0"/>
              </a:spcAft>
              <a:buChar char="»"/>
              <a:defRPr sz="1800">
                <a:solidFill>
                  <a:schemeClr val="tx1"/>
                </a:solidFill>
                <a:latin typeface="+mn-lt"/>
              </a:defRPr>
            </a:lvl8pPr>
            <a:lvl9pPr marL="2962074" indent="-334366" algn="l" defTabSz="811015" rtl="0" fontAlgn="base">
              <a:spcBef>
                <a:spcPct val="20000"/>
              </a:spcBef>
              <a:spcAft>
                <a:spcPct val="0"/>
              </a:spcAft>
              <a:buChar char="»"/>
              <a:defRPr sz="1800">
                <a:solidFill>
                  <a:schemeClr val="tx1"/>
                </a:solidFill>
                <a:latin typeface="+mn-lt"/>
              </a:defRPr>
            </a:lvl9pPr>
          </a:lstStyle>
          <a:p>
            <a:pPr marL="171450" indent="-171450">
              <a:buFont typeface="Wingdings" panose="05000000000000000000" pitchFamily="2" charset="2"/>
              <a:buChar char="ü"/>
            </a:pPr>
            <a:r>
              <a:rPr lang="en-GB" sz="1000" kern="0" dirty="0" smtClean="0"/>
              <a:t>Total GIA -13,526 m</a:t>
            </a:r>
            <a:r>
              <a:rPr lang="en-GB" sz="1000" kern="0" baseline="30000" dirty="0" smtClean="0"/>
              <a:t>2</a:t>
            </a:r>
            <a:endParaRPr lang="en-GB" sz="1000" kern="0" dirty="0" smtClean="0"/>
          </a:p>
          <a:p>
            <a:pPr marL="171450" indent="-171450">
              <a:buFont typeface="Wingdings" panose="05000000000000000000" pitchFamily="2" charset="2"/>
              <a:buChar char="ü"/>
            </a:pPr>
            <a:r>
              <a:rPr lang="en-GB" sz="1000" kern="0" dirty="0" smtClean="0"/>
              <a:t>Certified to the PassivHaus standard </a:t>
            </a:r>
          </a:p>
          <a:p>
            <a:pPr marL="171450" indent="-171450">
              <a:buFont typeface="Wingdings" panose="05000000000000000000" pitchFamily="2" charset="2"/>
              <a:buChar char="ü"/>
            </a:pPr>
            <a:r>
              <a:rPr lang="en-GB" sz="1000" kern="0" dirty="0" smtClean="0"/>
              <a:t>15 kWh/m2 per year heating demand</a:t>
            </a:r>
          </a:p>
          <a:p>
            <a:pPr marL="171450" indent="-171450">
              <a:buFont typeface="Wingdings" panose="05000000000000000000" pitchFamily="2" charset="2"/>
              <a:buChar char="ü"/>
            </a:pPr>
            <a:r>
              <a:rPr lang="en-GB" sz="1000" kern="0" dirty="0" smtClean="0"/>
              <a:t>120 kWh/m</a:t>
            </a:r>
            <a:r>
              <a:rPr lang="en-GB" sz="1000" kern="0" baseline="30000" dirty="0" smtClean="0"/>
              <a:t>2</a:t>
            </a:r>
            <a:r>
              <a:rPr lang="en-GB" sz="1000" kern="0" dirty="0" smtClean="0"/>
              <a:t> per year total primary energy demand </a:t>
            </a:r>
          </a:p>
          <a:p>
            <a:pPr marL="171450" indent="-171450">
              <a:buFont typeface="Wingdings" panose="05000000000000000000" pitchFamily="2" charset="2"/>
              <a:buChar char="ü"/>
            </a:pPr>
            <a:r>
              <a:rPr lang="en-GB" sz="1000" kern="0" dirty="0" smtClean="0"/>
              <a:t>BREEAM ‘Excellent’ Rating</a:t>
            </a:r>
          </a:p>
          <a:p>
            <a:pPr marL="171450" indent="-171450">
              <a:buFont typeface="Wingdings" panose="05000000000000000000" pitchFamily="2" charset="2"/>
              <a:buChar char="ü"/>
            </a:pPr>
            <a:r>
              <a:rPr lang="en-GB" sz="1000" kern="0" dirty="0" smtClean="0"/>
              <a:t>Air-tightness target of 1m</a:t>
            </a:r>
            <a:r>
              <a:rPr lang="en-GB" sz="1000" kern="0" baseline="30000" dirty="0" smtClean="0"/>
              <a:t>3</a:t>
            </a:r>
            <a:r>
              <a:rPr lang="en-GB" sz="1000" kern="0" dirty="0" smtClean="0"/>
              <a:t>/m</a:t>
            </a:r>
            <a:r>
              <a:rPr lang="en-GB" sz="1000" kern="0" baseline="30000" dirty="0" smtClean="0"/>
              <a:t>2</a:t>
            </a:r>
            <a:r>
              <a:rPr lang="en-GB" sz="1000" kern="0" dirty="0" smtClean="0"/>
              <a:t>.hr @50Pa (0.33 ACH)</a:t>
            </a:r>
          </a:p>
          <a:p>
            <a:pPr marL="171450" indent="-171450">
              <a:buFont typeface="Wingdings" panose="05000000000000000000" pitchFamily="2" charset="2"/>
              <a:buChar char="ü"/>
            </a:pPr>
            <a:r>
              <a:rPr lang="en-GB" sz="1000" kern="0" dirty="0" smtClean="0"/>
              <a:t>Energy Performance Certificate ‘A’</a:t>
            </a:r>
          </a:p>
          <a:p>
            <a:pPr marL="171450" indent="-171450">
              <a:buFont typeface="Wingdings" panose="05000000000000000000" pitchFamily="2" charset="2"/>
              <a:buChar char="ü"/>
            </a:pPr>
            <a:r>
              <a:rPr lang="en-GB" sz="1000" kern="0" dirty="0" smtClean="0"/>
              <a:t>DEC rating target of ‘A ‘– how the building performs in use</a:t>
            </a:r>
          </a:p>
          <a:p>
            <a:pPr marL="171450" indent="-171450">
              <a:buFont typeface="Wingdings" panose="05000000000000000000" pitchFamily="2" charset="2"/>
              <a:buChar char="ü"/>
            </a:pPr>
            <a:r>
              <a:rPr lang="en-GB" sz="1000" kern="0" dirty="0" smtClean="0"/>
              <a:t>First use of computer controlled shading system in the UK</a:t>
            </a:r>
          </a:p>
          <a:p>
            <a:pPr marL="171450" indent="-171450">
              <a:buFont typeface="Wingdings" panose="05000000000000000000" pitchFamily="2" charset="2"/>
              <a:buChar char="ü"/>
            </a:pPr>
            <a:r>
              <a:rPr lang="en-GB" sz="1000" kern="0" dirty="0" smtClean="0"/>
              <a:t>Ground to Air Heat Exchange Labyrinth under the building - </a:t>
            </a:r>
            <a:r>
              <a:rPr lang="en-GB" altLang="en-US" sz="1000" kern="0" dirty="0" smtClean="0"/>
              <a:t>1.6km of ventilation pipework</a:t>
            </a:r>
            <a:endParaRPr lang="en-GB" sz="1000" kern="0" dirty="0" smtClean="0"/>
          </a:p>
          <a:p>
            <a:pPr marL="171450" indent="-171450">
              <a:buFont typeface="Wingdings" panose="05000000000000000000" pitchFamily="2" charset="2"/>
              <a:buChar char="ü"/>
            </a:pPr>
            <a:r>
              <a:rPr lang="en-GB" sz="1000" kern="0" dirty="0" smtClean="0"/>
              <a:t>Connected to the Leicester District Heating Scheme &amp; CHP unit within the University</a:t>
            </a:r>
          </a:p>
          <a:p>
            <a:pPr marL="171450" indent="-171450">
              <a:buFont typeface="Wingdings" panose="05000000000000000000" pitchFamily="2" charset="2"/>
              <a:buChar char="ü"/>
            </a:pPr>
            <a:r>
              <a:rPr lang="en-GB" sz="1000" kern="0" dirty="0" smtClean="0"/>
              <a:t>£42M investment by the University</a:t>
            </a:r>
            <a:endParaRPr lang="en-GB" sz="1400" kern="0" dirty="0" smtClean="0"/>
          </a:p>
          <a:p>
            <a:endParaRPr lang="en-GB" sz="1400" kern="0" dirty="0"/>
          </a:p>
        </p:txBody>
      </p:sp>
      <p:sp>
        <p:nvSpPr>
          <p:cNvPr id="2" name="TextBox 1"/>
          <p:cNvSpPr txBox="1"/>
          <p:nvPr/>
        </p:nvSpPr>
        <p:spPr>
          <a:xfrm>
            <a:off x="1206230" y="691383"/>
            <a:ext cx="2788596" cy="369332"/>
          </a:xfrm>
          <a:prstGeom prst="rect">
            <a:avLst/>
          </a:prstGeom>
          <a:noFill/>
        </p:spPr>
        <p:txBody>
          <a:bodyPr wrap="square" rtlCol="0">
            <a:spAutoFit/>
          </a:bodyPr>
          <a:lstStyle/>
          <a:p>
            <a:pPr algn="l"/>
            <a:r>
              <a:rPr lang="en-GB" sz="1800" u="sng" dirty="0" smtClean="0"/>
              <a:t>Key Facts</a:t>
            </a:r>
            <a:endParaRPr lang="en-GB" sz="1800" u="sng" dirty="0"/>
          </a:p>
        </p:txBody>
      </p:sp>
      <p:pic>
        <p:nvPicPr>
          <p:cNvPr id="6" name="Picture 2" descr="C:\Users\ELLIMEJ\Desktop\Logo's\WD_Primary_1852_CMYK[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30" y="162973"/>
            <a:ext cx="808004" cy="52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284512"/>
      </p:ext>
    </p:extLst>
  </p:cSld>
  <p:clrMapOvr>
    <a:masterClrMapping/>
  </p:clrMapOvr>
  <mc:AlternateContent xmlns:mc="http://schemas.openxmlformats.org/markup-compatibility/2006" xmlns:p14="http://schemas.microsoft.com/office/powerpoint/2010/main">
    <mc:Choice Requires="p14">
      <p:transition spd="slow" p14:dur="2000" advTm="48394"/>
    </mc:Choice>
    <mc:Fallback xmlns="">
      <p:transition spd="slow" advTm="48394"/>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7505" y="262318"/>
            <a:ext cx="9027205" cy="4127390"/>
          </a:xfrm>
          <a:prstGeom prst="rect">
            <a:avLst/>
          </a:prstGeom>
        </p:spPr>
      </p:pic>
      <p:pic>
        <p:nvPicPr>
          <p:cNvPr id="3" name="Picture 2" descr="C:\Users\ELLIMEJ\Desktop\Logo's\WD_Primary_1852_CMYK[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808004" cy="52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000853"/>
      </p:ext>
    </p:extLst>
  </p:cSld>
  <p:clrMapOvr>
    <a:masterClrMapping/>
  </p:clrMapOvr>
  <mc:AlternateContent xmlns:mc="http://schemas.openxmlformats.org/markup-compatibility/2006" xmlns:p14="http://schemas.microsoft.com/office/powerpoint/2010/main">
    <mc:Choice Requires="p14">
      <p:transition spd="med" p14:dur="700" advTm="13342">
        <p:fade/>
      </p:transition>
    </mc:Choice>
    <mc:Fallback xmlns="">
      <p:transition spd="med" advTm="13342">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938134789"/>
              </p:ext>
            </p:extLst>
          </p:nvPr>
        </p:nvGraphicFramePr>
        <p:xfrm>
          <a:off x="1619673" y="3381841"/>
          <a:ext cx="6264695" cy="1334493"/>
        </p:xfrm>
        <a:graphic>
          <a:graphicData uri="http://schemas.openxmlformats.org/drawingml/2006/table">
            <a:tbl>
              <a:tblPr firstRow="1" bandRow="1">
                <a:tableStyleId>{912C8C85-51F0-491E-9774-3900AFEF0FD7}</a:tableStyleId>
              </a:tblPr>
              <a:tblGrid>
                <a:gridCol w="1366842">
                  <a:extLst>
                    <a:ext uri="{9D8B030D-6E8A-4147-A177-3AD203B41FA5}">
                      <a16:colId xmlns:a16="http://schemas.microsoft.com/office/drawing/2014/main" val="20000"/>
                    </a:ext>
                  </a:extLst>
                </a:gridCol>
                <a:gridCol w="2655185">
                  <a:extLst>
                    <a:ext uri="{9D8B030D-6E8A-4147-A177-3AD203B41FA5}">
                      <a16:colId xmlns:a16="http://schemas.microsoft.com/office/drawing/2014/main" val="20001"/>
                    </a:ext>
                  </a:extLst>
                </a:gridCol>
                <a:gridCol w="993487">
                  <a:extLst>
                    <a:ext uri="{9D8B030D-6E8A-4147-A177-3AD203B41FA5}">
                      <a16:colId xmlns:a16="http://schemas.microsoft.com/office/drawing/2014/main" val="20002"/>
                    </a:ext>
                  </a:extLst>
                </a:gridCol>
                <a:gridCol w="1249181">
                  <a:extLst>
                    <a:ext uri="{9D8B030D-6E8A-4147-A177-3AD203B41FA5}">
                      <a16:colId xmlns:a16="http://schemas.microsoft.com/office/drawing/2014/main" val="20003"/>
                    </a:ext>
                  </a:extLst>
                </a:gridCol>
              </a:tblGrid>
              <a:tr h="371475">
                <a:tc>
                  <a:txBody>
                    <a:bodyPr/>
                    <a:lstStyle/>
                    <a:p>
                      <a:r>
                        <a:rPr lang="en-GB" sz="1100" dirty="0" smtClean="0"/>
                        <a:t>Space</a:t>
                      </a:r>
                      <a:r>
                        <a:rPr lang="en-GB" sz="1100" baseline="0" dirty="0" smtClean="0"/>
                        <a:t> </a:t>
                      </a:r>
                      <a:r>
                        <a:rPr lang="en-GB" sz="1100" dirty="0" smtClean="0"/>
                        <a:t>Heating</a:t>
                      </a:r>
                      <a:r>
                        <a:rPr lang="en-GB" sz="1100" baseline="0" dirty="0" smtClean="0"/>
                        <a:t> </a:t>
                      </a:r>
                      <a:r>
                        <a:rPr lang="en-GB" sz="1100" dirty="0" smtClean="0"/>
                        <a:t>Usage</a:t>
                      </a:r>
                      <a:endParaRPr lang="en-GB" sz="1100" dirty="0"/>
                    </a:p>
                  </a:txBody>
                  <a:tcPr marL="68580" marR="68580" marT="25718" marB="25718"/>
                </a:tc>
                <a:tc>
                  <a:txBody>
                    <a:bodyPr/>
                    <a:lstStyle/>
                    <a:p>
                      <a:r>
                        <a:rPr lang="en-GB" sz="1100" dirty="0" smtClean="0"/>
                        <a:t>Basis</a:t>
                      </a:r>
                      <a:endParaRPr lang="en-GB" sz="1100" dirty="0"/>
                    </a:p>
                  </a:txBody>
                  <a:tcPr marL="68580" marR="68580" marT="25718" marB="25718"/>
                </a:tc>
                <a:tc>
                  <a:txBody>
                    <a:bodyPr/>
                    <a:lstStyle/>
                    <a:p>
                      <a:r>
                        <a:rPr lang="en-GB" sz="1100" dirty="0" smtClean="0"/>
                        <a:t>MWh/yr</a:t>
                      </a:r>
                      <a:endParaRPr lang="en-GB" sz="1100" dirty="0"/>
                    </a:p>
                  </a:txBody>
                  <a:tcPr marL="68580" marR="68580" marT="25718" marB="25718"/>
                </a:tc>
                <a:tc>
                  <a:txBody>
                    <a:bodyPr/>
                    <a:lstStyle/>
                    <a:p>
                      <a:r>
                        <a:rPr lang="en-GB" sz="1100" dirty="0" smtClean="0"/>
                        <a:t>kWh/m2.yr</a:t>
                      </a:r>
                    </a:p>
                  </a:txBody>
                  <a:tcPr marL="68580" marR="68580" marT="25718" marB="25718"/>
                </a:tc>
                <a:extLst>
                  <a:ext uri="{0D108BD9-81ED-4DB2-BD59-A6C34878D82A}">
                    <a16:rowId xmlns:a16="http://schemas.microsoft.com/office/drawing/2014/main" val="10000"/>
                  </a:ext>
                </a:extLst>
              </a:tr>
              <a:tr h="211455">
                <a:tc>
                  <a:txBody>
                    <a:bodyPr/>
                    <a:lstStyle/>
                    <a:p>
                      <a:r>
                        <a:rPr lang="en-GB" sz="1100" dirty="0" smtClean="0"/>
                        <a:t>Target</a:t>
                      </a:r>
                      <a:endParaRPr lang="en-GB" sz="1100" dirty="0"/>
                    </a:p>
                  </a:txBody>
                  <a:tcPr marL="68580" marR="68580" marT="25718" marB="25718"/>
                </a:tc>
                <a:tc>
                  <a:txBody>
                    <a:bodyPr/>
                    <a:lstStyle/>
                    <a:p>
                      <a:r>
                        <a:rPr lang="en-GB" sz="1100" dirty="0" smtClean="0"/>
                        <a:t>NGB</a:t>
                      </a:r>
                      <a:r>
                        <a:rPr lang="en-GB" sz="1100" baseline="0" dirty="0" smtClean="0"/>
                        <a:t> model</a:t>
                      </a:r>
                      <a:endParaRPr lang="en-GB" sz="1100" dirty="0"/>
                    </a:p>
                  </a:txBody>
                  <a:tcPr marL="68580" marR="68580" marT="25718" marB="25718"/>
                </a:tc>
                <a:tc>
                  <a:txBody>
                    <a:bodyPr/>
                    <a:lstStyle/>
                    <a:p>
                      <a:r>
                        <a:rPr lang="en-GB" sz="1100" dirty="0" smtClean="0"/>
                        <a:t>113</a:t>
                      </a:r>
                      <a:endParaRPr lang="en-GB" sz="1100" dirty="0"/>
                    </a:p>
                  </a:txBody>
                  <a:tcPr marL="68580" marR="68580" marT="25718" marB="25718"/>
                </a:tc>
                <a:tc>
                  <a:txBody>
                    <a:bodyPr/>
                    <a:lstStyle/>
                    <a:p>
                      <a:r>
                        <a:rPr lang="en-GB" sz="1100" dirty="0" smtClean="0"/>
                        <a:t>9.6</a:t>
                      </a:r>
                      <a:endParaRPr lang="en-GB" sz="1100" dirty="0"/>
                    </a:p>
                  </a:txBody>
                  <a:tcPr marL="68580" marR="68580" marT="25718" marB="25718"/>
                </a:tc>
                <a:extLst>
                  <a:ext uri="{0D108BD9-81ED-4DB2-BD59-A6C34878D82A}">
                    <a16:rowId xmlns:a16="http://schemas.microsoft.com/office/drawing/2014/main" val="10001"/>
                  </a:ext>
                </a:extLst>
              </a:tr>
              <a:tr h="211455">
                <a:tc>
                  <a:txBody>
                    <a:bodyPr/>
                    <a:lstStyle/>
                    <a:p>
                      <a:r>
                        <a:rPr lang="en-GB" sz="1100" dirty="0" smtClean="0"/>
                        <a:t>Target</a:t>
                      </a:r>
                      <a:endParaRPr lang="en-GB" sz="1100" dirty="0"/>
                    </a:p>
                  </a:txBody>
                  <a:tcPr marL="68580" marR="68580" marT="25718" marB="25718"/>
                </a:tc>
                <a:tc>
                  <a:txBody>
                    <a:bodyPr/>
                    <a:lstStyle/>
                    <a:p>
                      <a:r>
                        <a:rPr lang="en-GB" sz="1100" dirty="0" smtClean="0"/>
                        <a:t>PHPP model </a:t>
                      </a:r>
                      <a:endParaRPr lang="en-GB" sz="1100" dirty="0"/>
                    </a:p>
                  </a:txBody>
                  <a:tcPr marL="68580" marR="68580" marT="25718" marB="25718"/>
                </a:tc>
                <a:tc>
                  <a:txBody>
                    <a:bodyPr/>
                    <a:lstStyle/>
                    <a:p>
                      <a:r>
                        <a:rPr lang="en-GB" sz="1100" dirty="0" smtClean="0"/>
                        <a:t>149</a:t>
                      </a:r>
                      <a:endParaRPr lang="en-GB" sz="1100" dirty="0"/>
                    </a:p>
                  </a:txBody>
                  <a:tcPr marL="68580" marR="68580" marT="25718" marB="25718"/>
                </a:tc>
                <a:tc>
                  <a:txBody>
                    <a:bodyPr/>
                    <a:lstStyle/>
                    <a:p>
                      <a:r>
                        <a:rPr lang="en-GB" sz="1100" dirty="0" smtClean="0"/>
                        <a:t>12.6</a:t>
                      </a:r>
                      <a:endParaRPr lang="en-GB" sz="1100" dirty="0"/>
                    </a:p>
                  </a:txBody>
                  <a:tcPr marL="68580" marR="68580" marT="25718" marB="25718"/>
                </a:tc>
                <a:extLst>
                  <a:ext uri="{0D108BD9-81ED-4DB2-BD59-A6C34878D82A}">
                    <a16:rowId xmlns:a16="http://schemas.microsoft.com/office/drawing/2014/main" val="10002"/>
                  </a:ext>
                </a:extLst>
              </a:tr>
              <a:tr h="211455">
                <a:tc>
                  <a:txBody>
                    <a:bodyPr/>
                    <a:lstStyle/>
                    <a:p>
                      <a:r>
                        <a:rPr lang="en-GB" sz="1100" dirty="0" smtClean="0"/>
                        <a:t>Target</a:t>
                      </a:r>
                      <a:endParaRPr lang="en-GB" sz="1100" dirty="0"/>
                    </a:p>
                  </a:txBody>
                  <a:tcPr marL="68580" marR="68580" marT="25718" marB="25718"/>
                </a:tc>
                <a:tc>
                  <a:txBody>
                    <a:bodyPr/>
                    <a:lstStyle/>
                    <a:p>
                      <a:r>
                        <a:rPr lang="en-GB" sz="1100" dirty="0" smtClean="0"/>
                        <a:t>PHPP standard</a:t>
                      </a:r>
                      <a:endParaRPr lang="en-GB" sz="1100" dirty="0"/>
                    </a:p>
                  </a:txBody>
                  <a:tcPr marL="68580" marR="68580" marT="25718" marB="25718"/>
                </a:tc>
                <a:tc>
                  <a:txBody>
                    <a:bodyPr/>
                    <a:lstStyle/>
                    <a:p>
                      <a:r>
                        <a:rPr lang="en-GB" sz="1100" dirty="0" smtClean="0"/>
                        <a:t>176</a:t>
                      </a:r>
                      <a:endParaRPr lang="en-GB" sz="1100" dirty="0"/>
                    </a:p>
                  </a:txBody>
                  <a:tcPr marL="68580" marR="68580" marT="25718" marB="25718"/>
                </a:tc>
                <a:tc>
                  <a:txBody>
                    <a:bodyPr/>
                    <a:lstStyle/>
                    <a:p>
                      <a:r>
                        <a:rPr lang="en-GB" sz="1100" dirty="0" smtClean="0"/>
                        <a:t>15</a:t>
                      </a:r>
                      <a:endParaRPr lang="en-GB" sz="1100" dirty="0"/>
                    </a:p>
                  </a:txBody>
                  <a:tcPr marL="68580" marR="68580" marT="25718" marB="25718"/>
                </a:tc>
                <a:extLst>
                  <a:ext uri="{0D108BD9-81ED-4DB2-BD59-A6C34878D82A}">
                    <a16:rowId xmlns:a16="http://schemas.microsoft.com/office/drawing/2014/main" val="10003"/>
                  </a:ext>
                </a:extLst>
              </a:tr>
              <a:tr h="290549">
                <a:tc>
                  <a:txBody>
                    <a:bodyPr/>
                    <a:lstStyle/>
                    <a:p>
                      <a:r>
                        <a:rPr lang="en-GB" sz="1100" b="1" dirty="0" smtClean="0"/>
                        <a:t>Actual</a:t>
                      </a:r>
                      <a:endParaRPr lang="en-GB" sz="1100" b="1" dirty="0"/>
                    </a:p>
                  </a:txBody>
                  <a:tcPr marL="68580" marR="68580" marT="25718" marB="25718"/>
                </a:tc>
                <a:tc>
                  <a:txBody>
                    <a:bodyPr/>
                    <a:lstStyle/>
                    <a:p>
                      <a:r>
                        <a:rPr lang="en-GB" sz="1100" b="1" dirty="0" smtClean="0"/>
                        <a:t>12m</a:t>
                      </a:r>
                      <a:r>
                        <a:rPr lang="en-GB" sz="1100" b="1" baseline="0" dirty="0" smtClean="0"/>
                        <a:t> measured</a:t>
                      </a:r>
                      <a:endParaRPr lang="en-GB" sz="1100" b="1" dirty="0"/>
                    </a:p>
                  </a:txBody>
                  <a:tcPr marL="68580" marR="68580" marT="25718" marB="25718"/>
                </a:tc>
                <a:tc>
                  <a:txBody>
                    <a:bodyPr/>
                    <a:lstStyle/>
                    <a:p>
                      <a:r>
                        <a:rPr lang="en-GB" sz="1100" b="1" dirty="0" smtClean="0"/>
                        <a:t>231</a:t>
                      </a:r>
                      <a:endParaRPr lang="en-GB" sz="1100" b="1" dirty="0"/>
                    </a:p>
                  </a:txBody>
                  <a:tcPr marL="68580" marR="68580" marT="25718" marB="25718"/>
                </a:tc>
                <a:tc>
                  <a:txBody>
                    <a:bodyPr/>
                    <a:lstStyle/>
                    <a:p>
                      <a:r>
                        <a:rPr lang="en-GB" sz="1100" b="1" dirty="0" smtClean="0"/>
                        <a:t>17</a:t>
                      </a:r>
                      <a:endParaRPr lang="en-GB" sz="1100" b="1" dirty="0"/>
                    </a:p>
                  </a:txBody>
                  <a:tcPr marL="68580" marR="68580" marT="25718" marB="25718"/>
                </a:tc>
                <a:extLst>
                  <a:ext uri="{0D108BD9-81ED-4DB2-BD59-A6C34878D82A}">
                    <a16:rowId xmlns:a16="http://schemas.microsoft.com/office/drawing/2014/main" val="10004"/>
                  </a:ext>
                </a:extLst>
              </a:tr>
            </a:tbl>
          </a:graphicData>
        </a:graphic>
      </p:graphicFrame>
      <p:pic>
        <p:nvPicPr>
          <p:cNvPr id="2" name="Picture 1"/>
          <p:cNvPicPr>
            <a:picLocks noChangeAspect="1"/>
          </p:cNvPicPr>
          <p:nvPr/>
        </p:nvPicPr>
        <p:blipFill>
          <a:blip r:embed="rId3"/>
          <a:stretch>
            <a:fillRect/>
          </a:stretch>
        </p:blipFill>
        <p:spPr>
          <a:xfrm>
            <a:off x="1475656" y="87473"/>
            <a:ext cx="6192688" cy="3228592"/>
          </a:xfrm>
          <a:prstGeom prst="rect">
            <a:avLst/>
          </a:prstGeom>
        </p:spPr>
      </p:pic>
      <p:pic>
        <p:nvPicPr>
          <p:cNvPr id="4" name="Picture 3" descr="C:\Users\ELLIMEJ\Desktop\Logo's\WD_Primary_1852_CMYK[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808004" cy="52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877080"/>
      </p:ext>
    </p:extLst>
  </p:cSld>
  <p:clrMapOvr>
    <a:masterClrMapping/>
  </p:clrMapOvr>
  <mc:AlternateContent xmlns:mc="http://schemas.openxmlformats.org/markup-compatibility/2006" xmlns:p14="http://schemas.microsoft.com/office/powerpoint/2010/main">
    <mc:Choice Requires="p14">
      <p:transition spd="med" p14:dur="700" advTm="31575">
        <p:fade/>
      </p:transition>
    </mc:Choice>
    <mc:Fallback xmlns="">
      <p:transition spd="med" advTm="31575">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05470" y="735546"/>
            <a:ext cx="1987799" cy="923330"/>
          </a:xfrm>
          <a:prstGeom prst="rect">
            <a:avLst/>
          </a:prstGeom>
          <a:noFill/>
        </p:spPr>
        <p:txBody>
          <a:bodyPr wrap="square" rtlCol="0">
            <a:spAutoFit/>
          </a:bodyPr>
          <a:lstStyle/>
          <a:p>
            <a:r>
              <a:rPr lang="en-GB" dirty="0" smtClean="0">
                <a:solidFill>
                  <a:prstClr val="black"/>
                </a:solidFill>
              </a:rPr>
              <a:t>17% </a:t>
            </a:r>
            <a:r>
              <a:rPr lang="en-GB" dirty="0">
                <a:solidFill>
                  <a:prstClr val="black"/>
                </a:solidFill>
              </a:rPr>
              <a:t>below cumulative target emissions to date</a:t>
            </a:r>
          </a:p>
        </p:txBody>
      </p:sp>
      <p:sp>
        <p:nvSpPr>
          <p:cNvPr id="5" name="TextBox 4"/>
          <p:cNvSpPr txBox="1"/>
          <p:nvPr/>
        </p:nvSpPr>
        <p:spPr>
          <a:xfrm>
            <a:off x="6405470" y="2733768"/>
            <a:ext cx="1872151" cy="1200329"/>
          </a:xfrm>
          <a:prstGeom prst="rect">
            <a:avLst/>
          </a:prstGeom>
          <a:noFill/>
        </p:spPr>
        <p:txBody>
          <a:bodyPr wrap="square" rtlCol="0">
            <a:spAutoFit/>
          </a:bodyPr>
          <a:lstStyle/>
          <a:p>
            <a:r>
              <a:rPr lang="en-GB" dirty="0" smtClean="0">
                <a:solidFill>
                  <a:prstClr val="black"/>
                </a:solidFill>
              </a:rPr>
              <a:t>12% </a:t>
            </a:r>
            <a:r>
              <a:rPr lang="en-GB" dirty="0">
                <a:solidFill>
                  <a:prstClr val="black"/>
                </a:solidFill>
              </a:rPr>
              <a:t>below cumulative target costs to date</a:t>
            </a:r>
          </a:p>
        </p:txBody>
      </p:sp>
      <p:pic>
        <p:nvPicPr>
          <p:cNvPr id="3" name="Picture 2"/>
          <p:cNvPicPr>
            <a:picLocks noChangeAspect="1"/>
          </p:cNvPicPr>
          <p:nvPr/>
        </p:nvPicPr>
        <p:blipFill>
          <a:blip r:embed="rId2"/>
          <a:stretch>
            <a:fillRect/>
          </a:stretch>
        </p:blipFill>
        <p:spPr>
          <a:xfrm>
            <a:off x="539553" y="141480"/>
            <a:ext cx="5419343" cy="4719473"/>
          </a:xfrm>
          <a:prstGeom prst="rect">
            <a:avLst/>
          </a:prstGeom>
        </p:spPr>
      </p:pic>
      <p:pic>
        <p:nvPicPr>
          <p:cNvPr id="6" name="Picture 5" descr="C:\Users\ELLIMEJ\Desktop\Logo's\WD_Primary_1852_CMYK[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0547" y="0"/>
            <a:ext cx="808004" cy="52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538570"/>
      </p:ext>
    </p:extLst>
  </p:cSld>
  <p:clrMapOvr>
    <a:masterClrMapping/>
  </p:clrMapOvr>
  <mc:AlternateContent xmlns:mc="http://schemas.openxmlformats.org/markup-compatibility/2006" xmlns:p14="http://schemas.microsoft.com/office/powerpoint/2010/main">
    <mc:Choice Requires="p14">
      <p:transition spd="med" p14:dur="700" advTm="7856">
        <p:fade/>
      </p:transition>
    </mc:Choice>
    <mc:Fallback xmlns="">
      <p:transition spd="med" advTm="7856">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37211" y="76501"/>
            <a:ext cx="7632848" cy="778764"/>
          </a:xfrm>
        </p:spPr>
        <p:txBody>
          <a:bodyPr/>
          <a:lstStyle/>
          <a:p>
            <a:pPr algn="ctr"/>
            <a:r>
              <a:rPr lang="en-GB" sz="3000" b="1" dirty="0"/>
              <a:t>Future Monitoring &amp; Management Issues</a:t>
            </a:r>
          </a:p>
        </p:txBody>
      </p:sp>
      <p:sp>
        <p:nvSpPr>
          <p:cNvPr id="6" name="TextBox 24"/>
          <p:cNvSpPr txBox="1">
            <a:spLocks noChangeArrowheads="1"/>
          </p:cNvSpPr>
          <p:nvPr/>
        </p:nvSpPr>
        <p:spPr bwMode="auto">
          <a:xfrm>
            <a:off x="870871" y="834399"/>
            <a:ext cx="73080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indent="0" eaLnBrk="1" hangingPunct="1"/>
            <a:r>
              <a:rPr lang="en-GB" sz="1600" dirty="0"/>
              <a:t>Current Building Stock        </a:t>
            </a:r>
            <a:r>
              <a:rPr lang="en-GB" sz="1600" dirty="0" smtClean="0"/>
              <a:t>Vs</a:t>
            </a:r>
            <a:r>
              <a:rPr lang="en-GB" sz="1600" dirty="0"/>
              <a:t>	New Building Stock</a:t>
            </a:r>
          </a:p>
          <a:p>
            <a:pPr marL="0" indent="0" eaLnBrk="1" hangingPunct="1"/>
            <a:endParaRPr lang="en-GB" sz="1600" b="0"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0599" y="1225989"/>
            <a:ext cx="3398359" cy="13217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7" descr="C:\Users\sball\Documents\UoL Pictures\Maurice Shock Building\P101012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871" y="1225989"/>
            <a:ext cx="3456384" cy="1321743"/>
          </a:xfrm>
          <a:prstGeom prst="rect">
            <a:avLst/>
          </a:prstGeom>
          <a:noFill/>
          <a:ln>
            <a:solidFill>
              <a:schemeClr val="tx1"/>
            </a:solidFill>
          </a:ln>
        </p:spPr>
      </p:pic>
      <p:sp>
        <p:nvSpPr>
          <p:cNvPr id="9" name="TextBox 24"/>
          <p:cNvSpPr txBox="1">
            <a:spLocks noChangeArrowheads="1"/>
          </p:cNvSpPr>
          <p:nvPr/>
        </p:nvSpPr>
        <p:spPr bwMode="auto">
          <a:xfrm>
            <a:off x="462778" y="2638014"/>
            <a:ext cx="8124271"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indent="0" eaLnBrk="1" hangingPunct="1"/>
            <a:r>
              <a:rPr lang="en-GB" sz="1400" dirty="0" smtClean="0"/>
              <a:t>Maurice </a:t>
            </a:r>
            <a:r>
              <a:rPr lang="en-GB" sz="1400" dirty="0"/>
              <a:t>Shock Building  </a:t>
            </a:r>
            <a:r>
              <a:rPr lang="en-GB" sz="1400" dirty="0" smtClean="0"/>
              <a:t>(GIA – 18,983)   	    The </a:t>
            </a:r>
            <a:r>
              <a:rPr lang="en-GB" sz="1400" dirty="0"/>
              <a:t>Centre for Medicine (GIA </a:t>
            </a:r>
            <a:r>
              <a:rPr lang="en-GB" sz="1400" dirty="0" smtClean="0"/>
              <a:t>– 13,526)</a:t>
            </a:r>
          </a:p>
          <a:p>
            <a:pPr marL="0" indent="0" eaLnBrk="1" hangingPunct="1"/>
            <a:endParaRPr lang="en-GB" sz="1400" dirty="0" smtClean="0"/>
          </a:p>
          <a:p>
            <a:pPr marL="0" indent="0" eaLnBrk="1" hangingPunct="1"/>
            <a:r>
              <a:rPr lang="en-GB" sz="1400" b="0" dirty="0"/>
              <a:t> </a:t>
            </a:r>
            <a:r>
              <a:rPr lang="en-GB" sz="1400" b="0" dirty="0" smtClean="0"/>
              <a:t>  </a:t>
            </a:r>
            <a:r>
              <a:rPr lang="en-GB" sz="1200" b="0" dirty="0" smtClean="0"/>
              <a:t>320 kWh/m</a:t>
            </a:r>
            <a:r>
              <a:rPr lang="en-GB" sz="1200" b="0" baseline="30000" dirty="0" smtClean="0"/>
              <a:t>2 </a:t>
            </a:r>
            <a:r>
              <a:rPr lang="en-GB" sz="1200" b="0" dirty="0"/>
              <a:t>per annum space heating       	</a:t>
            </a:r>
            <a:r>
              <a:rPr lang="en-GB" sz="1200" b="0" dirty="0" smtClean="0"/>
              <a:t>       17 kWh/m</a:t>
            </a:r>
            <a:r>
              <a:rPr lang="en-GB" sz="1200" b="0" baseline="30000" dirty="0" smtClean="0"/>
              <a:t>2</a:t>
            </a:r>
            <a:r>
              <a:rPr lang="en-GB" sz="1200" b="0" dirty="0"/>
              <a:t> </a:t>
            </a:r>
            <a:r>
              <a:rPr lang="en-GB" sz="1200" b="0" dirty="0" smtClean="0"/>
              <a:t>or £0.50/m2 </a:t>
            </a:r>
            <a:r>
              <a:rPr lang="en-GB" sz="1200" b="0" dirty="0"/>
              <a:t>per annum </a:t>
            </a:r>
            <a:r>
              <a:rPr lang="en-GB" sz="1200" b="0" dirty="0" smtClean="0"/>
              <a:t>space Heating</a:t>
            </a:r>
          </a:p>
          <a:p>
            <a:pPr marL="0" indent="0" algn="l" eaLnBrk="1" hangingPunct="1"/>
            <a:r>
              <a:rPr lang="en-GB" sz="1200" b="0" dirty="0" smtClean="0"/>
              <a:t>           500 kWh/m</a:t>
            </a:r>
            <a:r>
              <a:rPr lang="en-GB" sz="1200" b="0" baseline="30000" dirty="0" smtClean="0"/>
              <a:t>2 </a:t>
            </a:r>
            <a:r>
              <a:rPr lang="en-GB" sz="1200" b="0" dirty="0"/>
              <a:t>per annum total energy	      </a:t>
            </a:r>
            <a:r>
              <a:rPr lang="en-GB" sz="1200" b="0" dirty="0" smtClean="0"/>
              <a:t>        59 kWh/m</a:t>
            </a:r>
            <a:r>
              <a:rPr lang="en-GB" sz="1200" b="0" baseline="30000" dirty="0" smtClean="0"/>
              <a:t>2</a:t>
            </a:r>
            <a:r>
              <a:rPr lang="en-GB" sz="1200" b="0" dirty="0" smtClean="0"/>
              <a:t> </a:t>
            </a:r>
            <a:r>
              <a:rPr lang="en-GB" sz="1200" b="0" dirty="0"/>
              <a:t>or £</a:t>
            </a:r>
            <a:r>
              <a:rPr lang="en-GB" sz="1200" b="0" dirty="0" smtClean="0"/>
              <a:t>2.84/m2 </a:t>
            </a:r>
            <a:r>
              <a:rPr lang="en-GB" sz="1200" b="0" dirty="0"/>
              <a:t>per annum </a:t>
            </a:r>
            <a:r>
              <a:rPr lang="en-GB" sz="1200" b="0" dirty="0" smtClean="0"/>
              <a:t>total energy</a:t>
            </a:r>
            <a:r>
              <a:rPr lang="en-GB" sz="1200" b="0" dirty="0"/>
              <a:t>	 </a:t>
            </a:r>
            <a:endParaRPr lang="en-GB" sz="1200" b="0" dirty="0" smtClean="0"/>
          </a:p>
          <a:p>
            <a:pPr marL="0" indent="0" algn="l" eaLnBrk="1" hangingPunct="1"/>
            <a:r>
              <a:rPr lang="en-GB" sz="1200" b="0" dirty="0" smtClean="0"/>
              <a:t>          £</a:t>
            </a:r>
            <a:r>
              <a:rPr lang="en-GB" sz="1200" b="0" dirty="0"/>
              <a:t>360K per annum energy bill </a:t>
            </a:r>
            <a:r>
              <a:rPr lang="en-GB" sz="1200" b="0" dirty="0" smtClean="0"/>
              <a:t>		               </a:t>
            </a:r>
            <a:r>
              <a:rPr lang="en-GB" sz="1200" b="0" dirty="0"/>
              <a:t>£38K per annum energy </a:t>
            </a:r>
            <a:r>
              <a:rPr lang="en-GB" sz="1200" b="0" dirty="0" smtClean="0"/>
              <a:t>bill			        </a:t>
            </a:r>
          </a:p>
        </p:txBody>
      </p:sp>
      <p:pic>
        <p:nvPicPr>
          <p:cNvPr id="10" name="Picture 9" descr="C:\Users\ELLIMEJ\Desktop\Logo's\WD_Primary_1852_CMYK[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808004" cy="5219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p:nvPr/>
        </p:nvPicPr>
        <p:blipFill>
          <a:blip r:embed="rId5" cstate="print">
            <a:extLst>
              <a:ext uri="{28A0092B-C50C-407E-A947-70E740481C1C}">
                <a14:useLocalDpi xmlns:a14="http://schemas.microsoft.com/office/drawing/2010/main" val="0"/>
              </a:ext>
            </a:extLst>
          </a:blip>
          <a:stretch>
            <a:fillRect/>
          </a:stretch>
        </p:blipFill>
        <p:spPr>
          <a:xfrm>
            <a:off x="0" y="4817620"/>
            <a:ext cx="1619726" cy="324683"/>
          </a:xfrm>
          <a:prstGeom prst="rect">
            <a:avLst/>
          </a:prstGeom>
        </p:spPr>
      </p:pic>
    </p:spTree>
    <p:extLst>
      <p:ext uri="{BB962C8B-B14F-4D97-AF65-F5344CB8AC3E}">
        <p14:creationId xmlns:p14="http://schemas.microsoft.com/office/powerpoint/2010/main" val="3401579998"/>
      </p:ext>
    </p:extLst>
  </p:cSld>
  <p:clrMapOvr>
    <a:masterClrMapping/>
  </p:clrMapOvr>
  <mc:AlternateContent xmlns:mc="http://schemas.openxmlformats.org/markup-compatibility/2006" xmlns:p14="http://schemas.microsoft.com/office/powerpoint/2010/main">
    <mc:Choice Requires="p14">
      <p:transition spd="slow" p14:dur="2000" advTm="22650"/>
    </mc:Choice>
    <mc:Fallback xmlns="">
      <p:transition spd="slow" advTm="2265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6982" y="195487"/>
            <a:ext cx="8229600" cy="573881"/>
          </a:xfrm>
        </p:spPr>
        <p:txBody>
          <a:bodyPr/>
          <a:lstStyle/>
          <a:p>
            <a:pPr algn="ctr"/>
            <a:r>
              <a:rPr lang="en-GB" sz="3000" b="1" kern="1200" dirty="0">
                <a:solidFill>
                  <a:schemeClr val="accent6"/>
                </a:solidFill>
                <a:latin typeface="Calibri Light" panose="020F0302020204030204" pitchFamily="34" charset="0"/>
              </a:rPr>
              <a:t>Future Monitoring &amp; Management Issues</a:t>
            </a:r>
          </a:p>
        </p:txBody>
      </p:sp>
      <p:sp>
        <p:nvSpPr>
          <p:cNvPr id="4" name="Text Placeholder 3"/>
          <p:cNvSpPr>
            <a:spLocks noGrp="1"/>
          </p:cNvSpPr>
          <p:nvPr>
            <p:ph idx="1"/>
          </p:nvPr>
        </p:nvSpPr>
        <p:spPr/>
        <p:txBody>
          <a:bodyPr>
            <a:normAutofit/>
          </a:bodyPr>
          <a:lstStyle/>
          <a:p>
            <a:pPr marL="342900" indent="-342900">
              <a:buFont typeface="Wingdings" panose="05000000000000000000" pitchFamily="2" charset="2"/>
              <a:buChar char="§"/>
            </a:pPr>
            <a:r>
              <a:rPr lang="en-GB" sz="1400" dirty="0">
                <a:solidFill>
                  <a:schemeClr val="accent6"/>
                </a:solidFill>
              </a:rPr>
              <a:t>Provide monthly feedback to building users.</a:t>
            </a:r>
          </a:p>
          <a:p>
            <a:pPr marL="342900" indent="-342900">
              <a:buFont typeface="Wingdings" panose="05000000000000000000" pitchFamily="2" charset="2"/>
              <a:buChar char="§"/>
            </a:pPr>
            <a:r>
              <a:rPr lang="en-GB" sz="1400" dirty="0">
                <a:solidFill>
                  <a:schemeClr val="accent6"/>
                </a:solidFill>
              </a:rPr>
              <a:t>Using automated metering alarms to pick up anomalies on data and consumption.</a:t>
            </a:r>
          </a:p>
          <a:p>
            <a:pPr marL="342900" indent="-342900">
              <a:buFont typeface="Wingdings" panose="05000000000000000000" pitchFamily="2" charset="2"/>
              <a:buChar char="§"/>
            </a:pPr>
            <a:r>
              <a:rPr lang="en-GB" sz="1400" dirty="0">
                <a:solidFill>
                  <a:schemeClr val="accent6"/>
                </a:solidFill>
              </a:rPr>
              <a:t>Key ongoing challenges:</a:t>
            </a:r>
          </a:p>
          <a:p>
            <a:pPr marL="857250" lvl="1" indent="-342900">
              <a:buFont typeface="Wingdings" panose="05000000000000000000" pitchFamily="2" charset="2"/>
              <a:buChar char="§"/>
            </a:pPr>
            <a:r>
              <a:rPr lang="en-GB" sz="1400" dirty="0" smtClean="0">
                <a:solidFill>
                  <a:schemeClr val="accent6"/>
                </a:solidFill>
              </a:rPr>
              <a:t>On-going building user engagement</a:t>
            </a:r>
          </a:p>
          <a:p>
            <a:pPr marL="857250" lvl="1" indent="-342900">
              <a:buFont typeface="Wingdings" panose="05000000000000000000" pitchFamily="2" charset="2"/>
              <a:buChar char="§"/>
            </a:pPr>
            <a:r>
              <a:rPr lang="en-GB" sz="1400" dirty="0" smtClean="0">
                <a:solidFill>
                  <a:schemeClr val="accent6"/>
                </a:solidFill>
              </a:rPr>
              <a:t>Maintaining competency of how to use the building</a:t>
            </a:r>
          </a:p>
          <a:p>
            <a:pPr marL="342900" indent="-342900">
              <a:buFont typeface="Wingdings" panose="05000000000000000000" pitchFamily="2" charset="2"/>
              <a:buChar char="§"/>
            </a:pPr>
            <a:r>
              <a:rPr lang="en-GB" sz="1400" dirty="0">
                <a:solidFill>
                  <a:schemeClr val="accent6"/>
                </a:solidFill>
              </a:rPr>
              <a:t>Issue the first Display Energy Certificate (DEC) during May 2017.</a:t>
            </a:r>
          </a:p>
          <a:p>
            <a:pPr marL="342900" indent="-342900">
              <a:buFont typeface="Wingdings" panose="05000000000000000000" pitchFamily="2" charset="2"/>
              <a:buChar char="§"/>
            </a:pPr>
            <a:r>
              <a:rPr lang="en-GB" sz="1400" dirty="0">
                <a:solidFill>
                  <a:schemeClr val="accent6"/>
                </a:solidFill>
              </a:rPr>
              <a:t>Aim is to obtain DEC ‘A’ by May 2019.</a:t>
            </a:r>
          </a:p>
          <a:p>
            <a:pPr marL="342900" indent="-342900">
              <a:buFont typeface="Wingdings" panose="05000000000000000000" pitchFamily="2" charset="2"/>
              <a:buChar char="§"/>
            </a:pPr>
            <a:endParaRPr lang="en-GB" sz="1400" dirty="0">
              <a:solidFill>
                <a:schemeClr val="accent6"/>
              </a:solidFill>
            </a:endParaRPr>
          </a:p>
          <a:p>
            <a:endParaRPr lang="en-GB" sz="1400" dirty="0">
              <a:solidFill>
                <a:schemeClr val="accent6"/>
              </a:solidFill>
            </a:endParaRPr>
          </a:p>
        </p:txBody>
      </p:sp>
      <p:sp>
        <p:nvSpPr>
          <p:cNvPr id="5" name="Content Placeholder 4"/>
          <p:cNvSpPr>
            <a:spLocks noGrp="1"/>
          </p:cNvSpPr>
          <p:nvPr>
            <p:ph idx="10"/>
          </p:nvPr>
        </p:nvSpPr>
        <p:spPr/>
        <p:txBody>
          <a:bodyPr/>
          <a:lstStyle/>
          <a:p>
            <a:endParaRPr lang="en-GB" dirty="0"/>
          </a:p>
        </p:txBody>
      </p:sp>
      <p:pic>
        <p:nvPicPr>
          <p:cNvPr id="2" name="Picture 1"/>
          <p:cNvPicPr>
            <a:picLocks noChangeAspect="1"/>
          </p:cNvPicPr>
          <p:nvPr/>
        </p:nvPicPr>
        <p:blipFill>
          <a:blip r:embed="rId2"/>
          <a:stretch>
            <a:fillRect/>
          </a:stretch>
        </p:blipFill>
        <p:spPr>
          <a:xfrm>
            <a:off x="5220072" y="1082725"/>
            <a:ext cx="3283886" cy="3487246"/>
          </a:xfrm>
          <a:prstGeom prst="rect">
            <a:avLst/>
          </a:prstGeom>
        </p:spPr>
      </p:pic>
      <p:pic>
        <p:nvPicPr>
          <p:cNvPr id="6" name="Picture 5" descr="C:\Users\ELLIMEJ\Desktop\Logo's\WD_Primary_1852_CMYK[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08004" cy="52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1523"/>
      </p:ext>
    </p:extLst>
  </p:cSld>
  <p:clrMapOvr>
    <a:masterClrMapping/>
  </p:clrMapOvr>
  <mc:AlternateContent xmlns:mc="http://schemas.openxmlformats.org/markup-compatibility/2006" xmlns:p14="http://schemas.microsoft.com/office/powerpoint/2010/main">
    <mc:Choice Requires="p14">
      <p:transition spd="med" p14:dur="700" advTm="31302">
        <p:fade/>
      </p:transition>
    </mc:Choice>
    <mc:Fallback xmlns="">
      <p:transition spd="med" advTm="31302">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4893" y="369678"/>
            <a:ext cx="3008313" cy="871537"/>
          </a:xfrm>
        </p:spPr>
        <p:txBody>
          <a:bodyPr/>
          <a:lstStyle/>
          <a:p>
            <a:r>
              <a:rPr lang="en-GB" sz="1600" b="1" dirty="0">
                <a:solidFill>
                  <a:schemeClr val="tx1"/>
                </a:solidFill>
              </a:rPr>
              <a:t>Key Lessons Learned:</a:t>
            </a:r>
          </a:p>
        </p:txBody>
      </p:sp>
      <p:sp>
        <p:nvSpPr>
          <p:cNvPr id="6" name="Rectangle 5"/>
          <p:cNvSpPr/>
          <p:nvPr/>
        </p:nvSpPr>
        <p:spPr>
          <a:xfrm>
            <a:off x="164893" y="1120560"/>
            <a:ext cx="9153992" cy="3539430"/>
          </a:xfrm>
          <a:prstGeom prst="rect">
            <a:avLst/>
          </a:prstGeom>
        </p:spPr>
        <p:txBody>
          <a:bodyPr wrap="square">
            <a:spAutoFit/>
          </a:bodyPr>
          <a:lstStyle/>
          <a:p>
            <a:pPr algn="l"/>
            <a:r>
              <a:rPr lang="en-GB" altLang="en-US" sz="1400" dirty="0"/>
              <a:t>Passivhaus certification achieved 3</a:t>
            </a:r>
            <a:r>
              <a:rPr lang="en-GB" altLang="en-US" sz="1400" baseline="30000" dirty="0"/>
              <a:t>rd</a:t>
            </a:r>
            <a:r>
              <a:rPr lang="en-GB" altLang="en-US" sz="1400" dirty="0"/>
              <a:t> Feb 2016…</a:t>
            </a:r>
          </a:p>
          <a:p>
            <a:pPr marL="171450" indent="-171450" algn="l">
              <a:buFont typeface="Arial" panose="020B0604020202020204" pitchFamily="34" charset="0"/>
              <a:buChar char="•"/>
            </a:pPr>
            <a:r>
              <a:rPr lang="en-GB" altLang="en-US" sz="1400" dirty="0"/>
              <a:t>Designed in 2010 - some difficulties sourcing products to suit the aesthetic (greater range available now)</a:t>
            </a:r>
          </a:p>
          <a:p>
            <a:pPr marL="171450" indent="-171450" algn="l">
              <a:buFont typeface="Arial" panose="020B0604020202020204" pitchFamily="34" charset="0"/>
              <a:buChar char="•"/>
            </a:pPr>
            <a:r>
              <a:rPr lang="en-GB" altLang="en-US" sz="1400" dirty="0"/>
              <a:t>Lack of Passivhaus knowledge &amp; experience amongst contractors during tender period 2013 </a:t>
            </a:r>
          </a:p>
          <a:p>
            <a:pPr marL="171450" indent="-171450" algn="l">
              <a:buFont typeface="Arial" panose="020B0604020202020204" pitchFamily="34" charset="0"/>
              <a:buChar char="•"/>
            </a:pPr>
            <a:r>
              <a:rPr lang="en-GB" altLang="en-US" sz="1400" dirty="0"/>
              <a:t>PHPP proved a useful design tool - testing impacts of ‘what if’ scenarios</a:t>
            </a:r>
          </a:p>
          <a:p>
            <a:pPr marL="171450" indent="-171450" algn="l">
              <a:buFont typeface="Arial" panose="020B0604020202020204" pitchFamily="34" charset="0"/>
              <a:buChar char="•"/>
            </a:pPr>
            <a:r>
              <a:rPr lang="en-GB" altLang="en-US" sz="1400" dirty="0"/>
              <a:t>Individual components have less impact on larger schemes - able to trade off performance in some areas</a:t>
            </a:r>
          </a:p>
          <a:p>
            <a:pPr marL="171450" indent="-171450" algn="l">
              <a:buFont typeface="Arial" panose="020B0604020202020204" pitchFamily="34" charset="0"/>
              <a:buChar char="•"/>
            </a:pPr>
            <a:r>
              <a:rPr lang="en-GB" altLang="en-US" sz="1400" dirty="0"/>
              <a:t>But…. don’t get complacent!  Constant monitoring of progress is required - ‘death by 1000 cuts!’</a:t>
            </a:r>
          </a:p>
          <a:p>
            <a:pPr marL="171450" indent="-171450" algn="l">
              <a:buFont typeface="Arial" panose="020B0604020202020204" pitchFamily="34" charset="0"/>
              <a:buChar char="•"/>
            </a:pPr>
            <a:r>
              <a:rPr lang="en-GB" altLang="en-US" sz="1400" dirty="0"/>
              <a:t>Effective communication of key design requirements is more difficult to achieve on larger sites</a:t>
            </a:r>
          </a:p>
          <a:p>
            <a:pPr marL="171450" indent="-171450" algn="l">
              <a:buFont typeface="Arial" panose="020B0604020202020204" pitchFamily="34" charset="0"/>
              <a:buChar char="•"/>
            </a:pPr>
            <a:r>
              <a:rPr lang="en-GB" altLang="en-US" sz="1400" dirty="0"/>
              <a:t>Good intentions to do early phased air tests was not possible - but air testing of sample rig was vital.</a:t>
            </a:r>
          </a:p>
          <a:p>
            <a:pPr marL="171450" indent="-171450" algn="l">
              <a:buFont typeface="Arial" panose="020B0604020202020204" pitchFamily="34" charset="0"/>
              <a:buChar char="•"/>
            </a:pPr>
            <a:r>
              <a:rPr lang="en-GB" altLang="en-US" sz="1400" dirty="0"/>
              <a:t>PH certification won’t be achieved until after practical completion but is a requirement of the contract conflict</a:t>
            </a:r>
          </a:p>
          <a:p>
            <a:pPr marL="171450" indent="-171450" algn="l">
              <a:buFont typeface="Arial" panose="020B0604020202020204" pitchFamily="34" charset="0"/>
              <a:buChar char="•"/>
            </a:pPr>
            <a:r>
              <a:rPr lang="en-GB" altLang="en-US" sz="1400" dirty="0" smtClean="0"/>
              <a:t>Early involvement of </a:t>
            </a:r>
            <a:r>
              <a:rPr lang="en-GB" altLang="en-US" sz="1400" dirty="0" err="1" smtClean="0"/>
              <a:t>CDP</a:t>
            </a:r>
            <a:r>
              <a:rPr lang="en-GB" altLang="en-US" sz="1400" dirty="0" smtClean="0"/>
              <a:t> sub-contractors is essential.</a:t>
            </a:r>
            <a:endParaRPr lang="en-GB" altLang="en-US" sz="1400" dirty="0"/>
          </a:p>
          <a:p>
            <a:pPr marL="171450" indent="-171450" algn="l">
              <a:buFont typeface="Arial" panose="020B0604020202020204" pitchFamily="34" charset="0"/>
              <a:buChar char="•"/>
            </a:pPr>
            <a:r>
              <a:rPr lang="en-GB" altLang="en-US" sz="1400" dirty="0"/>
              <a:t>Achieving DEC A will be a significant challenge - three year soft landings period required</a:t>
            </a:r>
          </a:p>
        </p:txBody>
      </p:sp>
      <p:pic>
        <p:nvPicPr>
          <p:cNvPr id="4" name="Picture 3" descr="C:\Users\ELLIMEJ\Desktop\Logo's\WD_Primary_1852_CMYK[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08004" cy="52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443694"/>
      </p:ext>
    </p:extLst>
  </p:cSld>
  <p:clrMapOvr>
    <a:masterClrMapping/>
  </p:clrMapOvr>
  <mc:AlternateContent xmlns:mc="http://schemas.openxmlformats.org/markup-compatibility/2006" xmlns:p14="http://schemas.microsoft.com/office/powerpoint/2010/main">
    <mc:Choice Requires="p14">
      <p:transition spd="med" p14:dur="700" advTm="130068">
        <p:fade/>
      </p:transition>
    </mc:Choice>
    <mc:Fallback xmlns="">
      <p:transition spd="med" advTm="130068">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550459" y="771728"/>
            <a:ext cx="2600024" cy="1407269"/>
          </a:xfrm>
        </p:spPr>
        <p:txBody>
          <a:bodyPr/>
          <a:lstStyle/>
          <a:p>
            <a:r>
              <a:rPr lang="en-GB" sz="2800" b="1" dirty="0" smtClean="0">
                <a:solidFill>
                  <a:schemeClr val="tx1"/>
                </a:solidFill>
              </a:rPr>
              <a:t>Thank You.</a:t>
            </a:r>
            <a:endParaRPr lang="en-GB" sz="2800" b="1" dirty="0">
              <a:solidFill>
                <a:schemeClr val="tx1"/>
              </a:solidFill>
            </a:endParaRP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15529" y="4818817"/>
            <a:ext cx="1619726" cy="324683"/>
          </a:xfrm>
          <a:prstGeom prst="rect">
            <a:avLst/>
          </a:prstGeom>
        </p:spPr>
      </p:pic>
      <p:pic>
        <p:nvPicPr>
          <p:cNvPr id="6" name="Picture 5" descr="C:\Users\ELLIMEJ\Desktop\Logo's\WD_Primary_1852_CMYK[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08004" cy="5219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6868" y="260962"/>
            <a:ext cx="4786008" cy="4786008"/>
          </a:xfrm>
          <a:prstGeom prst="rect">
            <a:avLst/>
          </a:prstGeom>
        </p:spPr>
      </p:pic>
    </p:spTree>
    <p:extLst>
      <p:ext uri="{BB962C8B-B14F-4D97-AF65-F5344CB8AC3E}">
        <p14:creationId xmlns:p14="http://schemas.microsoft.com/office/powerpoint/2010/main" val="4161221709"/>
      </p:ext>
    </p:extLst>
  </p:cSld>
  <p:clrMapOvr>
    <a:masterClrMapping/>
  </p:clrMapOvr>
  <mc:AlternateContent xmlns:mc="http://schemas.openxmlformats.org/markup-compatibility/2006" xmlns:p14="http://schemas.microsoft.com/office/powerpoint/2010/main">
    <mc:Choice Requires="p14">
      <p:transition spd="slow" p14:dur="2000" advTm="3276"/>
    </mc:Choice>
    <mc:Fallback xmlns="">
      <p:transition spd="slow" advTm="3276"/>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58149" y="1009188"/>
            <a:ext cx="1028927" cy="70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5357" y="1109963"/>
            <a:ext cx="2577095" cy="399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25357" y="260962"/>
            <a:ext cx="3189962" cy="738102"/>
          </a:xfrm>
          <a:prstGeom prst="rect">
            <a:avLst/>
          </a:prstGeom>
          <a:noFill/>
        </p:spPr>
        <p:txBody>
          <a:bodyPr wrap="square" lIns="90877" tIns="45442" rIns="90877" bIns="45442" rtlCol="0">
            <a:spAutoFit/>
          </a:bodyPr>
          <a:lstStyle/>
          <a:p>
            <a:r>
              <a:rPr lang="en-GB" sz="1400" dirty="0"/>
              <a:t>The Centre for Medicine is the largest non-residential Certified Passivhaus project in the UK</a:t>
            </a: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8534" y="1109963"/>
            <a:ext cx="2584910" cy="3671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498534" y="319237"/>
            <a:ext cx="2584910" cy="522659"/>
          </a:xfrm>
          <a:prstGeom prst="rect">
            <a:avLst/>
          </a:prstGeom>
          <a:noFill/>
        </p:spPr>
        <p:txBody>
          <a:bodyPr wrap="square" lIns="90877" tIns="45442" rIns="90877" bIns="45442" rtlCol="0">
            <a:spAutoFit/>
          </a:bodyPr>
          <a:lstStyle/>
          <a:p>
            <a:r>
              <a:rPr lang="en-GB" sz="1400" dirty="0"/>
              <a:t>Also achieving BREEAM Excellent</a:t>
            </a:r>
          </a:p>
        </p:txBody>
      </p:sp>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2131" y="2031066"/>
            <a:ext cx="2599436" cy="1954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C:\Users\ELLIMEJ\Desktop\Logo's\WD_Primary_1852_CMYK[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808004" cy="52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294284"/>
      </p:ext>
    </p:extLst>
  </p:cSld>
  <p:clrMapOvr>
    <a:masterClrMapping/>
  </p:clrMapOvr>
  <mc:AlternateContent xmlns:mc="http://schemas.openxmlformats.org/markup-compatibility/2006" xmlns:p14="http://schemas.microsoft.com/office/powerpoint/2010/main">
    <mc:Choice Requires="p14">
      <p:transition spd="slow" p14:dur="2000" advTm="32326"/>
    </mc:Choice>
    <mc:Fallback xmlns="">
      <p:transition spd="slow" advTm="32326"/>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 name="Picture 6"/>
          <p:cNvPicPr>
            <a:picLocks noGrp="1" noChangeAspect="1"/>
          </p:cNvPicPr>
          <p:nvPr>
            <p:ph idx="4294967295"/>
          </p:nvPr>
        </p:nvPicPr>
        <p:blipFill rotWithShape="1">
          <a:blip r:embed="rId3" cstate="email">
            <a:extLst>
              <a:ext uri="{28A0092B-C50C-407E-A947-70E740481C1C}">
                <a14:useLocalDpi xmlns:a14="http://schemas.microsoft.com/office/drawing/2010/main"/>
              </a:ext>
            </a:extLst>
          </a:blip>
          <a:srcRect t="11022" b="2864"/>
          <a:stretch/>
        </p:blipFill>
        <p:spPr bwMode="auto">
          <a:xfrm>
            <a:off x="479479" y="0"/>
            <a:ext cx="86645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260036" y="1839474"/>
            <a:ext cx="2005813" cy="30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0271" tIns="25136" rIns="50271" bIns="25136" anchor="ctr"/>
          <a:lstStyle>
            <a:lvl1pPr algn="l" defTabSz="1474788" rtl="0" eaLnBrk="0" fontAlgn="base" hangingPunct="0">
              <a:spcBef>
                <a:spcPct val="0"/>
              </a:spcBef>
              <a:spcAft>
                <a:spcPct val="0"/>
              </a:spcAft>
              <a:defRPr sz="2400" b="1">
                <a:solidFill>
                  <a:schemeClr val="bg2"/>
                </a:solidFill>
                <a:latin typeface="+mj-lt"/>
                <a:ea typeface="+mj-ea"/>
                <a:cs typeface="+mj-cs"/>
              </a:defRPr>
            </a:lvl1pPr>
            <a:lvl2pPr algn="l" defTabSz="1474788" rtl="0" eaLnBrk="0" fontAlgn="base" hangingPunct="0">
              <a:spcBef>
                <a:spcPct val="0"/>
              </a:spcBef>
              <a:spcAft>
                <a:spcPct val="0"/>
              </a:spcAft>
              <a:defRPr sz="2400" b="1">
                <a:solidFill>
                  <a:schemeClr val="bg2"/>
                </a:solidFill>
                <a:latin typeface="Arial" charset="0"/>
              </a:defRPr>
            </a:lvl2pPr>
            <a:lvl3pPr algn="l" defTabSz="1474788" rtl="0" eaLnBrk="0" fontAlgn="base" hangingPunct="0">
              <a:spcBef>
                <a:spcPct val="0"/>
              </a:spcBef>
              <a:spcAft>
                <a:spcPct val="0"/>
              </a:spcAft>
              <a:defRPr sz="2400" b="1">
                <a:solidFill>
                  <a:schemeClr val="bg2"/>
                </a:solidFill>
                <a:latin typeface="Arial" charset="0"/>
              </a:defRPr>
            </a:lvl3pPr>
            <a:lvl4pPr algn="l" defTabSz="1474788" rtl="0" eaLnBrk="0" fontAlgn="base" hangingPunct="0">
              <a:spcBef>
                <a:spcPct val="0"/>
              </a:spcBef>
              <a:spcAft>
                <a:spcPct val="0"/>
              </a:spcAft>
              <a:defRPr sz="2400" b="1">
                <a:solidFill>
                  <a:schemeClr val="bg2"/>
                </a:solidFill>
                <a:latin typeface="Arial" charset="0"/>
              </a:defRPr>
            </a:lvl4pPr>
            <a:lvl5pPr algn="l" defTabSz="1474788" rtl="0" eaLnBrk="0" fontAlgn="base" hangingPunct="0">
              <a:spcBef>
                <a:spcPct val="0"/>
              </a:spcBef>
              <a:spcAft>
                <a:spcPct val="0"/>
              </a:spcAft>
              <a:defRPr sz="2400" b="1">
                <a:solidFill>
                  <a:schemeClr val="bg2"/>
                </a:solidFill>
                <a:latin typeface="Arial" charset="0"/>
              </a:defRPr>
            </a:lvl5pPr>
            <a:lvl6pPr marL="457200" algn="l" defTabSz="1474788" rtl="0" fontAlgn="base">
              <a:spcBef>
                <a:spcPct val="0"/>
              </a:spcBef>
              <a:spcAft>
                <a:spcPct val="0"/>
              </a:spcAft>
              <a:defRPr sz="2400" b="1">
                <a:solidFill>
                  <a:schemeClr val="bg2"/>
                </a:solidFill>
                <a:latin typeface="Arial" charset="0"/>
              </a:defRPr>
            </a:lvl6pPr>
            <a:lvl7pPr marL="914400" algn="l" defTabSz="1474788" rtl="0" fontAlgn="base">
              <a:spcBef>
                <a:spcPct val="0"/>
              </a:spcBef>
              <a:spcAft>
                <a:spcPct val="0"/>
              </a:spcAft>
              <a:defRPr sz="2400" b="1">
                <a:solidFill>
                  <a:schemeClr val="bg2"/>
                </a:solidFill>
                <a:latin typeface="Arial" charset="0"/>
              </a:defRPr>
            </a:lvl7pPr>
            <a:lvl8pPr marL="1371600" algn="l" defTabSz="1474788" rtl="0" fontAlgn="base">
              <a:spcBef>
                <a:spcPct val="0"/>
              </a:spcBef>
              <a:spcAft>
                <a:spcPct val="0"/>
              </a:spcAft>
              <a:defRPr sz="2400" b="1">
                <a:solidFill>
                  <a:schemeClr val="bg2"/>
                </a:solidFill>
                <a:latin typeface="Arial" charset="0"/>
              </a:defRPr>
            </a:lvl8pPr>
            <a:lvl9pPr marL="1828800" algn="l" defTabSz="1474788" rtl="0" fontAlgn="base">
              <a:spcBef>
                <a:spcPct val="0"/>
              </a:spcBef>
              <a:spcAft>
                <a:spcPct val="0"/>
              </a:spcAft>
              <a:defRPr sz="2400" b="1">
                <a:solidFill>
                  <a:schemeClr val="bg2"/>
                </a:solidFill>
                <a:latin typeface="Arial" charset="0"/>
              </a:defRPr>
            </a:lvl9pPr>
          </a:lstStyle>
          <a:p>
            <a:pPr eaLnBrk="1" hangingPunct="1">
              <a:defRPr/>
            </a:pPr>
            <a:r>
              <a:rPr lang="en-GB" altLang="en-US" sz="1200" kern="0" dirty="0">
                <a:solidFill>
                  <a:schemeClr val="tx1"/>
                </a:solidFill>
              </a:rPr>
              <a:t>Green Roof / Brown Roof</a:t>
            </a:r>
          </a:p>
        </p:txBody>
      </p:sp>
      <p:sp>
        <p:nvSpPr>
          <p:cNvPr id="6" name="Title 1"/>
          <p:cNvSpPr txBox="1">
            <a:spLocks/>
          </p:cNvSpPr>
          <p:nvPr/>
        </p:nvSpPr>
        <p:spPr bwMode="auto">
          <a:xfrm>
            <a:off x="199659" y="3407085"/>
            <a:ext cx="8708206" cy="2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0271" tIns="25136" rIns="50271" bIns="25136" anchor="ctr"/>
          <a:lstStyle>
            <a:lvl1pPr algn="l" defTabSz="1474788" rtl="0" eaLnBrk="0" fontAlgn="base" hangingPunct="0">
              <a:spcBef>
                <a:spcPct val="0"/>
              </a:spcBef>
              <a:spcAft>
                <a:spcPct val="0"/>
              </a:spcAft>
              <a:defRPr sz="2400" b="1">
                <a:solidFill>
                  <a:schemeClr val="bg2"/>
                </a:solidFill>
                <a:latin typeface="+mj-lt"/>
                <a:ea typeface="+mj-ea"/>
                <a:cs typeface="+mj-cs"/>
              </a:defRPr>
            </a:lvl1pPr>
            <a:lvl2pPr algn="l" defTabSz="1474788" rtl="0" eaLnBrk="0" fontAlgn="base" hangingPunct="0">
              <a:spcBef>
                <a:spcPct val="0"/>
              </a:spcBef>
              <a:spcAft>
                <a:spcPct val="0"/>
              </a:spcAft>
              <a:defRPr sz="2400" b="1">
                <a:solidFill>
                  <a:schemeClr val="bg2"/>
                </a:solidFill>
                <a:latin typeface="Arial" charset="0"/>
              </a:defRPr>
            </a:lvl2pPr>
            <a:lvl3pPr algn="l" defTabSz="1474788" rtl="0" eaLnBrk="0" fontAlgn="base" hangingPunct="0">
              <a:spcBef>
                <a:spcPct val="0"/>
              </a:spcBef>
              <a:spcAft>
                <a:spcPct val="0"/>
              </a:spcAft>
              <a:defRPr sz="2400" b="1">
                <a:solidFill>
                  <a:schemeClr val="bg2"/>
                </a:solidFill>
                <a:latin typeface="Arial" charset="0"/>
              </a:defRPr>
            </a:lvl3pPr>
            <a:lvl4pPr algn="l" defTabSz="1474788" rtl="0" eaLnBrk="0" fontAlgn="base" hangingPunct="0">
              <a:spcBef>
                <a:spcPct val="0"/>
              </a:spcBef>
              <a:spcAft>
                <a:spcPct val="0"/>
              </a:spcAft>
              <a:defRPr sz="2400" b="1">
                <a:solidFill>
                  <a:schemeClr val="bg2"/>
                </a:solidFill>
                <a:latin typeface="Arial" charset="0"/>
              </a:defRPr>
            </a:lvl4pPr>
            <a:lvl5pPr algn="l" defTabSz="1474788" rtl="0" eaLnBrk="0" fontAlgn="base" hangingPunct="0">
              <a:spcBef>
                <a:spcPct val="0"/>
              </a:spcBef>
              <a:spcAft>
                <a:spcPct val="0"/>
              </a:spcAft>
              <a:defRPr sz="2400" b="1">
                <a:solidFill>
                  <a:schemeClr val="bg2"/>
                </a:solidFill>
                <a:latin typeface="Arial" charset="0"/>
              </a:defRPr>
            </a:lvl5pPr>
            <a:lvl6pPr marL="457200" algn="l" defTabSz="1474788" rtl="0" fontAlgn="base">
              <a:spcBef>
                <a:spcPct val="0"/>
              </a:spcBef>
              <a:spcAft>
                <a:spcPct val="0"/>
              </a:spcAft>
              <a:defRPr sz="2400" b="1">
                <a:solidFill>
                  <a:schemeClr val="bg2"/>
                </a:solidFill>
                <a:latin typeface="Arial" charset="0"/>
              </a:defRPr>
            </a:lvl6pPr>
            <a:lvl7pPr marL="914400" algn="l" defTabSz="1474788" rtl="0" fontAlgn="base">
              <a:spcBef>
                <a:spcPct val="0"/>
              </a:spcBef>
              <a:spcAft>
                <a:spcPct val="0"/>
              </a:spcAft>
              <a:defRPr sz="2400" b="1">
                <a:solidFill>
                  <a:schemeClr val="bg2"/>
                </a:solidFill>
                <a:latin typeface="Arial" charset="0"/>
              </a:defRPr>
            </a:lvl7pPr>
            <a:lvl8pPr marL="1371600" algn="l" defTabSz="1474788" rtl="0" fontAlgn="base">
              <a:spcBef>
                <a:spcPct val="0"/>
              </a:spcBef>
              <a:spcAft>
                <a:spcPct val="0"/>
              </a:spcAft>
              <a:defRPr sz="2400" b="1">
                <a:solidFill>
                  <a:schemeClr val="bg2"/>
                </a:solidFill>
                <a:latin typeface="Arial" charset="0"/>
              </a:defRPr>
            </a:lvl8pPr>
            <a:lvl9pPr marL="1828800" algn="l" defTabSz="1474788" rtl="0" fontAlgn="base">
              <a:spcBef>
                <a:spcPct val="0"/>
              </a:spcBef>
              <a:spcAft>
                <a:spcPct val="0"/>
              </a:spcAft>
              <a:defRPr sz="2400" b="1">
                <a:solidFill>
                  <a:schemeClr val="bg2"/>
                </a:solidFill>
                <a:latin typeface="Arial" charset="0"/>
              </a:defRPr>
            </a:lvl9pPr>
          </a:lstStyle>
          <a:p>
            <a:pPr eaLnBrk="1" hangingPunct="1">
              <a:defRPr/>
            </a:pPr>
            <a:r>
              <a:rPr lang="en-GB" altLang="en-US" sz="1200" kern="0" dirty="0">
                <a:solidFill>
                  <a:schemeClr val="tx1"/>
                </a:solidFill>
              </a:rPr>
              <a:t>Green Wall</a:t>
            </a:r>
          </a:p>
        </p:txBody>
      </p:sp>
      <p:cxnSp>
        <p:nvCxnSpPr>
          <p:cNvPr id="29702" name="Straight Connector 7"/>
          <p:cNvCxnSpPr>
            <a:cxnSpLocks noChangeShapeType="1"/>
          </p:cNvCxnSpPr>
          <p:nvPr/>
        </p:nvCxnSpPr>
        <p:spPr bwMode="auto">
          <a:xfrm>
            <a:off x="2129057" y="1979182"/>
            <a:ext cx="337808"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03" name="Straight Arrow Connector 9"/>
          <p:cNvCxnSpPr>
            <a:cxnSpLocks noChangeShapeType="1"/>
          </p:cNvCxnSpPr>
          <p:nvPr/>
        </p:nvCxnSpPr>
        <p:spPr bwMode="auto">
          <a:xfrm>
            <a:off x="2466865" y="1979182"/>
            <a:ext cx="0" cy="335977"/>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04" name="Straight Connector 11"/>
          <p:cNvCxnSpPr>
            <a:cxnSpLocks noChangeShapeType="1"/>
          </p:cNvCxnSpPr>
          <p:nvPr/>
        </p:nvCxnSpPr>
        <p:spPr bwMode="auto">
          <a:xfrm>
            <a:off x="1248349" y="3510931"/>
            <a:ext cx="712726"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05" name="Straight Arrow Connector 13"/>
          <p:cNvCxnSpPr>
            <a:cxnSpLocks noChangeShapeType="1"/>
          </p:cNvCxnSpPr>
          <p:nvPr/>
        </p:nvCxnSpPr>
        <p:spPr bwMode="auto">
          <a:xfrm flipV="1">
            <a:off x="1961074" y="3010784"/>
            <a:ext cx="0" cy="500147"/>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itle 1"/>
          <p:cNvSpPr txBox="1">
            <a:spLocks/>
          </p:cNvSpPr>
          <p:nvPr/>
        </p:nvSpPr>
        <p:spPr bwMode="auto">
          <a:xfrm>
            <a:off x="7488174" y="939470"/>
            <a:ext cx="8708206" cy="2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0271" tIns="25136" rIns="50271" bIns="25136" anchor="ctr"/>
          <a:lstStyle>
            <a:lvl1pPr algn="l" defTabSz="1474788" rtl="0" eaLnBrk="0" fontAlgn="base" hangingPunct="0">
              <a:spcBef>
                <a:spcPct val="0"/>
              </a:spcBef>
              <a:spcAft>
                <a:spcPct val="0"/>
              </a:spcAft>
              <a:defRPr sz="2400" b="1">
                <a:solidFill>
                  <a:schemeClr val="bg2"/>
                </a:solidFill>
                <a:latin typeface="+mj-lt"/>
                <a:ea typeface="+mj-ea"/>
                <a:cs typeface="+mj-cs"/>
              </a:defRPr>
            </a:lvl1pPr>
            <a:lvl2pPr algn="l" defTabSz="1474788" rtl="0" eaLnBrk="0" fontAlgn="base" hangingPunct="0">
              <a:spcBef>
                <a:spcPct val="0"/>
              </a:spcBef>
              <a:spcAft>
                <a:spcPct val="0"/>
              </a:spcAft>
              <a:defRPr sz="2400" b="1">
                <a:solidFill>
                  <a:schemeClr val="bg2"/>
                </a:solidFill>
                <a:latin typeface="Arial" charset="0"/>
              </a:defRPr>
            </a:lvl2pPr>
            <a:lvl3pPr algn="l" defTabSz="1474788" rtl="0" eaLnBrk="0" fontAlgn="base" hangingPunct="0">
              <a:spcBef>
                <a:spcPct val="0"/>
              </a:spcBef>
              <a:spcAft>
                <a:spcPct val="0"/>
              </a:spcAft>
              <a:defRPr sz="2400" b="1">
                <a:solidFill>
                  <a:schemeClr val="bg2"/>
                </a:solidFill>
                <a:latin typeface="Arial" charset="0"/>
              </a:defRPr>
            </a:lvl3pPr>
            <a:lvl4pPr algn="l" defTabSz="1474788" rtl="0" eaLnBrk="0" fontAlgn="base" hangingPunct="0">
              <a:spcBef>
                <a:spcPct val="0"/>
              </a:spcBef>
              <a:spcAft>
                <a:spcPct val="0"/>
              </a:spcAft>
              <a:defRPr sz="2400" b="1">
                <a:solidFill>
                  <a:schemeClr val="bg2"/>
                </a:solidFill>
                <a:latin typeface="Arial" charset="0"/>
              </a:defRPr>
            </a:lvl4pPr>
            <a:lvl5pPr algn="l" defTabSz="1474788" rtl="0" eaLnBrk="0" fontAlgn="base" hangingPunct="0">
              <a:spcBef>
                <a:spcPct val="0"/>
              </a:spcBef>
              <a:spcAft>
                <a:spcPct val="0"/>
              </a:spcAft>
              <a:defRPr sz="2400" b="1">
                <a:solidFill>
                  <a:schemeClr val="bg2"/>
                </a:solidFill>
                <a:latin typeface="Arial" charset="0"/>
              </a:defRPr>
            </a:lvl5pPr>
            <a:lvl6pPr marL="457200" algn="l" defTabSz="1474788" rtl="0" fontAlgn="base">
              <a:spcBef>
                <a:spcPct val="0"/>
              </a:spcBef>
              <a:spcAft>
                <a:spcPct val="0"/>
              </a:spcAft>
              <a:defRPr sz="2400" b="1">
                <a:solidFill>
                  <a:schemeClr val="bg2"/>
                </a:solidFill>
                <a:latin typeface="Arial" charset="0"/>
              </a:defRPr>
            </a:lvl6pPr>
            <a:lvl7pPr marL="914400" algn="l" defTabSz="1474788" rtl="0" fontAlgn="base">
              <a:spcBef>
                <a:spcPct val="0"/>
              </a:spcBef>
              <a:spcAft>
                <a:spcPct val="0"/>
              </a:spcAft>
              <a:defRPr sz="2400" b="1">
                <a:solidFill>
                  <a:schemeClr val="bg2"/>
                </a:solidFill>
                <a:latin typeface="Arial" charset="0"/>
              </a:defRPr>
            </a:lvl7pPr>
            <a:lvl8pPr marL="1371600" algn="l" defTabSz="1474788" rtl="0" fontAlgn="base">
              <a:spcBef>
                <a:spcPct val="0"/>
              </a:spcBef>
              <a:spcAft>
                <a:spcPct val="0"/>
              </a:spcAft>
              <a:defRPr sz="2400" b="1">
                <a:solidFill>
                  <a:schemeClr val="bg2"/>
                </a:solidFill>
                <a:latin typeface="Arial" charset="0"/>
              </a:defRPr>
            </a:lvl8pPr>
            <a:lvl9pPr marL="1828800" algn="l" defTabSz="1474788" rtl="0" fontAlgn="base">
              <a:spcBef>
                <a:spcPct val="0"/>
              </a:spcBef>
              <a:spcAft>
                <a:spcPct val="0"/>
              </a:spcAft>
              <a:defRPr sz="2400" b="1">
                <a:solidFill>
                  <a:schemeClr val="bg2"/>
                </a:solidFill>
                <a:latin typeface="Arial" charset="0"/>
              </a:defRPr>
            </a:lvl9pPr>
          </a:lstStyle>
          <a:p>
            <a:pPr eaLnBrk="1" hangingPunct="1">
              <a:defRPr/>
            </a:pPr>
            <a:r>
              <a:rPr lang="en-GB" altLang="en-US" sz="1200" kern="0" dirty="0">
                <a:solidFill>
                  <a:schemeClr val="tx1"/>
                </a:solidFill>
              </a:rPr>
              <a:t>PV Panels</a:t>
            </a:r>
          </a:p>
        </p:txBody>
      </p:sp>
      <p:sp>
        <p:nvSpPr>
          <p:cNvPr id="19" name="Title 1"/>
          <p:cNvSpPr txBox="1">
            <a:spLocks/>
          </p:cNvSpPr>
          <p:nvPr/>
        </p:nvSpPr>
        <p:spPr bwMode="auto">
          <a:xfrm>
            <a:off x="7378746" y="4281327"/>
            <a:ext cx="1684572" cy="23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0271" tIns="25136" rIns="50271" bIns="25136" anchor="ctr"/>
          <a:lstStyle>
            <a:lvl1pPr algn="l" defTabSz="1474788" rtl="0" eaLnBrk="0" fontAlgn="base" hangingPunct="0">
              <a:spcBef>
                <a:spcPct val="0"/>
              </a:spcBef>
              <a:spcAft>
                <a:spcPct val="0"/>
              </a:spcAft>
              <a:defRPr sz="2400" b="1">
                <a:solidFill>
                  <a:schemeClr val="bg2"/>
                </a:solidFill>
                <a:latin typeface="+mj-lt"/>
                <a:ea typeface="+mj-ea"/>
                <a:cs typeface="+mj-cs"/>
              </a:defRPr>
            </a:lvl1pPr>
            <a:lvl2pPr algn="l" defTabSz="1474788" rtl="0" eaLnBrk="0" fontAlgn="base" hangingPunct="0">
              <a:spcBef>
                <a:spcPct val="0"/>
              </a:spcBef>
              <a:spcAft>
                <a:spcPct val="0"/>
              </a:spcAft>
              <a:defRPr sz="2400" b="1">
                <a:solidFill>
                  <a:schemeClr val="bg2"/>
                </a:solidFill>
                <a:latin typeface="Arial" charset="0"/>
              </a:defRPr>
            </a:lvl2pPr>
            <a:lvl3pPr algn="l" defTabSz="1474788" rtl="0" eaLnBrk="0" fontAlgn="base" hangingPunct="0">
              <a:spcBef>
                <a:spcPct val="0"/>
              </a:spcBef>
              <a:spcAft>
                <a:spcPct val="0"/>
              </a:spcAft>
              <a:defRPr sz="2400" b="1">
                <a:solidFill>
                  <a:schemeClr val="bg2"/>
                </a:solidFill>
                <a:latin typeface="Arial" charset="0"/>
              </a:defRPr>
            </a:lvl3pPr>
            <a:lvl4pPr algn="l" defTabSz="1474788" rtl="0" eaLnBrk="0" fontAlgn="base" hangingPunct="0">
              <a:spcBef>
                <a:spcPct val="0"/>
              </a:spcBef>
              <a:spcAft>
                <a:spcPct val="0"/>
              </a:spcAft>
              <a:defRPr sz="2400" b="1">
                <a:solidFill>
                  <a:schemeClr val="bg2"/>
                </a:solidFill>
                <a:latin typeface="Arial" charset="0"/>
              </a:defRPr>
            </a:lvl4pPr>
            <a:lvl5pPr algn="l" defTabSz="1474788" rtl="0" eaLnBrk="0" fontAlgn="base" hangingPunct="0">
              <a:spcBef>
                <a:spcPct val="0"/>
              </a:spcBef>
              <a:spcAft>
                <a:spcPct val="0"/>
              </a:spcAft>
              <a:defRPr sz="2400" b="1">
                <a:solidFill>
                  <a:schemeClr val="bg2"/>
                </a:solidFill>
                <a:latin typeface="Arial" charset="0"/>
              </a:defRPr>
            </a:lvl5pPr>
            <a:lvl6pPr marL="457200" algn="l" defTabSz="1474788" rtl="0" fontAlgn="base">
              <a:spcBef>
                <a:spcPct val="0"/>
              </a:spcBef>
              <a:spcAft>
                <a:spcPct val="0"/>
              </a:spcAft>
              <a:defRPr sz="2400" b="1">
                <a:solidFill>
                  <a:schemeClr val="bg2"/>
                </a:solidFill>
                <a:latin typeface="Arial" charset="0"/>
              </a:defRPr>
            </a:lvl6pPr>
            <a:lvl7pPr marL="914400" algn="l" defTabSz="1474788" rtl="0" fontAlgn="base">
              <a:spcBef>
                <a:spcPct val="0"/>
              </a:spcBef>
              <a:spcAft>
                <a:spcPct val="0"/>
              </a:spcAft>
              <a:defRPr sz="2400" b="1">
                <a:solidFill>
                  <a:schemeClr val="bg2"/>
                </a:solidFill>
                <a:latin typeface="Arial" charset="0"/>
              </a:defRPr>
            </a:lvl7pPr>
            <a:lvl8pPr marL="1371600" algn="l" defTabSz="1474788" rtl="0" fontAlgn="base">
              <a:spcBef>
                <a:spcPct val="0"/>
              </a:spcBef>
              <a:spcAft>
                <a:spcPct val="0"/>
              </a:spcAft>
              <a:defRPr sz="2400" b="1">
                <a:solidFill>
                  <a:schemeClr val="bg2"/>
                </a:solidFill>
                <a:latin typeface="Arial" charset="0"/>
              </a:defRPr>
            </a:lvl8pPr>
            <a:lvl9pPr marL="1828800" algn="l" defTabSz="1474788" rtl="0" fontAlgn="base">
              <a:spcBef>
                <a:spcPct val="0"/>
              </a:spcBef>
              <a:spcAft>
                <a:spcPct val="0"/>
              </a:spcAft>
              <a:defRPr sz="2400" b="1">
                <a:solidFill>
                  <a:schemeClr val="bg2"/>
                </a:solidFill>
                <a:latin typeface="Arial" charset="0"/>
              </a:defRPr>
            </a:lvl9pPr>
          </a:lstStyle>
          <a:p>
            <a:pPr eaLnBrk="1" hangingPunct="1">
              <a:defRPr/>
            </a:pPr>
            <a:r>
              <a:rPr lang="en-GB" altLang="en-US" sz="1200" kern="0" dirty="0">
                <a:solidFill>
                  <a:schemeClr val="tx1"/>
                </a:solidFill>
              </a:rPr>
              <a:t>GAHE Labyrinth</a:t>
            </a:r>
          </a:p>
        </p:txBody>
      </p:sp>
      <p:cxnSp>
        <p:nvCxnSpPr>
          <p:cNvPr id="29708" name="Straight Connector 16"/>
          <p:cNvCxnSpPr>
            <a:cxnSpLocks noChangeShapeType="1"/>
          </p:cNvCxnSpPr>
          <p:nvPr/>
        </p:nvCxnSpPr>
        <p:spPr bwMode="auto">
          <a:xfrm flipH="1">
            <a:off x="6554192" y="4385120"/>
            <a:ext cx="824554"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09" name="Straight Arrow Connector 20"/>
          <p:cNvCxnSpPr>
            <a:cxnSpLocks noChangeShapeType="1"/>
          </p:cNvCxnSpPr>
          <p:nvPr/>
        </p:nvCxnSpPr>
        <p:spPr bwMode="auto">
          <a:xfrm flipV="1">
            <a:off x="6554192" y="4065179"/>
            <a:ext cx="0" cy="319942"/>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10" name="Straight Connector 22"/>
          <p:cNvCxnSpPr>
            <a:cxnSpLocks noChangeShapeType="1"/>
          </p:cNvCxnSpPr>
          <p:nvPr/>
        </p:nvCxnSpPr>
        <p:spPr bwMode="auto">
          <a:xfrm flipH="1">
            <a:off x="6845042" y="1048091"/>
            <a:ext cx="509706"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11" name="Straight Arrow Connector 24"/>
          <p:cNvCxnSpPr>
            <a:cxnSpLocks noChangeShapeType="1"/>
          </p:cNvCxnSpPr>
          <p:nvPr/>
        </p:nvCxnSpPr>
        <p:spPr bwMode="auto">
          <a:xfrm>
            <a:off x="6847921" y="1048091"/>
            <a:ext cx="0" cy="294743"/>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itle 1"/>
          <p:cNvSpPr txBox="1">
            <a:spLocks/>
          </p:cNvSpPr>
          <p:nvPr/>
        </p:nvSpPr>
        <p:spPr bwMode="auto">
          <a:xfrm>
            <a:off x="5822440" y="316832"/>
            <a:ext cx="2728993" cy="54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0271" tIns="25136" rIns="50271" bIns="25136" anchor="ctr"/>
          <a:lstStyle>
            <a:lvl1pPr algn="l" defTabSz="1474788" rtl="0" eaLnBrk="0" fontAlgn="base" hangingPunct="0">
              <a:spcBef>
                <a:spcPct val="0"/>
              </a:spcBef>
              <a:spcAft>
                <a:spcPct val="0"/>
              </a:spcAft>
              <a:defRPr sz="2400" b="1">
                <a:solidFill>
                  <a:schemeClr val="bg2"/>
                </a:solidFill>
                <a:latin typeface="+mj-lt"/>
                <a:ea typeface="+mj-ea"/>
                <a:cs typeface="+mj-cs"/>
              </a:defRPr>
            </a:lvl1pPr>
            <a:lvl2pPr algn="l" defTabSz="1474788" rtl="0" eaLnBrk="0" fontAlgn="base" hangingPunct="0">
              <a:spcBef>
                <a:spcPct val="0"/>
              </a:spcBef>
              <a:spcAft>
                <a:spcPct val="0"/>
              </a:spcAft>
              <a:defRPr sz="2400" b="1">
                <a:solidFill>
                  <a:schemeClr val="bg2"/>
                </a:solidFill>
                <a:latin typeface="Arial" charset="0"/>
              </a:defRPr>
            </a:lvl2pPr>
            <a:lvl3pPr algn="l" defTabSz="1474788" rtl="0" eaLnBrk="0" fontAlgn="base" hangingPunct="0">
              <a:spcBef>
                <a:spcPct val="0"/>
              </a:spcBef>
              <a:spcAft>
                <a:spcPct val="0"/>
              </a:spcAft>
              <a:defRPr sz="2400" b="1">
                <a:solidFill>
                  <a:schemeClr val="bg2"/>
                </a:solidFill>
                <a:latin typeface="Arial" charset="0"/>
              </a:defRPr>
            </a:lvl3pPr>
            <a:lvl4pPr algn="l" defTabSz="1474788" rtl="0" eaLnBrk="0" fontAlgn="base" hangingPunct="0">
              <a:spcBef>
                <a:spcPct val="0"/>
              </a:spcBef>
              <a:spcAft>
                <a:spcPct val="0"/>
              </a:spcAft>
              <a:defRPr sz="2400" b="1">
                <a:solidFill>
                  <a:schemeClr val="bg2"/>
                </a:solidFill>
                <a:latin typeface="Arial" charset="0"/>
              </a:defRPr>
            </a:lvl4pPr>
            <a:lvl5pPr algn="l" defTabSz="1474788" rtl="0" eaLnBrk="0" fontAlgn="base" hangingPunct="0">
              <a:spcBef>
                <a:spcPct val="0"/>
              </a:spcBef>
              <a:spcAft>
                <a:spcPct val="0"/>
              </a:spcAft>
              <a:defRPr sz="2400" b="1">
                <a:solidFill>
                  <a:schemeClr val="bg2"/>
                </a:solidFill>
                <a:latin typeface="Arial" charset="0"/>
              </a:defRPr>
            </a:lvl5pPr>
            <a:lvl6pPr marL="457200" algn="l" defTabSz="1474788" rtl="0" fontAlgn="base">
              <a:spcBef>
                <a:spcPct val="0"/>
              </a:spcBef>
              <a:spcAft>
                <a:spcPct val="0"/>
              </a:spcAft>
              <a:defRPr sz="2400" b="1">
                <a:solidFill>
                  <a:schemeClr val="bg2"/>
                </a:solidFill>
                <a:latin typeface="Arial" charset="0"/>
              </a:defRPr>
            </a:lvl6pPr>
            <a:lvl7pPr marL="914400" algn="l" defTabSz="1474788" rtl="0" fontAlgn="base">
              <a:spcBef>
                <a:spcPct val="0"/>
              </a:spcBef>
              <a:spcAft>
                <a:spcPct val="0"/>
              </a:spcAft>
              <a:defRPr sz="2400" b="1">
                <a:solidFill>
                  <a:schemeClr val="bg2"/>
                </a:solidFill>
                <a:latin typeface="Arial" charset="0"/>
              </a:defRPr>
            </a:lvl7pPr>
            <a:lvl8pPr marL="1371600" algn="l" defTabSz="1474788" rtl="0" fontAlgn="base">
              <a:spcBef>
                <a:spcPct val="0"/>
              </a:spcBef>
              <a:spcAft>
                <a:spcPct val="0"/>
              </a:spcAft>
              <a:defRPr sz="2400" b="1">
                <a:solidFill>
                  <a:schemeClr val="bg2"/>
                </a:solidFill>
                <a:latin typeface="Arial" charset="0"/>
              </a:defRPr>
            </a:lvl8pPr>
            <a:lvl9pPr marL="1828800" algn="l" defTabSz="1474788" rtl="0" fontAlgn="base">
              <a:spcBef>
                <a:spcPct val="0"/>
              </a:spcBef>
              <a:spcAft>
                <a:spcPct val="0"/>
              </a:spcAft>
              <a:defRPr sz="2400" b="1">
                <a:solidFill>
                  <a:schemeClr val="bg2"/>
                </a:solidFill>
                <a:latin typeface="Arial" charset="0"/>
              </a:defRPr>
            </a:lvl9pPr>
          </a:lstStyle>
          <a:p>
            <a:pPr eaLnBrk="1" hangingPunct="1">
              <a:defRPr/>
            </a:pPr>
            <a:r>
              <a:rPr lang="en-GB" altLang="en-US" sz="1200" kern="0" dirty="0">
                <a:solidFill>
                  <a:schemeClr val="tx1"/>
                </a:solidFill>
              </a:rPr>
              <a:t>Efficient AHUs with Heat Recovery</a:t>
            </a:r>
          </a:p>
        </p:txBody>
      </p:sp>
      <p:cxnSp>
        <p:nvCxnSpPr>
          <p:cNvPr id="29713" name="Straight Connector 26"/>
          <p:cNvCxnSpPr>
            <a:cxnSpLocks noChangeShapeType="1"/>
          </p:cNvCxnSpPr>
          <p:nvPr/>
        </p:nvCxnSpPr>
        <p:spPr bwMode="auto">
          <a:xfrm flipH="1">
            <a:off x="5422471" y="600121"/>
            <a:ext cx="371482"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14" name="Straight Arrow Connector 29"/>
          <p:cNvCxnSpPr>
            <a:cxnSpLocks noChangeShapeType="1"/>
          </p:cNvCxnSpPr>
          <p:nvPr/>
        </p:nvCxnSpPr>
        <p:spPr bwMode="auto">
          <a:xfrm>
            <a:off x="5422471" y="600175"/>
            <a:ext cx="0" cy="595341"/>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itle 1"/>
          <p:cNvSpPr txBox="1">
            <a:spLocks/>
          </p:cNvSpPr>
          <p:nvPr/>
        </p:nvSpPr>
        <p:spPr bwMode="auto">
          <a:xfrm>
            <a:off x="7399573" y="4029319"/>
            <a:ext cx="8708206" cy="2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0271" tIns="25136" rIns="50271" bIns="25136" anchor="ctr"/>
          <a:lstStyle>
            <a:lvl1pPr algn="l" defTabSz="1474788" rtl="0" eaLnBrk="0" fontAlgn="base" hangingPunct="0">
              <a:spcBef>
                <a:spcPct val="0"/>
              </a:spcBef>
              <a:spcAft>
                <a:spcPct val="0"/>
              </a:spcAft>
              <a:defRPr sz="2400" b="1">
                <a:solidFill>
                  <a:schemeClr val="bg2"/>
                </a:solidFill>
                <a:latin typeface="+mj-lt"/>
                <a:ea typeface="+mj-ea"/>
                <a:cs typeface="+mj-cs"/>
              </a:defRPr>
            </a:lvl1pPr>
            <a:lvl2pPr algn="l" defTabSz="1474788" rtl="0" eaLnBrk="0" fontAlgn="base" hangingPunct="0">
              <a:spcBef>
                <a:spcPct val="0"/>
              </a:spcBef>
              <a:spcAft>
                <a:spcPct val="0"/>
              </a:spcAft>
              <a:defRPr sz="2400" b="1">
                <a:solidFill>
                  <a:schemeClr val="bg2"/>
                </a:solidFill>
                <a:latin typeface="Arial" charset="0"/>
              </a:defRPr>
            </a:lvl2pPr>
            <a:lvl3pPr algn="l" defTabSz="1474788" rtl="0" eaLnBrk="0" fontAlgn="base" hangingPunct="0">
              <a:spcBef>
                <a:spcPct val="0"/>
              </a:spcBef>
              <a:spcAft>
                <a:spcPct val="0"/>
              </a:spcAft>
              <a:defRPr sz="2400" b="1">
                <a:solidFill>
                  <a:schemeClr val="bg2"/>
                </a:solidFill>
                <a:latin typeface="Arial" charset="0"/>
              </a:defRPr>
            </a:lvl3pPr>
            <a:lvl4pPr algn="l" defTabSz="1474788" rtl="0" eaLnBrk="0" fontAlgn="base" hangingPunct="0">
              <a:spcBef>
                <a:spcPct val="0"/>
              </a:spcBef>
              <a:spcAft>
                <a:spcPct val="0"/>
              </a:spcAft>
              <a:defRPr sz="2400" b="1">
                <a:solidFill>
                  <a:schemeClr val="bg2"/>
                </a:solidFill>
                <a:latin typeface="Arial" charset="0"/>
              </a:defRPr>
            </a:lvl4pPr>
            <a:lvl5pPr algn="l" defTabSz="1474788" rtl="0" eaLnBrk="0" fontAlgn="base" hangingPunct="0">
              <a:spcBef>
                <a:spcPct val="0"/>
              </a:spcBef>
              <a:spcAft>
                <a:spcPct val="0"/>
              </a:spcAft>
              <a:defRPr sz="2400" b="1">
                <a:solidFill>
                  <a:schemeClr val="bg2"/>
                </a:solidFill>
                <a:latin typeface="Arial" charset="0"/>
              </a:defRPr>
            </a:lvl5pPr>
            <a:lvl6pPr marL="457200" algn="l" defTabSz="1474788" rtl="0" fontAlgn="base">
              <a:spcBef>
                <a:spcPct val="0"/>
              </a:spcBef>
              <a:spcAft>
                <a:spcPct val="0"/>
              </a:spcAft>
              <a:defRPr sz="2400" b="1">
                <a:solidFill>
                  <a:schemeClr val="bg2"/>
                </a:solidFill>
                <a:latin typeface="Arial" charset="0"/>
              </a:defRPr>
            </a:lvl6pPr>
            <a:lvl7pPr marL="914400" algn="l" defTabSz="1474788" rtl="0" fontAlgn="base">
              <a:spcBef>
                <a:spcPct val="0"/>
              </a:spcBef>
              <a:spcAft>
                <a:spcPct val="0"/>
              </a:spcAft>
              <a:defRPr sz="2400" b="1">
                <a:solidFill>
                  <a:schemeClr val="bg2"/>
                </a:solidFill>
                <a:latin typeface="Arial" charset="0"/>
              </a:defRPr>
            </a:lvl7pPr>
            <a:lvl8pPr marL="1371600" algn="l" defTabSz="1474788" rtl="0" fontAlgn="base">
              <a:spcBef>
                <a:spcPct val="0"/>
              </a:spcBef>
              <a:spcAft>
                <a:spcPct val="0"/>
              </a:spcAft>
              <a:defRPr sz="2400" b="1">
                <a:solidFill>
                  <a:schemeClr val="bg2"/>
                </a:solidFill>
                <a:latin typeface="Arial" charset="0"/>
              </a:defRPr>
            </a:lvl8pPr>
            <a:lvl9pPr marL="1828800" algn="l" defTabSz="1474788" rtl="0" fontAlgn="base">
              <a:spcBef>
                <a:spcPct val="0"/>
              </a:spcBef>
              <a:spcAft>
                <a:spcPct val="0"/>
              </a:spcAft>
              <a:defRPr sz="2400" b="1">
                <a:solidFill>
                  <a:schemeClr val="bg2"/>
                </a:solidFill>
                <a:latin typeface="Arial" charset="0"/>
              </a:defRPr>
            </a:lvl9pPr>
          </a:lstStyle>
          <a:p>
            <a:pPr eaLnBrk="1" hangingPunct="1">
              <a:defRPr/>
            </a:pPr>
            <a:r>
              <a:rPr lang="en-GB" altLang="en-US" sz="1200" kern="0" dirty="0">
                <a:solidFill>
                  <a:schemeClr val="tx1"/>
                </a:solidFill>
              </a:rPr>
              <a:t>Fixed Brise Soleil</a:t>
            </a:r>
          </a:p>
        </p:txBody>
      </p:sp>
      <p:cxnSp>
        <p:nvCxnSpPr>
          <p:cNvPr id="29716" name="Straight Connector 33795"/>
          <p:cNvCxnSpPr>
            <a:cxnSpLocks noChangeShapeType="1"/>
          </p:cNvCxnSpPr>
          <p:nvPr/>
        </p:nvCxnSpPr>
        <p:spPr bwMode="auto">
          <a:xfrm flipH="1">
            <a:off x="7102349" y="4124201"/>
            <a:ext cx="255333"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17" name="Straight Arrow Connector 33797"/>
          <p:cNvCxnSpPr>
            <a:cxnSpLocks noChangeShapeType="1"/>
          </p:cNvCxnSpPr>
          <p:nvPr/>
        </p:nvCxnSpPr>
        <p:spPr bwMode="auto">
          <a:xfrm flipV="1">
            <a:off x="7102295" y="3267514"/>
            <a:ext cx="0" cy="856741"/>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itle 1"/>
          <p:cNvSpPr txBox="1">
            <a:spLocks/>
          </p:cNvSpPr>
          <p:nvPr/>
        </p:nvSpPr>
        <p:spPr bwMode="auto">
          <a:xfrm>
            <a:off x="199661" y="3714050"/>
            <a:ext cx="1761415" cy="2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0271" tIns="25136" rIns="50271" bIns="25136" anchor="ctr"/>
          <a:lstStyle>
            <a:lvl1pPr algn="l" defTabSz="1474788" rtl="0" eaLnBrk="0" fontAlgn="base" hangingPunct="0">
              <a:spcBef>
                <a:spcPct val="0"/>
              </a:spcBef>
              <a:spcAft>
                <a:spcPct val="0"/>
              </a:spcAft>
              <a:defRPr sz="2400" b="1">
                <a:solidFill>
                  <a:schemeClr val="bg2"/>
                </a:solidFill>
                <a:latin typeface="+mj-lt"/>
                <a:ea typeface="+mj-ea"/>
                <a:cs typeface="+mj-cs"/>
              </a:defRPr>
            </a:lvl1pPr>
            <a:lvl2pPr algn="l" defTabSz="1474788" rtl="0" eaLnBrk="0" fontAlgn="base" hangingPunct="0">
              <a:spcBef>
                <a:spcPct val="0"/>
              </a:spcBef>
              <a:spcAft>
                <a:spcPct val="0"/>
              </a:spcAft>
              <a:defRPr sz="2400" b="1">
                <a:solidFill>
                  <a:schemeClr val="bg2"/>
                </a:solidFill>
                <a:latin typeface="Arial" charset="0"/>
              </a:defRPr>
            </a:lvl2pPr>
            <a:lvl3pPr algn="l" defTabSz="1474788" rtl="0" eaLnBrk="0" fontAlgn="base" hangingPunct="0">
              <a:spcBef>
                <a:spcPct val="0"/>
              </a:spcBef>
              <a:spcAft>
                <a:spcPct val="0"/>
              </a:spcAft>
              <a:defRPr sz="2400" b="1">
                <a:solidFill>
                  <a:schemeClr val="bg2"/>
                </a:solidFill>
                <a:latin typeface="Arial" charset="0"/>
              </a:defRPr>
            </a:lvl3pPr>
            <a:lvl4pPr algn="l" defTabSz="1474788" rtl="0" eaLnBrk="0" fontAlgn="base" hangingPunct="0">
              <a:spcBef>
                <a:spcPct val="0"/>
              </a:spcBef>
              <a:spcAft>
                <a:spcPct val="0"/>
              </a:spcAft>
              <a:defRPr sz="2400" b="1">
                <a:solidFill>
                  <a:schemeClr val="bg2"/>
                </a:solidFill>
                <a:latin typeface="Arial" charset="0"/>
              </a:defRPr>
            </a:lvl4pPr>
            <a:lvl5pPr algn="l" defTabSz="1474788" rtl="0" eaLnBrk="0" fontAlgn="base" hangingPunct="0">
              <a:spcBef>
                <a:spcPct val="0"/>
              </a:spcBef>
              <a:spcAft>
                <a:spcPct val="0"/>
              </a:spcAft>
              <a:defRPr sz="2400" b="1">
                <a:solidFill>
                  <a:schemeClr val="bg2"/>
                </a:solidFill>
                <a:latin typeface="Arial" charset="0"/>
              </a:defRPr>
            </a:lvl5pPr>
            <a:lvl6pPr marL="457200" algn="l" defTabSz="1474788" rtl="0" fontAlgn="base">
              <a:spcBef>
                <a:spcPct val="0"/>
              </a:spcBef>
              <a:spcAft>
                <a:spcPct val="0"/>
              </a:spcAft>
              <a:defRPr sz="2400" b="1">
                <a:solidFill>
                  <a:schemeClr val="bg2"/>
                </a:solidFill>
                <a:latin typeface="Arial" charset="0"/>
              </a:defRPr>
            </a:lvl6pPr>
            <a:lvl7pPr marL="914400" algn="l" defTabSz="1474788" rtl="0" fontAlgn="base">
              <a:spcBef>
                <a:spcPct val="0"/>
              </a:spcBef>
              <a:spcAft>
                <a:spcPct val="0"/>
              </a:spcAft>
              <a:defRPr sz="2400" b="1">
                <a:solidFill>
                  <a:schemeClr val="bg2"/>
                </a:solidFill>
                <a:latin typeface="Arial" charset="0"/>
              </a:defRPr>
            </a:lvl7pPr>
            <a:lvl8pPr marL="1371600" algn="l" defTabSz="1474788" rtl="0" fontAlgn="base">
              <a:spcBef>
                <a:spcPct val="0"/>
              </a:spcBef>
              <a:spcAft>
                <a:spcPct val="0"/>
              </a:spcAft>
              <a:defRPr sz="2400" b="1">
                <a:solidFill>
                  <a:schemeClr val="bg2"/>
                </a:solidFill>
                <a:latin typeface="Arial" charset="0"/>
              </a:defRPr>
            </a:lvl8pPr>
            <a:lvl9pPr marL="1828800" algn="l" defTabSz="1474788" rtl="0" fontAlgn="base">
              <a:spcBef>
                <a:spcPct val="0"/>
              </a:spcBef>
              <a:spcAft>
                <a:spcPct val="0"/>
              </a:spcAft>
              <a:defRPr sz="2400" b="1">
                <a:solidFill>
                  <a:schemeClr val="bg2"/>
                </a:solidFill>
                <a:latin typeface="Arial" charset="0"/>
              </a:defRPr>
            </a:lvl9pPr>
          </a:lstStyle>
          <a:p>
            <a:pPr eaLnBrk="1" hangingPunct="1">
              <a:defRPr/>
            </a:pPr>
            <a:r>
              <a:rPr lang="en-GB" altLang="en-US" sz="1200" kern="0" dirty="0">
                <a:solidFill>
                  <a:schemeClr val="tx1"/>
                </a:solidFill>
              </a:rPr>
              <a:t>Cavity wall</a:t>
            </a:r>
          </a:p>
        </p:txBody>
      </p:sp>
      <p:cxnSp>
        <p:nvCxnSpPr>
          <p:cNvPr id="29719" name="Straight Connector 33799"/>
          <p:cNvCxnSpPr>
            <a:cxnSpLocks noChangeShapeType="1"/>
          </p:cNvCxnSpPr>
          <p:nvPr/>
        </p:nvCxnSpPr>
        <p:spPr bwMode="auto">
          <a:xfrm>
            <a:off x="1156501" y="3817892"/>
            <a:ext cx="1140593"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20" name="Straight Arrow Connector 33801"/>
          <p:cNvCxnSpPr>
            <a:cxnSpLocks noChangeShapeType="1"/>
          </p:cNvCxnSpPr>
          <p:nvPr/>
        </p:nvCxnSpPr>
        <p:spPr bwMode="auto">
          <a:xfrm flipV="1">
            <a:off x="2297039" y="3168845"/>
            <a:ext cx="0" cy="649046"/>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Title 1"/>
          <p:cNvSpPr txBox="1">
            <a:spLocks/>
          </p:cNvSpPr>
          <p:nvPr/>
        </p:nvSpPr>
        <p:spPr bwMode="auto">
          <a:xfrm>
            <a:off x="199660" y="4015868"/>
            <a:ext cx="2159775" cy="192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0271" tIns="25136" rIns="50271" bIns="25136" anchor="ctr"/>
          <a:lstStyle>
            <a:lvl1pPr algn="l" defTabSz="1474788" rtl="0" eaLnBrk="0" fontAlgn="base" hangingPunct="0">
              <a:spcBef>
                <a:spcPct val="0"/>
              </a:spcBef>
              <a:spcAft>
                <a:spcPct val="0"/>
              </a:spcAft>
              <a:defRPr sz="2400" b="1">
                <a:solidFill>
                  <a:schemeClr val="bg2"/>
                </a:solidFill>
                <a:latin typeface="+mj-lt"/>
                <a:ea typeface="+mj-ea"/>
                <a:cs typeface="+mj-cs"/>
              </a:defRPr>
            </a:lvl1pPr>
            <a:lvl2pPr algn="l" defTabSz="1474788" rtl="0" eaLnBrk="0" fontAlgn="base" hangingPunct="0">
              <a:spcBef>
                <a:spcPct val="0"/>
              </a:spcBef>
              <a:spcAft>
                <a:spcPct val="0"/>
              </a:spcAft>
              <a:defRPr sz="2400" b="1">
                <a:solidFill>
                  <a:schemeClr val="bg2"/>
                </a:solidFill>
                <a:latin typeface="Arial" charset="0"/>
              </a:defRPr>
            </a:lvl2pPr>
            <a:lvl3pPr algn="l" defTabSz="1474788" rtl="0" eaLnBrk="0" fontAlgn="base" hangingPunct="0">
              <a:spcBef>
                <a:spcPct val="0"/>
              </a:spcBef>
              <a:spcAft>
                <a:spcPct val="0"/>
              </a:spcAft>
              <a:defRPr sz="2400" b="1">
                <a:solidFill>
                  <a:schemeClr val="bg2"/>
                </a:solidFill>
                <a:latin typeface="Arial" charset="0"/>
              </a:defRPr>
            </a:lvl3pPr>
            <a:lvl4pPr algn="l" defTabSz="1474788" rtl="0" eaLnBrk="0" fontAlgn="base" hangingPunct="0">
              <a:spcBef>
                <a:spcPct val="0"/>
              </a:spcBef>
              <a:spcAft>
                <a:spcPct val="0"/>
              </a:spcAft>
              <a:defRPr sz="2400" b="1">
                <a:solidFill>
                  <a:schemeClr val="bg2"/>
                </a:solidFill>
                <a:latin typeface="Arial" charset="0"/>
              </a:defRPr>
            </a:lvl4pPr>
            <a:lvl5pPr algn="l" defTabSz="1474788" rtl="0" eaLnBrk="0" fontAlgn="base" hangingPunct="0">
              <a:spcBef>
                <a:spcPct val="0"/>
              </a:spcBef>
              <a:spcAft>
                <a:spcPct val="0"/>
              </a:spcAft>
              <a:defRPr sz="2400" b="1">
                <a:solidFill>
                  <a:schemeClr val="bg2"/>
                </a:solidFill>
                <a:latin typeface="Arial" charset="0"/>
              </a:defRPr>
            </a:lvl5pPr>
            <a:lvl6pPr marL="457200" algn="l" defTabSz="1474788" rtl="0" fontAlgn="base">
              <a:spcBef>
                <a:spcPct val="0"/>
              </a:spcBef>
              <a:spcAft>
                <a:spcPct val="0"/>
              </a:spcAft>
              <a:defRPr sz="2400" b="1">
                <a:solidFill>
                  <a:schemeClr val="bg2"/>
                </a:solidFill>
                <a:latin typeface="Arial" charset="0"/>
              </a:defRPr>
            </a:lvl6pPr>
            <a:lvl7pPr marL="914400" algn="l" defTabSz="1474788" rtl="0" fontAlgn="base">
              <a:spcBef>
                <a:spcPct val="0"/>
              </a:spcBef>
              <a:spcAft>
                <a:spcPct val="0"/>
              </a:spcAft>
              <a:defRPr sz="2400" b="1">
                <a:solidFill>
                  <a:schemeClr val="bg2"/>
                </a:solidFill>
                <a:latin typeface="Arial" charset="0"/>
              </a:defRPr>
            </a:lvl7pPr>
            <a:lvl8pPr marL="1371600" algn="l" defTabSz="1474788" rtl="0" fontAlgn="base">
              <a:spcBef>
                <a:spcPct val="0"/>
              </a:spcBef>
              <a:spcAft>
                <a:spcPct val="0"/>
              </a:spcAft>
              <a:defRPr sz="2400" b="1">
                <a:solidFill>
                  <a:schemeClr val="bg2"/>
                </a:solidFill>
                <a:latin typeface="Arial" charset="0"/>
              </a:defRPr>
            </a:lvl8pPr>
            <a:lvl9pPr marL="1828800" algn="l" defTabSz="1474788" rtl="0" fontAlgn="base">
              <a:spcBef>
                <a:spcPct val="0"/>
              </a:spcBef>
              <a:spcAft>
                <a:spcPct val="0"/>
              </a:spcAft>
              <a:defRPr sz="2400" b="1">
                <a:solidFill>
                  <a:schemeClr val="bg2"/>
                </a:solidFill>
                <a:latin typeface="Arial" charset="0"/>
              </a:defRPr>
            </a:lvl9pPr>
          </a:lstStyle>
          <a:p>
            <a:pPr eaLnBrk="1" hangingPunct="1">
              <a:defRPr/>
            </a:pPr>
            <a:r>
              <a:rPr lang="en-GB" altLang="en-US" sz="1200" kern="0" dirty="0">
                <a:solidFill>
                  <a:schemeClr val="tx1"/>
                </a:solidFill>
              </a:rPr>
              <a:t>PH certified curtain walling</a:t>
            </a:r>
          </a:p>
        </p:txBody>
      </p:sp>
      <p:cxnSp>
        <p:nvCxnSpPr>
          <p:cNvPr id="29722" name="Straight Arrow Connector 45"/>
          <p:cNvCxnSpPr>
            <a:cxnSpLocks noChangeShapeType="1"/>
          </p:cNvCxnSpPr>
          <p:nvPr/>
        </p:nvCxnSpPr>
        <p:spPr bwMode="auto">
          <a:xfrm flipV="1">
            <a:off x="2537974" y="3242149"/>
            <a:ext cx="0" cy="858268"/>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23" name="Straight Connector 33804"/>
          <p:cNvCxnSpPr>
            <a:cxnSpLocks noChangeShapeType="1"/>
            <a:endCxn id="45" idx="3"/>
          </p:cNvCxnSpPr>
          <p:nvPr/>
        </p:nvCxnSpPr>
        <p:spPr bwMode="auto">
          <a:xfrm flipH="1">
            <a:off x="2359434" y="4107334"/>
            <a:ext cx="178540" cy="5025"/>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Title 1"/>
          <p:cNvSpPr txBox="1">
            <a:spLocks/>
          </p:cNvSpPr>
          <p:nvPr/>
        </p:nvSpPr>
        <p:spPr bwMode="auto">
          <a:xfrm>
            <a:off x="199661" y="4288061"/>
            <a:ext cx="2862419" cy="2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0271" tIns="25136" rIns="50271" bIns="25136" anchor="ctr"/>
          <a:lstStyle>
            <a:lvl1pPr algn="l" defTabSz="1474788" rtl="0" eaLnBrk="0" fontAlgn="base" hangingPunct="0">
              <a:spcBef>
                <a:spcPct val="0"/>
              </a:spcBef>
              <a:spcAft>
                <a:spcPct val="0"/>
              </a:spcAft>
              <a:defRPr sz="2400" b="1">
                <a:solidFill>
                  <a:schemeClr val="bg2"/>
                </a:solidFill>
                <a:latin typeface="+mj-lt"/>
                <a:ea typeface="+mj-ea"/>
                <a:cs typeface="+mj-cs"/>
              </a:defRPr>
            </a:lvl1pPr>
            <a:lvl2pPr algn="l" defTabSz="1474788" rtl="0" eaLnBrk="0" fontAlgn="base" hangingPunct="0">
              <a:spcBef>
                <a:spcPct val="0"/>
              </a:spcBef>
              <a:spcAft>
                <a:spcPct val="0"/>
              </a:spcAft>
              <a:defRPr sz="2400" b="1">
                <a:solidFill>
                  <a:schemeClr val="bg2"/>
                </a:solidFill>
                <a:latin typeface="Arial" charset="0"/>
              </a:defRPr>
            </a:lvl2pPr>
            <a:lvl3pPr algn="l" defTabSz="1474788" rtl="0" eaLnBrk="0" fontAlgn="base" hangingPunct="0">
              <a:spcBef>
                <a:spcPct val="0"/>
              </a:spcBef>
              <a:spcAft>
                <a:spcPct val="0"/>
              </a:spcAft>
              <a:defRPr sz="2400" b="1">
                <a:solidFill>
                  <a:schemeClr val="bg2"/>
                </a:solidFill>
                <a:latin typeface="Arial" charset="0"/>
              </a:defRPr>
            </a:lvl3pPr>
            <a:lvl4pPr algn="l" defTabSz="1474788" rtl="0" eaLnBrk="0" fontAlgn="base" hangingPunct="0">
              <a:spcBef>
                <a:spcPct val="0"/>
              </a:spcBef>
              <a:spcAft>
                <a:spcPct val="0"/>
              </a:spcAft>
              <a:defRPr sz="2400" b="1">
                <a:solidFill>
                  <a:schemeClr val="bg2"/>
                </a:solidFill>
                <a:latin typeface="Arial" charset="0"/>
              </a:defRPr>
            </a:lvl4pPr>
            <a:lvl5pPr algn="l" defTabSz="1474788" rtl="0" eaLnBrk="0" fontAlgn="base" hangingPunct="0">
              <a:spcBef>
                <a:spcPct val="0"/>
              </a:spcBef>
              <a:spcAft>
                <a:spcPct val="0"/>
              </a:spcAft>
              <a:defRPr sz="2400" b="1">
                <a:solidFill>
                  <a:schemeClr val="bg2"/>
                </a:solidFill>
                <a:latin typeface="Arial" charset="0"/>
              </a:defRPr>
            </a:lvl5pPr>
            <a:lvl6pPr marL="457200" algn="l" defTabSz="1474788" rtl="0" fontAlgn="base">
              <a:spcBef>
                <a:spcPct val="0"/>
              </a:spcBef>
              <a:spcAft>
                <a:spcPct val="0"/>
              </a:spcAft>
              <a:defRPr sz="2400" b="1">
                <a:solidFill>
                  <a:schemeClr val="bg2"/>
                </a:solidFill>
                <a:latin typeface="Arial" charset="0"/>
              </a:defRPr>
            </a:lvl6pPr>
            <a:lvl7pPr marL="914400" algn="l" defTabSz="1474788" rtl="0" fontAlgn="base">
              <a:spcBef>
                <a:spcPct val="0"/>
              </a:spcBef>
              <a:spcAft>
                <a:spcPct val="0"/>
              </a:spcAft>
              <a:defRPr sz="2400" b="1">
                <a:solidFill>
                  <a:schemeClr val="bg2"/>
                </a:solidFill>
                <a:latin typeface="Arial" charset="0"/>
              </a:defRPr>
            </a:lvl7pPr>
            <a:lvl8pPr marL="1371600" algn="l" defTabSz="1474788" rtl="0" fontAlgn="base">
              <a:spcBef>
                <a:spcPct val="0"/>
              </a:spcBef>
              <a:spcAft>
                <a:spcPct val="0"/>
              </a:spcAft>
              <a:defRPr sz="2400" b="1">
                <a:solidFill>
                  <a:schemeClr val="bg2"/>
                </a:solidFill>
                <a:latin typeface="Arial" charset="0"/>
              </a:defRPr>
            </a:lvl8pPr>
            <a:lvl9pPr marL="1828800" algn="l" defTabSz="1474788" rtl="0" fontAlgn="base">
              <a:spcBef>
                <a:spcPct val="0"/>
              </a:spcBef>
              <a:spcAft>
                <a:spcPct val="0"/>
              </a:spcAft>
              <a:defRPr sz="2400" b="1">
                <a:solidFill>
                  <a:schemeClr val="bg2"/>
                </a:solidFill>
                <a:latin typeface="Arial" charset="0"/>
              </a:defRPr>
            </a:lvl9pPr>
          </a:lstStyle>
          <a:p>
            <a:pPr eaLnBrk="1" hangingPunct="1">
              <a:defRPr/>
            </a:pPr>
            <a:r>
              <a:rPr lang="en-GB" altLang="en-US" sz="1200" kern="0" dirty="0">
                <a:solidFill>
                  <a:schemeClr val="tx1"/>
                </a:solidFill>
              </a:rPr>
              <a:t>Exposed thermal mass</a:t>
            </a:r>
          </a:p>
        </p:txBody>
      </p:sp>
      <p:cxnSp>
        <p:nvCxnSpPr>
          <p:cNvPr id="29725" name="Straight Connector 51"/>
          <p:cNvCxnSpPr>
            <a:cxnSpLocks noChangeShapeType="1"/>
          </p:cNvCxnSpPr>
          <p:nvPr/>
        </p:nvCxnSpPr>
        <p:spPr bwMode="auto">
          <a:xfrm flipH="1">
            <a:off x="2129057" y="4382947"/>
            <a:ext cx="1077796" cy="1"/>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26" name="Straight Arrow Connector 52"/>
          <p:cNvCxnSpPr>
            <a:cxnSpLocks noChangeShapeType="1"/>
          </p:cNvCxnSpPr>
          <p:nvPr/>
        </p:nvCxnSpPr>
        <p:spPr bwMode="auto">
          <a:xfrm flipV="1">
            <a:off x="3213743" y="3061699"/>
            <a:ext cx="26876" cy="1319717"/>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Title 1"/>
          <p:cNvSpPr txBox="1">
            <a:spLocks/>
          </p:cNvSpPr>
          <p:nvPr/>
        </p:nvSpPr>
        <p:spPr bwMode="auto">
          <a:xfrm>
            <a:off x="242855" y="896427"/>
            <a:ext cx="3299173" cy="2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0271" tIns="25136" rIns="50271" bIns="25136" anchor="ctr"/>
          <a:lstStyle>
            <a:lvl1pPr algn="l" defTabSz="1474788" rtl="0" eaLnBrk="0" fontAlgn="base" hangingPunct="0">
              <a:spcBef>
                <a:spcPct val="0"/>
              </a:spcBef>
              <a:spcAft>
                <a:spcPct val="0"/>
              </a:spcAft>
              <a:defRPr sz="2400" b="1">
                <a:solidFill>
                  <a:schemeClr val="bg2"/>
                </a:solidFill>
                <a:latin typeface="+mj-lt"/>
                <a:ea typeface="+mj-ea"/>
                <a:cs typeface="+mj-cs"/>
              </a:defRPr>
            </a:lvl1pPr>
            <a:lvl2pPr algn="l" defTabSz="1474788" rtl="0" eaLnBrk="0" fontAlgn="base" hangingPunct="0">
              <a:spcBef>
                <a:spcPct val="0"/>
              </a:spcBef>
              <a:spcAft>
                <a:spcPct val="0"/>
              </a:spcAft>
              <a:defRPr sz="2400" b="1">
                <a:solidFill>
                  <a:schemeClr val="bg2"/>
                </a:solidFill>
                <a:latin typeface="Arial" charset="0"/>
              </a:defRPr>
            </a:lvl2pPr>
            <a:lvl3pPr algn="l" defTabSz="1474788" rtl="0" eaLnBrk="0" fontAlgn="base" hangingPunct="0">
              <a:spcBef>
                <a:spcPct val="0"/>
              </a:spcBef>
              <a:spcAft>
                <a:spcPct val="0"/>
              </a:spcAft>
              <a:defRPr sz="2400" b="1">
                <a:solidFill>
                  <a:schemeClr val="bg2"/>
                </a:solidFill>
                <a:latin typeface="Arial" charset="0"/>
              </a:defRPr>
            </a:lvl3pPr>
            <a:lvl4pPr algn="l" defTabSz="1474788" rtl="0" eaLnBrk="0" fontAlgn="base" hangingPunct="0">
              <a:spcBef>
                <a:spcPct val="0"/>
              </a:spcBef>
              <a:spcAft>
                <a:spcPct val="0"/>
              </a:spcAft>
              <a:defRPr sz="2400" b="1">
                <a:solidFill>
                  <a:schemeClr val="bg2"/>
                </a:solidFill>
                <a:latin typeface="Arial" charset="0"/>
              </a:defRPr>
            </a:lvl4pPr>
            <a:lvl5pPr algn="l" defTabSz="1474788" rtl="0" eaLnBrk="0" fontAlgn="base" hangingPunct="0">
              <a:spcBef>
                <a:spcPct val="0"/>
              </a:spcBef>
              <a:spcAft>
                <a:spcPct val="0"/>
              </a:spcAft>
              <a:defRPr sz="2400" b="1">
                <a:solidFill>
                  <a:schemeClr val="bg2"/>
                </a:solidFill>
                <a:latin typeface="Arial" charset="0"/>
              </a:defRPr>
            </a:lvl5pPr>
            <a:lvl6pPr marL="457200" algn="l" defTabSz="1474788" rtl="0" fontAlgn="base">
              <a:spcBef>
                <a:spcPct val="0"/>
              </a:spcBef>
              <a:spcAft>
                <a:spcPct val="0"/>
              </a:spcAft>
              <a:defRPr sz="2400" b="1">
                <a:solidFill>
                  <a:schemeClr val="bg2"/>
                </a:solidFill>
                <a:latin typeface="Arial" charset="0"/>
              </a:defRPr>
            </a:lvl6pPr>
            <a:lvl7pPr marL="914400" algn="l" defTabSz="1474788" rtl="0" fontAlgn="base">
              <a:spcBef>
                <a:spcPct val="0"/>
              </a:spcBef>
              <a:spcAft>
                <a:spcPct val="0"/>
              </a:spcAft>
              <a:defRPr sz="2400" b="1">
                <a:solidFill>
                  <a:schemeClr val="bg2"/>
                </a:solidFill>
                <a:latin typeface="Arial" charset="0"/>
              </a:defRPr>
            </a:lvl7pPr>
            <a:lvl8pPr marL="1371600" algn="l" defTabSz="1474788" rtl="0" fontAlgn="base">
              <a:spcBef>
                <a:spcPct val="0"/>
              </a:spcBef>
              <a:spcAft>
                <a:spcPct val="0"/>
              </a:spcAft>
              <a:defRPr sz="2400" b="1">
                <a:solidFill>
                  <a:schemeClr val="bg2"/>
                </a:solidFill>
                <a:latin typeface="Arial" charset="0"/>
              </a:defRPr>
            </a:lvl8pPr>
            <a:lvl9pPr marL="1828800" algn="l" defTabSz="1474788" rtl="0" fontAlgn="base">
              <a:spcBef>
                <a:spcPct val="0"/>
              </a:spcBef>
              <a:spcAft>
                <a:spcPct val="0"/>
              </a:spcAft>
              <a:defRPr sz="2400" b="1">
                <a:solidFill>
                  <a:schemeClr val="bg2"/>
                </a:solidFill>
                <a:latin typeface="Arial" charset="0"/>
              </a:defRPr>
            </a:lvl9pPr>
          </a:lstStyle>
          <a:p>
            <a:pPr eaLnBrk="1" hangingPunct="1">
              <a:defRPr/>
            </a:pPr>
            <a:r>
              <a:rPr lang="en-GB" altLang="en-US" sz="1200" kern="0" dirty="0">
                <a:solidFill>
                  <a:schemeClr val="tx1"/>
                </a:solidFill>
              </a:rPr>
              <a:t>Full curtain walling façade with brick slips</a:t>
            </a:r>
          </a:p>
        </p:txBody>
      </p:sp>
      <p:cxnSp>
        <p:nvCxnSpPr>
          <p:cNvPr id="29728" name="Straight Connector 33813"/>
          <p:cNvCxnSpPr>
            <a:cxnSpLocks noChangeShapeType="1"/>
          </p:cNvCxnSpPr>
          <p:nvPr/>
        </p:nvCxnSpPr>
        <p:spPr bwMode="auto">
          <a:xfrm>
            <a:off x="3406642" y="1000267"/>
            <a:ext cx="277505"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29" name="Straight Arrow Connector 33815"/>
          <p:cNvCxnSpPr>
            <a:cxnSpLocks noChangeShapeType="1"/>
          </p:cNvCxnSpPr>
          <p:nvPr/>
        </p:nvCxnSpPr>
        <p:spPr bwMode="auto">
          <a:xfrm>
            <a:off x="3684093" y="1000321"/>
            <a:ext cx="0" cy="901793"/>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Title 1"/>
          <p:cNvSpPr txBox="1">
            <a:spLocks/>
          </p:cNvSpPr>
          <p:nvPr/>
        </p:nvSpPr>
        <p:spPr bwMode="auto">
          <a:xfrm>
            <a:off x="242855" y="1154423"/>
            <a:ext cx="2436704" cy="347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0271" tIns="25136" rIns="50271" bIns="25136" anchor="ctr"/>
          <a:lstStyle>
            <a:lvl1pPr algn="l" defTabSz="1474788" rtl="0" eaLnBrk="0" fontAlgn="base" hangingPunct="0">
              <a:spcBef>
                <a:spcPct val="0"/>
              </a:spcBef>
              <a:spcAft>
                <a:spcPct val="0"/>
              </a:spcAft>
              <a:defRPr sz="2400" b="1">
                <a:solidFill>
                  <a:schemeClr val="bg2"/>
                </a:solidFill>
                <a:latin typeface="+mj-lt"/>
                <a:ea typeface="+mj-ea"/>
                <a:cs typeface="+mj-cs"/>
              </a:defRPr>
            </a:lvl1pPr>
            <a:lvl2pPr algn="l" defTabSz="1474788" rtl="0" eaLnBrk="0" fontAlgn="base" hangingPunct="0">
              <a:spcBef>
                <a:spcPct val="0"/>
              </a:spcBef>
              <a:spcAft>
                <a:spcPct val="0"/>
              </a:spcAft>
              <a:defRPr sz="2400" b="1">
                <a:solidFill>
                  <a:schemeClr val="bg2"/>
                </a:solidFill>
                <a:latin typeface="Arial" charset="0"/>
              </a:defRPr>
            </a:lvl2pPr>
            <a:lvl3pPr algn="l" defTabSz="1474788" rtl="0" eaLnBrk="0" fontAlgn="base" hangingPunct="0">
              <a:spcBef>
                <a:spcPct val="0"/>
              </a:spcBef>
              <a:spcAft>
                <a:spcPct val="0"/>
              </a:spcAft>
              <a:defRPr sz="2400" b="1">
                <a:solidFill>
                  <a:schemeClr val="bg2"/>
                </a:solidFill>
                <a:latin typeface="Arial" charset="0"/>
              </a:defRPr>
            </a:lvl3pPr>
            <a:lvl4pPr algn="l" defTabSz="1474788" rtl="0" eaLnBrk="0" fontAlgn="base" hangingPunct="0">
              <a:spcBef>
                <a:spcPct val="0"/>
              </a:spcBef>
              <a:spcAft>
                <a:spcPct val="0"/>
              </a:spcAft>
              <a:defRPr sz="2400" b="1">
                <a:solidFill>
                  <a:schemeClr val="bg2"/>
                </a:solidFill>
                <a:latin typeface="Arial" charset="0"/>
              </a:defRPr>
            </a:lvl4pPr>
            <a:lvl5pPr algn="l" defTabSz="1474788" rtl="0" eaLnBrk="0" fontAlgn="base" hangingPunct="0">
              <a:spcBef>
                <a:spcPct val="0"/>
              </a:spcBef>
              <a:spcAft>
                <a:spcPct val="0"/>
              </a:spcAft>
              <a:defRPr sz="2400" b="1">
                <a:solidFill>
                  <a:schemeClr val="bg2"/>
                </a:solidFill>
                <a:latin typeface="Arial" charset="0"/>
              </a:defRPr>
            </a:lvl5pPr>
            <a:lvl6pPr marL="457200" algn="l" defTabSz="1474788" rtl="0" fontAlgn="base">
              <a:spcBef>
                <a:spcPct val="0"/>
              </a:spcBef>
              <a:spcAft>
                <a:spcPct val="0"/>
              </a:spcAft>
              <a:defRPr sz="2400" b="1">
                <a:solidFill>
                  <a:schemeClr val="bg2"/>
                </a:solidFill>
                <a:latin typeface="Arial" charset="0"/>
              </a:defRPr>
            </a:lvl6pPr>
            <a:lvl7pPr marL="914400" algn="l" defTabSz="1474788" rtl="0" fontAlgn="base">
              <a:spcBef>
                <a:spcPct val="0"/>
              </a:spcBef>
              <a:spcAft>
                <a:spcPct val="0"/>
              </a:spcAft>
              <a:defRPr sz="2400" b="1">
                <a:solidFill>
                  <a:schemeClr val="bg2"/>
                </a:solidFill>
                <a:latin typeface="Arial" charset="0"/>
              </a:defRPr>
            </a:lvl7pPr>
            <a:lvl8pPr marL="1371600" algn="l" defTabSz="1474788" rtl="0" fontAlgn="base">
              <a:spcBef>
                <a:spcPct val="0"/>
              </a:spcBef>
              <a:spcAft>
                <a:spcPct val="0"/>
              </a:spcAft>
              <a:defRPr sz="2400" b="1">
                <a:solidFill>
                  <a:schemeClr val="bg2"/>
                </a:solidFill>
                <a:latin typeface="Arial" charset="0"/>
              </a:defRPr>
            </a:lvl8pPr>
            <a:lvl9pPr marL="1828800" algn="l" defTabSz="1474788" rtl="0" fontAlgn="base">
              <a:spcBef>
                <a:spcPct val="0"/>
              </a:spcBef>
              <a:spcAft>
                <a:spcPct val="0"/>
              </a:spcAft>
              <a:defRPr sz="2400" b="1">
                <a:solidFill>
                  <a:schemeClr val="bg2"/>
                </a:solidFill>
                <a:latin typeface="Arial" charset="0"/>
              </a:defRPr>
            </a:lvl9pPr>
          </a:lstStyle>
          <a:p>
            <a:pPr eaLnBrk="1" hangingPunct="1">
              <a:defRPr/>
            </a:pPr>
            <a:r>
              <a:rPr lang="en-GB" altLang="en-US" sz="1200" kern="0" dirty="0">
                <a:solidFill>
                  <a:schemeClr val="tx1"/>
                </a:solidFill>
              </a:rPr>
              <a:t>Active external shading blinds</a:t>
            </a:r>
          </a:p>
        </p:txBody>
      </p:sp>
      <p:cxnSp>
        <p:nvCxnSpPr>
          <p:cNvPr id="29731" name="Straight Connector 72"/>
          <p:cNvCxnSpPr>
            <a:cxnSpLocks noChangeShapeType="1"/>
          </p:cNvCxnSpPr>
          <p:nvPr/>
        </p:nvCxnSpPr>
        <p:spPr bwMode="auto">
          <a:xfrm>
            <a:off x="2537974" y="1315827"/>
            <a:ext cx="524104"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32" name="Straight Arrow Connector 73"/>
          <p:cNvCxnSpPr>
            <a:cxnSpLocks noChangeShapeType="1"/>
          </p:cNvCxnSpPr>
          <p:nvPr/>
        </p:nvCxnSpPr>
        <p:spPr bwMode="auto">
          <a:xfrm>
            <a:off x="3054399" y="1324845"/>
            <a:ext cx="7679" cy="577269"/>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 name="Title 1"/>
          <p:cNvSpPr txBox="1">
            <a:spLocks/>
          </p:cNvSpPr>
          <p:nvPr/>
        </p:nvSpPr>
        <p:spPr bwMode="auto">
          <a:xfrm>
            <a:off x="5793952" y="143436"/>
            <a:ext cx="3188683" cy="281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0271" tIns="25136" rIns="50271" bIns="25136" anchor="ctr"/>
          <a:lstStyle>
            <a:lvl1pPr algn="l" defTabSz="1474788" rtl="0" eaLnBrk="0" fontAlgn="base" hangingPunct="0">
              <a:spcBef>
                <a:spcPct val="0"/>
              </a:spcBef>
              <a:spcAft>
                <a:spcPct val="0"/>
              </a:spcAft>
              <a:defRPr sz="2400" b="1">
                <a:solidFill>
                  <a:schemeClr val="bg2"/>
                </a:solidFill>
                <a:latin typeface="+mj-lt"/>
                <a:ea typeface="+mj-ea"/>
                <a:cs typeface="+mj-cs"/>
              </a:defRPr>
            </a:lvl1pPr>
            <a:lvl2pPr algn="l" defTabSz="1474788" rtl="0" eaLnBrk="0" fontAlgn="base" hangingPunct="0">
              <a:spcBef>
                <a:spcPct val="0"/>
              </a:spcBef>
              <a:spcAft>
                <a:spcPct val="0"/>
              </a:spcAft>
              <a:defRPr sz="2400" b="1">
                <a:solidFill>
                  <a:schemeClr val="bg2"/>
                </a:solidFill>
                <a:latin typeface="Arial" charset="0"/>
              </a:defRPr>
            </a:lvl2pPr>
            <a:lvl3pPr algn="l" defTabSz="1474788" rtl="0" eaLnBrk="0" fontAlgn="base" hangingPunct="0">
              <a:spcBef>
                <a:spcPct val="0"/>
              </a:spcBef>
              <a:spcAft>
                <a:spcPct val="0"/>
              </a:spcAft>
              <a:defRPr sz="2400" b="1">
                <a:solidFill>
                  <a:schemeClr val="bg2"/>
                </a:solidFill>
                <a:latin typeface="Arial" charset="0"/>
              </a:defRPr>
            </a:lvl3pPr>
            <a:lvl4pPr algn="l" defTabSz="1474788" rtl="0" eaLnBrk="0" fontAlgn="base" hangingPunct="0">
              <a:spcBef>
                <a:spcPct val="0"/>
              </a:spcBef>
              <a:spcAft>
                <a:spcPct val="0"/>
              </a:spcAft>
              <a:defRPr sz="2400" b="1">
                <a:solidFill>
                  <a:schemeClr val="bg2"/>
                </a:solidFill>
                <a:latin typeface="Arial" charset="0"/>
              </a:defRPr>
            </a:lvl4pPr>
            <a:lvl5pPr algn="l" defTabSz="1474788" rtl="0" eaLnBrk="0" fontAlgn="base" hangingPunct="0">
              <a:spcBef>
                <a:spcPct val="0"/>
              </a:spcBef>
              <a:spcAft>
                <a:spcPct val="0"/>
              </a:spcAft>
              <a:defRPr sz="2400" b="1">
                <a:solidFill>
                  <a:schemeClr val="bg2"/>
                </a:solidFill>
                <a:latin typeface="Arial" charset="0"/>
              </a:defRPr>
            </a:lvl5pPr>
            <a:lvl6pPr marL="457200" algn="l" defTabSz="1474788" rtl="0" fontAlgn="base">
              <a:spcBef>
                <a:spcPct val="0"/>
              </a:spcBef>
              <a:spcAft>
                <a:spcPct val="0"/>
              </a:spcAft>
              <a:defRPr sz="2400" b="1">
                <a:solidFill>
                  <a:schemeClr val="bg2"/>
                </a:solidFill>
                <a:latin typeface="Arial" charset="0"/>
              </a:defRPr>
            </a:lvl6pPr>
            <a:lvl7pPr marL="914400" algn="l" defTabSz="1474788" rtl="0" fontAlgn="base">
              <a:spcBef>
                <a:spcPct val="0"/>
              </a:spcBef>
              <a:spcAft>
                <a:spcPct val="0"/>
              </a:spcAft>
              <a:defRPr sz="2400" b="1">
                <a:solidFill>
                  <a:schemeClr val="bg2"/>
                </a:solidFill>
                <a:latin typeface="Arial" charset="0"/>
              </a:defRPr>
            </a:lvl7pPr>
            <a:lvl8pPr marL="1371600" algn="l" defTabSz="1474788" rtl="0" fontAlgn="base">
              <a:spcBef>
                <a:spcPct val="0"/>
              </a:spcBef>
              <a:spcAft>
                <a:spcPct val="0"/>
              </a:spcAft>
              <a:defRPr sz="2400" b="1">
                <a:solidFill>
                  <a:schemeClr val="bg2"/>
                </a:solidFill>
                <a:latin typeface="Arial" charset="0"/>
              </a:defRPr>
            </a:lvl8pPr>
            <a:lvl9pPr marL="1828800" algn="l" defTabSz="1474788" rtl="0" fontAlgn="base">
              <a:spcBef>
                <a:spcPct val="0"/>
              </a:spcBef>
              <a:spcAft>
                <a:spcPct val="0"/>
              </a:spcAft>
              <a:defRPr sz="2400" b="1">
                <a:solidFill>
                  <a:schemeClr val="bg2"/>
                </a:solidFill>
                <a:latin typeface="Arial" charset="0"/>
              </a:defRPr>
            </a:lvl9pPr>
          </a:lstStyle>
          <a:p>
            <a:pPr eaLnBrk="1" hangingPunct="1">
              <a:defRPr/>
            </a:pPr>
            <a:r>
              <a:rPr lang="en-GB" altLang="en-US" sz="1200" kern="0" dirty="0">
                <a:solidFill>
                  <a:schemeClr val="tx1"/>
                </a:solidFill>
              </a:rPr>
              <a:t>Shallow floor plates for natural ventilation</a:t>
            </a:r>
          </a:p>
        </p:txBody>
      </p:sp>
      <p:cxnSp>
        <p:nvCxnSpPr>
          <p:cNvPr id="29734" name="Straight Connector 76"/>
          <p:cNvCxnSpPr>
            <a:cxnSpLocks noChangeShapeType="1"/>
          </p:cNvCxnSpPr>
          <p:nvPr/>
        </p:nvCxnSpPr>
        <p:spPr bwMode="auto">
          <a:xfrm flipH="1">
            <a:off x="5156579" y="321442"/>
            <a:ext cx="637373"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35" name="Straight Arrow Connector 78"/>
          <p:cNvCxnSpPr>
            <a:cxnSpLocks noChangeShapeType="1"/>
          </p:cNvCxnSpPr>
          <p:nvPr/>
        </p:nvCxnSpPr>
        <p:spPr bwMode="auto">
          <a:xfrm>
            <a:off x="5156579" y="321496"/>
            <a:ext cx="0" cy="1761587"/>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5" name="Title 1"/>
          <p:cNvSpPr txBox="1">
            <a:spLocks/>
          </p:cNvSpPr>
          <p:nvPr/>
        </p:nvSpPr>
        <p:spPr bwMode="auto">
          <a:xfrm>
            <a:off x="6554192" y="4444143"/>
            <a:ext cx="2509126" cy="42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0271" tIns="25136" rIns="50271" bIns="25136" anchor="ctr"/>
          <a:lstStyle>
            <a:lvl1pPr algn="l" defTabSz="1474788" rtl="0" eaLnBrk="0" fontAlgn="base" hangingPunct="0">
              <a:spcBef>
                <a:spcPct val="0"/>
              </a:spcBef>
              <a:spcAft>
                <a:spcPct val="0"/>
              </a:spcAft>
              <a:defRPr sz="2400" b="1">
                <a:solidFill>
                  <a:schemeClr val="bg2"/>
                </a:solidFill>
                <a:latin typeface="+mj-lt"/>
                <a:ea typeface="+mj-ea"/>
                <a:cs typeface="+mj-cs"/>
              </a:defRPr>
            </a:lvl1pPr>
            <a:lvl2pPr algn="l" defTabSz="1474788" rtl="0" eaLnBrk="0" fontAlgn="base" hangingPunct="0">
              <a:spcBef>
                <a:spcPct val="0"/>
              </a:spcBef>
              <a:spcAft>
                <a:spcPct val="0"/>
              </a:spcAft>
              <a:defRPr sz="2400" b="1">
                <a:solidFill>
                  <a:schemeClr val="bg2"/>
                </a:solidFill>
                <a:latin typeface="Arial" charset="0"/>
              </a:defRPr>
            </a:lvl2pPr>
            <a:lvl3pPr algn="l" defTabSz="1474788" rtl="0" eaLnBrk="0" fontAlgn="base" hangingPunct="0">
              <a:spcBef>
                <a:spcPct val="0"/>
              </a:spcBef>
              <a:spcAft>
                <a:spcPct val="0"/>
              </a:spcAft>
              <a:defRPr sz="2400" b="1">
                <a:solidFill>
                  <a:schemeClr val="bg2"/>
                </a:solidFill>
                <a:latin typeface="Arial" charset="0"/>
              </a:defRPr>
            </a:lvl3pPr>
            <a:lvl4pPr algn="l" defTabSz="1474788" rtl="0" eaLnBrk="0" fontAlgn="base" hangingPunct="0">
              <a:spcBef>
                <a:spcPct val="0"/>
              </a:spcBef>
              <a:spcAft>
                <a:spcPct val="0"/>
              </a:spcAft>
              <a:defRPr sz="2400" b="1">
                <a:solidFill>
                  <a:schemeClr val="bg2"/>
                </a:solidFill>
                <a:latin typeface="Arial" charset="0"/>
              </a:defRPr>
            </a:lvl4pPr>
            <a:lvl5pPr algn="l" defTabSz="1474788" rtl="0" eaLnBrk="0" fontAlgn="base" hangingPunct="0">
              <a:spcBef>
                <a:spcPct val="0"/>
              </a:spcBef>
              <a:spcAft>
                <a:spcPct val="0"/>
              </a:spcAft>
              <a:defRPr sz="2400" b="1">
                <a:solidFill>
                  <a:schemeClr val="bg2"/>
                </a:solidFill>
                <a:latin typeface="Arial" charset="0"/>
              </a:defRPr>
            </a:lvl5pPr>
            <a:lvl6pPr marL="457200" algn="l" defTabSz="1474788" rtl="0" fontAlgn="base">
              <a:spcBef>
                <a:spcPct val="0"/>
              </a:spcBef>
              <a:spcAft>
                <a:spcPct val="0"/>
              </a:spcAft>
              <a:defRPr sz="2400" b="1">
                <a:solidFill>
                  <a:schemeClr val="bg2"/>
                </a:solidFill>
                <a:latin typeface="Arial" charset="0"/>
              </a:defRPr>
            </a:lvl6pPr>
            <a:lvl7pPr marL="914400" algn="l" defTabSz="1474788" rtl="0" fontAlgn="base">
              <a:spcBef>
                <a:spcPct val="0"/>
              </a:spcBef>
              <a:spcAft>
                <a:spcPct val="0"/>
              </a:spcAft>
              <a:defRPr sz="2400" b="1">
                <a:solidFill>
                  <a:schemeClr val="bg2"/>
                </a:solidFill>
                <a:latin typeface="Arial" charset="0"/>
              </a:defRPr>
            </a:lvl7pPr>
            <a:lvl8pPr marL="1371600" algn="l" defTabSz="1474788" rtl="0" fontAlgn="base">
              <a:spcBef>
                <a:spcPct val="0"/>
              </a:spcBef>
              <a:spcAft>
                <a:spcPct val="0"/>
              </a:spcAft>
              <a:defRPr sz="2400" b="1">
                <a:solidFill>
                  <a:schemeClr val="bg2"/>
                </a:solidFill>
                <a:latin typeface="Arial" charset="0"/>
              </a:defRPr>
            </a:lvl8pPr>
            <a:lvl9pPr marL="1828800" algn="l" defTabSz="1474788" rtl="0" fontAlgn="base">
              <a:spcBef>
                <a:spcPct val="0"/>
              </a:spcBef>
              <a:spcAft>
                <a:spcPct val="0"/>
              </a:spcAft>
              <a:defRPr sz="2400" b="1">
                <a:solidFill>
                  <a:schemeClr val="bg2"/>
                </a:solidFill>
                <a:latin typeface="Arial" charset="0"/>
              </a:defRPr>
            </a:lvl9pPr>
          </a:lstStyle>
          <a:p>
            <a:pPr eaLnBrk="1" hangingPunct="1">
              <a:defRPr/>
            </a:pPr>
            <a:r>
              <a:rPr lang="en-GB" altLang="en-US" sz="1200" kern="0" dirty="0">
                <a:solidFill>
                  <a:schemeClr val="tx1"/>
                </a:solidFill>
              </a:rPr>
              <a:t>Glazed screens</a:t>
            </a:r>
          </a:p>
        </p:txBody>
      </p:sp>
      <p:cxnSp>
        <p:nvCxnSpPr>
          <p:cNvPr id="29737" name="Straight Connector 85"/>
          <p:cNvCxnSpPr>
            <a:cxnSpLocks noChangeShapeType="1"/>
          </p:cNvCxnSpPr>
          <p:nvPr/>
        </p:nvCxnSpPr>
        <p:spPr bwMode="auto">
          <a:xfrm flipH="1">
            <a:off x="4979503" y="4682465"/>
            <a:ext cx="1574743"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38" name="Straight Arrow Connector 86"/>
          <p:cNvCxnSpPr>
            <a:cxnSpLocks noChangeShapeType="1"/>
          </p:cNvCxnSpPr>
          <p:nvPr/>
        </p:nvCxnSpPr>
        <p:spPr bwMode="auto">
          <a:xfrm flipV="1">
            <a:off x="4979449" y="3686016"/>
            <a:ext cx="0" cy="1003375"/>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Title 1"/>
          <p:cNvSpPr txBox="1">
            <a:spLocks/>
          </p:cNvSpPr>
          <p:nvPr/>
        </p:nvSpPr>
        <p:spPr bwMode="auto">
          <a:xfrm>
            <a:off x="261146" y="564261"/>
            <a:ext cx="2517967" cy="23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0271" tIns="25136" rIns="50271" bIns="25136" anchor="ctr"/>
          <a:lstStyle>
            <a:lvl1pPr algn="l" defTabSz="1474788" rtl="0" eaLnBrk="0" fontAlgn="base" hangingPunct="0">
              <a:spcBef>
                <a:spcPct val="0"/>
              </a:spcBef>
              <a:spcAft>
                <a:spcPct val="0"/>
              </a:spcAft>
              <a:defRPr sz="2400" b="1">
                <a:solidFill>
                  <a:schemeClr val="bg2"/>
                </a:solidFill>
                <a:latin typeface="+mj-lt"/>
                <a:ea typeface="+mj-ea"/>
                <a:cs typeface="+mj-cs"/>
              </a:defRPr>
            </a:lvl1pPr>
            <a:lvl2pPr algn="l" defTabSz="1474788" rtl="0" eaLnBrk="0" fontAlgn="base" hangingPunct="0">
              <a:spcBef>
                <a:spcPct val="0"/>
              </a:spcBef>
              <a:spcAft>
                <a:spcPct val="0"/>
              </a:spcAft>
              <a:defRPr sz="2400" b="1">
                <a:solidFill>
                  <a:schemeClr val="bg2"/>
                </a:solidFill>
                <a:latin typeface="Arial" charset="0"/>
              </a:defRPr>
            </a:lvl2pPr>
            <a:lvl3pPr algn="l" defTabSz="1474788" rtl="0" eaLnBrk="0" fontAlgn="base" hangingPunct="0">
              <a:spcBef>
                <a:spcPct val="0"/>
              </a:spcBef>
              <a:spcAft>
                <a:spcPct val="0"/>
              </a:spcAft>
              <a:defRPr sz="2400" b="1">
                <a:solidFill>
                  <a:schemeClr val="bg2"/>
                </a:solidFill>
                <a:latin typeface="Arial" charset="0"/>
              </a:defRPr>
            </a:lvl3pPr>
            <a:lvl4pPr algn="l" defTabSz="1474788" rtl="0" eaLnBrk="0" fontAlgn="base" hangingPunct="0">
              <a:spcBef>
                <a:spcPct val="0"/>
              </a:spcBef>
              <a:spcAft>
                <a:spcPct val="0"/>
              </a:spcAft>
              <a:defRPr sz="2400" b="1">
                <a:solidFill>
                  <a:schemeClr val="bg2"/>
                </a:solidFill>
                <a:latin typeface="Arial" charset="0"/>
              </a:defRPr>
            </a:lvl4pPr>
            <a:lvl5pPr algn="l" defTabSz="1474788" rtl="0" eaLnBrk="0" fontAlgn="base" hangingPunct="0">
              <a:spcBef>
                <a:spcPct val="0"/>
              </a:spcBef>
              <a:spcAft>
                <a:spcPct val="0"/>
              </a:spcAft>
              <a:defRPr sz="2400" b="1">
                <a:solidFill>
                  <a:schemeClr val="bg2"/>
                </a:solidFill>
                <a:latin typeface="Arial" charset="0"/>
              </a:defRPr>
            </a:lvl5pPr>
            <a:lvl6pPr marL="457200" algn="l" defTabSz="1474788" rtl="0" fontAlgn="base">
              <a:spcBef>
                <a:spcPct val="0"/>
              </a:spcBef>
              <a:spcAft>
                <a:spcPct val="0"/>
              </a:spcAft>
              <a:defRPr sz="2400" b="1">
                <a:solidFill>
                  <a:schemeClr val="bg2"/>
                </a:solidFill>
                <a:latin typeface="Arial" charset="0"/>
              </a:defRPr>
            </a:lvl6pPr>
            <a:lvl7pPr marL="914400" algn="l" defTabSz="1474788" rtl="0" fontAlgn="base">
              <a:spcBef>
                <a:spcPct val="0"/>
              </a:spcBef>
              <a:spcAft>
                <a:spcPct val="0"/>
              </a:spcAft>
              <a:defRPr sz="2400" b="1">
                <a:solidFill>
                  <a:schemeClr val="bg2"/>
                </a:solidFill>
                <a:latin typeface="Arial" charset="0"/>
              </a:defRPr>
            </a:lvl7pPr>
            <a:lvl8pPr marL="1371600" algn="l" defTabSz="1474788" rtl="0" fontAlgn="base">
              <a:spcBef>
                <a:spcPct val="0"/>
              </a:spcBef>
              <a:spcAft>
                <a:spcPct val="0"/>
              </a:spcAft>
              <a:defRPr sz="2400" b="1">
                <a:solidFill>
                  <a:schemeClr val="bg2"/>
                </a:solidFill>
                <a:latin typeface="Arial" charset="0"/>
              </a:defRPr>
            </a:lvl8pPr>
            <a:lvl9pPr marL="1828800" algn="l" defTabSz="1474788" rtl="0" fontAlgn="base">
              <a:spcBef>
                <a:spcPct val="0"/>
              </a:spcBef>
              <a:spcAft>
                <a:spcPct val="0"/>
              </a:spcAft>
              <a:defRPr sz="2400" b="1">
                <a:solidFill>
                  <a:schemeClr val="bg2"/>
                </a:solidFill>
                <a:latin typeface="Arial" charset="0"/>
              </a:defRPr>
            </a:lvl9pPr>
          </a:lstStyle>
          <a:p>
            <a:pPr eaLnBrk="1" hangingPunct="1">
              <a:defRPr/>
            </a:pPr>
            <a:r>
              <a:rPr lang="en-GB" altLang="en-US" sz="1200" kern="0" dirty="0">
                <a:solidFill>
                  <a:schemeClr val="tx1"/>
                </a:solidFill>
              </a:rPr>
              <a:t>Rooflights with external shading</a:t>
            </a:r>
          </a:p>
        </p:txBody>
      </p:sp>
      <p:cxnSp>
        <p:nvCxnSpPr>
          <p:cNvPr id="29740" name="Straight Connector 92"/>
          <p:cNvCxnSpPr>
            <a:cxnSpLocks noChangeShapeType="1"/>
          </p:cNvCxnSpPr>
          <p:nvPr/>
        </p:nvCxnSpPr>
        <p:spPr bwMode="auto">
          <a:xfrm>
            <a:off x="2779113" y="703969"/>
            <a:ext cx="1070137"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41" name="Straight Arrow Connector 93"/>
          <p:cNvCxnSpPr>
            <a:cxnSpLocks noChangeShapeType="1"/>
          </p:cNvCxnSpPr>
          <p:nvPr/>
        </p:nvCxnSpPr>
        <p:spPr bwMode="auto">
          <a:xfrm>
            <a:off x="3849196" y="703969"/>
            <a:ext cx="0" cy="2048196"/>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8" name="Title 1"/>
          <p:cNvSpPr txBox="1">
            <a:spLocks/>
          </p:cNvSpPr>
          <p:nvPr/>
        </p:nvSpPr>
        <p:spPr bwMode="auto">
          <a:xfrm>
            <a:off x="261093" y="1528696"/>
            <a:ext cx="1631348" cy="274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0271" tIns="25136" rIns="50271" bIns="25136" anchor="ctr"/>
          <a:lstStyle>
            <a:lvl1pPr algn="l" defTabSz="1474788" rtl="0" eaLnBrk="0" fontAlgn="base" hangingPunct="0">
              <a:spcBef>
                <a:spcPct val="0"/>
              </a:spcBef>
              <a:spcAft>
                <a:spcPct val="0"/>
              </a:spcAft>
              <a:defRPr sz="2400" b="1">
                <a:solidFill>
                  <a:schemeClr val="bg2"/>
                </a:solidFill>
                <a:latin typeface="+mj-lt"/>
                <a:ea typeface="+mj-ea"/>
                <a:cs typeface="+mj-cs"/>
              </a:defRPr>
            </a:lvl1pPr>
            <a:lvl2pPr algn="l" defTabSz="1474788" rtl="0" eaLnBrk="0" fontAlgn="base" hangingPunct="0">
              <a:spcBef>
                <a:spcPct val="0"/>
              </a:spcBef>
              <a:spcAft>
                <a:spcPct val="0"/>
              </a:spcAft>
              <a:defRPr sz="2400" b="1">
                <a:solidFill>
                  <a:schemeClr val="bg2"/>
                </a:solidFill>
                <a:latin typeface="Arial" charset="0"/>
              </a:defRPr>
            </a:lvl2pPr>
            <a:lvl3pPr algn="l" defTabSz="1474788" rtl="0" eaLnBrk="0" fontAlgn="base" hangingPunct="0">
              <a:spcBef>
                <a:spcPct val="0"/>
              </a:spcBef>
              <a:spcAft>
                <a:spcPct val="0"/>
              </a:spcAft>
              <a:defRPr sz="2400" b="1">
                <a:solidFill>
                  <a:schemeClr val="bg2"/>
                </a:solidFill>
                <a:latin typeface="Arial" charset="0"/>
              </a:defRPr>
            </a:lvl3pPr>
            <a:lvl4pPr algn="l" defTabSz="1474788" rtl="0" eaLnBrk="0" fontAlgn="base" hangingPunct="0">
              <a:spcBef>
                <a:spcPct val="0"/>
              </a:spcBef>
              <a:spcAft>
                <a:spcPct val="0"/>
              </a:spcAft>
              <a:defRPr sz="2400" b="1">
                <a:solidFill>
                  <a:schemeClr val="bg2"/>
                </a:solidFill>
                <a:latin typeface="Arial" charset="0"/>
              </a:defRPr>
            </a:lvl4pPr>
            <a:lvl5pPr algn="l" defTabSz="1474788" rtl="0" eaLnBrk="0" fontAlgn="base" hangingPunct="0">
              <a:spcBef>
                <a:spcPct val="0"/>
              </a:spcBef>
              <a:spcAft>
                <a:spcPct val="0"/>
              </a:spcAft>
              <a:defRPr sz="2400" b="1">
                <a:solidFill>
                  <a:schemeClr val="bg2"/>
                </a:solidFill>
                <a:latin typeface="Arial" charset="0"/>
              </a:defRPr>
            </a:lvl5pPr>
            <a:lvl6pPr marL="457200" algn="l" defTabSz="1474788" rtl="0" fontAlgn="base">
              <a:spcBef>
                <a:spcPct val="0"/>
              </a:spcBef>
              <a:spcAft>
                <a:spcPct val="0"/>
              </a:spcAft>
              <a:defRPr sz="2400" b="1">
                <a:solidFill>
                  <a:schemeClr val="bg2"/>
                </a:solidFill>
                <a:latin typeface="Arial" charset="0"/>
              </a:defRPr>
            </a:lvl6pPr>
            <a:lvl7pPr marL="914400" algn="l" defTabSz="1474788" rtl="0" fontAlgn="base">
              <a:spcBef>
                <a:spcPct val="0"/>
              </a:spcBef>
              <a:spcAft>
                <a:spcPct val="0"/>
              </a:spcAft>
              <a:defRPr sz="2400" b="1">
                <a:solidFill>
                  <a:schemeClr val="bg2"/>
                </a:solidFill>
                <a:latin typeface="Arial" charset="0"/>
              </a:defRPr>
            </a:lvl7pPr>
            <a:lvl8pPr marL="1371600" algn="l" defTabSz="1474788" rtl="0" fontAlgn="base">
              <a:spcBef>
                <a:spcPct val="0"/>
              </a:spcBef>
              <a:spcAft>
                <a:spcPct val="0"/>
              </a:spcAft>
              <a:defRPr sz="2400" b="1">
                <a:solidFill>
                  <a:schemeClr val="bg2"/>
                </a:solidFill>
                <a:latin typeface="Arial" charset="0"/>
              </a:defRPr>
            </a:lvl8pPr>
            <a:lvl9pPr marL="1828800" algn="l" defTabSz="1474788" rtl="0" fontAlgn="base">
              <a:spcBef>
                <a:spcPct val="0"/>
              </a:spcBef>
              <a:spcAft>
                <a:spcPct val="0"/>
              </a:spcAft>
              <a:defRPr sz="2400" b="1">
                <a:solidFill>
                  <a:schemeClr val="bg2"/>
                </a:solidFill>
                <a:latin typeface="Arial" charset="0"/>
              </a:defRPr>
            </a:lvl9pPr>
          </a:lstStyle>
          <a:p>
            <a:pPr eaLnBrk="1" hangingPunct="1">
              <a:defRPr/>
            </a:pPr>
            <a:r>
              <a:rPr lang="en-GB" altLang="en-US" sz="1200" kern="0" dirty="0">
                <a:solidFill>
                  <a:schemeClr val="tx1"/>
                </a:solidFill>
              </a:rPr>
              <a:t>District heating</a:t>
            </a:r>
          </a:p>
        </p:txBody>
      </p:sp>
      <p:sp>
        <p:nvSpPr>
          <p:cNvPr id="55" name="Title 1"/>
          <p:cNvSpPr txBox="1">
            <a:spLocks/>
          </p:cNvSpPr>
          <p:nvPr/>
        </p:nvSpPr>
        <p:spPr bwMode="auto">
          <a:xfrm>
            <a:off x="199659" y="4585405"/>
            <a:ext cx="3130528" cy="28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0271" tIns="25136" rIns="50271" bIns="25136" anchor="ctr"/>
          <a:lstStyle>
            <a:lvl1pPr algn="l" defTabSz="1474788" rtl="0" eaLnBrk="0" fontAlgn="base" hangingPunct="0">
              <a:spcBef>
                <a:spcPct val="0"/>
              </a:spcBef>
              <a:spcAft>
                <a:spcPct val="0"/>
              </a:spcAft>
              <a:defRPr sz="2400" b="1">
                <a:solidFill>
                  <a:schemeClr val="bg2"/>
                </a:solidFill>
                <a:latin typeface="+mj-lt"/>
                <a:ea typeface="+mj-ea"/>
                <a:cs typeface="+mj-cs"/>
              </a:defRPr>
            </a:lvl1pPr>
            <a:lvl2pPr algn="l" defTabSz="1474788" rtl="0" eaLnBrk="0" fontAlgn="base" hangingPunct="0">
              <a:spcBef>
                <a:spcPct val="0"/>
              </a:spcBef>
              <a:spcAft>
                <a:spcPct val="0"/>
              </a:spcAft>
              <a:defRPr sz="2400" b="1">
                <a:solidFill>
                  <a:schemeClr val="bg2"/>
                </a:solidFill>
                <a:latin typeface="Arial" charset="0"/>
              </a:defRPr>
            </a:lvl2pPr>
            <a:lvl3pPr algn="l" defTabSz="1474788" rtl="0" eaLnBrk="0" fontAlgn="base" hangingPunct="0">
              <a:spcBef>
                <a:spcPct val="0"/>
              </a:spcBef>
              <a:spcAft>
                <a:spcPct val="0"/>
              </a:spcAft>
              <a:defRPr sz="2400" b="1">
                <a:solidFill>
                  <a:schemeClr val="bg2"/>
                </a:solidFill>
                <a:latin typeface="Arial" charset="0"/>
              </a:defRPr>
            </a:lvl3pPr>
            <a:lvl4pPr algn="l" defTabSz="1474788" rtl="0" eaLnBrk="0" fontAlgn="base" hangingPunct="0">
              <a:spcBef>
                <a:spcPct val="0"/>
              </a:spcBef>
              <a:spcAft>
                <a:spcPct val="0"/>
              </a:spcAft>
              <a:defRPr sz="2400" b="1">
                <a:solidFill>
                  <a:schemeClr val="bg2"/>
                </a:solidFill>
                <a:latin typeface="Arial" charset="0"/>
              </a:defRPr>
            </a:lvl4pPr>
            <a:lvl5pPr algn="l" defTabSz="1474788" rtl="0" eaLnBrk="0" fontAlgn="base" hangingPunct="0">
              <a:spcBef>
                <a:spcPct val="0"/>
              </a:spcBef>
              <a:spcAft>
                <a:spcPct val="0"/>
              </a:spcAft>
              <a:defRPr sz="2400" b="1">
                <a:solidFill>
                  <a:schemeClr val="bg2"/>
                </a:solidFill>
                <a:latin typeface="Arial" charset="0"/>
              </a:defRPr>
            </a:lvl5pPr>
            <a:lvl6pPr marL="457200" algn="l" defTabSz="1474788" rtl="0" fontAlgn="base">
              <a:spcBef>
                <a:spcPct val="0"/>
              </a:spcBef>
              <a:spcAft>
                <a:spcPct val="0"/>
              </a:spcAft>
              <a:defRPr sz="2400" b="1">
                <a:solidFill>
                  <a:schemeClr val="bg2"/>
                </a:solidFill>
                <a:latin typeface="Arial" charset="0"/>
              </a:defRPr>
            </a:lvl6pPr>
            <a:lvl7pPr marL="914400" algn="l" defTabSz="1474788" rtl="0" fontAlgn="base">
              <a:spcBef>
                <a:spcPct val="0"/>
              </a:spcBef>
              <a:spcAft>
                <a:spcPct val="0"/>
              </a:spcAft>
              <a:defRPr sz="2400" b="1">
                <a:solidFill>
                  <a:schemeClr val="bg2"/>
                </a:solidFill>
                <a:latin typeface="Arial" charset="0"/>
              </a:defRPr>
            </a:lvl7pPr>
            <a:lvl8pPr marL="1371600" algn="l" defTabSz="1474788" rtl="0" fontAlgn="base">
              <a:spcBef>
                <a:spcPct val="0"/>
              </a:spcBef>
              <a:spcAft>
                <a:spcPct val="0"/>
              </a:spcAft>
              <a:defRPr sz="2400" b="1">
                <a:solidFill>
                  <a:schemeClr val="bg2"/>
                </a:solidFill>
                <a:latin typeface="Arial" charset="0"/>
              </a:defRPr>
            </a:lvl8pPr>
            <a:lvl9pPr marL="1828800" algn="l" defTabSz="1474788" rtl="0" fontAlgn="base">
              <a:spcBef>
                <a:spcPct val="0"/>
              </a:spcBef>
              <a:spcAft>
                <a:spcPct val="0"/>
              </a:spcAft>
              <a:defRPr sz="2400" b="1">
                <a:solidFill>
                  <a:schemeClr val="bg2"/>
                </a:solidFill>
                <a:latin typeface="Arial" charset="0"/>
              </a:defRPr>
            </a:lvl9pPr>
          </a:lstStyle>
          <a:p>
            <a:pPr eaLnBrk="1" hangingPunct="1">
              <a:defRPr/>
            </a:pPr>
            <a:r>
              <a:rPr lang="en-GB" altLang="en-US" sz="1200" kern="0" dirty="0">
                <a:solidFill>
                  <a:schemeClr val="tx1"/>
                </a:solidFill>
              </a:rPr>
              <a:t>TABS soffit cooling and UFH to atria</a:t>
            </a:r>
          </a:p>
        </p:txBody>
      </p:sp>
      <p:cxnSp>
        <p:nvCxnSpPr>
          <p:cNvPr id="29748" name="Straight Connector 51"/>
          <p:cNvCxnSpPr>
            <a:cxnSpLocks noChangeShapeType="1"/>
          </p:cNvCxnSpPr>
          <p:nvPr/>
        </p:nvCxnSpPr>
        <p:spPr bwMode="auto">
          <a:xfrm flipH="1">
            <a:off x="3062081" y="4727331"/>
            <a:ext cx="424829"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49" name="Straight Arrow Connector 52"/>
          <p:cNvCxnSpPr>
            <a:cxnSpLocks noChangeShapeType="1"/>
          </p:cNvCxnSpPr>
          <p:nvPr/>
        </p:nvCxnSpPr>
        <p:spPr bwMode="auto">
          <a:xfrm flipH="1" flipV="1">
            <a:off x="3486908" y="3425757"/>
            <a:ext cx="1168" cy="1301574"/>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9" name="Picture 48" descr="C:\Users\ELLIMEJ\Desktop\Logo's\WD_Primary_1852_CMYK[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808004" cy="521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35204"/>
    </mc:Choice>
    <mc:Fallback xmlns="">
      <p:transition spd="slow" advTm="35204"/>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0152" y="183926"/>
            <a:ext cx="3609975" cy="1146175"/>
          </a:xfrm>
        </p:spPr>
        <p:txBody>
          <a:bodyPr/>
          <a:lstStyle/>
          <a:p>
            <a:r>
              <a:rPr lang="en-GB" dirty="0"/>
              <a:t>C/Walling with Brick Slips</a:t>
            </a:r>
          </a:p>
        </p:txBody>
      </p:sp>
      <p:pic>
        <p:nvPicPr>
          <p:cNvPr id="37892" name="Picture 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39634" y="1131334"/>
            <a:ext cx="3904489" cy="2301308"/>
          </a:xfrm>
          <a:prstGeom prst="rect">
            <a:avLst/>
          </a:prstGeom>
          <a:noFill/>
          <a:ln>
            <a:noFill/>
          </a:ln>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7894" name="Text Box 12"/>
          <p:cNvSpPr txBox="1">
            <a:spLocks noChangeArrowheads="1"/>
          </p:cNvSpPr>
          <p:nvPr/>
        </p:nvSpPr>
        <p:spPr bwMode="auto">
          <a:xfrm>
            <a:off x="262910" y="3294537"/>
            <a:ext cx="4804296" cy="1551180"/>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0279" tIns="25139" rIns="50279" bIns="25139">
            <a:spAutoFit/>
          </a:bodyPr>
          <a:lstStyle>
            <a:lvl1pPr marL="342900" indent="-342900" algn="just" defTabSz="793750" eaLnBrk="0" hangingPunct="0">
              <a:lnSpc>
                <a:spcPct val="120000"/>
              </a:lnSpc>
              <a:spcBef>
                <a:spcPct val="20000"/>
              </a:spcBef>
              <a:defRPr sz="1200">
                <a:solidFill>
                  <a:schemeClr val="tx1"/>
                </a:solidFill>
                <a:latin typeface="Arial" charset="0"/>
              </a:defRPr>
            </a:lvl1pPr>
            <a:lvl2pPr marL="742950" indent="-285750" algn="l" defTabSz="793750" eaLnBrk="0" hangingPunct="0">
              <a:spcBef>
                <a:spcPct val="20000"/>
              </a:spcBef>
              <a:buChar char="–"/>
              <a:defRPr sz="4500">
                <a:solidFill>
                  <a:schemeClr val="tx1"/>
                </a:solidFill>
                <a:latin typeface="Arial" charset="0"/>
              </a:defRPr>
            </a:lvl2pPr>
            <a:lvl3pPr marL="1143000" indent="-228600" algn="l" defTabSz="793750" eaLnBrk="0" hangingPunct="0">
              <a:spcBef>
                <a:spcPct val="20000"/>
              </a:spcBef>
              <a:buChar char="•"/>
              <a:defRPr sz="3900">
                <a:solidFill>
                  <a:schemeClr val="tx1"/>
                </a:solidFill>
                <a:latin typeface="Arial" charset="0"/>
              </a:defRPr>
            </a:lvl3pPr>
            <a:lvl4pPr marL="1600200" indent="-228600" algn="l" defTabSz="793750" eaLnBrk="0" hangingPunct="0">
              <a:spcBef>
                <a:spcPct val="20000"/>
              </a:spcBef>
              <a:buChar char="–"/>
              <a:defRPr sz="3200">
                <a:solidFill>
                  <a:schemeClr val="tx1"/>
                </a:solidFill>
                <a:latin typeface="Arial" charset="0"/>
              </a:defRPr>
            </a:lvl4pPr>
            <a:lvl5pPr marL="2057400" indent="-228600" algn="l" defTabSz="793750" eaLnBrk="0" hangingPunct="0">
              <a:spcBef>
                <a:spcPct val="20000"/>
              </a:spcBef>
              <a:buChar char="»"/>
              <a:defRPr sz="3200">
                <a:solidFill>
                  <a:schemeClr val="tx1"/>
                </a:solidFill>
                <a:latin typeface="Arial" charset="0"/>
              </a:defRPr>
            </a:lvl5pPr>
            <a:lvl6pPr marL="2514600" indent="-228600" defTabSz="793750" eaLnBrk="0" fontAlgn="base" hangingPunct="0">
              <a:spcBef>
                <a:spcPct val="20000"/>
              </a:spcBef>
              <a:spcAft>
                <a:spcPct val="0"/>
              </a:spcAft>
              <a:buChar char="»"/>
              <a:defRPr sz="3200">
                <a:solidFill>
                  <a:schemeClr val="tx1"/>
                </a:solidFill>
                <a:latin typeface="Arial" charset="0"/>
              </a:defRPr>
            </a:lvl6pPr>
            <a:lvl7pPr marL="2971800" indent="-228600" defTabSz="793750" eaLnBrk="0" fontAlgn="base" hangingPunct="0">
              <a:spcBef>
                <a:spcPct val="20000"/>
              </a:spcBef>
              <a:spcAft>
                <a:spcPct val="0"/>
              </a:spcAft>
              <a:buChar char="»"/>
              <a:defRPr sz="3200">
                <a:solidFill>
                  <a:schemeClr val="tx1"/>
                </a:solidFill>
                <a:latin typeface="Arial" charset="0"/>
              </a:defRPr>
            </a:lvl7pPr>
            <a:lvl8pPr marL="3429000" indent="-228600" defTabSz="793750" eaLnBrk="0" fontAlgn="base" hangingPunct="0">
              <a:spcBef>
                <a:spcPct val="20000"/>
              </a:spcBef>
              <a:spcAft>
                <a:spcPct val="0"/>
              </a:spcAft>
              <a:buChar char="»"/>
              <a:defRPr sz="3200">
                <a:solidFill>
                  <a:schemeClr val="tx1"/>
                </a:solidFill>
                <a:latin typeface="Arial" charset="0"/>
              </a:defRPr>
            </a:lvl8pPr>
            <a:lvl9pPr marL="3886200" indent="-228600" defTabSz="793750" eaLnBrk="0" fontAlgn="base" hangingPunct="0">
              <a:spcBef>
                <a:spcPct val="20000"/>
              </a:spcBef>
              <a:spcAft>
                <a:spcPct val="0"/>
              </a:spcAft>
              <a:buChar char="»"/>
              <a:defRPr sz="3200">
                <a:solidFill>
                  <a:schemeClr val="tx1"/>
                </a:solidFill>
                <a:latin typeface="Arial" charset="0"/>
              </a:defRPr>
            </a:lvl9pPr>
          </a:lstStyle>
          <a:p>
            <a:pPr algn="l" eaLnBrk="1" hangingPunct="1">
              <a:lnSpc>
                <a:spcPct val="100000"/>
              </a:lnSpc>
              <a:spcBef>
                <a:spcPct val="50000"/>
              </a:spcBef>
              <a:buFontTx/>
              <a:buChar char="•"/>
            </a:pPr>
            <a:r>
              <a:rPr lang="en-GB" altLang="en-US" dirty="0">
                <a:latin typeface="+mn-lt"/>
              </a:rPr>
              <a:t>Single subcontractor responsibility </a:t>
            </a:r>
          </a:p>
          <a:p>
            <a:pPr algn="l" eaLnBrk="1" hangingPunct="1">
              <a:lnSpc>
                <a:spcPct val="100000"/>
              </a:lnSpc>
              <a:spcBef>
                <a:spcPct val="50000"/>
              </a:spcBef>
              <a:buFontTx/>
              <a:buChar char="•"/>
            </a:pPr>
            <a:r>
              <a:rPr lang="en-GB" altLang="en-US" dirty="0">
                <a:latin typeface="+mn-lt"/>
              </a:rPr>
              <a:t>Faster construction programme</a:t>
            </a:r>
          </a:p>
          <a:p>
            <a:pPr algn="l" eaLnBrk="1" hangingPunct="1">
              <a:lnSpc>
                <a:spcPct val="100000"/>
              </a:lnSpc>
              <a:spcBef>
                <a:spcPct val="50000"/>
              </a:spcBef>
              <a:buFontTx/>
              <a:buChar char="•"/>
            </a:pPr>
            <a:r>
              <a:rPr lang="en-GB" altLang="en-US" dirty="0">
                <a:latin typeface="+mn-lt"/>
              </a:rPr>
              <a:t>Tighter tolerances</a:t>
            </a:r>
          </a:p>
          <a:p>
            <a:pPr algn="l" eaLnBrk="1" hangingPunct="1">
              <a:lnSpc>
                <a:spcPct val="100000"/>
              </a:lnSpc>
              <a:spcBef>
                <a:spcPct val="50000"/>
              </a:spcBef>
              <a:buFontTx/>
              <a:buChar char="•"/>
            </a:pPr>
            <a:r>
              <a:rPr lang="en-GB" altLang="en-US" dirty="0">
                <a:latin typeface="+mn-lt"/>
              </a:rPr>
              <a:t>PH certified products</a:t>
            </a:r>
          </a:p>
          <a:p>
            <a:pPr algn="l" eaLnBrk="1" hangingPunct="1">
              <a:lnSpc>
                <a:spcPct val="100000"/>
              </a:lnSpc>
              <a:spcBef>
                <a:spcPct val="50000"/>
              </a:spcBef>
              <a:buFontTx/>
              <a:buChar char="•"/>
            </a:pPr>
            <a:r>
              <a:rPr lang="en-GB" altLang="en-US" dirty="0">
                <a:latin typeface="+mn-lt"/>
              </a:rPr>
              <a:t>Incorporates vent panels and external shading blinds</a:t>
            </a:r>
          </a:p>
          <a:p>
            <a:pPr algn="l" eaLnBrk="1" hangingPunct="1">
              <a:lnSpc>
                <a:spcPct val="100000"/>
              </a:lnSpc>
              <a:spcBef>
                <a:spcPct val="50000"/>
              </a:spcBef>
              <a:buFontTx/>
              <a:buChar char="•"/>
            </a:pPr>
            <a:endParaRPr lang="en-GB" altLang="en-US" sz="900" dirty="0">
              <a:solidFill>
                <a:srgbClr val="7F7F7F"/>
              </a:solidFill>
            </a:endParaRPr>
          </a:p>
        </p:txBody>
      </p:sp>
      <p:pic>
        <p:nvPicPr>
          <p:cNvPr id="14" name="Picture 7"/>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33659" y="1140042"/>
            <a:ext cx="3514738" cy="203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322501" y="2846874"/>
            <a:ext cx="2196354" cy="1739153"/>
          </a:xfrm>
          <a:prstGeom prst="rect">
            <a:avLst/>
          </a:prstGeom>
          <a:noFill/>
          <a:ln>
            <a:noFill/>
          </a:ln>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tx1"/>
                </a:solidFill>
                <a:miter lim="800000"/>
                <a:headEnd/>
                <a:tailEnd/>
              </a14:hiddenLine>
            </a:ext>
          </a:extLst>
        </p:spPr>
      </p:pic>
      <p:graphicFrame>
        <p:nvGraphicFramePr>
          <p:cNvPr id="7" name="Table 6"/>
          <p:cNvGraphicFramePr>
            <a:graphicFrameLocks noGrp="1"/>
          </p:cNvGraphicFramePr>
          <p:nvPr>
            <p:extLst>
              <p:ext uri="{D42A27DB-BD31-4B8C-83A1-F6EECF244321}">
                <p14:modId xmlns:p14="http://schemas.microsoft.com/office/powerpoint/2010/main" val="457526841"/>
              </p:ext>
            </p:extLst>
          </p:nvPr>
        </p:nvGraphicFramePr>
        <p:xfrm>
          <a:off x="7155725" y="1813356"/>
          <a:ext cx="1783080" cy="3022497"/>
        </p:xfrm>
        <a:graphic>
          <a:graphicData uri="http://schemas.openxmlformats.org/drawingml/2006/table">
            <a:tbl>
              <a:tblPr firstRow="1" bandRow="1">
                <a:tableStyleId>{5C22544A-7EE6-4342-B048-85BDC9FD1C3A}</a:tableStyleId>
              </a:tblPr>
              <a:tblGrid>
                <a:gridCol w="899139">
                  <a:extLst>
                    <a:ext uri="{9D8B030D-6E8A-4147-A177-3AD203B41FA5}">
                      <a16:colId xmlns:a16="http://schemas.microsoft.com/office/drawing/2014/main" val="20000"/>
                    </a:ext>
                  </a:extLst>
                </a:gridCol>
                <a:gridCol w="883941">
                  <a:extLst>
                    <a:ext uri="{9D8B030D-6E8A-4147-A177-3AD203B41FA5}">
                      <a16:colId xmlns:a16="http://schemas.microsoft.com/office/drawing/2014/main" val="20001"/>
                    </a:ext>
                  </a:extLst>
                </a:gridCol>
              </a:tblGrid>
              <a:tr h="509235">
                <a:tc>
                  <a:txBody>
                    <a:bodyPr/>
                    <a:lstStyle/>
                    <a:p>
                      <a:r>
                        <a:rPr lang="en-GB" sz="900" dirty="0"/>
                        <a:t>Building</a:t>
                      </a:r>
                      <a:r>
                        <a:rPr lang="en-GB" sz="900" baseline="0" dirty="0"/>
                        <a:t> c</a:t>
                      </a:r>
                      <a:r>
                        <a:rPr lang="en-GB" sz="900" dirty="0"/>
                        <a:t>omponent</a:t>
                      </a:r>
                    </a:p>
                  </a:txBody>
                  <a:tcPr marL="91435" marR="91435" marT="45701" marB="45701"/>
                </a:tc>
                <a:tc>
                  <a:txBody>
                    <a:bodyPr/>
                    <a:lstStyle/>
                    <a:p>
                      <a:r>
                        <a:rPr lang="en-GB" sz="900" dirty="0"/>
                        <a:t>U value (W.m</a:t>
                      </a:r>
                      <a:r>
                        <a:rPr lang="en-GB" sz="900" baseline="30000" dirty="0"/>
                        <a:t>2</a:t>
                      </a:r>
                      <a:r>
                        <a:rPr lang="en-GB" sz="900" dirty="0"/>
                        <a:t>K)</a:t>
                      </a:r>
                    </a:p>
                  </a:txBody>
                  <a:tcPr marL="91435" marR="91435" marT="45701" marB="45701"/>
                </a:tc>
                <a:extLst>
                  <a:ext uri="{0D108BD9-81ED-4DB2-BD59-A6C34878D82A}">
                    <a16:rowId xmlns:a16="http://schemas.microsoft.com/office/drawing/2014/main" val="10000"/>
                  </a:ext>
                </a:extLst>
              </a:tr>
              <a:tr h="230680">
                <a:tc>
                  <a:txBody>
                    <a:bodyPr/>
                    <a:lstStyle/>
                    <a:p>
                      <a:r>
                        <a:rPr lang="en-GB" sz="900" dirty="0"/>
                        <a:t>Masonry</a:t>
                      </a:r>
                    </a:p>
                  </a:txBody>
                  <a:tcPr marL="91435" marR="91435" marT="45701" marB="45701"/>
                </a:tc>
                <a:tc>
                  <a:txBody>
                    <a:bodyPr/>
                    <a:lstStyle/>
                    <a:p>
                      <a:r>
                        <a:rPr lang="en-GB" sz="900" dirty="0"/>
                        <a:t>0.11</a:t>
                      </a:r>
                    </a:p>
                  </a:txBody>
                  <a:tcPr marL="91435" marR="91435" marT="45701" marB="45701"/>
                </a:tc>
                <a:extLst>
                  <a:ext uri="{0D108BD9-81ED-4DB2-BD59-A6C34878D82A}">
                    <a16:rowId xmlns:a16="http://schemas.microsoft.com/office/drawing/2014/main" val="10001"/>
                  </a:ext>
                </a:extLst>
              </a:tr>
              <a:tr h="2306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900" dirty="0"/>
                        <a:t>Glazing</a:t>
                      </a:r>
                    </a:p>
                  </a:txBody>
                  <a:tcPr marL="91435" marR="91435" marT="45701" marB="45701"/>
                </a:tc>
                <a:tc>
                  <a:txBody>
                    <a:bodyPr/>
                    <a:lstStyle/>
                    <a:p>
                      <a:r>
                        <a:rPr lang="en-GB" sz="900" dirty="0"/>
                        <a:t>0.57</a:t>
                      </a:r>
                    </a:p>
                  </a:txBody>
                  <a:tcPr marL="91435" marR="91435" marT="45701" marB="45701"/>
                </a:tc>
                <a:extLst>
                  <a:ext uri="{0D108BD9-81ED-4DB2-BD59-A6C34878D82A}">
                    <a16:rowId xmlns:a16="http://schemas.microsoft.com/office/drawing/2014/main" val="10002"/>
                  </a:ext>
                </a:extLst>
              </a:tr>
              <a:tr h="509235">
                <a:tc>
                  <a:txBody>
                    <a:bodyPr/>
                    <a:lstStyle/>
                    <a:p>
                      <a:r>
                        <a:rPr lang="en-GB" sz="900" dirty="0"/>
                        <a:t>Roller blind boxes</a:t>
                      </a:r>
                    </a:p>
                  </a:txBody>
                  <a:tcPr marL="91435" marR="91435" marT="45701" marB="45701"/>
                </a:tc>
                <a:tc>
                  <a:txBody>
                    <a:bodyPr/>
                    <a:lstStyle/>
                    <a:p>
                      <a:r>
                        <a:rPr lang="en-GB" sz="900" dirty="0"/>
                        <a:t>0.4</a:t>
                      </a:r>
                    </a:p>
                  </a:txBody>
                  <a:tcPr marL="91435" marR="91435" marT="45701" marB="45701"/>
                </a:tc>
                <a:extLst>
                  <a:ext uri="{0D108BD9-81ED-4DB2-BD59-A6C34878D82A}">
                    <a16:rowId xmlns:a16="http://schemas.microsoft.com/office/drawing/2014/main" val="10003"/>
                  </a:ext>
                </a:extLst>
              </a:tr>
              <a:tr h="445972">
                <a:tc>
                  <a:txBody>
                    <a:bodyPr/>
                    <a:lstStyle/>
                    <a:p>
                      <a:r>
                        <a:rPr lang="en-GB" sz="900" dirty="0"/>
                        <a:t>Opening</a:t>
                      </a:r>
                      <a:r>
                        <a:rPr lang="en-GB" sz="900" baseline="0" dirty="0"/>
                        <a:t> panels</a:t>
                      </a:r>
                      <a:endParaRPr lang="en-GB" sz="900" dirty="0"/>
                    </a:p>
                  </a:txBody>
                  <a:tcPr marL="91435" marR="91435" marT="45701" marB="45701"/>
                </a:tc>
                <a:tc>
                  <a:txBody>
                    <a:bodyPr/>
                    <a:lstStyle/>
                    <a:p>
                      <a:r>
                        <a:rPr lang="en-GB" sz="900" dirty="0"/>
                        <a:t>0.4</a:t>
                      </a:r>
                    </a:p>
                  </a:txBody>
                  <a:tcPr marL="91435" marR="91435" marT="45701" marB="45701"/>
                </a:tc>
                <a:extLst>
                  <a:ext uri="{0D108BD9-81ED-4DB2-BD59-A6C34878D82A}">
                    <a16:rowId xmlns:a16="http://schemas.microsoft.com/office/drawing/2014/main" val="10004"/>
                  </a:ext>
                </a:extLst>
              </a:tr>
              <a:tr h="4046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900" dirty="0"/>
                        <a:t>Brick cladding</a:t>
                      </a:r>
                    </a:p>
                  </a:txBody>
                  <a:tcPr marL="91435" marR="91435" marT="45701" marB="45701"/>
                </a:tc>
                <a:tc>
                  <a:txBody>
                    <a:bodyPr/>
                    <a:lstStyle/>
                    <a:p>
                      <a:r>
                        <a:rPr lang="en-GB" sz="900" dirty="0"/>
                        <a:t>0.1</a:t>
                      </a:r>
                    </a:p>
                  </a:txBody>
                  <a:tcPr marL="91435" marR="91435" marT="45701" marB="45701"/>
                </a:tc>
                <a:extLst>
                  <a:ext uri="{0D108BD9-81ED-4DB2-BD59-A6C34878D82A}">
                    <a16:rowId xmlns:a16="http://schemas.microsoft.com/office/drawing/2014/main" val="10005"/>
                  </a:ext>
                </a:extLst>
              </a:tr>
              <a:tr h="230680">
                <a:tc>
                  <a:txBody>
                    <a:bodyPr/>
                    <a:lstStyle/>
                    <a:p>
                      <a:r>
                        <a:rPr lang="en-GB" sz="900" dirty="0"/>
                        <a:t>CW frame</a:t>
                      </a:r>
                    </a:p>
                  </a:txBody>
                  <a:tcPr marL="91435" marR="91435" marT="45701" marB="45701"/>
                </a:tc>
                <a:tc>
                  <a:txBody>
                    <a:bodyPr/>
                    <a:lstStyle/>
                    <a:p>
                      <a:r>
                        <a:rPr lang="en-GB" sz="900" dirty="0"/>
                        <a:t>0.85</a:t>
                      </a:r>
                    </a:p>
                  </a:txBody>
                  <a:tcPr marL="91435" marR="91435" marT="45701" marB="45701"/>
                </a:tc>
                <a:extLst>
                  <a:ext uri="{0D108BD9-81ED-4DB2-BD59-A6C34878D82A}">
                    <a16:rowId xmlns:a16="http://schemas.microsoft.com/office/drawing/2014/main" val="10006"/>
                  </a:ext>
                </a:extLst>
              </a:tr>
              <a:tr h="230680">
                <a:tc>
                  <a:txBody>
                    <a:bodyPr/>
                    <a:lstStyle/>
                    <a:p>
                      <a:r>
                        <a:rPr lang="en-GB" sz="900" dirty="0"/>
                        <a:t>Roof</a:t>
                      </a:r>
                    </a:p>
                  </a:txBody>
                  <a:tcPr marL="91435" marR="91435" marT="45701" marB="45701"/>
                </a:tc>
                <a:tc>
                  <a:txBody>
                    <a:bodyPr/>
                    <a:lstStyle/>
                    <a:p>
                      <a:r>
                        <a:rPr lang="en-GB" sz="900" dirty="0"/>
                        <a:t>0.13</a:t>
                      </a:r>
                    </a:p>
                  </a:txBody>
                  <a:tcPr marL="91435" marR="91435" marT="45701" marB="45701"/>
                </a:tc>
                <a:extLst>
                  <a:ext uri="{0D108BD9-81ED-4DB2-BD59-A6C34878D82A}">
                    <a16:rowId xmlns:a16="http://schemas.microsoft.com/office/drawing/2014/main" val="10007"/>
                  </a:ext>
                </a:extLst>
              </a:tr>
              <a:tr h="230680">
                <a:tc>
                  <a:txBody>
                    <a:bodyPr/>
                    <a:lstStyle/>
                    <a:p>
                      <a:r>
                        <a:rPr lang="en-GB" sz="900" dirty="0"/>
                        <a:t>Ground</a:t>
                      </a:r>
                    </a:p>
                  </a:txBody>
                  <a:tcPr marL="91435" marR="91435" marT="45701" marB="45701"/>
                </a:tc>
                <a:tc>
                  <a:txBody>
                    <a:bodyPr/>
                    <a:lstStyle/>
                    <a:p>
                      <a:r>
                        <a:rPr lang="en-GB" sz="900" dirty="0"/>
                        <a:t>0.13</a:t>
                      </a:r>
                    </a:p>
                  </a:txBody>
                  <a:tcPr marL="91435" marR="91435" marT="45701" marB="45701"/>
                </a:tc>
                <a:extLst>
                  <a:ext uri="{0D108BD9-81ED-4DB2-BD59-A6C34878D82A}">
                    <a16:rowId xmlns:a16="http://schemas.microsoft.com/office/drawing/2014/main" val="10008"/>
                  </a:ext>
                </a:extLst>
              </a:tr>
            </a:tbl>
          </a:graphicData>
        </a:graphic>
      </p:graphicFrame>
      <p:sp>
        <p:nvSpPr>
          <p:cNvPr id="3" name="TextBox 2"/>
          <p:cNvSpPr txBox="1"/>
          <p:nvPr/>
        </p:nvSpPr>
        <p:spPr>
          <a:xfrm>
            <a:off x="538264" y="233464"/>
            <a:ext cx="6965004" cy="276999"/>
          </a:xfrm>
          <a:prstGeom prst="rect">
            <a:avLst/>
          </a:prstGeom>
          <a:noFill/>
        </p:spPr>
        <p:txBody>
          <a:bodyPr wrap="square" rtlCol="0">
            <a:spAutoFit/>
          </a:bodyPr>
          <a:lstStyle/>
          <a:p>
            <a:r>
              <a:rPr lang="en-GB" sz="1200" dirty="0" smtClean="0"/>
              <a:t>The Technical Details of Passivhaus</a:t>
            </a:r>
            <a:endParaRPr lang="en-GB" sz="1200" dirty="0"/>
          </a:p>
        </p:txBody>
      </p:sp>
      <p:pic>
        <p:nvPicPr>
          <p:cNvPr id="9" name="Picture 8" descr="C:\Users\ELLIMEJ\Desktop\Logo's\WD_Primary_1852_CMYK[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808004" cy="521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65461"/>
    </mc:Choice>
    <mc:Fallback xmlns="">
      <p:transition spd="slow" advTm="6546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1"/>
          <p:cNvSpPr>
            <a:spLocks noChangeArrowheads="1"/>
          </p:cNvSpPr>
          <p:nvPr/>
        </p:nvSpPr>
        <p:spPr bwMode="auto">
          <a:xfrm>
            <a:off x="2705038" y="42761"/>
            <a:ext cx="5384029" cy="481822"/>
          </a:xfrm>
          <a:prstGeom prst="rect">
            <a:avLst/>
          </a:prstGeom>
          <a:solidFill>
            <a:schemeClr val="bg1"/>
          </a:solidFill>
          <a:ln w="9525" algn="ctr">
            <a:solidFill>
              <a:schemeClr val="bg1"/>
            </a:solidFill>
            <a:round/>
            <a:headEnd/>
            <a:tailEnd/>
          </a:ln>
        </p:spPr>
        <p:txBody>
          <a:bodyPr wrap="none" lIns="90877" tIns="45442" rIns="90877" bIns="45442" anchor="ctr"/>
          <a:lstStyle>
            <a:lvl1pPr defTabSz="793750">
              <a:defRPr sz="1600">
                <a:solidFill>
                  <a:schemeClr val="tx1"/>
                </a:solidFill>
                <a:latin typeface="Arial" panose="020B0604020202020204" pitchFamily="34" charset="0"/>
                <a:cs typeface="Arial" panose="020B0604020202020204" pitchFamily="34" charset="0"/>
              </a:defRPr>
            </a:lvl1pPr>
            <a:lvl2pPr marL="742950" indent="-285750" defTabSz="793750">
              <a:defRPr sz="1600">
                <a:solidFill>
                  <a:schemeClr val="tx1"/>
                </a:solidFill>
                <a:latin typeface="Arial" panose="020B0604020202020204" pitchFamily="34" charset="0"/>
                <a:cs typeface="Arial" panose="020B0604020202020204" pitchFamily="34" charset="0"/>
              </a:defRPr>
            </a:lvl2pPr>
            <a:lvl3pPr marL="1143000" indent="-228600" defTabSz="793750">
              <a:defRPr sz="1600">
                <a:solidFill>
                  <a:schemeClr val="tx1"/>
                </a:solidFill>
                <a:latin typeface="Arial" panose="020B0604020202020204" pitchFamily="34" charset="0"/>
                <a:cs typeface="Arial" panose="020B0604020202020204" pitchFamily="34" charset="0"/>
              </a:defRPr>
            </a:lvl3pPr>
            <a:lvl4pPr marL="1600200" indent="-228600" defTabSz="793750">
              <a:defRPr sz="1600">
                <a:solidFill>
                  <a:schemeClr val="tx1"/>
                </a:solidFill>
                <a:latin typeface="Arial" panose="020B0604020202020204" pitchFamily="34" charset="0"/>
                <a:cs typeface="Arial" panose="020B0604020202020204" pitchFamily="34" charset="0"/>
              </a:defRPr>
            </a:lvl4pPr>
            <a:lvl5pPr marL="2057400" indent="-228600" defTabSz="793750">
              <a:defRPr sz="1600">
                <a:solidFill>
                  <a:schemeClr val="tx1"/>
                </a:solidFill>
                <a:latin typeface="Arial" panose="020B0604020202020204" pitchFamily="34" charset="0"/>
                <a:cs typeface="Arial" panose="020B0604020202020204" pitchFamily="34" charset="0"/>
              </a:defRPr>
            </a:lvl5pPr>
            <a:lvl6pPr marL="2514600" indent="-228600" defTabSz="79375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defTabSz="79375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defTabSz="79375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defTabSz="79375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en-US" altLang="en-US" sz="800" dirty="0"/>
          </a:p>
        </p:txBody>
      </p:sp>
      <p:pic>
        <p:nvPicPr>
          <p:cNvPr id="2048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55503" y="107961"/>
            <a:ext cx="2046404" cy="5048816"/>
          </a:xfrm>
          <a:prstGeom prst="rect">
            <a:avLst/>
          </a:prstGeom>
          <a:noFill/>
          <a:ln>
            <a:noFill/>
          </a:ln>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048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0358" y="119936"/>
            <a:ext cx="2506845" cy="2425905"/>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5438" y="2545841"/>
            <a:ext cx="2881765" cy="2357947"/>
          </a:xfrm>
          <a:prstGeom prst="rect">
            <a:avLst/>
          </a:prstGeom>
          <a:noFill/>
          <a:ln>
            <a:noFill/>
          </a:ln>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7" name="Title 1"/>
          <p:cNvSpPr txBox="1">
            <a:spLocks/>
          </p:cNvSpPr>
          <p:nvPr/>
        </p:nvSpPr>
        <p:spPr bwMode="auto">
          <a:xfrm>
            <a:off x="230263" y="822958"/>
            <a:ext cx="2297116" cy="2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3706" tIns="21848" rIns="43706" bIns="21848" anchor="ctr"/>
          <a:lstStyle>
            <a:lvl1pPr algn="l" defTabSz="1474788" rtl="0" eaLnBrk="0" fontAlgn="base" hangingPunct="0">
              <a:spcBef>
                <a:spcPct val="0"/>
              </a:spcBef>
              <a:spcAft>
                <a:spcPct val="0"/>
              </a:spcAft>
              <a:defRPr sz="2400" b="1">
                <a:solidFill>
                  <a:schemeClr val="bg2"/>
                </a:solidFill>
                <a:latin typeface="+mj-lt"/>
                <a:ea typeface="+mj-ea"/>
                <a:cs typeface="+mj-cs"/>
              </a:defRPr>
            </a:lvl1pPr>
            <a:lvl2pPr algn="l" defTabSz="1474788" rtl="0" eaLnBrk="0" fontAlgn="base" hangingPunct="0">
              <a:spcBef>
                <a:spcPct val="0"/>
              </a:spcBef>
              <a:spcAft>
                <a:spcPct val="0"/>
              </a:spcAft>
              <a:defRPr sz="2400" b="1">
                <a:solidFill>
                  <a:schemeClr val="bg2"/>
                </a:solidFill>
                <a:latin typeface="Arial" charset="0"/>
              </a:defRPr>
            </a:lvl2pPr>
            <a:lvl3pPr algn="l" defTabSz="1474788" rtl="0" eaLnBrk="0" fontAlgn="base" hangingPunct="0">
              <a:spcBef>
                <a:spcPct val="0"/>
              </a:spcBef>
              <a:spcAft>
                <a:spcPct val="0"/>
              </a:spcAft>
              <a:defRPr sz="2400" b="1">
                <a:solidFill>
                  <a:schemeClr val="bg2"/>
                </a:solidFill>
                <a:latin typeface="Arial" charset="0"/>
              </a:defRPr>
            </a:lvl3pPr>
            <a:lvl4pPr algn="l" defTabSz="1474788" rtl="0" eaLnBrk="0" fontAlgn="base" hangingPunct="0">
              <a:spcBef>
                <a:spcPct val="0"/>
              </a:spcBef>
              <a:spcAft>
                <a:spcPct val="0"/>
              </a:spcAft>
              <a:defRPr sz="2400" b="1">
                <a:solidFill>
                  <a:schemeClr val="bg2"/>
                </a:solidFill>
                <a:latin typeface="Arial" charset="0"/>
              </a:defRPr>
            </a:lvl4pPr>
            <a:lvl5pPr algn="l" defTabSz="1474788" rtl="0" eaLnBrk="0" fontAlgn="base" hangingPunct="0">
              <a:spcBef>
                <a:spcPct val="0"/>
              </a:spcBef>
              <a:spcAft>
                <a:spcPct val="0"/>
              </a:spcAft>
              <a:defRPr sz="2400" b="1">
                <a:solidFill>
                  <a:schemeClr val="bg2"/>
                </a:solidFill>
                <a:latin typeface="Arial" charset="0"/>
              </a:defRPr>
            </a:lvl5pPr>
            <a:lvl6pPr marL="457200" algn="l" defTabSz="1474788" rtl="0" fontAlgn="base">
              <a:spcBef>
                <a:spcPct val="0"/>
              </a:spcBef>
              <a:spcAft>
                <a:spcPct val="0"/>
              </a:spcAft>
              <a:defRPr sz="2400" b="1">
                <a:solidFill>
                  <a:schemeClr val="bg2"/>
                </a:solidFill>
                <a:latin typeface="Arial" charset="0"/>
              </a:defRPr>
            </a:lvl6pPr>
            <a:lvl7pPr marL="914400" algn="l" defTabSz="1474788" rtl="0" fontAlgn="base">
              <a:spcBef>
                <a:spcPct val="0"/>
              </a:spcBef>
              <a:spcAft>
                <a:spcPct val="0"/>
              </a:spcAft>
              <a:defRPr sz="2400" b="1">
                <a:solidFill>
                  <a:schemeClr val="bg2"/>
                </a:solidFill>
                <a:latin typeface="Arial" charset="0"/>
              </a:defRPr>
            </a:lvl7pPr>
            <a:lvl8pPr marL="1371600" algn="l" defTabSz="1474788" rtl="0" fontAlgn="base">
              <a:spcBef>
                <a:spcPct val="0"/>
              </a:spcBef>
              <a:spcAft>
                <a:spcPct val="0"/>
              </a:spcAft>
              <a:defRPr sz="2400" b="1">
                <a:solidFill>
                  <a:schemeClr val="bg2"/>
                </a:solidFill>
                <a:latin typeface="Arial" charset="0"/>
              </a:defRPr>
            </a:lvl8pPr>
            <a:lvl9pPr marL="1828800" algn="l" defTabSz="1474788" rtl="0" fontAlgn="base">
              <a:spcBef>
                <a:spcPct val="0"/>
              </a:spcBef>
              <a:spcAft>
                <a:spcPct val="0"/>
              </a:spcAft>
              <a:defRPr sz="2400" b="1">
                <a:solidFill>
                  <a:schemeClr val="bg2"/>
                </a:solidFill>
                <a:latin typeface="Arial" charset="0"/>
              </a:defRPr>
            </a:lvl9pPr>
          </a:lstStyle>
          <a:p>
            <a:pPr eaLnBrk="1" hangingPunct="1">
              <a:defRPr/>
            </a:pPr>
            <a:r>
              <a:rPr lang="en-GB" altLang="en-US" sz="1400" kern="0" dirty="0">
                <a:solidFill>
                  <a:schemeClr val="tx1"/>
                </a:solidFill>
              </a:rPr>
              <a:t>External Shading Blinds</a:t>
            </a:r>
          </a:p>
        </p:txBody>
      </p:sp>
      <p:sp>
        <p:nvSpPr>
          <p:cNvPr id="39943" name="Text Box 12"/>
          <p:cNvSpPr txBox="1">
            <a:spLocks noChangeArrowheads="1"/>
          </p:cNvSpPr>
          <p:nvPr/>
        </p:nvSpPr>
        <p:spPr bwMode="auto">
          <a:xfrm>
            <a:off x="443075" y="1067997"/>
            <a:ext cx="1912014" cy="1692210"/>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877" tIns="45442" rIns="90877" bIns="45442">
            <a:spAutoFit/>
          </a:bodyPr>
          <a:lstStyle>
            <a:lvl1pPr marL="342900" indent="-342900" algn="just" defTabSz="793750" eaLnBrk="0" hangingPunct="0">
              <a:lnSpc>
                <a:spcPct val="120000"/>
              </a:lnSpc>
              <a:spcBef>
                <a:spcPct val="20000"/>
              </a:spcBef>
              <a:defRPr sz="1200">
                <a:solidFill>
                  <a:schemeClr val="tx1"/>
                </a:solidFill>
                <a:latin typeface="Arial" charset="0"/>
              </a:defRPr>
            </a:lvl1pPr>
            <a:lvl2pPr marL="742950" indent="-285750" algn="l" defTabSz="793750" eaLnBrk="0" hangingPunct="0">
              <a:spcBef>
                <a:spcPct val="20000"/>
              </a:spcBef>
              <a:buChar char="–"/>
              <a:defRPr sz="4500">
                <a:solidFill>
                  <a:schemeClr val="tx1"/>
                </a:solidFill>
                <a:latin typeface="Arial" charset="0"/>
              </a:defRPr>
            </a:lvl2pPr>
            <a:lvl3pPr marL="1143000" indent="-228600" algn="l" defTabSz="793750" eaLnBrk="0" hangingPunct="0">
              <a:spcBef>
                <a:spcPct val="20000"/>
              </a:spcBef>
              <a:buChar char="•"/>
              <a:defRPr sz="3900">
                <a:solidFill>
                  <a:schemeClr val="tx1"/>
                </a:solidFill>
                <a:latin typeface="Arial" charset="0"/>
              </a:defRPr>
            </a:lvl3pPr>
            <a:lvl4pPr marL="1600200" indent="-228600" algn="l" defTabSz="793750" eaLnBrk="0" hangingPunct="0">
              <a:spcBef>
                <a:spcPct val="20000"/>
              </a:spcBef>
              <a:buChar char="–"/>
              <a:defRPr sz="3200">
                <a:solidFill>
                  <a:schemeClr val="tx1"/>
                </a:solidFill>
                <a:latin typeface="Arial" charset="0"/>
              </a:defRPr>
            </a:lvl4pPr>
            <a:lvl5pPr marL="2057400" indent="-228600" algn="l" defTabSz="793750" eaLnBrk="0" hangingPunct="0">
              <a:spcBef>
                <a:spcPct val="20000"/>
              </a:spcBef>
              <a:buChar char="»"/>
              <a:defRPr sz="3200">
                <a:solidFill>
                  <a:schemeClr val="tx1"/>
                </a:solidFill>
                <a:latin typeface="Arial" charset="0"/>
              </a:defRPr>
            </a:lvl5pPr>
            <a:lvl6pPr marL="2514600" indent="-228600" defTabSz="793750" eaLnBrk="0" fontAlgn="base" hangingPunct="0">
              <a:spcBef>
                <a:spcPct val="20000"/>
              </a:spcBef>
              <a:spcAft>
                <a:spcPct val="0"/>
              </a:spcAft>
              <a:buChar char="»"/>
              <a:defRPr sz="3200">
                <a:solidFill>
                  <a:schemeClr val="tx1"/>
                </a:solidFill>
                <a:latin typeface="Arial" charset="0"/>
              </a:defRPr>
            </a:lvl6pPr>
            <a:lvl7pPr marL="2971800" indent="-228600" defTabSz="793750" eaLnBrk="0" fontAlgn="base" hangingPunct="0">
              <a:spcBef>
                <a:spcPct val="20000"/>
              </a:spcBef>
              <a:spcAft>
                <a:spcPct val="0"/>
              </a:spcAft>
              <a:buChar char="»"/>
              <a:defRPr sz="3200">
                <a:solidFill>
                  <a:schemeClr val="tx1"/>
                </a:solidFill>
                <a:latin typeface="Arial" charset="0"/>
              </a:defRPr>
            </a:lvl7pPr>
            <a:lvl8pPr marL="3429000" indent="-228600" defTabSz="793750" eaLnBrk="0" fontAlgn="base" hangingPunct="0">
              <a:spcBef>
                <a:spcPct val="20000"/>
              </a:spcBef>
              <a:spcAft>
                <a:spcPct val="0"/>
              </a:spcAft>
              <a:buChar char="»"/>
              <a:defRPr sz="3200">
                <a:solidFill>
                  <a:schemeClr val="tx1"/>
                </a:solidFill>
                <a:latin typeface="Arial" charset="0"/>
              </a:defRPr>
            </a:lvl8pPr>
            <a:lvl9pPr marL="3886200" indent="-228600" defTabSz="793750" eaLnBrk="0" fontAlgn="base" hangingPunct="0">
              <a:spcBef>
                <a:spcPct val="20000"/>
              </a:spcBef>
              <a:spcAft>
                <a:spcPct val="0"/>
              </a:spcAft>
              <a:buChar char="»"/>
              <a:defRPr sz="3200">
                <a:solidFill>
                  <a:schemeClr val="tx1"/>
                </a:solidFill>
                <a:latin typeface="Arial" charset="0"/>
              </a:defRPr>
            </a:lvl9pPr>
          </a:lstStyle>
          <a:p>
            <a:pPr algn="l" eaLnBrk="1" hangingPunct="1">
              <a:lnSpc>
                <a:spcPct val="100000"/>
              </a:lnSpc>
              <a:spcBef>
                <a:spcPct val="50000"/>
              </a:spcBef>
              <a:buFontTx/>
              <a:buChar char="•"/>
              <a:defRPr/>
            </a:pPr>
            <a:r>
              <a:rPr lang="en-GB" altLang="en-US" sz="800" dirty="0">
                <a:latin typeface="+mn-lt"/>
              </a:rPr>
              <a:t>CTB blinds - Rarely used in UK</a:t>
            </a:r>
          </a:p>
          <a:p>
            <a:pPr algn="l" eaLnBrk="1" hangingPunct="1">
              <a:lnSpc>
                <a:spcPct val="100000"/>
              </a:lnSpc>
              <a:spcBef>
                <a:spcPct val="50000"/>
              </a:spcBef>
              <a:buFontTx/>
              <a:buChar char="•"/>
              <a:defRPr/>
            </a:pPr>
            <a:r>
              <a:rPr lang="en-GB" altLang="en-US" sz="800" dirty="0">
                <a:latin typeface="+mn-lt"/>
              </a:rPr>
              <a:t>Automatic operation - linked to BMS</a:t>
            </a:r>
          </a:p>
          <a:p>
            <a:pPr algn="l" eaLnBrk="1" hangingPunct="1">
              <a:lnSpc>
                <a:spcPct val="100000"/>
              </a:lnSpc>
              <a:spcBef>
                <a:spcPct val="50000"/>
              </a:spcBef>
              <a:buFontTx/>
              <a:buChar char="•"/>
              <a:defRPr/>
            </a:pPr>
            <a:r>
              <a:rPr lang="en-GB" altLang="en-US" sz="800" dirty="0">
                <a:latin typeface="+mn-lt"/>
              </a:rPr>
              <a:t>Automatically retract in high winds</a:t>
            </a:r>
          </a:p>
          <a:p>
            <a:pPr algn="l" eaLnBrk="1" hangingPunct="1">
              <a:lnSpc>
                <a:spcPct val="100000"/>
              </a:lnSpc>
              <a:spcBef>
                <a:spcPct val="50000"/>
              </a:spcBef>
              <a:buFontTx/>
              <a:buChar char="•"/>
              <a:defRPr/>
            </a:pPr>
            <a:r>
              <a:rPr lang="en-GB" altLang="en-US" sz="800" dirty="0">
                <a:latin typeface="+mn-lt"/>
              </a:rPr>
              <a:t>Tender design - small sections</a:t>
            </a:r>
          </a:p>
          <a:p>
            <a:pPr algn="l" eaLnBrk="1" hangingPunct="1">
              <a:lnSpc>
                <a:spcPct val="100000"/>
              </a:lnSpc>
              <a:spcBef>
                <a:spcPct val="50000"/>
              </a:spcBef>
              <a:buFontTx/>
              <a:buChar char="•"/>
              <a:defRPr/>
            </a:pPr>
            <a:r>
              <a:rPr lang="en-GB" altLang="en-US" sz="800" dirty="0">
                <a:latin typeface="+mn-lt"/>
              </a:rPr>
              <a:t>Contract - continuous ‘ribbon’</a:t>
            </a:r>
          </a:p>
          <a:p>
            <a:pPr algn="l" eaLnBrk="1" hangingPunct="1">
              <a:lnSpc>
                <a:spcPct val="100000"/>
              </a:lnSpc>
              <a:spcBef>
                <a:spcPct val="50000"/>
              </a:spcBef>
              <a:buFontTx/>
              <a:buChar char="•"/>
              <a:defRPr/>
            </a:pPr>
            <a:r>
              <a:rPr lang="en-GB" altLang="en-US" sz="800" dirty="0">
                <a:latin typeface="+mn-lt"/>
              </a:rPr>
              <a:t>Blind box - thermal weak link</a:t>
            </a:r>
          </a:p>
          <a:p>
            <a:pPr algn="l" eaLnBrk="1" hangingPunct="1">
              <a:lnSpc>
                <a:spcPct val="100000"/>
              </a:lnSpc>
              <a:spcBef>
                <a:spcPct val="50000"/>
              </a:spcBef>
              <a:buFontTx/>
              <a:buChar char="•"/>
              <a:defRPr/>
            </a:pPr>
            <a:endParaRPr lang="en-GB" altLang="en-US" sz="800" dirty="0">
              <a:solidFill>
                <a:srgbClr val="7F7F7F"/>
              </a:solidFill>
            </a:endParaRPr>
          </a:p>
        </p:txBody>
      </p:sp>
      <p:pic>
        <p:nvPicPr>
          <p:cNvPr id="2048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5454" y="2794232"/>
            <a:ext cx="1679884" cy="2237300"/>
          </a:xfrm>
          <a:prstGeom prst="rect">
            <a:avLst/>
          </a:prstGeom>
          <a:noFill/>
          <a:ln>
            <a:noFill/>
          </a:ln>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490" name="TextBox 2"/>
          <p:cNvSpPr txBox="1">
            <a:spLocks noChangeArrowheads="1"/>
          </p:cNvSpPr>
          <p:nvPr/>
        </p:nvSpPr>
        <p:spPr bwMode="auto">
          <a:xfrm>
            <a:off x="6462045" y="803620"/>
            <a:ext cx="572688" cy="461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877" tIns="45442" rIns="90877" bIns="45442">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sz="800" dirty="0"/>
              <a:t>Outside Air Temp</a:t>
            </a:r>
          </a:p>
        </p:txBody>
      </p:sp>
      <p:sp>
        <p:nvSpPr>
          <p:cNvPr id="20491" name="TextBox 10"/>
          <p:cNvSpPr txBox="1">
            <a:spLocks noChangeArrowheads="1"/>
          </p:cNvSpPr>
          <p:nvPr/>
        </p:nvSpPr>
        <p:spPr bwMode="auto">
          <a:xfrm>
            <a:off x="7917533" y="730004"/>
            <a:ext cx="455860" cy="461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77" tIns="45442" rIns="90877" bIns="45442">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sz="800" dirty="0"/>
              <a:t>Inside Air Temp</a:t>
            </a:r>
          </a:p>
        </p:txBody>
      </p:sp>
      <p:sp>
        <p:nvSpPr>
          <p:cNvPr id="20492" name="TextBox 11"/>
          <p:cNvSpPr txBox="1">
            <a:spLocks noChangeArrowheads="1"/>
          </p:cNvSpPr>
          <p:nvPr/>
        </p:nvSpPr>
        <p:spPr bwMode="auto">
          <a:xfrm>
            <a:off x="7216563" y="1806661"/>
            <a:ext cx="1401940" cy="214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77" tIns="45442" rIns="90877" bIns="45442">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sz="800" dirty="0"/>
              <a:t>Thermal Bridging Control</a:t>
            </a:r>
          </a:p>
        </p:txBody>
      </p:sp>
      <p:pic>
        <p:nvPicPr>
          <p:cNvPr id="12" name="Picture 11" descr="C:\Users\ELLIMEJ\Desktop\Logo's\WD_Primary_1852_CMYK[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808004" cy="52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035168"/>
      </p:ext>
    </p:extLst>
  </p:cSld>
  <p:clrMapOvr>
    <a:masterClrMapping/>
  </p:clrMapOvr>
  <mc:AlternateContent xmlns:mc="http://schemas.openxmlformats.org/markup-compatibility/2006" xmlns:p14="http://schemas.microsoft.com/office/powerpoint/2010/main">
    <mc:Choice Requires="p14">
      <p:transition spd="slow" p14:dur="2000" advTm="41226"/>
    </mc:Choice>
    <mc:Fallback xmlns="">
      <p:transition spd="slow" advTm="41226"/>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txBox="1">
            <a:spLocks/>
          </p:cNvSpPr>
          <p:nvPr/>
        </p:nvSpPr>
        <p:spPr bwMode="auto">
          <a:xfrm>
            <a:off x="1058751" y="622321"/>
            <a:ext cx="6927232" cy="2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3706" tIns="21848" rIns="43706" bIns="21848" anchor="ctr"/>
          <a:lstStyle>
            <a:lvl1pPr algn="l" defTabSz="1474788" rtl="0" eaLnBrk="0" fontAlgn="base" hangingPunct="0">
              <a:spcBef>
                <a:spcPct val="0"/>
              </a:spcBef>
              <a:spcAft>
                <a:spcPct val="0"/>
              </a:spcAft>
              <a:defRPr sz="2400" b="1">
                <a:solidFill>
                  <a:schemeClr val="bg2"/>
                </a:solidFill>
                <a:latin typeface="+mj-lt"/>
                <a:ea typeface="+mj-ea"/>
                <a:cs typeface="+mj-cs"/>
              </a:defRPr>
            </a:lvl1pPr>
            <a:lvl2pPr algn="l" defTabSz="1474788" rtl="0" eaLnBrk="0" fontAlgn="base" hangingPunct="0">
              <a:spcBef>
                <a:spcPct val="0"/>
              </a:spcBef>
              <a:spcAft>
                <a:spcPct val="0"/>
              </a:spcAft>
              <a:defRPr sz="2400" b="1">
                <a:solidFill>
                  <a:schemeClr val="bg2"/>
                </a:solidFill>
                <a:latin typeface="Arial" charset="0"/>
              </a:defRPr>
            </a:lvl2pPr>
            <a:lvl3pPr algn="l" defTabSz="1474788" rtl="0" eaLnBrk="0" fontAlgn="base" hangingPunct="0">
              <a:spcBef>
                <a:spcPct val="0"/>
              </a:spcBef>
              <a:spcAft>
                <a:spcPct val="0"/>
              </a:spcAft>
              <a:defRPr sz="2400" b="1">
                <a:solidFill>
                  <a:schemeClr val="bg2"/>
                </a:solidFill>
                <a:latin typeface="Arial" charset="0"/>
              </a:defRPr>
            </a:lvl3pPr>
            <a:lvl4pPr algn="l" defTabSz="1474788" rtl="0" eaLnBrk="0" fontAlgn="base" hangingPunct="0">
              <a:spcBef>
                <a:spcPct val="0"/>
              </a:spcBef>
              <a:spcAft>
                <a:spcPct val="0"/>
              </a:spcAft>
              <a:defRPr sz="2400" b="1">
                <a:solidFill>
                  <a:schemeClr val="bg2"/>
                </a:solidFill>
                <a:latin typeface="Arial" charset="0"/>
              </a:defRPr>
            </a:lvl4pPr>
            <a:lvl5pPr algn="l" defTabSz="1474788" rtl="0" eaLnBrk="0" fontAlgn="base" hangingPunct="0">
              <a:spcBef>
                <a:spcPct val="0"/>
              </a:spcBef>
              <a:spcAft>
                <a:spcPct val="0"/>
              </a:spcAft>
              <a:defRPr sz="2400" b="1">
                <a:solidFill>
                  <a:schemeClr val="bg2"/>
                </a:solidFill>
                <a:latin typeface="Arial" charset="0"/>
              </a:defRPr>
            </a:lvl5pPr>
            <a:lvl6pPr marL="457200" algn="l" defTabSz="1474788" rtl="0" fontAlgn="base">
              <a:spcBef>
                <a:spcPct val="0"/>
              </a:spcBef>
              <a:spcAft>
                <a:spcPct val="0"/>
              </a:spcAft>
              <a:defRPr sz="2400" b="1">
                <a:solidFill>
                  <a:schemeClr val="bg2"/>
                </a:solidFill>
                <a:latin typeface="Arial" charset="0"/>
              </a:defRPr>
            </a:lvl6pPr>
            <a:lvl7pPr marL="914400" algn="l" defTabSz="1474788" rtl="0" fontAlgn="base">
              <a:spcBef>
                <a:spcPct val="0"/>
              </a:spcBef>
              <a:spcAft>
                <a:spcPct val="0"/>
              </a:spcAft>
              <a:defRPr sz="2400" b="1">
                <a:solidFill>
                  <a:schemeClr val="bg2"/>
                </a:solidFill>
                <a:latin typeface="Arial" charset="0"/>
              </a:defRPr>
            </a:lvl7pPr>
            <a:lvl8pPr marL="1371600" algn="l" defTabSz="1474788" rtl="0" fontAlgn="base">
              <a:spcBef>
                <a:spcPct val="0"/>
              </a:spcBef>
              <a:spcAft>
                <a:spcPct val="0"/>
              </a:spcAft>
              <a:defRPr sz="2400" b="1">
                <a:solidFill>
                  <a:schemeClr val="bg2"/>
                </a:solidFill>
                <a:latin typeface="Arial" charset="0"/>
              </a:defRPr>
            </a:lvl8pPr>
            <a:lvl9pPr marL="1828800" algn="l" defTabSz="1474788" rtl="0" fontAlgn="base">
              <a:spcBef>
                <a:spcPct val="0"/>
              </a:spcBef>
              <a:spcAft>
                <a:spcPct val="0"/>
              </a:spcAft>
              <a:defRPr sz="2400" b="1">
                <a:solidFill>
                  <a:schemeClr val="bg2"/>
                </a:solidFill>
                <a:latin typeface="Arial" charset="0"/>
              </a:defRPr>
            </a:lvl9pPr>
          </a:lstStyle>
          <a:p>
            <a:pPr eaLnBrk="1" hangingPunct="1">
              <a:defRPr/>
            </a:pPr>
            <a:r>
              <a:rPr lang="en-GB" altLang="en-US" sz="1200" kern="0" dirty="0">
                <a:solidFill>
                  <a:schemeClr val="tx1"/>
                </a:solidFill>
              </a:rPr>
              <a:t>Installed Façade v Factory Tested Mock-up</a:t>
            </a:r>
          </a:p>
        </p:txBody>
      </p:sp>
      <p:pic>
        <p:nvPicPr>
          <p:cNvPr id="22531"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16021" y="884994"/>
            <a:ext cx="3364350" cy="411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27091" y="1295802"/>
            <a:ext cx="2907727" cy="32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2"/>
          <p:cNvSpPr txBox="1">
            <a:spLocks noChangeArrowheads="1"/>
          </p:cNvSpPr>
          <p:nvPr/>
        </p:nvSpPr>
        <p:spPr bwMode="auto">
          <a:xfrm>
            <a:off x="4827092" y="4631154"/>
            <a:ext cx="2954305" cy="461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77" tIns="45442" rIns="90877" bIns="45442">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sz="800" i="1" dirty="0"/>
              <a:t>Inspection of the façade mock-up prior to air &amp; water testing at Wind-techs Telford Facility. Colours and workmanship benchmark.</a:t>
            </a:r>
          </a:p>
        </p:txBody>
      </p:sp>
      <p:sp>
        <p:nvSpPr>
          <p:cNvPr id="22534" name="TextBox 7"/>
          <p:cNvSpPr txBox="1">
            <a:spLocks noChangeArrowheads="1"/>
          </p:cNvSpPr>
          <p:nvPr/>
        </p:nvSpPr>
        <p:spPr bwMode="auto">
          <a:xfrm>
            <a:off x="4827038" y="168577"/>
            <a:ext cx="3082588" cy="101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77" tIns="45442" rIns="90877" bIns="45442">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sz="1200" dirty="0"/>
              <a:t>Large Floor to Ceiling Windows</a:t>
            </a:r>
          </a:p>
          <a:p>
            <a:r>
              <a:rPr lang="en-GB" altLang="en-US" sz="1200" dirty="0"/>
              <a:t>Maximise Natural Light</a:t>
            </a:r>
          </a:p>
          <a:p>
            <a:r>
              <a:rPr lang="en-GB" altLang="en-US" sz="1200" dirty="0"/>
              <a:t>Less Energy Used on Electricity (Biggest Energy Use) </a:t>
            </a:r>
          </a:p>
        </p:txBody>
      </p:sp>
      <p:pic>
        <p:nvPicPr>
          <p:cNvPr id="8" name="Picture 7" descr="C:\Users\ELLIMEJ\Desktop\Logo's\WD_Primary_1852_CMYK[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808004" cy="52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959108"/>
      </p:ext>
    </p:extLst>
  </p:cSld>
  <p:clrMapOvr>
    <a:masterClrMapping/>
  </p:clrMapOvr>
  <mc:AlternateContent xmlns:mc="http://schemas.openxmlformats.org/markup-compatibility/2006" xmlns:p14="http://schemas.microsoft.com/office/powerpoint/2010/main">
    <mc:Choice Requires="p14">
      <p:transition spd="slow" p14:dur="2000" advTm="105129"/>
    </mc:Choice>
    <mc:Fallback xmlns="">
      <p:transition spd="slow" advTm="105129"/>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31145" y="836894"/>
            <a:ext cx="2577859" cy="258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5460" y="836894"/>
            <a:ext cx="2434305" cy="258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5051" y="836894"/>
            <a:ext cx="2212866" cy="258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1045007" y="598650"/>
            <a:ext cx="6927232" cy="2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3706" tIns="21848" rIns="43706" bIns="21848" anchor="ctr"/>
          <a:lstStyle>
            <a:lvl1pPr algn="l" defTabSz="1474788" rtl="0" eaLnBrk="0" fontAlgn="base" hangingPunct="0">
              <a:spcBef>
                <a:spcPct val="0"/>
              </a:spcBef>
              <a:spcAft>
                <a:spcPct val="0"/>
              </a:spcAft>
              <a:defRPr sz="2400" b="1">
                <a:solidFill>
                  <a:schemeClr val="bg2"/>
                </a:solidFill>
                <a:latin typeface="+mj-lt"/>
                <a:ea typeface="+mj-ea"/>
                <a:cs typeface="+mj-cs"/>
              </a:defRPr>
            </a:lvl1pPr>
            <a:lvl2pPr algn="l" defTabSz="1474788" rtl="0" eaLnBrk="0" fontAlgn="base" hangingPunct="0">
              <a:spcBef>
                <a:spcPct val="0"/>
              </a:spcBef>
              <a:spcAft>
                <a:spcPct val="0"/>
              </a:spcAft>
              <a:defRPr sz="2400" b="1">
                <a:solidFill>
                  <a:schemeClr val="bg2"/>
                </a:solidFill>
                <a:latin typeface="Arial" charset="0"/>
              </a:defRPr>
            </a:lvl2pPr>
            <a:lvl3pPr algn="l" defTabSz="1474788" rtl="0" eaLnBrk="0" fontAlgn="base" hangingPunct="0">
              <a:spcBef>
                <a:spcPct val="0"/>
              </a:spcBef>
              <a:spcAft>
                <a:spcPct val="0"/>
              </a:spcAft>
              <a:defRPr sz="2400" b="1">
                <a:solidFill>
                  <a:schemeClr val="bg2"/>
                </a:solidFill>
                <a:latin typeface="Arial" charset="0"/>
              </a:defRPr>
            </a:lvl3pPr>
            <a:lvl4pPr algn="l" defTabSz="1474788" rtl="0" eaLnBrk="0" fontAlgn="base" hangingPunct="0">
              <a:spcBef>
                <a:spcPct val="0"/>
              </a:spcBef>
              <a:spcAft>
                <a:spcPct val="0"/>
              </a:spcAft>
              <a:defRPr sz="2400" b="1">
                <a:solidFill>
                  <a:schemeClr val="bg2"/>
                </a:solidFill>
                <a:latin typeface="Arial" charset="0"/>
              </a:defRPr>
            </a:lvl4pPr>
            <a:lvl5pPr algn="l" defTabSz="1474788" rtl="0" eaLnBrk="0" fontAlgn="base" hangingPunct="0">
              <a:spcBef>
                <a:spcPct val="0"/>
              </a:spcBef>
              <a:spcAft>
                <a:spcPct val="0"/>
              </a:spcAft>
              <a:defRPr sz="2400" b="1">
                <a:solidFill>
                  <a:schemeClr val="bg2"/>
                </a:solidFill>
                <a:latin typeface="Arial" charset="0"/>
              </a:defRPr>
            </a:lvl5pPr>
            <a:lvl6pPr marL="457200" algn="l" defTabSz="1474788" rtl="0" fontAlgn="base">
              <a:spcBef>
                <a:spcPct val="0"/>
              </a:spcBef>
              <a:spcAft>
                <a:spcPct val="0"/>
              </a:spcAft>
              <a:defRPr sz="2400" b="1">
                <a:solidFill>
                  <a:schemeClr val="bg2"/>
                </a:solidFill>
                <a:latin typeface="Arial" charset="0"/>
              </a:defRPr>
            </a:lvl6pPr>
            <a:lvl7pPr marL="914400" algn="l" defTabSz="1474788" rtl="0" fontAlgn="base">
              <a:spcBef>
                <a:spcPct val="0"/>
              </a:spcBef>
              <a:spcAft>
                <a:spcPct val="0"/>
              </a:spcAft>
              <a:defRPr sz="2400" b="1">
                <a:solidFill>
                  <a:schemeClr val="bg2"/>
                </a:solidFill>
                <a:latin typeface="Arial" charset="0"/>
              </a:defRPr>
            </a:lvl7pPr>
            <a:lvl8pPr marL="1371600" algn="l" defTabSz="1474788" rtl="0" fontAlgn="base">
              <a:spcBef>
                <a:spcPct val="0"/>
              </a:spcBef>
              <a:spcAft>
                <a:spcPct val="0"/>
              </a:spcAft>
              <a:defRPr sz="2400" b="1">
                <a:solidFill>
                  <a:schemeClr val="bg2"/>
                </a:solidFill>
                <a:latin typeface="Arial" charset="0"/>
              </a:defRPr>
            </a:lvl8pPr>
            <a:lvl9pPr marL="1828800" algn="l" defTabSz="1474788" rtl="0" fontAlgn="base">
              <a:spcBef>
                <a:spcPct val="0"/>
              </a:spcBef>
              <a:spcAft>
                <a:spcPct val="0"/>
              </a:spcAft>
              <a:defRPr sz="2400" b="1">
                <a:solidFill>
                  <a:schemeClr val="bg2"/>
                </a:solidFill>
                <a:latin typeface="Arial" charset="0"/>
              </a:defRPr>
            </a:lvl9pPr>
          </a:lstStyle>
          <a:p>
            <a:pPr eaLnBrk="1" hangingPunct="1">
              <a:defRPr/>
            </a:pPr>
            <a:r>
              <a:rPr lang="en-GB" altLang="en-US" sz="900" kern="0" dirty="0">
                <a:solidFill>
                  <a:schemeClr val="tx1"/>
                </a:solidFill>
              </a:rPr>
              <a:t>July 2014 Progress to Install the GAHE Pipework (Ground to Air Heat Exchanger) </a:t>
            </a:r>
          </a:p>
        </p:txBody>
      </p:sp>
      <p:pic>
        <p:nvPicPr>
          <p:cNvPr id="18438"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0854" y="3525466"/>
            <a:ext cx="2170868" cy="147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Box 2"/>
          <p:cNvSpPr txBox="1">
            <a:spLocks noChangeArrowheads="1"/>
          </p:cNvSpPr>
          <p:nvPr/>
        </p:nvSpPr>
        <p:spPr bwMode="auto">
          <a:xfrm>
            <a:off x="1247411" y="3883605"/>
            <a:ext cx="1733335" cy="83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77" tIns="45442" rIns="90877" bIns="45442">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sz="1200" b="1" i="1" dirty="0">
                <a:solidFill>
                  <a:srgbClr val="336600"/>
                </a:solidFill>
              </a:rPr>
              <a:t>At a depth of 1 - 2 metres, there is a constant annual temp of 6 - 8°C.</a:t>
            </a:r>
          </a:p>
        </p:txBody>
      </p:sp>
      <p:cxnSp>
        <p:nvCxnSpPr>
          <p:cNvPr id="18440" name="Straight Arrow Connector 4"/>
          <p:cNvCxnSpPr>
            <a:cxnSpLocks noChangeShapeType="1"/>
          </p:cNvCxnSpPr>
          <p:nvPr/>
        </p:nvCxnSpPr>
        <p:spPr bwMode="auto">
          <a:xfrm flipV="1">
            <a:off x="5211174" y="2215161"/>
            <a:ext cx="2008989" cy="2341911"/>
          </a:xfrm>
          <a:prstGeom prst="straightConnector1">
            <a:avLst/>
          </a:prstGeom>
          <a:noFill/>
          <a:ln w="38100" algn="ctr">
            <a:solidFill>
              <a:srgbClr val="FF33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41" name="TextBox 10"/>
          <p:cNvSpPr txBox="1">
            <a:spLocks noChangeArrowheads="1"/>
          </p:cNvSpPr>
          <p:nvPr/>
        </p:nvSpPr>
        <p:spPr bwMode="auto">
          <a:xfrm>
            <a:off x="6132766" y="3883606"/>
            <a:ext cx="1732571" cy="83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77" tIns="45442" rIns="90877" bIns="45442">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sz="1200" b="1" i="1" dirty="0">
                <a:solidFill>
                  <a:srgbClr val="336600"/>
                </a:solidFill>
              </a:rPr>
              <a:t>GAHE are usually located to the side (in landscaping) not under the building! </a:t>
            </a:r>
          </a:p>
        </p:txBody>
      </p:sp>
      <p:cxnSp>
        <p:nvCxnSpPr>
          <p:cNvPr id="18442" name="Straight Arrow Connector 11"/>
          <p:cNvCxnSpPr>
            <a:cxnSpLocks noChangeShapeType="1"/>
          </p:cNvCxnSpPr>
          <p:nvPr/>
        </p:nvCxnSpPr>
        <p:spPr bwMode="auto">
          <a:xfrm flipH="1" flipV="1">
            <a:off x="4103923" y="2471727"/>
            <a:ext cx="1039238" cy="2085347"/>
          </a:xfrm>
          <a:prstGeom prst="straightConnector1">
            <a:avLst/>
          </a:prstGeom>
          <a:noFill/>
          <a:ln w="38100" algn="ctr">
            <a:solidFill>
              <a:srgbClr val="FF33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43" name="TextBox 8"/>
          <p:cNvSpPr txBox="1">
            <a:spLocks noChangeArrowheads="1"/>
          </p:cNvSpPr>
          <p:nvPr/>
        </p:nvSpPr>
        <p:spPr bwMode="auto">
          <a:xfrm>
            <a:off x="7505743" y="1048418"/>
            <a:ext cx="639883" cy="2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77" tIns="45442" rIns="90877" bIns="45442">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sz="1200" b="1" dirty="0">
                <a:solidFill>
                  <a:schemeClr val="bg1"/>
                </a:solidFill>
              </a:rPr>
              <a:t>MSB</a:t>
            </a:r>
          </a:p>
        </p:txBody>
      </p:sp>
      <p:sp>
        <p:nvSpPr>
          <p:cNvPr id="18444" name="TextBox 15"/>
          <p:cNvSpPr txBox="1">
            <a:spLocks noChangeArrowheads="1"/>
          </p:cNvSpPr>
          <p:nvPr/>
        </p:nvSpPr>
        <p:spPr bwMode="auto">
          <a:xfrm>
            <a:off x="1045006" y="1027802"/>
            <a:ext cx="816219" cy="33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877" tIns="45442" rIns="90877" bIns="45442">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b="1" dirty="0">
                <a:solidFill>
                  <a:schemeClr val="bg1"/>
                </a:solidFill>
              </a:rPr>
              <a:t>Pitch</a:t>
            </a:r>
          </a:p>
        </p:txBody>
      </p:sp>
      <p:sp>
        <p:nvSpPr>
          <p:cNvPr id="18445" name="TextBox 16"/>
          <p:cNvSpPr txBox="1">
            <a:spLocks noChangeArrowheads="1"/>
          </p:cNvSpPr>
          <p:nvPr/>
        </p:nvSpPr>
        <p:spPr bwMode="auto">
          <a:xfrm>
            <a:off x="3270854" y="909445"/>
            <a:ext cx="2410099" cy="33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877" tIns="45442" rIns="90877" bIns="45442">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b="1" dirty="0">
                <a:solidFill>
                  <a:schemeClr val="bg1"/>
                </a:solidFill>
              </a:rPr>
              <a:t>University Road</a:t>
            </a:r>
          </a:p>
        </p:txBody>
      </p:sp>
      <p:pic>
        <p:nvPicPr>
          <p:cNvPr id="14" name="Picture 13" descr="C:\Users\ELLIMEJ\Desktop\Logo's\WD_Primary_1852_CMYK[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808004" cy="52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951862"/>
      </p:ext>
    </p:extLst>
  </p:cSld>
  <p:clrMapOvr>
    <a:masterClrMapping/>
  </p:clrMapOvr>
  <mc:AlternateContent xmlns:mc="http://schemas.openxmlformats.org/markup-compatibility/2006" xmlns:p14="http://schemas.microsoft.com/office/powerpoint/2010/main">
    <mc:Choice Requires="p14">
      <p:transition spd="slow" p14:dur="2000" advTm="104985"/>
    </mc:Choice>
    <mc:Fallback xmlns="">
      <p:transition spd="slow" advTm="104985"/>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3510" y="268507"/>
            <a:ext cx="7612328" cy="4731258"/>
          </a:xfrm>
          <a:prstGeom prst="rect">
            <a:avLst/>
          </a:prstGeom>
          <a:noFill/>
          <a:ln>
            <a:noFill/>
          </a:ln>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9459" name="TextBox 7"/>
          <p:cNvSpPr txBox="1">
            <a:spLocks noChangeArrowheads="1"/>
          </p:cNvSpPr>
          <p:nvPr/>
        </p:nvSpPr>
        <p:spPr bwMode="auto">
          <a:xfrm>
            <a:off x="6217763" y="3936232"/>
            <a:ext cx="2030369" cy="122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77" tIns="45442" rIns="90877" bIns="45442">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sz="1200" b="1" i="1" dirty="0">
                <a:solidFill>
                  <a:srgbClr val="336600"/>
                </a:solidFill>
              </a:rPr>
              <a:t>Green = GAHE Labyrinth</a:t>
            </a:r>
          </a:p>
          <a:p>
            <a:r>
              <a:rPr lang="en-GB" altLang="en-US" sz="1200" b="1" i="1" dirty="0">
                <a:solidFill>
                  <a:schemeClr val="bg2">
                    <a:lumMod val="75000"/>
                  </a:schemeClr>
                </a:solidFill>
              </a:rPr>
              <a:t>Grey = Concrete Structure</a:t>
            </a:r>
          </a:p>
          <a:p>
            <a:r>
              <a:rPr lang="en-GB" altLang="en-US" sz="1200" b="1" i="1" dirty="0">
                <a:solidFill>
                  <a:srgbClr val="0066FF"/>
                </a:solidFill>
              </a:rPr>
              <a:t>Blue</a:t>
            </a:r>
            <a:r>
              <a:rPr lang="en-GB" altLang="en-US" sz="1200" b="1" i="1" dirty="0">
                <a:solidFill>
                  <a:srgbClr val="39E3E7"/>
                </a:solidFill>
              </a:rPr>
              <a:t>/Green</a:t>
            </a:r>
            <a:r>
              <a:rPr lang="en-GB" altLang="en-US" sz="1200" b="1" i="1" dirty="0">
                <a:solidFill>
                  <a:srgbClr val="336600"/>
                </a:solidFill>
              </a:rPr>
              <a:t> </a:t>
            </a:r>
            <a:r>
              <a:rPr lang="en-GB" altLang="en-US" sz="1200" b="1" i="1" dirty="0">
                <a:solidFill>
                  <a:srgbClr val="0066FF"/>
                </a:solidFill>
              </a:rPr>
              <a:t>= Air Ductwork</a:t>
            </a:r>
          </a:p>
        </p:txBody>
      </p:sp>
      <p:sp>
        <p:nvSpPr>
          <p:cNvPr id="19460" name="TextBox 8"/>
          <p:cNvSpPr txBox="1">
            <a:spLocks noChangeArrowheads="1"/>
          </p:cNvSpPr>
          <p:nvPr/>
        </p:nvSpPr>
        <p:spPr bwMode="auto">
          <a:xfrm>
            <a:off x="6962449" y="3200126"/>
            <a:ext cx="1022311" cy="2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877" tIns="45442" rIns="90877" bIns="45442">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sz="1200" b="1" i="1" dirty="0">
                <a:solidFill>
                  <a:srgbClr val="336600"/>
                </a:solidFill>
              </a:rPr>
              <a:t>Exhaust</a:t>
            </a:r>
          </a:p>
        </p:txBody>
      </p:sp>
      <p:sp>
        <p:nvSpPr>
          <p:cNvPr id="19461" name="TextBox 9"/>
          <p:cNvSpPr txBox="1">
            <a:spLocks noChangeArrowheads="1"/>
          </p:cNvSpPr>
          <p:nvPr/>
        </p:nvSpPr>
        <p:spPr bwMode="auto">
          <a:xfrm>
            <a:off x="6045594" y="1616715"/>
            <a:ext cx="1144759" cy="2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877" tIns="45442" rIns="90877" bIns="45442">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sz="1200" b="1" i="1" dirty="0">
                <a:solidFill>
                  <a:srgbClr val="336600"/>
                </a:solidFill>
              </a:rPr>
              <a:t>Exhaust</a:t>
            </a:r>
          </a:p>
        </p:txBody>
      </p:sp>
      <p:sp>
        <p:nvSpPr>
          <p:cNvPr id="19462" name="TextBox 10"/>
          <p:cNvSpPr txBox="1">
            <a:spLocks noChangeArrowheads="1"/>
          </p:cNvSpPr>
          <p:nvPr/>
        </p:nvSpPr>
        <p:spPr bwMode="auto">
          <a:xfrm>
            <a:off x="5055003" y="1085032"/>
            <a:ext cx="896092" cy="2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877" tIns="45442" rIns="90877" bIns="45442">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sz="1200" b="1" i="1" dirty="0">
                <a:solidFill>
                  <a:srgbClr val="336600"/>
                </a:solidFill>
              </a:rPr>
              <a:t>Exhaust</a:t>
            </a:r>
          </a:p>
        </p:txBody>
      </p:sp>
      <p:sp>
        <p:nvSpPr>
          <p:cNvPr id="19463" name="TextBox 11"/>
          <p:cNvSpPr txBox="1">
            <a:spLocks noChangeArrowheads="1"/>
          </p:cNvSpPr>
          <p:nvPr/>
        </p:nvSpPr>
        <p:spPr bwMode="auto">
          <a:xfrm>
            <a:off x="2082025" y="1077661"/>
            <a:ext cx="1204935" cy="214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77" tIns="45442" rIns="90877" bIns="45442">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sz="800" b="1" i="1" dirty="0">
                <a:solidFill>
                  <a:srgbClr val="336600"/>
                </a:solidFill>
              </a:rPr>
              <a:t>1m dia header duct</a:t>
            </a:r>
          </a:p>
        </p:txBody>
      </p:sp>
      <p:sp>
        <p:nvSpPr>
          <p:cNvPr id="19464" name="TextBox 12"/>
          <p:cNvSpPr txBox="1">
            <a:spLocks noChangeArrowheads="1"/>
          </p:cNvSpPr>
          <p:nvPr/>
        </p:nvSpPr>
        <p:spPr bwMode="auto">
          <a:xfrm>
            <a:off x="1579731" y="811872"/>
            <a:ext cx="1205698" cy="214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77" tIns="45442" rIns="90877" bIns="45442">
            <a:spAutoFit/>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en-GB" altLang="en-US" sz="800" b="1" i="1" dirty="0">
                <a:solidFill>
                  <a:srgbClr val="336600"/>
                </a:solidFill>
              </a:rPr>
              <a:t>Intake duct</a:t>
            </a:r>
          </a:p>
        </p:txBody>
      </p:sp>
      <p:pic>
        <p:nvPicPr>
          <p:cNvPr id="9" name="Picture 8" descr="C:\Users\ELLIMEJ\Desktop\Logo's\WD_Primary_1852_CMYK[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08004" cy="52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513688"/>
      </p:ext>
    </p:extLst>
  </p:cSld>
  <p:clrMapOvr>
    <a:masterClrMapping/>
  </p:clrMapOvr>
  <mc:AlternateContent xmlns:mc="http://schemas.openxmlformats.org/markup-compatibility/2006" xmlns:p14="http://schemas.microsoft.com/office/powerpoint/2010/main">
    <mc:Choice Requires="p14">
      <p:transition spd="slow" p14:dur="2000" advTm="12972"/>
    </mc:Choice>
    <mc:Fallback xmlns="">
      <p:transition spd="slow" advTm="12972"/>
    </mc:Fallback>
  </mc:AlternateContent>
  <p:timing>
    <p:tnLst>
      <p:par>
        <p:cTn id="1" dur="indefinite" restart="never" nodeType="tmRoot"/>
      </p:par>
    </p:tnLst>
  </p:timing>
</p:sld>
</file>

<file path=ppt/theme/theme1.xml><?xml version="1.0" encoding="utf-8"?>
<a:theme xmlns:a="http://schemas.openxmlformats.org/drawingml/2006/main" name="A3 Presentation - White background">
  <a:themeElements>
    <a:clrScheme name="A3 Presentation - White backgro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3 Presentation - White backgrou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9CC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793750" rtl="0" eaLnBrk="1" fontAlgn="base" latinLnBrk="0" hangingPunct="1">
          <a:lnSpc>
            <a:spcPct val="100000"/>
          </a:lnSpc>
          <a:spcBef>
            <a:spcPct val="50000"/>
          </a:spcBef>
          <a:spcAft>
            <a:spcPct val="0"/>
          </a:spcAft>
          <a:buClrTx/>
          <a:buSzTx/>
          <a:buFontTx/>
          <a:buNone/>
          <a:tabLst/>
          <a:defRPr kumimoji="0" lang="en-GB" altLang="en-US"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rgbClr val="99CC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793750" rtl="0" eaLnBrk="1" fontAlgn="base" latinLnBrk="0" hangingPunct="1">
          <a:lnSpc>
            <a:spcPct val="100000"/>
          </a:lnSpc>
          <a:spcBef>
            <a:spcPct val="50000"/>
          </a:spcBef>
          <a:spcAft>
            <a:spcPct val="0"/>
          </a:spcAft>
          <a:buClrTx/>
          <a:buSzTx/>
          <a:buFontTx/>
          <a:buNone/>
          <a:tabLst/>
          <a:defRPr kumimoji="0" lang="en-GB" alt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A3 Presentation - White backgro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3 Presentation - White backgrou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3 Presentation - White backgrou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3 Presentation - White backgrou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3 Presentation - White backgrou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3 Presentation - White backgrou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3 Presentation - White backgroun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3 Presentation - White backgrou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3 Presentation - White backgrou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3 Presentation - White backgrou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3 Presentation - White backgrou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3 Presentation - White backgrou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PHT Standard">
      <a:dk1>
        <a:srgbClr val="25408F"/>
      </a:dk1>
      <a:lt1>
        <a:srgbClr val="FFFFFF"/>
      </a:lt1>
      <a:dk2>
        <a:srgbClr val="25408F"/>
      </a:dk2>
      <a:lt2>
        <a:srgbClr val="FFFFFF"/>
      </a:lt2>
      <a:accent1>
        <a:srgbClr val="7F7F7F"/>
      </a:accent1>
      <a:accent2>
        <a:srgbClr val="D8D8D8"/>
      </a:accent2>
      <a:accent3>
        <a:srgbClr val="BFBFBF"/>
      </a:accent3>
      <a:accent4>
        <a:srgbClr val="A5A5A5"/>
      </a:accent4>
      <a:accent5>
        <a:srgbClr val="7F7F7F"/>
      </a:accent5>
      <a:accent6>
        <a:srgbClr val="5F5F5F"/>
      </a:accent6>
      <a:hlink>
        <a:srgbClr val="009CC7"/>
      </a:hlink>
      <a:folHlink>
        <a:srgbClr val="25408F"/>
      </a:folHlink>
    </a:clrScheme>
    <a:fontScheme name="PHT">
      <a:majorFont>
        <a:latin typeface="Arial Rounded MT Bold"/>
        <a:ea typeface=""/>
        <a:cs typeface=""/>
      </a:majorFont>
      <a:minorFont>
        <a:latin typeface="Arial Unicode M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Background">
  <a:themeElements>
    <a:clrScheme name="Custom 67">
      <a:dk1>
        <a:srgbClr val="595959"/>
      </a:dk1>
      <a:lt1>
        <a:srgbClr val="FFFFFF"/>
      </a:lt1>
      <a:dk2>
        <a:srgbClr val="8EB831"/>
      </a:dk2>
      <a:lt2>
        <a:srgbClr val="FDE6AB"/>
      </a:lt2>
      <a:accent1>
        <a:srgbClr val="8EB831"/>
      </a:accent1>
      <a:accent2>
        <a:srgbClr val="26A699"/>
      </a:accent2>
      <a:accent3>
        <a:srgbClr val="60295E"/>
      </a:accent3>
      <a:accent4>
        <a:srgbClr val="D94242"/>
      </a:accent4>
      <a:accent5>
        <a:srgbClr val="008CA8"/>
      </a:accent5>
      <a:accent6>
        <a:srgbClr val="000000"/>
      </a:accent6>
      <a:hlink>
        <a:srgbClr val="004E77"/>
      </a:hlink>
      <a:folHlink>
        <a:srgbClr val="238FA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9">
    <a:dk1>
      <a:srgbClr val="595959"/>
    </a:dk1>
    <a:lt1>
      <a:srgbClr val="FFFFFF"/>
    </a:lt1>
    <a:dk2>
      <a:srgbClr val="008CA8"/>
    </a:dk2>
    <a:lt2>
      <a:srgbClr val="FDE6AB"/>
    </a:lt2>
    <a:accent1>
      <a:srgbClr val="C2002F"/>
    </a:accent1>
    <a:accent2>
      <a:srgbClr val="26A699"/>
    </a:accent2>
    <a:accent3>
      <a:srgbClr val="60295E"/>
    </a:accent3>
    <a:accent4>
      <a:srgbClr val="D94242"/>
    </a:accent4>
    <a:accent5>
      <a:srgbClr val="8EB831"/>
    </a:accent5>
    <a:accent6>
      <a:srgbClr val="000000"/>
    </a:accent6>
    <a:hlink>
      <a:srgbClr val="004E77"/>
    </a:hlink>
    <a:folHlink>
      <a:srgbClr val="238FA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A3 Presentation - White background</Template>
  <TotalTime>10100</TotalTime>
  <Words>1539</Words>
  <Application>Microsoft Office PowerPoint</Application>
  <PresentationFormat>On-screen Show (16:9)</PresentationFormat>
  <Paragraphs>251</Paragraphs>
  <Slides>26</Slides>
  <Notes>15</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26</vt:i4>
      </vt:variant>
    </vt:vector>
  </HeadingPairs>
  <TitlesOfParts>
    <vt:vector size="38" baseType="lpstr">
      <vt:lpstr>Arial Unicode MS</vt:lpstr>
      <vt:lpstr>Arial</vt:lpstr>
      <vt:lpstr>Arial Rounded MT Bold</vt:lpstr>
      <vt:lpstr>Calibri</vt:lpstr>
      <vt:lpstr>Calibri Light</vt:lpstr>
      <vt:lpstr>Symbol</vt:lpstr>
      <vt:lpstr>Trebuchet MS</vt:lpstr>
      <vt:lpstr>Verdana</vt:lpstr>
      <vt:lpstr>Wingdings</vt:lpstr>
      <vt:lpstr>A3 Presentation - White background</vt:lpstr>
      <vt:lpstr>1_Office Theme</vt:lpstr>
      <vt:lpstr>White Background</vt:lpstr>
      <vt:lpstr>Scaling Up Passivhaus The Centre for Medicine, University of Leicester</vt:lpstr>
      <vt:lpstr>PowerPoint Presentation</vt:lpstr>
      <vt:lpstr>PowerPoint Presentation</vt:lpstr>
      <vt:lpstr>PowerPoint Presentation</vt:lpstr>
      <vt:lpstr>C/Walling with Brick Slips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Soft Landings - Translating  Passivhaus/Low Carbon Build to Low Carbon Operation </vt:lpstr>
      <vt:lpstr>PowerPoint Presentation</vt:lpstr>
      <vt:lpstr>PowerPoint Presentation</vt:lpstr>
      <vt:lpstr>PowerPoint Presentation</vt:lpstr>
      <vt:lpstr>PowerPoint Presentation</vt:lpstr>
      <vt:lpstr>Future Monitoring &amp; Management Issues</vt:lpstr>
      <vt:lpstr>Future Monitoring &amp; Management Issues</vt:lpstr>
      <vt:lpstr>Key Lessons Learned:</vt:lpstr>
      <vt:lpstr>Thank You.</vt:lpstr>
    </vt:vector>
  </TitlesOfParts>
  <Company>Associated Archiects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of Leicester - Regent College Site, Lancaster Road, Leicester.</dc:title>
  <dc:creator>Warren Jukes</dc:creator>
  <cp:lastModifiedBy>SABAN, Roseanne</cp:lastModifiedBy>
  <cp:revision>460</cp:revision>
  <cp:lastPrinted>2014-04-10T13:37:54Z</cp:lastPrinted>
  <dcterms:created xsi:type="dcterms:W3CDTF">2010-04-23T07:32:31Z</dcterms:created>
  <dcterms:modified xsi:type="dcterms:W3CDTF">2017-09-18T08:28:32Z</dcterms:modified>
</cp:coreProperties>
</file>