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6" r:id="rId2"/>
    <p:sldId id="289" r:id="rId3"/>
    <p:sldId id="290" r:id="rId4"/>
    <p:sldId id="296" r:id="rId5"/>
    <p:sldId id="291" r:id="rId6"/>
    <p:sldId id="293" r:id="rId7"/>
    <p:sldId id="295" r:id="rId8"/>
    <p:sldId id="294" r:id="rId9"/>
    <p:sldId id="297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KSB template pages" id="{3368CF48-75A7-524B-AF13-0E711CAA79C2}">
          <p14:sldIdLst>
            <p14:sldId id="286"/>
            <p14:sldId id="289"/>
            <p14:sldId id="290"/>
            <p14:sldId id="296"/>
            <p14:sldId id="291"/>
            <p14:sldId id="293"/>
            <p14:sldId id="295"/>
            <p14:sldId id="294"/>
            <p14:sldId id="297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1213">
          <p15:clr>
            <a:srgbClr val="A4A3A4"/>
          </p15:clr>
        </p15:guide>
        <p15:guide id="2" pos="286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259"/>
    <a:srgbClr val="8F53A1"/>
    <a:srgbClr val="2484C6"/>
    <a:srgbClr val="FFCC00"/>
    <a:srgbClr val="E1CB05"/>
    <a:srgbClr val="C3FFB0"/>
    <a:srgbClr val="C9B18E"/>
    <a:srgbClr val="8E2523"/>
    <a:srgbClr val="2564A1"/>
    <a:srgbClr val="B463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8" autoAdjust="0"/>
    <p:restoredTop sz="96740" autoAdjust="0"/>
  </p:normalViewPr>
  <p:slideViewPr>
    <p:cSldViewPr snapToGrid="0" snapToObjects="1">
      <p:cViewPr>
        <p:scale>
          <a:sx n="107" d="100"/>
          <a:sy n="107" d="100"/>
        </p:scale>
        <p:origin x="-90" y="-72"/>
      </p:cViewPr>
      <p:guideLst>
        <p:guide orient="horz" pos="1213"/>
        <p:guide pos="286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1A841E-8C90-584C-91F0-532CB20F7638}" type="datetime1">
              <a:rPr lang="en-GB" smtClean="0"/>
              <a:t>12/11/2015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779777-A524-0146-8450-6D43278CD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0551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6BB29F-16B6-1A43-9D48-E26A95AE7C6D}" type="datetime1">
              <a:rPr lang="en-GB" smtClean="0"/>
              <a:t>12/11/2015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8821BF-FB86-1948-BB58-38299E2C5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1763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21B3B-6FB7-344A-9833-4705669556D6}" type="datetime1">
              <a:rPr lang="en-GB" smtClean="0"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DDC3-9EF1-6C42-B80F-4A5F8CCED44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1046" y="1105504"/>
            <a:ext cx="3701908" cy="2780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608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93E7B-383D-C04E-9D6F-E3967687C0BE}" type="datetime1">
              <a:rPr lang="en-GB" smtClean="0"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DDC3-9EF1-6C42-B80F-4A5F8CCED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700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6DFA4-4331-444A-BA81-F6646B3DF159}" type="datetime1">
              <a:rPr lang="en-GB" smtClean="0"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DDC3-9EF1-6C42-B80F-4A5F8CCED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647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F4E8C-C957-1448-AE1F-22F6FC356595}" type="datetime1">
              <a:rPr lang="en-GB" smtClean="0"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DDC3-9EF1-6C42-B80F-4A5F8CCED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81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55A3B-8B7B-EA4A-90DF-4621917E0763}" type="datetime1">
              <a:rPr lang="en-GB" smtClean="0"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DDC3-9EF1-6C42-B80F-4A5F8CCED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339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DE73A-C0F6-7046-8497-16C2EE706B21}" type="datetime1">
              <a:rPr lang="en-GB" smtClean="0"/>
              <a:t>12/11/2015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DDC3-9EF1-6C42-B80F-4A5F8CCED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791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23421-C8C4-134C-89FA-1D7567CB382A}" type="datetime1">
              <a:rPr lang="en-GB" smtClean="0"/>
              <a:t>12/11/2015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DDC3-9EF1-6C42-B80F-4A5F8CCED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002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2BD4-737F-5444-A8A2-5BC821EBB8C2}" type="datetime1">
              <a:rPr lang="en-GB" smtClean="0"/>
              <a:t>12/11/2015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DDC3-9EF1-6C42-B80F-4A5F8CCED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3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413884" y="6543009"/>
            <a:ext cx="194957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 smtClean="0">
                <a:solidFill>
                  <a:srgbClr val="00B2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www.keepscotlandbeautiful.org</a:t>
            </a:r>
            <a:endParaRPr lang="en-US" sz="1000" dirty="0">
              <a:solidFill>
                <a:srgbClr val="00B2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3777" y="1439"/>
            <a:ext cx="2462678" cy="1849846"/>
          </a:xfrm>
          <a:prstGeom prst="rect">
            <a:avLst/>
          </a:prstGeom>
        </p:spPr>
      </p:pic>
      <p:cxnSp>
        <p:nvCxnSpPr>
          <p:cNvPr id="4" name="Straight Connector 3"/>
          <p:cNvCxnSpPr/>
          <p:nvPr userDrawn="1"/>
        </p:nvCxnSpPr>
        <p:spPr>
          <a:xfrm>
            <a:off x="0" y="6483246"/>
            <a:ext cx="9144000" cy="0"/>
          </a:xfrm>
          <a:prstGeom prst="line">
            <a:avLst/>
          </a:prstGeom>
          <a:ln>
            <a:solidFill>
              <a:srgbClr val="00B25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 userDrawn="1"/>
        </p:nvSpPr>
        <p:spPr>
          <a:xfrm>
            <a:off x="6379219" y="6543008"/>
            <a:ext cx="236154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 smtClean="0">
                <a:solidFill>
                  <a:srgbClr val="00B2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charity for Scotland’s environment</a:t>
            </a:r>
            <a:endParaRPr lang="en-US" sz="1000" dirty="0">
              <a:solidFill>
                <a:srgbClr val="00B2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789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09169-A84D-7E4E-A712-BB0C5980DE90}" type="datetime1">
              <a:rPr lang="en-GB" smtClean="0"/>
              <a:t>12/11/2015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DDC3-9EF1-6C42-B80F-4A5F8CCED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988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CEE9-EDE2-5E4D-B2E7-E01EB661F91F}" type="datetime1">
              <a:rPr lang="en-GB" smtClean="0"/>
              <a:t>12/11/2015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DDC3-9EF1-6C42-B80F-4A5F8CCED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301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3DAF2-553E-EF48-B08A-AF42CF3BA421}" type="datetime1">
              <a:rPr lang="en-GB" smtClean="0"/>
              <a:t>12/11/2015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0DDC3-9EF1-6C42-B80F-4A5F8CCED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1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june.graham@keepscotlandbeautiful.or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587499" y="4173767"/>
            <a:ext cx="59563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2484C6"/>
                </a:solidFill>
                <a:latin typeface="Arial"/>
                <a:cs typeface="Arial"/>
              </a:rPr>
              <a:t>ISM Behaviour Change Model</a:t>
            </a:r>
            <a:endParaRPr lang="en-GB" sz="2000" dirty="0" smtClean="0">
              <a:solidFill>
                <a:srgbClr val="2484C6"/>
              </a:solidFill>
              <a:latin typeface="Arial"/>
              <a:cs typeface="Arial"/>
            </a:endParaRPr>
          </a:p>
          <a:p>
            <a:pPr algn="ctr"/>
            <a:endParaRPr lang="en-GB" sz="2000" dirty="0" smtClean="0">
              <a:solidFill>
                <a:srgbClr val="2484C6"/>
              </a:solidFill>
              <a:latin typeface="Arial"/>
              <a:cs typeface="Arial"/>
            </a:endParaRPr>
          </a:p>
          <a:p>
            <a:pPr algn="ctr"/>
            <a:r>
              <a:rPr lang="en-GB" sz="2000" dirty="0" smtClean="0">
                <a:solidFill>
                  <a:srgbClr val="2484C6"/>
                </a:solidFill>
                <a:latin typeface="Arial"/>
                <a:cs typeface="Arial"/>
              </a:rPr>
              <a:t>09</a:t>
            </a:r>
            <a:r>
              <a:rPr lang="en-GB" sz="2000" baseline="30000" dirty="0" smtClean="0">
                <a:solidFill>
                  <a:srgbClr val="2484C6"/>
                </a:solidFill>
                <a:latin typeface="Arial"/>
                <a:cs typeface="Arial"/>
              </a:rPr>
              <a:t>th</a:t>
            </a:r>
            <a:r>
              <a:rPr lang="en-GB" sz="2000" dirty="0" smtClean="0">
                <a:solidFill>
                  <a:srgbClr val="2484C6"/>
                </a:solidFill>
                <a:latin typeface="Arial"/>
                <a:cs typeface="Arial"/>
              </a:rPr>
              <a:t> December 2014</a:t>
            </a:r>
            <a:endParaRPr lang="en-GB" sz="2000" dirty="0">
              <a:solidFill>
                <a:srgbClr val="2484C6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9201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456069"/>
            <a:ext cx="5852161" cy="785991"/>
          </a:xfrm>
          <a:prstGeom prst="rect">
            <a:avLst/>
          </a:prstGeom>
          <a:solidFill>
            <a:srgbClr val="00B2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59105" y="561717"/>
            <a:ext cx="56521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  <a:latin typeface="Arial"/>
                <a:cs typeface="Arial"/>
              </a:rPr>
              <a:t>What is ISM</a:t>
            </a:r>
            <a:endParaRPr lang="en-GB" sz="32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9584" y="1882234"/>
            <a:ext cx="814297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Individual- Social – Material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Developed by Scottish Government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Holistic approach to considering behaviour change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 form of categorisation of ideas and issues</a:t>
            </a:r>
          </a:p>
          <a:p>
            <a:endParaRPr lang="en-GB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2283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456069"/>
            <a:ext cx="5852161" cy="785991"/>
          </a:xfrm>
          <a:prstGeom prst="rect">
            <a:avLst/>
          </a:prstGeom>
          <a:solidFill>
            <a:srgbClr val="00B2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59105" y="561717"/>
            <a:ext cx="56521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  <a:latin typeface="Arial"/>
                <a:cs typeface="Arial"/>
              </a:rPr>
              <a:t>It is not - </a:t>
            </a:r>
            <a:endParaRPr lang="en-GB" sz="32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029" y="2724327"/>
            <a:ext cx="2687296" cy="268729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5370" y="2200549"/>
            <a:ext cx="2353260" cy="245690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9288" y="3258617"/>
            <a:ext cx="2447925" cy="1851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72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456069"/>
            <a:ext cx="5852161" cy="785991"/>
          </a:xfrm>
          <a:prstGeom prst="rect">
            <a:avLst/>
          </a:prstGeom>
          <a:solidFill>
            <a:srgbClr val="00B2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59105" y="561717"/>
            <a:ext cx="56521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  <a:latin typeface="Arial"/>
                <a:cs typeface="Arial"/>
              </a:rPr>
              <a:t>What is ISM</a:t>
            </a:r>
            <a:endParaRPr lang="en-GB" sz="32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9915" y="2119220"/>
            <a:ext cx="3896926" cy="3630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67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456069"/>
            <a:ext cx="5852161" cy="785991"/>
          </a:xfrm>
          <a:prstGeom prst="rect">
            <a:avLst/>
          </a:prstGeom>
          <a:solidFill>
            <a:srgbClr val="00B2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59105" y="561717"/>
            <a:ext cx="56521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  <a:latin typeface="Arial"/>
                <a:cs typeface="Arial"/>
              </a:rPr>
              <a:t>Individual </a:t>
            </a:r>
            <a:endParaRPr lang="en-GB" sz="32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9584" y="1882234"/>
            <a:ext cx="814297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Your requirements to change.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Values and beliefs – challengeable?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Knowledge, or lack of it.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Agency.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Skills. </a:t>
            </a:r>
            <a:endParaRPr lang="en-GB" sz="24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7297" y="2932955"/>
            <a:ext cx="3559145" cy="324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31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456069"/>
            <a:ext cx="5852161" cy="785991"/>
          </a:xfrm>
          <a:prstGeom prst="rect">
            <a:avLst/>
          </a:prstGeom>
          <a:solidFill>
            <a:srgbClr val="00B2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59105" y="561717"/>
            <a:ext cx="56521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  <a:latin typeface="Arial"/>
                <a:cs typeface="Arial"/>
              </a:rPr>
              <a:t>Social</a:t>
            </a:r>
            <a:endParaRPr lang="en-GB" sz="32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9584" y="1882234"/>
            <a:ext cx="81429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The social norm?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Are you an early or late adopter?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Other peoples influence on you an society.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Networks and relationships.</a:t>
            </a:r>
            <a:endParaRPr lang="en-GB" sz="24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3313" y="3159986"/>
            <a:ext cx="3367354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11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456069"/>
            <a:ext cx="5852161" cy="785991"/>
          </a:xfrm>
          <a:prstGeom prst="rect">
            <a:avLst/>
          </a:prstGeom>
          <a:solidFill>
            <a:srgbClr val="00B2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59105" y="561717"/>
            <a:ext cx="56521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  <a:latin typeface="Arial"/>
                <a:cs typeface="Arial"/>
              </a:rPr>
              <a:t>Material</a:t>
            </a:r>
            <a:endParaRPr lang="en-GB" sz="32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9584" y="1882234"/>
            <a:ext cx="814297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National infrastructure – help or hindrance?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Technologies – would make change easier?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Rules and regulations.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Time and schedules.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6401" y="3036396"/>
            <a:ext cx="3392012" cy="324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05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456069"/>
            <a:ext cx="5852161" cy="785991"/>
          </a:xfrm>
          <a:prstGeom prst="rect">
            <a:avLst/>
          </a:prstGeom>
          <a:solidFill>
            <a:srgbClr val="00B2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59105" y="561717"/>
            <a:ext cx="56521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  <a:latin typeface="Arial"/>
                <a:cs typeface="Arial"/>
              </a:rPr>
              <a:t>Workshop – 3 groups</a:t>
            </a:r>
            <a:endParaRPr lang="en-GB" sz="32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9584" y="1882234"/>
            <a:ext cx="81429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Topic 1 – Getting people to walk to work.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Topic 2 -  Establishing a workplace temp of 18ºC.</a:t>
            </a:r>
          </a:p>
          <a:p>
            <a:endParaRPr lang="en-GB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651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456069"/>
            <a:ext cx="5852161" cy="785991"/>
          </a:xfrm>
          <a:prstGeom prst="rect">
            <a:avLst/>
          </a:prstGeom>
          <a:solidFill>
            <a:srgbClr val="00B2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59105" y="561717"/>
            <a:ext cx="56521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  <a:latin typeface="Arial"/>
                <a:cs typeface="Arial"/>
              </a:rPr>
              <a:t>Further Information</a:t>
            </a:r>
            <a:endParaRPr lang="en-GB" sz="32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9584" y="1882234"/>
            <a:ext cx="814297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Contact </a:t>
            </a:r>
          </a:p>
          <a:p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June Graham</a:t>
            </a:r>
          </a:p>
          <a:p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Low Carbon Behaviours Development Officer</a:t>
            </a:r>
          </a:p>
          <a:p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  <a:hlinkClick r:id="rId2"/>
              </a:rPr>
              <a:t>june.graham@keepscotlandbeautiful.org</a:t>
            </a:r>
            <a:endParaRPr lang="en-GB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  <a:p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01786 468 785</a:t>
            </a:r>
          </a:p>
          <a:p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07703 733763</a:t>
            </a:r>
          </a:p>
        </p:txBody>
      </p:sp>
    </p:spTree>
    <p:extLst>
      <p:ext uri="{BB962C8B-B14F-4D97-AF65-F5344CB8AC3E}">
        <p14:creationId xmlns:p14="http://schemas.microsoft.com/office/powerpoint/2010/main" val="333136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E2523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Blue Flag PPT template New.pptx" id="{5E327E82-9AAC-404D-9EFE-8CA5D69830FF}" vid="{0C48D5C9-4808-4354-808E-7E81993D3C6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4475</TotalTime>
  <Words>150</Words>
  <Application>Microsoft Office PowerPoint</Application>
  <PresentationFormat>On-screen Show (4:3)</PresentationFormat>
  <Paragraphs>37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Lewis Brook</dc:creator>
  <cp:lastModifiedBy>rpetford</cp:lastModifiedBy>
  <cp:revision>277</cp:revision>
  <dcterms:created xsi:type="dcterms:W3CDTF">2012-01-19T09:53:22Z</dcterms:created>
  <dcterms:modified xsi:type="dcterms:W3CDTF">2015-11-12T15:30:09Z</dcterms:modified>
</cp:coreProperties>
</file>