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64" r:id="rId3"/>
    <p:sldId id="265" r:id="rId4"/>
    <p:sldId id="259" r:id="rId5"/>
    <p:sldId id="263" r:id="rId6"/>
    <p:sldId id="258" r:id="rId7"/>
    <p:sldId id="268" r:id="rId8"/>
    <p:sldId id="270" r:id="rId9"/>
    <p:sldId id="269" r:id="rId10"/>
    <p:sldId id="267" r:id="rId11"/>
    <p:sldId id="266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CE889-FCAB-D244-9D92-7BA2DF09FF50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DAE7A-EF21-0D47-B14F-9E0A1BB12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9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0A38-6525-A24E-91DF-BD1ABF418C38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E182-9E89-5940-BE6C-038519339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5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0A38-6525-A24E-91DF-BD1ABF418C38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E182-9E89-5940-BE6C-038519339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7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0A38-6525-A24E-91DF-BD1ABF418C38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E182-9E89-5940-BE6C-038519339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5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0A38-6525-A24E-91DF-BD1ABF418C38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E182-9E89-5940-BE6C-038519339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3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0A38-6525-A24E-91DF-BD1ABF418C38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E182-9E89-5940-BE6C-038519339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0A38-6525-A24E-91DF-BD1ABF418C38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E182-9E89-5940-BE6C-038519339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1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0A38-6525-A24E-91DF-BD1ABF418C38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E182-9E89-5940-BE6C-038519339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7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0A38-6525-A24E-91DF-BD1ABF418C38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E182-9E89-5940-BE6C-038519339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0A38-6525-A24E-91DF-BD1ABF418C38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E182-9E89-5940-BE6C-038519339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4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0A38-6525-A24E-91DF-BD1ABF418C38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E182-9E89-5940-BE6C-038519339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3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0A38-6525-A24E-91DF-BD1ABF418C38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E182-9E89-5940-BE6C-038519339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2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0A38-6525-A24E-91DF-BD1ABF418C38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4E182-9E89-5940-BE6C-038519339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9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ben-network.org.uk/resources/publs.aspx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4477" y="4971142"/>
            <a:ext cx="8466666" cy="689429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Unlocking a Vast Missing Contribution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2189" y="5660571"/>
            <a:ext cx="7958667" cy="1270001"/>
          </a:xfrm>
        </p:spPr>
        <p:txBody>
          <a:bodyPr>
            <a:noAutofit/>
          </a:bodyPr>
          <a:lstStyle/>
          <a:p>
            <a:pPr algn="ctr"/>
            <a:r>
              <a:rPr lang="en-US" sz="1800" b="1" i="1" dirty="0" smtClean="0">
                <a:latin typeface="Times New Roman"/>
                <a:cs typeface="Times New Roman"/>
              </a:rPr>
              <a:t>Collaborations for Change – Global Goals for Tomorrow’s Education Today</a:t>
            </a:r>
          </a:p>
          <a:p>
            <a:pPr algn="ctr"/>
            <a:r>
              <a:rPr lang="en-US" sz="1800" b="1" i="1" dirty="0" smtClean="0">
                <a:latin typeface="Times New Roman"/>
                <a:cs typeface="Times New Roman"/>
              </a:rPr>
              <a:t>20 June 2018</a:t>
            </a:r>
            <a:endParaRPr lang="en-US" sz="1800" b="1" i="1" dirty="0">
              <a:latin typeface="Times New Roman"/>
              <a:cs typeface="Times New Roman"/>
            </a:endParaRPr>
          </a:p>
          <a:p>
            <a:pPr algn="ctr"/>
            <a:r>
              <a:rPr lang="en-US" sz="1600" b="1" i="1" dirty="0" smtClean="0">
                <a:latin typeface="Times New Roman"/>
                <a:cs typeface="Times New Roman"/>
              </a:rPr>
              <a:t>Judy Ling Wong CBE    Honorary President Black Environment Network (BEN)</a:t>
            </a:r>
          </a:p>
        </p:txBody>
      </p:sp>
      <p:pic>
        <p:nvPicPr>
          <p:cNvPr id="4" name="Content Placeholder 3" descr="Gir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" b="3541"/>
          <a:stretch>
            <a:fillRect/>
          </a:stretch>
        </p:blipFill>
        <p:spPr>
          <a:xfrm>
            <a:off x="1063625" y="128160"/>
            <a:ext cx="7027863" cy="5048678"/>
          </a:xfrm>
        </p:spPr>
      </p:pic>
    </p:spTree>
    <p:extLst>
      <p:ext uri="{BB962C8B-B14F-4D97-AF65-F5344CB8AC3E}">
        <p14:creationId xmlns:p14="http://schemas.microsoft.com/office/powerpoint/2010/main" val="362258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258" y="361178"/>
            <a:ext cx="8092542" cy="60235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latin typeface="Times New Roman"/>
                <a:cs typeface="Times New Roman"/>
              </a:rPr>
              <a:t>Recognise</a:t>
            </a:r>
          </a:p>
          <a:p>
            <a:pPr marL="0" indent="0" algn="ctr">
              <a:buNone/>
            </a:pPr>
            <a:r>
              <a:rPr lang="en-GB" b="1" i="1" dirty="0" smtClean="0">
                <a:latin typeface="Times New Roman"/>
                <a:cs typeface="Times New Roman"/>
              </a:rPr>
              <a:t>The World </a:t>
            </a:r>
            <a:r>
              <a:rPr lang="en-GB" b="1" i="1" dirty="0">
                <a:latin typeface="Times New Roman"/>
                <a:cs typeface="Times New Roman"/>
              </a:rPr>
              <a:t>within Britain </a:t>
            </a:r>
            <a:endParaRPr lang="en-GB" b="1" i="1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GB" b="1" dirty="0" smtClean="0">
                <a:latin typeface="Times New Roman"/>
                <a:cs typeface="Times New Roman"/>
              </a:rPr>
              <a:t>as an opportunity </a:t>
            </a:r>
            <a:r>
              <a:rPr lang="en-GB" b="1" dirty="0">
                <a:latin typeface="Times New Roman"/>
                <a:cs typeface="Times New Roman"/>
              </a:rPr>
              <a:t>to </a:t>
            </a:r>
            <a:endParaRPr lang="en-GB" b="1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GB" b="1" dirty="0" smtClean="0">
                <a:latin typeface="Times New Roman"/>
                <a:cs typeface="Times New Roman"/>
              </a:rPr>
              <a:t>work </a:t>
            </a:r>
            <a:r>
              <a:rPr lang="en-GB" b="1" dirty="0">
                <a:latin typeface="Times New Roman"/>
                <a:cs typeface="Times New Roman"/>
              </a:rPr>
              <a:t>at the local/global </a:t>
            </a:r>
            <a:r>
              <a:rPr lang="en-GB" b="1" dirty="0" smtClean="0">
                <a:latin typeface="Times New Roman"/>
                <a:cs typeface="Times New Roman"/>
              </a:rPr>
              <a:t>reality</a:t>
            </a:r>
          </a:p>
          <a:p>
            <a:pPr marL="0" indent="0" algn="ctr">
              <a:buNone/>
            </a:pPr>
            <a:endParaRPr lang="en-GB" b="1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GB" b="1" i="1" dirty="0" smtClean="0">
                <a:latin typeface="Times New Roman"/>
                <a:cs typeface="Times New Roman"/>
              </a:rPr>
              <a:t>We are all Ethnic Minorities</a:t>
            </a:r>
          </a:p>
          <a:p>
            <a:pPr marL="0" indent="0">
              <a:buNone/>
            </a:pPr>
            <a:endParaRPr lang="en-GB" b="1" i="1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GB" b="1" i="1" dirty="0" smtClean="0">
                <a:latin typeface="Times New Roman"/>
                <a:cs typeface="Times New Roman"/>
              </a:rPr>
              <a:t>Overseas students as potential</a:t>
            </a:r>
          </a:p>
          <a:p>
            <a:pPr marL="0" indent="0" algn="ctr">
              <a:buNone/>
            </a:pPr>
            <a:r>
              <a:rPr lang="en-GB" b="1" i="1" dirty="0" smtClean="0">
                <a:latin typeface="Times New Roman"/>
                <a:cs typeface="Times New Roman"/>
              </a:rPr>
              <a:t> Key </a:t>
            </a:r>
            <a:r>
              <a:rPr lang="en-GB" b="1" i="1" dirty="0">
                <a:latin typeface="Times New Roman"/>
                <a:cs typeface="Times New Roman"/>
              </a:rPr>
              <a:t>P</a:t>
            </a:r>
            <a:r>
              <a:rPr lang="en-GB" b="1" i="1" dirty="0" smtClean="0">
                <a:latin typeface="Times New Roman"/>
                <a:cs typeface="Times New Roman"/>
              </a:rPr>
              <a:t>layers of the Future</a:t>
            </a:r>
          </a:p>
          <a:p>
            <a:pPr marL="0" indent="0" algn="ctr">
              <a:buNone/>
            </a:pPr>
            <a:r>
              <a:rPr lang="en-GB" b="1" i="1" dirty="0" smtClean="0">
                <a:latin typeface="Times New Roman"/>
                <a:cs typeface="Times New Roman"/>
              </a:rPr>
              <a:t> in their own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0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303" y="372828"/>
            <a:ext cx="8564307" cy="60002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Times New Roman"/>
                <a:cs typeface="Times New Roman"/>
              </a:rPr>
              <a:t>Integration of Head and </a:t>
            </a:r>
            <a:r>
              <a:rPr lang="en-GB" b="1" dirty="0" smtClean="0">
                <a:latin typeface="Times New Roman"/>
                <a:cs typeface="Times New Roman"/>
              </a:rPr>
              <a:t>Heart</a:t>
            </a:r>
          </a:p>
          <a:p>
            <a:pPr marL="0" indent="0">
              <a:buNone/>
            </a:pPr>
            <a:r>
              <a:rPr lang="en-GB" b="1" dirty="0" smtClean="0">
                <a:latin typeface="Times New Roman"/>
                <a:cs typeface="Times New Roman"/>
              </a:rPr>
              <a:t>to </a:t>
            </a:r>
            <a:r>
              <a:rPr lang="en-GB" b="1" dirty="0">
                <a:latin typeface="Times New Roman"/>
                <a:cs typeface="Times New Roman"/>
              </a:rPr>
              <a:t>address Local and Global </a:t>
            </a:r>
            <a:r>
              <a:rPr lang="en-GB" b="1" dirty="0" smtClean="0">
                <a:latin typeface="Times New Roman"/>
                <a:cs typeface="Times New Roman"/>
              </a:rPr>
              <a:t>Realities</a:t>
            </a:r>
          </a:p>
          <a:p>
            <a:r>
              <a:rPr lang="en-GB" dirty="0">
                <a:latin typeface="Times New Roman"/>
                <a:cs typeface="Times New Roman"/>
              </a:rPr>
              <a:t>Rational. Practical. Assertive. Action-oriented. Directive. Evidence-based. Scientific.   </a:t>
            </a:r>
            <a:endParaRPr lang="en-GB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GB" i="1" dirty="0" smtClean="0">
                <a:latin typeface="Times New Roman"/>
                <a:cs typeface="Times New Roman"/>
              </a:rPr>
              <a:t>With</a:t>
            </a:r>
            <a:endParaRPr lang="en-GB" i="1" dirty="0">
              <a:latin typeface="Times New Roman"/>
              <a:cs typeface="Times New Roman"/>
            </a:endParaRPr>
          </a:p>
          <a:p>
            <a:r>
              <a:rPr lang="en-GB" dirty="0" smtClean="0">
                <a:latin typeface="Times New Roman"/>
                <a:cs typeface="Times New Roman"/>
              </a:rPr>
              <a:t>Inspiration</a:t>
            </a:r>
            <a:r>
              <a:rPr lang="en-GB" dirty="0">
                <a:latin typeface="Times New Roman"/>
                <a:cs typeface="Times New Roman"/>
              </a:rPr>
              <a:t>. Emotion. Magic. Soul. Sensuality. Sensitivity. Spontaneity. Contemplation. </a:t>
            </a:r>
          </a:p>
          <a:p>
            <a:pPr marL="0" indent="0">
              <a:buNone/>
            </a:pPr>
            <a:endParaRPr lang="en-GB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GB" b="1" dirty="0">
                <a:latin typeface="Times New Roman"/>
                <a:cs typeface="Times New Roman"/>
              </a:rPr>
              <a:t>Potential </a:t>
            </a:r>
            <a:r>
              <a:rPr lang="en-GB" b="1" dirty="0" smtClean="0">
                <a:latin typeface="Times New Roman"/>
                <a:cs typeface="Times New Roman"/>
              </a:rPr>
              <a:t>for Environmental Actions</a:t>
            </a:r>
          </a:p>
          <a:p>
            <a:pPr marL="0" indent="0">
              <a:buNone/>
            </a:pPr>
            <a:r>
              <a:rPr lang="en-GB" b="1" dirty="0" smtClean="0">
                <a:latin typeface="Times New Roman"/>
                <a:cs typeface="Times New Roman"/>
              </a:rPr>
              <a:t>That integrate Cultural Visions and Values</a:t>
            </a:r>
            <a:endParaRPr lang="en-GB" b="1" dirty="0">
              <a:latin typeface="Times New Roman"/>
              <a:cs typeface="Times New Roman"/>
            </a:endParaRPr>
          </a:p>
          <a:p>
            <a:pPr marL="285750" indent="-285750"/>
            <a:r>
              <a:rPr lang="en-GB" dirty="0" smtClean="0">
                <a:latin typeface="Times New Roman"/>
                <a:cs typeface="Times New Roman"/>
              </a:rPr>
              <a:t>Authenticity through fullness of presence</a:t>
            </a:r>
          </a:p>
          <a:p>
            <a:pPr marL="285750" indent="-285750"/>
            <a:r>
              <a:rPr lang="en-GB" dirty="0">
                <a:latin typeface="Times New Roman"/>
                <a:cs typeface="Times New Roman"/>
              </a:rPr>
              <a:t>C</a:t>
            </a:r>
            <a:r>
              <a:rPr lang="en-GB" dirty="0" smtClean="0">
                <a:latin typeface="Times New Roman"/>
                <a:cs typeface="Times New Roman"/>
              </a:rPr>
              <a:t>reative </a:t>
            </a:r>
            <a:r>
              <a:rPr lang="en-GB" dirty="0">
                <a:latin typeface="Times New Roman"/>
                <a:cs typeface="Times New Roman"/>
              </a:rPr>
              <a:t>actions within personal </a:t>
            </a:r>
            <a:r>
              <a:rPr lang="en-GB" dirty="0" smtClean="0">
                <a:latin typeface="Times New Roman"/>
                <a:cs typeface="Times New Roman"/>
              </a:rPr>
              <a:t>encounter</a:t>
            </a:r>
          </a:p>
          <a:p>
            <a:pPr marL="285750" indent="-285750"/>
            <a:r>
              <a:rPr lang="en-GB" dirty="0" smtClean="0">
                <a:latin typeface="Times New Roman"/>
                <a:cs typeface="Times New Roman"/>
              </a:rPr>
              <a:t>Brainstorming cross-cultural solutions</a:t>
            </a:r>
            <a:endParaRPr lang="en-GB" dirty="0">
              <a:latin typeface="Times New Roman"/>
              <a:cs typeface="Times New Roman"/>
            </a:endParaRPr>
          </a:p>
          <a:p>
            <a:pPr marL="285750" indent="-285750"/>
            <a:r>
              <a:rPr lang="en-GB" dirty="0">
                <a:latin typeface="Times New Roman"/>
                <a:cs typeface="Times New Roman"/>
              </a:rPr>
              <a:t>Put into place structures of empowerment for cultural equality</a:t>
            </a:r>
          </a:p>
          <a:p>
            <a:pPr marL="285750" indent="-285750"/>
            <a:r>
              <a:rPr lang="en-GB" dirty="0">
                <a:latin typeface="Times New Roman"/>
                <a:cs typeface="Times New Roman"/>
              </a:rPr>
              <a:t>Incorporating cultural </a:t>
            </a:r>
            <a:r>
              <a:rPr lang="en-GB" dirty="0" smtClean="0">
                <a:latin typeface="Times New Roman"/>
                <a:cs typeface="Times New Roman"/>
              </a:rPr>
              <a:t>dimensions </a:t>
            </a:r>
            <a:r>
              <a:rPr lang="en-GB" dirty="0">
                <a:latin typeface="Times New Roman"/>
                <a:cs typeface="Times New Roman"/>
              </a:rPr>
              <a:t>into committees and in policy 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03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925" y="543111"/>
            <a:ext cx="3296694" cy="5536486"/>
          </a:xfrm>
        </p:spPr>
        <p:txBody>
          <a:bodyPr>
            <a:noAutofit/>
          </a:bodyPr>
          <a:lstStyle/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b="1" dirty="0" smtClean="0">
                <a:latin typeface="Times New Roman"/>
                <a:cs typeface="Times New Roman"/>
              </a:rPr>
              <a:t>Black Environment Network</a:t>
            </a:r>
            <a:endParaRPr lang="en-US" sz="2400" b="1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b="1" dirty="0" smtClean="0">
                <a:latin typeface="Times New Roman"/>
                <a:cs typeface="Times New Roman"/>
              </a:rPr>
              <a:t>Resources and publications</a:t>
            </a:r>
          </a:p>
          <a:p>
            <a:r>
              <a:rPr lang="en-US" sz="2400" dirty="0">
                <a:latin typeface="Times New Roman"/>
                <a:cs typeface="Times New Roman"/>
                <a:hlinkClick r:id="rId2"/>
              </a:rPr>
              <a:t>http://www.ben-network.org.uk/resources/</a:t>
            </a:r>
            <a:r>
              <a:rPr lang="en-US" sz="2400" dirty="0" smtClean="0">
                <a:latin typeface="Times New Roman"/>
                <a:cs typeface="Times New Roman"/>
                <a:hlinkClick r:id="rId2"/>
              </a:rPr>
              <a:t>publs.aspx</a:t>
            </a:r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000" b="1" dirty="0" smtClean="0">
                <a:latin typeface="Times New Roman"/>
                <a:cs typeface="Times New Roman"/>
              </a:rPr>
              <a:t>Contact: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judy@ben-network.org.uk</a:t>
            </a:r>
            <a:endParaRPr lang="en-US" sz="2000" dirty="0"/>
          </a:p>
        </p:txBody>
      </p:sp>
      <p:pic>
        <p:nvPicPr>
          <p:cNvPr id="3" name="Content Placeholder 2" descr="GormleyColleg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" b="7061"/>
          <a:stretch>
            <a:fillRect/>
          </a:stretch>
        </p:blipFill>
        <p:spPr>
          <a:xfrm>
            <a:off x="3575050" y="338475"/>
            <a:ext cx="5307000" cy="6076680"/>
          </a:xfrm>
        </p:spPr>
      </p:pic>
    </p:spTree>
    <p:extLst>
      <p:ext uri="{BB962C8B-B14F-4D97-AF65-F5344CB8AC3E}">
        <p14:creationId xmlns:p14="http://schemas.microsoft.com/office/powerpoint/2010/main" val="308381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75" y="1356581"/>
            <a:ext cx="8270237" cy="125321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Sustainable Development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>
                <a:latin typeface="Times New Roman"/>
                <a:cs typeface="Times New Roman"/>
              </a:rPr>
              <a:t/>
            </a:r>
            <a:br>
              <a:rPr lang="en-US" sz="3200" dirty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depends on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389" y="3124480"/>
            <a:ext cx="8342917" cy="203686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latin typeface="Times New Roman"/>
                <a:cs typeface="Times New Roman"/>
              </a:rPr>
              <a:t>The relationship of people to the environment</a:t>
            </a:r>
          </a:p>
          <a:p>
            <a:pPr algn="ctr"/>
            <a:endParaRPr lang="en-US" sz="3200" b="1" i="1" dirty="0">
              <a:latin typeface="Times New Roman"/>
              <a:cs typeface="Times New Roman"/>
            </a:endParaRPr>
          </a:p>
          <a:p>
            <a:pPr algn="ctr"/>
            <a:r>
              <a:rPr lang="en-US" sz="3200" b="1" i="1" dirty="0" smtClean="0">
                <a:latin typeface="Times New Roman"/>
                <a:cs typeface="Times New Roman"/>
              </a:rPr>
              <a:t>The relationship of people to each other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26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85" y="1456360"/>
            <a:ext cx="8139150" cy="4089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“There is no such thing as a pure  </a:t>
            </a:r>
          </a:p>
          <a:p>
            <a:pPr marL="0" indent="0">
              <a:buNone/>
            </a:pP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 environmental project.</a:t>
            </a:r>
          </a:p>
          <a:p>
            <a:pPr marL="0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  A so-called pure environmental project is one </a:t>
            </a:r>
          </a:p>
          <a:p>
            <a:pPr marL="0" indent="0">
              <a:buNone/>
            </a:pP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 that has rejected its social, cultural and </a:t>
            </a:r>
          </a:p>
          <a:p>
            <a:pPr marL="0" indent="0">
              <a:buNone/>
            </a:pP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 economic dimensions.”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 algn="r">
              <a:buNone/>
            </a:pPr>
            <a:r>
              <a:rPr lang="en-US" i="1" dirty="0" smtClean="0">
                <a:latin typeface="Times New Roman"/>
                <a:cs typeface="Times New Roman"/>
              </a:rPr>
              <a:t>Judy Ling Wong CBE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352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710" y="306355"/>
            <a:ext cx="4194629" cy="6197902"/>
          </a:xfrm>
        </p:spPr>
        <p:txBody>
          <a:bodyPr>
            <a:normAutofit fontScale="92500" lnSpcReduction="10000"/>
          </a:bodyPr>
          <a:lstStyle/>
          <a:p>
            <a:endParaRPr lang="en-US" sz="2000" b="1" dirty="0" smtClean="0">
              <a:latin typeface="Times New Roman"/>
              <a:cs typeface="Times New Roman"/>
            </a:endParaRPr>
          </a:p>
          <a:p>
            <a:pPr algn="ctr"/>
            <a:endParaRPr lang="en-US" sz="2000" b="1" dirty="0">
              <a:latin typeface="Times New Roman"/>
              <a:cs typeface="Times New Roman"/>
            </a:endParaRPr>
          </a:p>
          <a:p>
            <a:pPr algn="ctr"/>
            <a:r>
              <a:rPr lang="en-US" sz="2800" b="1" dirty="0" smtClean="0">
                <a:latin typeface="Times New Roman"/>
                <a:cs typeface="Times New Roman"/>
              </a:rPr>
              <a:t>“Who we are</a:t>
            </a:r>
          </a:p>
          <a:p>
            <a:pPr algn="ctr"/>
            <a:r>
              <a:rPr lang="en-US" sz="2800" b="1" dirty="0" smtClean="0">
                <a:latin typeface="Times New Roman"/>
                <a:cs typeface="Times New Roman"/>
              </a:rPr>
              <a:t>And </a:t>
            </a:r>
          </a:p>
          <a:p>
            <a:pPr algn="ctr"/>
            <a:r>
              <a:rPr lang="en-US" sz="2800" b="1" dirty="0" smtClean="0">
                <a:latin typeface="Times New Roman"/>
                <a:cs typeface="Times New Roman"/>
              </a:rPr>
              <a:t>What we can achieve</a:t>
            </a:r>
          </a:p>
          <a:p>
            <a:pPr algn="ctr"/>
            <a:r>
              <a:rPr lang="en-US" sz="2800" b="1" dirty="0">
                <a:latin typeface="Times New Roman"/>
                <a:cs typeface="Times New Roman"/>
              </a:rPr>
              <a:t>d</a:t>
            </a:r>
            <a:r>
              <a:rPr lang="en-US" sz="2800" b="1" dirty="0" smtClean="0">
                <a:latin typeface="Times New Roman"/>
                <a:cs typeface="Times New Roman"/>
              </a:rPr>
              <a:t>epends on </a:t>
            </a:r>
          </a:p>
          <a:p>
            <a:pPr algn="ctr"/>
            <a:r>
              <a:rPr lang="en-US" sz="2800" b="1" dirty="0" smtClean="0">
                <a:latin typeface="Times New Roman"/>
                <a:cs typeface="Times New Roman"/>
              </a:rPr>
              <a:t>How we see ourselves</a:t>
            </a:r>
          </a:p>
          <a:p>
            <a:pPr algn="ctr"/>
            <a:r>
              <a:rPr lang="en-US" sz="2800" b="1" dirty="0">
                <a:latin typeface="Times New Roman"/>
                <a:cs typeface="Times New Roman"/>
              </a:rPr>
              <a:t>a</a:t>
            </a:r>
            <a:r>
              <a:rPr lang="en-US" sz="2800" b="1" dirty="0" smtClean="0">
                <a:latin typeface="Times New Roman"/>
                <a:cs typeface="Times New Roman"/>
              </a:rPr>
              <a:t>gainst</a:t>
            </a:r>
          </a:p>
          <a:p>
            <a:pPr algn="ctr"/>
            <a:r>
              <a:rPr lang="en-US" sz="2800" b="1" dirty="0" smtClean="0">
                <a:latin typeface="Times New Roman"/>
                <a:cs typeface="Times New Roman"/>
              </a:rPr>
              <a:t>The enormous pressure</a:t>
            </a:r>
          </a:p>
          <a:p>
            <a:pPr algn="ctr"/>
            <a:r>
              <a:rPr lang="en-US" sz="2800" b="1" dirty="0">
                <a:latin typeface="Times New Roman"/>
                <a:cs typeface="Times New Roman"/>
              </a:rPr>
              <a:t>o</a:t>
            </a:r>
            <a:r>
              <a:rPr lang="en-US" sz="2800" b="1" dirty="0" smtClean="0">
                <a:latin typeface="Times New Roman"/>
                <a:cs typeface="Times New Roman"/>
              </a:rPr>
              <a:t>f </a:t>
            </a:r>
          </a:p>
          <a:p>
            <a:pPr algn="ctr"/>
            <a:r>
              <a:rPr lang="en-US" sz="2800" b="1" dirty="0" smtClean="0">
                <a:latin typeface="Times New Roman"/>
                <a:cs typeface="Times New Roman"/>
              </a:rPr>
              <a:t>How others see us”</a:t>
            </a:r>
          </a:p>
          <a:p>
            <a:pPr algn="ctr"/>
            <a:endParaRPr lang="en-US" sz="2800" b="1" dirty="0" smtClean="0">
              <a:latin typeface="Times New Roman"/>
              <a:cs typeface="Times New Roman"/>
            </a:endParaRPr>
          </a:p>
          <a:p>
            <a:pPr algn="ctr"/>
            <a:endParaRPr lang="en-US" sz="2800" b="1" dirty="0">
              <a:latin typeface="Times New Roman"/>
              <a:cs typeface="Times New Roman"/>
            </a:endParaRPr>
          </a:p>
          <a:p>
            <a:pPr algn="ctr"/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200" i="1" dirty="0" smtClean="0">
                <a:latin typeface="Times New Roman"/>
                <a:cs typeface="Times New Roman"/>
              </a:rPr>
              <a:t>Judy Ling Wong CBE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 descr="SCAN_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r="4685"/>
          <a:stretch>
            <a:fillRect/>
          </a:stretch>
        </p:blipFill>
        <p:spPr>
          <a:xfrm>
            <a:off x="4620381" y="152098"/>
            <a:ext cx="3740150" cy="6584950"/>
          </a:xfrm>
        </p:spPr>
      </p:pic>
    </p:spTree>
    <p:extLst>
      <p:ext uri="{BB962C8B-B14F-4D97-AF65-F5344CB8AC3E}">
        <p14:creationId xmlns:p14="http://schemas.microsoft.com/office/powerpoint/2010/main" val="209876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630" y="5068272"/>
            <a:ext cx="2046514" cy="44540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 Big Question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 descr="minet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b="1222"/>
          <a:stretch>
            <a:fillRect/>
          </a:stretch>
        </p:blipFill>
        <p:spPr>
          <a:xfrm>
            <a:off x="965200" y="274638"/>
            <a:ext cx="7150100" cy="4673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737" y="5571171"/>
            <a:ext cx="8191439" cy="842661"/>
          </a:xfrm>
        </p:spPr>
        <p:txBody>
          <a:bodyPr>
            <a:noAutofit/>
          </a:bodyPr>
          <a:lstStyle/>
          <a:p>
            <a:pPr algn="ctr"/>
            <a:r>
              <a:rPr lang="en-US" sz="2000" b="1" i="1" dirty="0" smtClean="0">
                <a:latin typeface="Times New Roman"/>
                <a:cs typeface="Times New Roman"/>
              </a:rPr>
              <a:t> How do we unlock the hidden and unmanifested contribution </a:t>
            </a:r>
          </a:p>
          <a:p>
            <a:pPr algn="ctr"/>
            <a:r>
              <a:rPr lang="en-US" sz="2000" b="1" i="1" dirty="0">
                <a:latin typeface="Times New Roman"/>
                <a:cs typeface="Times New Roman"/>
              </a:rPr>
              <a:t>t</a:t>
            </a:r>
            <a:r>
              <a:rPr lang="en-US" sz="2000" b="1" i="1" dirty="0" smtClean="0">
                <a:latin typeface="Times New Roman"/>
                <a:cs typeface="Times New Roman"/>
              </a:rPr>
              <a:t>hat is possible only with the full integration of diverse cultural visions? 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656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216" y="789748"/>
            <a:ext cx="3938417" cy="533610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Times New Roman"/>
                <a:cs typeface="Times New Roman"/>
              </a:rPr>
              <a:t>A Multicultural World</a:t>
            </a:r>
          </a:p>
          <a:p>
            <a:r>
              <a:rPr lang="en-GB" sz="2800" b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GB" sz="2800" dirty="0" smtClean="0">
                <a:latin typeface="Times New Roman"/>
                <a:cs typeface="Times New Roman"/>
              </a:rPr>
              <a:t>The mobility of people is a prime characteristic of  20</a:t>
            </a:r>
            <a:r>
              <a:rPr lang="en-GB" sz="2800" baseline="30000" dirty="0" smtClean="0">
                <a:latin typeface="Times New Roman"/>
                <a:cs typeface="Times New Roman"/>
              </a:rPr>
              <a:t>th</a:t>
            </a:r>
            <a:r>
              <a:rPr lang="en-GB" sz="2800" dirty="0" smtClean="0">
                <a:latin typeface="Times New Roman"/>
                <a:cs typeface="Times New Roman"/>
              </a:rPr>
              <a:t> and 21</a:t>
            </a:r>
            <a:r>
              <a:rPr lang="en-GB" sz="2800" baseline="30000" dirty="0" smtClean="0">
                <a:latin typeface="Times New Roman"/>
                <a:cs typeface="Times New Roman"/>
              </a:rPr>
              <a:t>st</a:t>
            </a:r>
            <a:r>
              <a:rPr lang="en-GB" sz="2800" dirty="0" smtClean="0">
                <a:latin typeface="Times New Roman"/>
                <a:cs typeface="Times New Roman"/>
              </a:rPr>
              <a:t> Century life. </a:t>
            </a:r>
          </a:p>
          <a:p>
            <a:endParaRPr lang="en-GB" sz="2800" dirty="0">
              <a:latin typeface="Times New Roman"/>
              <a:cs typeface="Times New Roman"/>
            </a:endParaRPr>
          </a:p>
          <a:p>
            <a:r>
              <a:rPr lang="en-GB" sz="2800" dirty="0" smtClean="0">
                <a:latin typeface="Times New Roman"/>
                <a:cs typeface="Times New Roman"/>
              </a:rPr>
              <a:t>We move for educational, social, cultural, environmental, economic reasons within and beyond nations.</a:t>
            </a:r>
          </a:p>
          <a:p>
            <a:endParaRPr lang="en-GB" sz="1800" dirty="0" smtClean="0">
              <a:latin typeface="Times New Roman"/>
              <a:cs typeface="Times New Roman"/>
            </a:endParaRPr>
          </a:p>
          <a:p>
            <a:endParaRPr lang="en-GB" sz="1800" dirty="0">
              <a:latin typeface="Times New Roman"/>
              <a:cs typeface="Times New Roman"/>
            </a:endParaRPr>
          </a:p>
          <a:p>
            <a:endParaRPr lang="en-GB" sz="1600" dirty="0" smtClean="0">
              <a:latin typeface="Times New Roman"/>
              <a:cs typeface="Times New Roman"/>
            </a:endParaRPr>
          </a:p>
        </p:txBody>
      </p:sp>
      <p:pic>
        <p:nvPicPr>
          <p:cNvPr id="3" name="Content Placeholder 2" descr="Eagle and snak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9" b="5639"/>
          <a:stretch>
            <a:fillRect/>
          </a:stretch>
        </p:blipFill>
        <p:spPr>
          <a:xfrm>
            <a:off x="4299633" y="789748"/>
            <a:ext cx="4492986" cy="5144609"/>
          </a:xfrm>
        </p:spPr>
      </p:pic>
    </p:spTree>
    <p:extLst>
      <p:ext uri="{BB962C8B-B14F-4D97-AF65-F5344CB8AC3E}">
        <p14:creationId xmlns:p14="http://schemas.microsoft.com/office/powerpoint/2010/main" val="202198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800px-SikkuKol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" b="3699"/>
          <a:stretch>
            <a:fillRect/>
          </a:stretch>
        </p:blipFill>
        <p:spPr>
          <a:xfrm>
            <a:off x="4579492" y="862164"/>
            <a:ext cx="4334482" cy="4299176"/>
          </a:xfrm>
        </p:spPr>
      </p:pic>
      <p:pic>
        <p:nvPicPr>
          <p:cNvPr id="5" name="Picture 4" descr="Kol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6" y="862164"/>
            <a:ext cx="4331420" cy="4299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646" y="5534169"/>
            <a:ext cx="8759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/>
                <a:cs typeface="Times New Roman"/>
              </a:rPr>
              <a:t>Kolams</a:t>
            </a:r>
            <a:r>
              <a:rPr lang="en-US" sz="2800" b="1" dirty="0" smtClean="0">
                <a:latin typeface="Times New Roman"/>
                <a:cs typeface="Times New Roman"/>
              </a:rPr>
              <a:t> – blessings and ritual in India 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348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ancerGroup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r="1917"/>
          <a:stretch>
            <a:fillRect/>
          </a:stretch>
        </p:blipFill>
        <p:spPr>
          <a:xfrm>
            <a:off x="4322763" y="377908"/>
            <a:ext cx="4364037" cy="60531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00988"/>
            <a:ext cx="3387999" cy="570893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u="sng" dirty="0" smtClean="0">
                <a:latin typeface="Times New Roman"/>
                <a:cs typeface="Times New Roman"/>
              </a:rPr>
              <a:t>Shamanic Presence</a:t>
            </a: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Dance groups from different parts of the country beside the Cathedral in Mexico City. 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As the cathedrals and churches were built on top of sacred sites, the groups are in fact dancing on their sacred land.</a:t>
            </a: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b="1" u="sng" dirty="0" smtClean="0">
                <a:latin typeface="Times New Roman"/>
                <a:cs typeface="Times New Roman"/>
              </a:rPr>
              <a:t>Mother Earth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Nature as family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455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11103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r="1361"/>
          <a:stretch>
            <a:fillRect/>
          </a:stretch>
        </p:blipFill>
        <p:spPr>
          <a:xfrm>
            <a:off x="4289021" y="412861"/>
            <a:ext cx="4397780" cy="60277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2861"/>
            <a:ext cx="3469564" cy="6027737"/>
          </a:xfrm>
        </p:spPr>
        <p:txBody>
          <a:bodyPr>
            <a:normAutofit/>
          </a:bodyPr>
          <a:lstStyle/>
          <a:p>
            <a:endParaRPr lang="en-US" sz="2800" b="1" u="sng" dirty="0" smtClean="0">
              <a:latin typeface="Times New Roman"/>
              <a:cs typeface="Times New Roman"/>
            </a:endParaRPr>
          </a:p>
          <a:p>
            <a:r>
              <a:rPr lang="en-US" sz="2800" b="1" u="sng" dirty="0" smtClean="0">
                <a:latin typeface="Times New Roman"/>
                <a:cs typeface="Times New Roman"/>
              </a:rPr>
              <a:t>Bonsai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A cultural solution to a longing for wildness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endParaRPr lang="en-US" sz="2800" dirty="0">
              <a:latin typeface="Times New Roman"/>
              <a:cs typeface="Times New Roman"/>
            </a:endParaRP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b="1" u="sng" dirty="0" smtClean="0">
                <a:latin typeface="Times New Roman"/>
                <a:cs typeface="Times New Roman"/>
              </a:rPr>
              <a:t>Indoor Plants </a:t>
            </a: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A connection to the great forests of the world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5054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379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Unlocking a Vast Missing Contribution</vt:lpstr>
      <vt:lpstr>Sustainable Development  depends on</vt:lpstr>
      <vt:lpstr>PowerPoint Presentation</vt:lpstr>
      <vt:lpstr>PowerPoint Presentation</vt:lpstr>
      <vt:lpstr>A Big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Black Environment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Greater London  National Park City</dc:title>
  <dc:creator>Judy Ling Wong</dc:creator>
  <cp:lastModifiedBy>WOODS, Sophie</cp:lastModifiedBy>
  <cp:revision>71</cp:revision>
  <cp:lastPrinted>2017-09-03T11:18:56Z</cp:lastPrinted>
  <dcterms:created xsi:type="dcterms:W3CDTF">2016-08-01T17:44:35Z</dcterms:created>
  <dcterms:modified xsi:type="dcterms:W3CDTF">2018-06-14T09:35:19Z</dcterms:modified>
</cp:coreProperties>
</file>