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3" r:id="rId4"/>
    <p:sldId id="262" r:id="rId5"/>
    <p:sldId id="265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66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43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577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8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8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75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237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2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1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071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858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3902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g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5275"/>
            <a:ext cx="9144000" cy="227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2708275"/>
            <a:ext cx="7921625" cy="720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ts val="4600"/>
              </a:lnSpc>
            </a:pPr>
            <a:r>
              <a:rPr lang="en-GB" altLang="en-US" sz="4200" smtClean="0"/>
              <a:t>Corporate Social Responsibility at HEFCE</a:t>
            </a:r>
            <a:endParaRPr lang="en-US" altLang="en-US" sz="4200" b="1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11188" y="5529263"/>
            <a:ext cx="7921625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2800"/>
              </a:lnSpc>
            </a:pPr>
            <a:r>
              <a:rPr lang="en-GB" altLang="en-US" sz="2000" b="1"/>
              <a:t>31 March 2009</a:t>
            </a:r>
            <a:endParaRPr lang="en-US" altLang="en-US" sz="2000" b="1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11188" y="4332288"/>
            <a:ext cx="79216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2800"/>
              </a:lnSpc>
            </a:pPr>
            <a:r>
              <a:rPr lang="en-GB" altLang="en-US" sz="2400"/>
              <a:t>Joanna Simpson</a:t>
            </a:r>
          </a:p>
          <a:p>
            <a:pPr algn="ctr" eaLnBrk="1" hangingPunct="1">
              <a:lnSpc>
                <a:spcPts val="2800"/>
              </a:lnSpc>
            </a:pPr>
            <a:r>
              <a:rPr lang="en-GB" altLang="en-US" sz="2400"/>
              <a:t>Higher Education Policy Adviser</a:t>
            </a: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 HEFCE 28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213" y="5735638"/>
            <a:ext cx="1244600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596900" y="1579563"/>
            <a:ext cx="5040313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00113" indent="-355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•"/>
            </a:pPr>
            <a:r>
              <a:rPr lang="en-GB" altLang="en-US" sz="2200">
                <a:solidFill>
                  <a:schemeClr val="tx2"/>
                </a:solidFill>
              </a:rPr>
              <a:t>CSR Policy 2008 – 14</a:t>
            </a:r>
          </a:p>
          <a:p>
            <a:pPr lvl="1"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–"/>
            </a:pPr>
            <a:r>
              <a:rPr lang="en-GB" altLang="en-US" sz="2000">
                <a:solidFill>
                  <a:schemeClr val="tx2"/>
                </a:solidFill>
              </a:rPr>
              <a:t>Business ethics</a:t>
            </a:r>
          </a:p>
          <a:p>
            <a:pPr lvl="1"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–"/>
            </a:pPr>
            <a:r>
              <a:rPr lang="en-GB" altLang="en-US" sz="2000">
                <a:solidFill>
                  <a:schemeClr val="tx2"/>
                </a:solidFill>
              </a:rPr>
              <a:t>Environmental impact</a:t>
            </a:r>
          </a:p>
          <a:p>
            <a:pPr lvl="1"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–"/>
            </a:pPr>
            <a:r>
              <a:rPr lang="en-GB" altLang="en-US" sz="2000">
                <a:solidFill>
                  <a:schemeClr val="tx2"/>
                </a:solidFill>
              </a:rPr>
              <a:t>Procurement </a:t>
            </a:r>
          </a:p>
          <a:p>
            <a:pPr lvl="1"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–"/>
            </a:pPr>
            <a:r>
              <a:rPr lang="en-GB" altLang="en-US" sz="2000">
                <a:solidFill>
                  <a:schemeClr val="tx2"/>
                </a:solidFill>
              </a:rPr>
              <a:t>Our people</a:t>
            </a:r>
          </a:p>
          <a:p>
            <a:pPr lvl="1"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–"/>
            </a:pPr>
            <a:r>
              <a:rPr lang="en-GB" altLang="en-US" sz="2000">
                <a:solidFill>
                  <a:schemeClr val="tx2"/>
                </a:solidFill>
              </a:rPr>
              <a:t>In the community</a:t>
            </a:r>
          </a:p>
          <a:p>
            <a:pPr lvl="1"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–"/>
            </a:pPr>
            <a:r>
              <a:rPr lang="en-GB" altLang="en-US" sz="2000">
                <a:solidFill>
                  <a:schemeClr val="tx2"/>
                </a:solidFill>
              </a:rPr>
              <a:t>Working with the sector</a:t>
            </a:r>
          </a:p>
          <a:p>
            <a:pPr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•"/>
            </a:pPr>
            <a:r>
              <a:rPr lang="en-GB" altLang="en-US" sz="2200">
                <a:solidFill>
                  <a:schemeClr val="tx2"/>
                </a:solidFill>
              </a:rPr>
              <a:t>CSR action plan 2008 -10</a:t>
            </a: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611188" y="796925"/>
            <a:ext cx="50403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400">
                <a:solidFill>
                  <a:schemeClr val="tx2"/>
                </a:solidFill>
              </a:rPr>
              <a:t>Overview</a:t>
            </a:r>
            <a:endParaRPr lang="en-US" altLang="en-US" sz="3400">
              <a:solidFill>
                <a:schemeClr val="tx2"/>
              </a:solidFill>
            </a:endParaRPr>
          </a:p>
        </p:txBody>
      </p:sp>
      <p:grpSp>
        <p:nvGrpSpPr>
          <p:cNvPr id="2053" name="Group 7"/>
          <p:cNvGrpSpPr>
            <a:grpSpLocks/>
          </p:cNvGrpSpPr>
          <p:nvPr/>
        </p:nvGrpSpPr>
        <p:grpSpPr bwMode="auto">
          <a:xfrm>
            <a:off x="4486275" y="1685925"/>
            <a:ext cx="4271963" cy="3805238"/>
            <a:chOff x="0" y="0"/>
            <a:chExt cx="5760" cy="4206"/>
          </a:xfrm>
        </p:grpSpPr>
        <p:pic>
          <p:nvPicPr>
            <p:cNvPr id="2054" name="Picture 8" descr="Football action p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2" y="0"/>
              <a:ext cx="2938" cy="2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5" name="Picture 9" descr="Tree planting plaque pp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6" y="2087"/>
              <a:ext cx="2924" cy="2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Picture 10" descr="Recycling bins pp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095"/>
              <a:ext cx="2898" cy="2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11" descr="Fairtrade cupboard pp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903" cy="2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79438" y="2160588"/>
            <a:ext cx="5040312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800"/>
              </a:lnSpc>
              <a:spcAft>
                <a:spcPts val="1400"/>
              </a:spcAft>
            </a:pPr>
            <a:endParaRPr lang="en-US" altLang="en-US" sz="2200">
              <a:solidFill>
                <a:schemeClr val="tx2"/>
              </a:solidFill>
            </a:endParaRPr>
          </a:p>
        </p:txBody>
      </p:sp>
      <p:pic>
        <p:nvPicPr>
          <p:cNvPr id="3075" name="Picture 3" descr=" HEFCE 28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213" y="5735638"/>
            <a:ext cx="1244600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82613" y="1679575"/>
            <a:ext cx="5040312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00113" indent="-355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•"/>
            </a:pPr>
            <a:r>
              <a:rPr lang="en-GB" altLang="en-US" sz="2200">
                <a:solidFill>
                  <a:schemeClr val="tx2"/>
                </a:solidFill>
              </a:rPr>
              <a:t>Looked at what we were already doing</a:t>
            </a:r>
          </a:p>
          <a:p>
            <a:pPr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•"/>
            </a:pPr>
            <a:r>
              <a:rPr lang="en-GB" altLang="en-US" sz="2200">
                <a:solidFill>
                  <a:schemeClr val="tx2"/>
                </a:solidFill>
              </a:rPr>
              <a:t>Discussions with stakeholders</a:t>
            </a:r>
          </a:p>
          <a:p>
            <a:pPr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•"/>
            </a:pPr>
            <a:r>
              <a:rPr lang="en-GB" altLang="en-US" sz="2200">
                <a:solidFill>
                  <a:schemeClr val="tx2"/>
                </a:solidFill>
              </a:rPr>
              <a:t>Involving all our staff</a:t>
            </a:r>
          </a:p>
          <a:p>
            <a:pPr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•"/>
            </a:pPr>
            <a:r>
              <a:rPr lang="en-GB" altLang="en-US" sz="2200">
                <a:solidFill>
                  <a:schemeClr val="tx2"/>
                </a:solidFill>
              </a:rPr>
              <a:t>Embedding processes</a:t>
            </a:r>
          </a:p>
          <a:p>
            <a:pPr lvl="1"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–"/>
            </a:pPr>
            <a:r>
              <a:rPr lang="en-GB" altLang="en-US" sz="2000">
                <a:solidFill>
                  <a:schemeClr val="tx2"/>
                </a:solidFill>
              </a:rPr>
              <a:t>ISO14001</a:t>
            </a:r>
          </a:p>
          <a:p>
            <a:pPr lvl="1"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–"/>
            </a:pPr>
            <a:r>
              <a:rPr lang="en-GB" altLang="en-US" sz="2000">
                <a:solidFill>
                  <a:schemeClr val="tx2"/>
                </a:solidFill>
              </a:rPr>
              <a:t>CSR steering group</a:t>
            </a:r>
          </a:p>
          <a:p>
            <a:pPr lvl="1"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–"/>
            </a:pPr>
            <a:r>
              <a:rPr lang="en-GB" altLang="en-US" sz="2000">
                <a:solidFill>
                  <a:schemeClr val="tx2"/>
                </a:solidFill>
              </a:rPr>
              <a:t>CSR implementation group</a:t>
            </a:r>
          </a:p>
          <a:p>
            <a:pPr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•"/>
            </a:pPr>
            <a:r>
              <a:rPr lang="en-GB" altLang="en-US" sz="2200">
                <a:solidFill>
                  <a:schemeClr val="tx2"/>
                </a:solidFill>
              </a:rPr>
              <a:t>Reporting publicly</a:t>
            </a:r>
          </a:p>
          <a:p>
            <a:pPr lvl="1"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–"/>
            </a:pPr>
            <a:endParaRPr lang="en-GB" altLang="en-US" sz="2000">
              <a:solidFill>
                <a:schemeClr val="tx2"/>
              </a:solidFill>
            </a:endParaRPr>
          </a:p>
          <a:p>
            <a:pPr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•"/>
            </a:pPr>
            <a:endParaRPr lang="en-GB" altLang="en-US" sz="2200">
              <a:solidFill>
                <a:schemeClr val="tx2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11188" y="796925"/>
            <a:ext cx="50403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400">
                <a:solidFill>
                  <a:schemeClr val="tx2"/>
                </a:solidFill>
              </a:rPr>
              <a:t>How are we doing it? </a:t>
            </a:r>
            <a:endParaRPr lang="en-US" altLang="en-US" sz="3400">
              <a:solidFill>
                <a:schemeClr val="tx2"/>
              </a:solidFill>
            </a:endParaRPr>
          </a:p>
        </p:txBody>
      </p:sp>
      <p:grpSp>
        <p:nvGrpSpPr>
          <p:cNvPr id="3078" name="Group 7"/>
          <p:cNvGrpSpPr>
            <a:grpSpLocks/>
          </p:cNvGrpSpPr>
          <p:nvPr/>
        </p:nvGrpSpPr>
        <p:grpSpPr bwMode="auto">
          <a:xfrm>
            <a:off x="5256213" y="1749425"/>
            <a:ext cx="3449637" cy="3440113"/>
            <a:chOff x="665" y="121"/>
            <a:chExt cx="4513" cy="4075"/>
          </a:xfrm>
        </p:grpSpPr>
        <p:pic>
          <p:nvPicPr>
            <p:cNvPr id="3079" name="Picture 8" descr="Switch off campaign p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5" y="2154"/>
              <a:ext cx="2827" cy="2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9" descr="Hand with switch pp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85" y="2155"/>
              <a:ext cx="1693" cy="20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1" name="Picture 10" descr="Hydrotap3 pp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8" y="126"/>
              <a:ext cx="1648" cy="20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1" descr="Cycle shelter pp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3" y="121"/>
              <a:ext cx="2863" cy="2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836613"/>
            <a:ext cx="6840537" cy="827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lnSpc>
                <a:spcPts val="3800"/>
              </a:lnSpc>
            </a:pPr>
            <a:r>
              <a:rPr lang="en-GB" altLang="en-US" sz="3400" smtClean="0"/>
              <a:t>Has it made a difference? </a:t>
            </a:r>
            <a:endParaRPr lang="en-US" altLang="en-US" sz="3400" smtClean="0"/>
          </a:p>
        </p:txBody>
      </p:sp>
      <p:pic>
        <p:nvPicPr>
          <p:cNvPr id="4099" name="Picture 4" descr=" HEFCE 28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213" y="5735638"/>
            <a:ext cx="1244600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1274763" y="1778000"/>
            <a:ext cx="5026025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00113" indent="-355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•"/>
            </a:pPr>
            <a:r>
              <a:rPr lang="en-GB" altLang="en-US" sz="2200">
                <a:solidFill>
                  <a:schemeClr val="tx2"/>
                </a:solidFill>
              </a:rPr>
              <a:t>Reduced costs</a:t>
            </a:r>
          </a:p>
          <a:p>
            <a:pPr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•"/>
            </a:pPr>
            <a:r>
              <a:rPr lang="en-GB" altLang="en-US" sz="2200">
                <a:solidFill>
                  <a:schemeClr val="tx2"/>
                </a:solidFill>
              </a:rPr>
              <a:t>Demonstrates we are leading by example</a:t>
            </a:r>
          </a:p>
          <a:p>
            <a:pPr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•"/>
            </a:pPr>
            <a:r>
              <a:rPr lang="en-GB" altLang="en-US" sz="2200">
                <a:solidFill>
                  <a:schemeClr val="tx2"/>
                </a:solidFill>
              </a:rPr>
              <a:t>Engaged all staff</a:t>
            </a:r>
          </a:p>
          <a:p>
            <a:pPr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•"/>
            </a:pPr>
            <a:r>
              <a:rPr lang="en-GB" altLang="en-US" sz="2200">
                <a:solidFill>
                  <a:schemeClr val="tx2"/>
                </a:solidFill>
              </a:rPr>
              <a:t>Improved performance</a:t>
            </a:r>
          </a:p>
          <a:p>
            <a:pPr lvl="1"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–"/>
            </a:pPr>
            <a:r>
              <a:rPr lang="en-GB" altLang="en-US" sz="2000">
                <a:solidFill>
                  <a:schemeClr val="tx2"/>
                </a:solidFill>
              </a:rPr>
              <a:t>Reduced carbon emissions by 11% between </a:t>
            </a:r>
            <a:r>
              <a:rPr lang="en-US" altLang="en-US" sz="2000"/>
              <a:t>2006-07 and 2007-08 </a:t>
            </a:r>
            <a:endParaRPr lang="en-GB" altLang="en-US" sz="2000">
              <a:solidFill>
                <a:schemeClr val="tx2"/>
              </a:solidFill>
            </a:endParaRPr>
          </a:p>
          <a:p>
            <a:pPr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  <a:buFontTx/>
              <a:buChar char="•"/>
            </a:pPr>
            <a:endParaRPr lang="en-GB" altLang="en-US" sz="2200">
              <a:solidFill>
                <a:schemeClr val="tx2"/>
              </a:solidFill>
            </a:endParaRPr>
          </a:p>
        </p:txBody>
      </p:sp>
      <p:pic>
        <p:nvPicPr>
          <p:cNvPr id="4101" name="Picture 9" descr="Carbon Trust Standard - Reducing CO2 year on y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3535363"/>
            <a:ext cx="1714500" cy="16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0" descr="ISO 14001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9413" y="1760538"/>
            <a:ext cx="1714500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 HEFCE 28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213" y="5735638"/>
            <a:ext cx="1244600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3" name="Group 14"/>
          <p:cNvGrpSpPr>
            <a:grpSpLocks/>
          </p:cNvGrpSpPr>
          <p:nvPr/>
        </p:nvGrpSpPr>
        <p:grpSpPr bwMode="auto">
          <a:xfrm>
            <a:off x="939800" y="765175"/>
            <a:ext cx="3101975" cy="5222875"/>
            <a:chOff x="592" y="482"/>
            <a:chExt cx="1954" cy="3290"/>
          </a:xfrm>
        </p:grpSpPr>
        <p:sp>
          <p:nvSpPr>
            <p:cNvPr id="5127" name="Text Box 6"/>
            <p:cNvSpPr txBox="1">
              <a:spLocks noChangeArrowheads="1"/>
            </p:cNvSpPr>
            <p:nvPr/>
          </p:nvSpPr>
          <p:spPr bwMode="auto">
            <a:xfrm>
              <a:off x="721" y="482"/>
              <a:ext cx="159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3400">
                  <a:solidFill>
                    <a:schemeClr val="tx2"/>
                  </a:solidFill>
                </a:rPr>
                <a:t>Was it easy? </a:t>
              </a:r>
              <a:endParaRPr lang="en-US" altLang="en-US" sz="3400">
                <a:solidFill>
                  <a:schemeClr val="tx2"/>
                </a:solidFill>
              </a:endParaRPr>
            </a:p>
          </p:txBody>
        </p:sp>
        <p:pic>
          <p:nvPicPr>
            <p:cNvPr id="5128" name="Picture 12" descr="j043642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" y="950"/>
              <a:ext cx="1954" cy="2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122863" y="765175"/>
            <a:ext cx="3594100" cy="4662488"/>
            <a:chOff x="3227" y="482"/>
            <a:chExt cx="2264" cy="2937"/>
          </a:xfrm>
        </p:grpSpPr>
        <p:sp>
          <p:nvSpPr>
            <p:cNvPr id="5125" name="Text Box 10"/>
            <p:cNvSpPr txBox="1">
              <a:spLocks noChangeArrowheads="1"/>
            </p:cNvSpPr>
            <p:nvPr/>
          </p:nvSpPr>
          <p:spPr bwMode="auto">
            <a:xfrm>
              <a:off x="3334" y="482"/>
              <a:ext cx="2157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3400">
                  <a:solidFill>
                    <a:schemeClr val="tx2"/>
                  </a:solidFill>
                </a:rPr>
                <a:t>Was it worth it? </a:t>
              </a:r>
              <a:endParaRPr lang="en-US" altLang="en-US" sz="3400">
                <a:solidFill>
                  <a:schemeClr val="tx2"/>
                </a:solidFill>
              </a:endParaRPr>
            </a:p>
          </p:txBody>
        </p:sp>
        <p:pic>
          <p:nvPicPr>
            <p:cNvPr id="5126" name="Picture 13" descr="j043649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7" y="1177"/>
              <a:ext cx="2116" cy="2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836613"/>
            <a:ext cx="6840537" cy="827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lnSpc>
                <a:spcPts val="3800"/>
              </a:lnSpc>
            </a:pPr>
            <a:r>
              <a:rPr lang="en-GB" altLang="en-US" sz="3400" smtClean="0"/>
              <a:t>Further information</a:t>
            </a:r>
            <a:endParaRPr lang="en-US" altLang="en-US" sz="3400" smtClean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331913" y="1808163"/>
            <a:ext cx="684053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</a:pPr>
            <a:endParaRPr lang="en-US" altLang="en-US" sz="3200">
              <a:solidFill>
                <a:srgbClr val="0000FF"/>
              </a:solidFill>
            </a:endParaRPr>
          </a:p>
          <a:p>
            <a:pPr eaLnBrk="1" hangingPunct="1">
              <a:lnSpc>
                <a:spcPts val="2800"/>
              </a:lnSpc>
              <a:spcAft>
                <a:spcPts val="1400"/>
              </a:spcAft>
              <a:buClr>
                <a:srgbClr val="0066FF"/>
              </a:buClr>
              <a:buSzPct val="140000"/>
            </a:pPr>
            <a:r>
              <a:rPr lang="en-US" altLang="en-US" sz="3200">
                <a:solidFill>
                  <a:srgbClr val="3366FF"/>
                </a:solidFill>
              </a:rPr>
              <a:t>www.hefce.ac.uk/aboutus/environ/</a:t>
            </a:r>
            <a:endParaRPr lang="en-GB" altLang="en-US" sz="3200">
              <a:solidFill>
                <a:srgbClr val="3366FF"/>
              </a:solidFill>
            </a:endParaRPr>
          </a:p>
        </p:txBody>
      </p:sp>
      <p:pic>
        <p:nvPicPr>
          <p:cNvPr id="6148" name="Picture 4" descr=" HEFCE 28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213" y="5735638"/>
            <a:ext cx="1244600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331913" y="2349500"/>
            <a:ext cx="6840537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65125" indent="-3651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GB" altLang="en-US" sz="3200"/>
          </a:p>
          <a:p>
            <a:pPr eaLnBrk="1" hangingPunct="1">
              <a:spcBef>
                <a:spcPct val="20000"/>
              </a:spcBef>
            </a:pPr>
            <a:endParaRPr lang="en-GB" altLang="en-US" sz="2400"/>
          </a:p>
          <a:p>
            <a:pPr eaLnBrk="1" hangingPunct="1">
              <a:spcBef>
                <a:spcPct val="20000"/>
              </a:spcBef>
            </a:pPr>
            <a:r>
              <a:rPr lang="en-GB" altLang="en-US" sz="2400"/>
              <a:t>Joanna Simpson</a:t>
            </a:r>
          </a:p>
          <a:p>
            <a:pPr eaLnBrk="1" hangingPunct="1">
              <a:spcBef>
                <a:spcPct val="20000"/>
              </a:spcBef>
            </a:pPr>
            <a:r>
              <a:rPr lang="en-GB" altLang="en-US" sz="2400"/>
              <a:t>j.simpson@hefce.ac.uk</a:t>
            </a:r>
          </a:p>
          <a:p>
            <a:pPr eaLnBrk="1" hangingPunct="1">
              <a:spcBef>
                <a:spcPct val="20000"/>
              </a:spcBef>
            </a:pPr>
            <a:r>
              <a:rPr lang="en-GB" altLang="en-US" sz="2400"/>
              <a:t>0117 9317411</a:t>
            </a: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118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Default Design</vt:lpstr>
      <vt:lpstr>Corporate Social Responsibility at HEFCE</vt:lpstr>
      <vt:lpstr>PowerPoint Presentation</vt:lpstr>
      <vt:lpstr>PowerPoint Presentation</vt:lpstr>
      <vt:lpstr>Has it made a difference? </vt:lpstr>
      <vt:lpstr>PowerPoint Presentation</vt:lpstr>
      <vt:lpstr>Further information</vt:lpstr>
    </vt:vector>
  </TitlesOfParts>
  <Company>HEFCE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simpsjo</dc:creator>
  <cp:lastModifiedBy>SABAN, Roseanne</cp:lastModifiedBy>
  <cp:revision>6</cp:revision>
  <dcterms:created xsi:type="dcterms:W3CDTF">2009-03-27T14:51:37Z</dcterms:created>
  <dcterms:modified xsi:type="dcterms:W3CDTF">2017-09-18T08:29:24Z</dcterms:modified>
</cp:coreProperties>
</file>