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23"/>
  </p:notesMasterIdLst>
  <p:handoutMasterIdLst>
    <p:handoutMasterId r:id="rId24"/>
  </p:handoutMasterIdLst>
  <p:sldIdLst>
    <p:sldId id="283" r:id="rId3"/>
    <p:sldId id="275" r:id="rId4"/>
    <p:sldId id="276" r:id="rId5"/>
    <p:sldId id="282" r:id="rId6"/>
    <p:sldId id="277" r:id="rId7"/>
    <p:sldId id="278" r:id="rId8"/>
    <p:sldId id="279" r:id="rId9"/>
    <p:sldId id="268" r:id="rId10"/>
    <p:sldId id="263" r:id="rId11"/>
    <p:sldId id="266" r:id="rId12"/>
    <p:sldId id="262" r:id="rId13"/>
    <p:sldId id="267" r:id="rId14"/>
    <p:sldId id="281" r:id="rId15"/>
    <p:sldId id="274" r:id="rId16"/>
    <p:sldId id="265" r:id="rId17"/>
    <p:sldId id="264" r:id="rId18"/>
    <p:sldId id="270" r:id="rId19"/>
    <p:sldId id="269" r:id="rId20"/>
    <p:sldId id="280" r:id="rId21"/>
    <p:sldId id="2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userDrawn="1">
          <p15:clr>
            <a:srgbClr val="A4A3A4"/>
          </p15:clr>
        </p15:guide>
        <p15:guide id="2" pos="272" userDrawn="1">
          <p15:clr>
            <a:srgbClr val="A4A3A4"/>
          </p15:clr>
        </p15:guide>
        <p15:guide id="3" pos="7589" userDrawn="1">
          <p15:clr>
            <a:srgbClr val="A4A3A4"/>
          </p15:clr>
        </p15:guide>
        <p15:guide id="4" pos="91" userDrawn="1">
          <p15:clr>
            <a:srgbClr val="A4A3A4"/>
          </p15:clr>
        </p15:guide>
        <p15:guide id="5" orient="horz" pos="52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83219" autoAdjust="0"/>
  </p:normalViewPr>
  <p:slideViewPr>
    <p:cSldViewPr snapToGrid="0">
      <p:cViewPr varScale="1">
        <p:scale>
          <a:sx n="57" d="100"/>
          <a:sy n="57" d="100"/>
        </p:scale>
        <p:origin x="102" y="396"/>
      </p:cViewPr>
      <p:guideLst>
        <p:guide orient="horz" pos="4247"/>
        <p:guide pos="272"/>
        <p:guide pos="7589"/>
        <p:guide pos="91"/>
        <p:guide orient="horz" pos="527"/>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5" d="100"/>
          <a:sy n="105" d="100"/>
        </p:scale>
        <p:origin x="26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4EFE23-7DA9-427F-8168-7EEF63E9F9AF}" type="doc">
      <dgm:prSet loTypeId="urn:microsoft.com/office/officeart/2005/8/layout/chevron1" loCatId="process" qsTypeId="urn:microsoft.com/office/officeart/2005/8/quickstyle/simple1" qsCatId="simple" csTypeId="urn:microsoft.com/office/officeart/2005/8/colors/accent1_2" csCatId="accent1" phldr="1"/>
      <dgm:spPr/>
    </dgm:pt>
    <dgm:pt modelId="{9F33903F-176E-4521-BDB7-98EFB0948696}">
      <dgm:prSet phldrT="[Text]"/>
      <dgm:spPr>
        <a:solidFill>
          <a:srgbClr val="7AC142"/>
        </a:solidFill>
      </dgm:spPr>
      <dgm:t>
        <a:bodyPr/>
        <a:lstStyle/>
        <a:p>
          <a:r>
            <a:rPr lang="en-GB" b="1" dirty="0"/>
            <a:t>MINIMUM</a:t>
          </a:r>
        </a:p>
      </dgm:t>
    </dgm:pt>
    <dgm:pt modelId="{A118E535-B696-4E0A-BC9B-F8474405B46A}" type="parTrans" cxnId="{707CD30E-BE4D-4377-9A7B-0D80556BD414}">
      <dgm:prSet/>
      <dgm:spPr/>
      <dgm:t>
        <a:bodyPr/>
        <a:lstStyle/>
        <a:p>
          <a:endParaRPr lang="en-GB" b="1"/>
        </a:p>
      </dgm:t>
    </dgm:pt>
    <dgm:pt modelId="{6C983198-65CF-427C-B741-028BF4BFD814}" type="sibTrans" cxnId="{707CD30E-BE4D-4377-9A7B-0D80556BD414}">
      <dgm:prSet/>
      <dgm:spPr/>
      <dgm:t>
        <a:bodyPr/>
        <a:lstStyle/>
        <a:p>
          <a:endParaRPr lang="en-GB" b="1"/>
        </a:p>
      </dgm:t>
    </dgm:pt>
    <dgm:pt modelId="{E1F0EBAD-DBA5-46CD-ADCE-F06B4F5A70BC}">
      <dgm:prSet phldrT="[Text]"/>
      <dgm:spPr>
        <a:solidFill>
          <a:srgbClr val="7AC142"/>
        </a:solidFill>
      </dgm:spPr>
      <dgm:t>
        <a:bodyPr/>
        <a:lstStyle/>
        <a:p>
          <a:r>
            <a:rPr lang="en-GB" b="1" dirty="0"/>
            <a:t>BEST PRACTISE</a:t>
          </a:r>
        </a:p>
      </dgm:t>
    </dgm:pt>
    <dgm:pt modelId="{F2BBCC02-193F-4722-A623-4828821C3D71}" type="parTrans" cxnId="{5630BB3A-E7B7-4FA4-AD03-3D12236C2CD3}">
      <dgm:prSet/>
      <dgm:spPr/>
      <dgm:t>
        <a:bodyPr/>
        <a:lstStyle/>
        <a:p>
          <a:endParaRPr lang="en-GB" b="1"/>
        </a:p>
      </dgm:t>
    </dgm:pt>
    <dgm:pt modelId="{6D28D470-4554-4EE5-88C7-2D45499F106F}" type="sibTrans" cxnId="{5630BB3A-E7B7-4FA4-AD03-3D12236C2CD3}">
      <dgm:prSet/>
      <dgm:spPr/>
      <dgm:t>
        <a:bodyPr/>
        <a:lstStyle/>
        <a:p>
          <a:endParaRPr lang="en-GB" b="1"/>
        </a:p>
      </dgm:t>
    </dgm:pt>
    <dgm:pt modelId="{723540A2-A104-4539-ADF9-B5FF8C647D80}">
      <dgm:prSet phldrT="[Text]"/>
      <dgm:spPr>
        <a:solidFill>
          <a:srgbClr val="7AC142"/>
        </a:solidFill>
      </dgm:spPr>
      <dgm:t>
        <a:bodyPr/>
        <a:lstStyle/>
        <a:p>
          <a:r>
            <a:rPr lang="en-GB" b="1" dirty="0"/>
            <a:t>ENHANCED</a:t>
          </a:r>
        </a:p>
      </dgm:t>
    </dgm:pt>
    <dgm:pt modelId="{FCA9219C-B1B0-4790-8941-48E143E12E70}" type="parTrans" cxnId="{2007E21C-092A-441A-AD8F-2F7D4D52C5E3}">
      <dgm:prSet/>
      <dgm:spPr/>
      <dgm:t>
        <a:bodyPr/>
        <a:lstStyle/>
        <a:p>
          <a:endParaRPr lang="en-GB" b="1"/>
        </a:p>
      </dgm:t>
    </dgm:pt>
    <dgm:pt modelId="{2DA1CBD0-6E80-49D1-B000-6F3E34601BEF}" type="sibTrans" cxnId="{2007E21C-092A-441A-AD8F-2F7D4D52C5E3}">
      <dgm:prSet/>
      <dgm:spPr/>
      <dgm:t>
        <a:bodyPr/>
        <a:lstStyle/>
        <a:p>
          <a:endParaRPr lang="en-GB" b="1"/>
        </a:p>
      </dgm:t>
    </dgm:pt>
    <dgm:pt modelId="{D4D9F467-EA43-43EF-97D9-96DFB762A507}">
      <dgm:prSet/>
      <dgm:spPr>
        <a:solidFill>
          <a:srgbClr val="7AC142"/>
        </a:solidFill>
      </dgm:spPr>
      <dgm:t>
        <a:bodyPr/>
        <a:lstStyle/>
        <a:p>
          <a:r>
            <a:rPr lang="en-GB" b="1" dirty="0"/>
            <a:t>BESPOKE</a:t>
          </a:r>
        </a:p>
      </dgm:t>
    </dgm:pt>
    <dgm:pt modelId="{F77465DB-C36A-4DF9-90A4-CFD2849CB178}" type="parTrans" cxnId="{671F80A4-6054-41C6-8FCA-B5578EC6400E}">
      <dgm:prSet/>
      <dgm:spPr/>
      <dgm:t>
        <a:bodyPr/>
        <a:lstStyle/>
        <a:p>
          <a:endParaRPr lang="en-GB" b="1"/>
        </a:p>
      </dgm:t>
    </dgm:pt>
    <dgm:pt modelId="{970C6F50-8064-427E-9399-6251D247D9AC}" type="sibTrans" cxnId="{671F80A4-6054-41C6-8FCA-B5578EC6400E}">
      <dgm:prSet/>
      <dgm:spPr/>
      <dgm:t>
        <a:bodyPr/>
        <a:lstStyle/>
        <a:p>
          <a:endParaRPr lang="en-GB" b="1"/>
        </a:p>
      </dgm:t>
    </dgm:pt>
    <dgm:pt modelId="{BE87B2F3-C6F0-4C0C-986A-8353838E9567}" type="pres">
      <dgm:prSet presAssocID="{944EFE23-7DA9-427F-8168-7EEF63E9F9AF}" presName="Name0" presStyleCnt="0">
        <dgm:presLayoutVars>
          <dgm:dir/>
          <dgm:animLvl val="lvl"/>
          <dgm:resizeHandles val="exact"/>
        </dgm:presLayoutVars>
      </dgm:prSet>
      <dgm:spPr/>
    </dgm:pt>
    <dgm:pt modelId="{FA90CFE9-0309-4490-80AB-3E2F6DA59608}" type="pres">
      <dgm:prSet presAssocID="{9F33903F-176E-4521-BDB7-98EFB0948696}" presName="parTxOnly" presStyleLbl="node1" presStyleIdx="0" presStyleCnt="4">
        <dgm:presLayoutVars>
          <dgm:chMax val="0"/>
          <dgm:chPref val="0"/>
          <dgm:bulletEnabled val="1"/>
        </dgm:presLayoutVars>
      </dgm:prSet>
      <dgm:spPr/>
      <dgm:t>
        <a:bodyPr/>
        <a:lstStyle/>
        <a:p>
          <a:endParaRPr lang="en-GB"/>
        </a:p>
      </dgm:t>
    </dgm:pt>
    <dgm:pt modelId="{7AE6E82A-306A-49E3-964A-8F96D008722A}" type="pres">
      <dgm:prSet presAssocID="{6C983198-65CF-427C-B741-028BF4BFD814}" presName="parTxOnlySpace" presStyleCnt="0"/>
      <dgm:spPr/>
    </dgm:pt>
    <dgm:pt modelId="{599239A1-38C0-4F30-8284-5BF3357C22B2}" type="pres">
      <dgm:prSet presAssocID="{E1F0EBAD-DBA5-46CD-ADCE-F06B4F5A70BC}" presName="parTxOnly" presStyleLbl="node1" presStyleIdx="1" presStyleCnt="4">
        <dgm:presLayoutVars>
          <dgm:chMax val="0"/>
          <dgm:chPref val="0"/>
          <dgm:bulletEnabled val="1"/>
        </dgm:presLayoutVars>
      </dgm:prSet>
      <dgm:spPr/>
      <dgm:t>
        <a:bodyPr/>
        <a:lstStyle/>
        <a:p>
          <a:endParaRPr lang="en-GB"/>
        </a:p>
      </dgm:t>
    </dgm:pt>
    <dgm:pt modelId="{384D9174-9319-484A-A48D-959FE013D0E2}" type="pres">
      <dgm:prSet presAssocID="{6D28D470-4554-4EE5-88C7-2D45499F106F}" presName="parTxOnlySpace" presStyleCnt="0"/>
      <dgm:spPr/>
    </dgm:pt>
    <dgm:pt modelId="{A6997323-E01B-435B-978C-CC13319B106E}" type="pres">
      <dgm:prSet presAssocID="{723540A2-A104-4539-ADF9-B5FF8C647D80}" presName="parTxOnly" presStyleLbl="node1" presStyleIdx="2" presStyleCnt="4">
        <dgm:presLayoutVars>
          <dgm:chMax val="0"/>
          <dgm:chPref val="0"/>
          <dgm:bulletEnabled val="1"/>
        </dgm:presLayoutVars>
      </dgm:prSet>
      <dgm:spPr/>
      <dgm:t>
        <a:bodyPr/>
        <a:lstStyle/>
        <a:p>
          <a:endParaRPr lang="en-GB"/>
        </a:p>
      </dgm:t>
    </dgm:pt>
    <dgm:pt modelId="{AE0AB413-88B5-45CE-A6FC-60747EABBB29}" type="pres">
      <dgm:prSet presAssocID="{2DA1CBD0-6E80-49D1-B000-6F3E34601BEF}" presName="parTxOnlySpace" presStyleCnt="0"/>
      <dgm:spPr/>
    </dgm:pt>
    <dgm:pt modelId="{D3294226-47DB-4926-8A9C-5904B2890AB1}" type="pres">
      <dgm:prSet presAssocID="{D4D9F467-EA43-43EF-97D9-96DFB762A507}" presName="parTxOnly" presStyleLbl="node1" presStyleIdx="3" presStyleCnt="4">
        <dgm:presLayoutVars>
          <dgm:chMax val="0"/>
          <dgm:chPref val="0"/>
          <dgm:bulletEnabled val="1"/>
        </dgm:presLayoutVars>
      </dgm:prSet>
      <dgm:spPr/>
      <dgm:t>
        <a:bodyPr/>
        <a:lstStyle/>
        <a:p>
          <a:endParaRPr lang="en-GB"/>
        </a:p>
      </dgm:t>
    </dgm:pt>
  </dgm:ptLst>
  <dgm:cxnLst>
    <dgm:cxn modelId="{5630BB3A-E7B7-4FA4-AD03-3D12236C2CD3}" srcId="{944EFE23-7DA9-427F-8168-7EEF63E9F9AF}" destId="{E1F0EBAD-DBA5-46CD-ADCE-F06B4F5A70BC}" srcOrd="1" destOrd="0" parTransId="{F2BBCC02-193F-4722-A623-4828821C3D71}" sibTransId="{6D28D470-4554-4EE5-88C7-2D45499F106F}"/>
    <dgm:cxn modelId="{707CD30E-BE4D-4377-9A7B-0D80556BD414}" srcId="{944EFE23-7DA9-427F-8168-7EEF63E9F9AF}" destId="{9F33903F-176E-4521-BDB7-98EFB0948696}" srcOrd="0" destOrd="0" parTransId="{A118E535-B696-4E0A-BC9B-F8474405B46A}" sibTransId="{6C983198-65CF-427C-B741-028BF4BFD814}"/>
    <dgm:cxn modelId="{D4C59E4E-BD0A-114D-8347-61F8484DD061}" type="presOf" srcId="{E1F0EBAD-DBA5-46CD-ADCE-F06B4F5A70BC}" destId="{599239A1-38C0-4F30-8284-5BF3357C22B2}" srcOrd="0" destOrd="0" presId="urn:microsoft.com/office/officeart/2005/8/layout/chevron1"/>
    <dgm:cxn modelId="{D20C479B-2FD9-1144-88B0-780C85169A9C}" type="presOf" srcId="{723540A2-A104-4539-ADF9-B5FF8C647D80}" destId="{A6997323-E01B-435B-978C-CC13319B106E}" srcOrd="0" destOrd="0" presId="urn:microsoft.com/office/officeart/2005/8/layout/chevron1"/>
    <dgm:cxn modelId="{671F80A4-6054-41C6-8FCA-B5578EC6400E}" srcId="{944EFE23-7DA9-427F-8168-7EEF63E9F9AF}" destId="{D4D9F467-EA43-43EF-97D9-96DFB762A507}" srcOrd="3" destOrd="0" parTransId="{F77465DB-C36A-4DF9-90A4-CFD2849CB178}" sibTransId="{970C6F50-8064-427E-9399-6251D247D9AC}"/>
    <dgm:cxn modelId="{1379AA7A-59A9-FD41-BCED-B14AEE6AC0A7}" type="presOf" srcId="{9F33903F-176E-4521-BDB7-98EFB0948696}" destId="{FA90CFE9-0309-4490-80AB-3E2F6DA59608}" srcOrd="0" destOrd="0" presId="urn:microsoft.com/office/officeart/2005/8/layout/chevron1"/>
    <dgm:cxn modelId="{87D8B88E-828B-0845-9363-579AEC3153B8}" type="presOf" srcId="{944EFE23-7DA9-427F-8168-7EEF63E9F9AF}" destId="{BE87B2F3-C6F0-4C0C-986A-8353838E9567}" srcOrd="0" destOrd="0" presId="urn:microsoft.com/office/officeart/2005/8/layout/chevron1"/>
    <dgm:cxn modelId="{2007E21C-092A-441A-AD8F-2F7D4D52C5E3}" srcId="{944EFE23-7DA9-427F-8168-7EEF63E9F9AF}" destId="{723540A2-A104-4539-ADF9-B5FF8C647D80}" srcOrd="2" destOrd="0" parTransId="{FCA9219C-B1B0-4790-8941-48E143E12E70}" sibTransId="{2DA1CBD0-6E80-49D1-B000-6F3E34601BEF}"/>
    <dgm:cxn modelId="{E8F8D3A1-8CE6-9C49-BB17-15D0FDC9AA57}" type="presOf" srcId="{D4D9F467-EA43-43EF-97D9-96DFB762A507}" destId="{D3294226-47DB-4926-8A9C-5904B2890AB1}" srcOrd="0" destOrd="0" presId="urn:microsoft.com/office/officeart/2005/8/layout/chevron1"/>
    <dgm:cxn modelId="{E769474E-2D2E-0846-BED3-FDAD4439D9AF}" type="presParOf" srcId="{BE87B2F3-C6F0-4C0C-986A-8353838E9567}" destId="{FA90CFE9-0309-4490-80AB-3E2F6DA59608}" srcOrd="0" destOrd="0" presId="urn:microsoft.com/office/officeart/2005/8/layout/chevron1"/>
    <dgm:cxn modelId="{38A463DD-A8CF-BB4A-97F5-8319213B3C23}" type="presParOf" srcId="{BE87B2F3-C6F0-4C0C-986A-8353838E9567}" destId="{7AE6E82A-306A-49E3-964A-8F96D008722A}" srcOrd="1" destOrd="0" presId="urn:microsoft.com/office/officeart/2005/8/layout/chevron1"/>
    <dgm:cxn modelId="{25695DCE-BA65-E64D-A8FE-1774D6519C7F}" type="presParOf" srcId="{BE87B2F3-C6F0-4C0C-986A-8353838E9567}" destId="{599239A1-38C0-4F30-8284-5BF3357C22B2}" srcOrd="2" destOrd="0" presId="urn:microsoft.com/office/officeart/2005/8/layout/chevron1"/>
    <dgm:cxn modelId="{28673FEF-E2B3-DF4A-9611-CE8FB299C0B6}" type="presParOf" srcId="{BE87B2F3-C6F0-4C0C-986A-8353838E9567}" destId="{384D9174-9319-484A-A48D-959FE013D0E2}" srcOrd="3" destOrd="0" presId="urn:microsoft.com/office/officeart/2005/8/layout/chevron1"/>
    <dgm:cxn modelId="{FA24CC74-0F6F-1C4D-8257-A939DFF128EC}" type="presParOf" srcId="{BE87B2F3-C6F0-4C0C-986A-8353838E9567}" destId="{A6997323-E01B-435B-978C-CC13319B106E}" srcOrd="4" destOrd="0" presId="urn:microsoft.com/office/officeart/2005/8/layout/chevron1"/>
    <dgm:cxn modelId="{BD7D1A7B-7D7F-FB4E-8E1E-0681A66A3480}" type="presParOf" srcId="{BE87B2F3-C6F0-4C0C-986A-8353838E9567}" destId="{AE0AB413-88B5-45CE-A6FC-60747EABBB29}" srcOrd="5" destOrd="0" presId="urn:microsoft.com/office/officeart/2005/8/layout/chevron1"/>
    <dgm:cxn modelId="{010186B0-00E5-7B42-9EA7-4568E4378758}" type="presParOf" srcId="{BE87B2F3-C6F0-4C0C-986A-8353838E9567}" destId="{D3294226-47DB-4926-8A9C-5904B2890AB1}"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0CFE9-0309-4490-80AB-3E2F6DA59608}">
      <dsp:nvSpPr>
        <dsp:cNvPr id="0" name=""/>
        <dsp:cNvSpPr/>
      </dsp:nvSpPr>
      <dsp:spPr>
        <a:xfrm>
          <a:off x="3742" y="1620274"/>
          <a:ext cx="2178430" cy="871372"/>
        </a:xfrm>
        <a:prstGeom prst="chevron">
          <a:avLst/>
        </a:prstGeom>
        <a:solidFill>
          <a:srgbClr val="7AC1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GB" sz="2000" b="1" kern="1200" dirty="0"/>
            <a:t>MINIMUM</a:t>
          </a:r>
        </a:p>
      </dsp:txBody>
      <dsp:txXfrm>
        <a:off x="439428" y="1620274"/>
        <a:ext cx="1307058" cy="871372"/>
      </dsp:txXfrm>
    </dsp:sp>
    <dsp:sp modelId="{599239A1-38C0-4F30-8284-5BF3357C22B2}">
      <dsp:nvSpPr>
        <dsp:cNvPr id="0" name=""/>
        <dsp:cNvSpPr/>
      </dsp:nvSpPr>
      <dsp:spPr>
        <a:xfrm>
          <a:off x="1964329" y="1620274"/>
          <a:ext cx="2178430" cy="871372"/>
        </a:xfrm>
        <a:prstGeom prst="chevron">
          <a:avLst/>
        </a:prstGeom>
        <a:solidFill>
          <a:srgbClr val="7AC1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GB" sz="2000" b="1" kern="1200" dirty="0"/>
            <a:t>BEST PRACTISE</a:t>
          </a:r>
        </a:p>
      </dsp:txBody>
      <dsp:txXfrm>
        <a:off x="2400015" y="1620274"/>
        <a:ext cx="1307058" cy="871372"/>
      </dsp:txXfrm>
    </dsp:sp>
    <dsp:sp modelId="{A6997323-E01B-435B-978C-CC13319B106E}">
      <dsp:nvSpPr>
        <dsp:cNvPr id="0" name=""/>
        <dsp:cNvSpPr/>
      </dsp:nvSpPr>
      <dsp:spPr>
        <a:xfrm>
          <a:off x="3924916" y="1620274"/>
          <a:ext cx="2178430" cy="871372"/>
        </a:xfrm>
        <a:prstGeom prst="chevron">
          <a:avLst/>
        </a:prstGeom>
        <a:solidFill>
          <a:srgbClr val="7AC1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GB" sz="2000" b="1" kern="1200" dirty="0"/>
            <a:t>ENHANCED</a:t>
          </a:r>
        </a:p>
      </dsp:txBody>
      <dsp:txXfrm>
        <a:off x="4360602" y="1620274"/>
        <a:ext cx="1307058" cy="871372"/>
      </dsp:txXfrm>
    </dsp:sp>
    <dsp:sp modelId="{D3294226-47DB-4926-8A9C-5904B2890AB1}">
      <dsp:nvSpPr>
        <dsp:cNvPr id="0" name=""/>
        <dsp:cNvSpPr/>
      </dsp:nvSpPr>
      <dsp:spPr>
        <a:xfrm>
          <a:off x="5885504" y="1620274"/>
          <a:ext cx="2178430" cy="871372"/>
        </a:xfrm>
        <a:prstGeom prst="chevron">
          <a:avLst/>
        </a:prstGeom>
        <a:solidFill>
          <a:srgbClr val="7AC1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GB" sz="2000" b="1" kern="1200" dirty="0"/>
            <a:t>BESPOKE</a:t>
          </a:r>
        </a:p>
      </dsp:txBody>
      <dsp:txXfrm>
        <a:off x="6321190" y="1620274"/>
        <a:ext cx="1307058" cy="87137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59B774-F496-488E-B468-57390CA3331E}" type="datetimeFigureOut">
              <a:rPr lang="en-GB" smtClean="0"/>
              <a:t>18/09/2017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3538570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DEF985-064C-4729-B32E-76C3FE5E2C34}" type="datetimeFigureOut">
              <a:rPr lang="en-GB" smtClean="0"/>
              <a:t>18/09/2017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9EF654-E966-43D1-9681-26AFDD43874D}" type="slidenum">
              <a:rPr lang="en-GB" smtClean="0"/>
              <a:t>‹#›</a:t>
            </a:fld>
            <a:endParaRPr lang="en-GB"/>
          </a:p>
        </p:txBody>
      </p:sp>
    </p:spTree>
    <p:extLst>
      <p:ext uri="{BB962C8B-B14F-4D97-AF65-F5344CB8AC3E}">
        <p14:creationId xmlns:p14="http://schemas.microsoft.com/office/powerpoint/2010/main" val="34949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EF654-E966-43D1-9681-26AFDD4387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9680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_cover slide">
    <p:bg>
      <p:bgPr>
        <a:solidFill>
          <a:schemeClr val="bg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2"/>
          </p:nvPr>
        </p:nvSpPr>
        <p:spPr>
          <a:xfrm>
            <a:off x="0" y="0"/>
            <a:ext cx="12192000" cy="6858000"/>
          </a:xfrm>
          <a:prstGeom prst="rect">
            <a:avLst/>
          </a:prstGeom>
        </p:spPr>
        <p:txBody>
          <a:bodyPr/>
          <a:lstStyle>
            <a:lvl1pPr algn="ctr">
              <a:buNone/>
              <a:defRPr sz="1600"/>
            </a:lvl1pPr>
          </a:lstStyle>
          <a:p>
            <a:r>
              <a:rPr lang="en-US"/>
              <a:t>Click icon to add picture</a:t>
            </a:r>
            <a:endParaRPr lang="en-GB"/>
          </a:p>
        </p:txBody>
      </p:sp>
      <p:sp>
        <p:nvSpPr>
          <p:cNvPr id="2" name="TextBox 1"/>
          <p:cNvSpPr txBox="1"/>
          <p:nvPr userDrawn="1"/>
        </p:nvSpPr>
        <p:spPr>
          <a:xfrm>
            <a:off x="7100048" y="381000"/>
            <a:ext cx="4561243" cy="369332"/>
          </a:xfrm>
          <a:prstGeom prst="rect">
            <a:avLst/>
          </a:prstGeom>
          <a:noFill/>
        </p:spPr>
        <p:txBody>
          <a:bodyPr wrap="square" rtlCol="0">
            <a:spAutoFit/>
          </a:bodyPr>
          <a:lstStyle/>
          <a:p>
            <a:r>
              <a:rPr lang="en-GB" sz="1800" dirty="0"/>
              <a:t>Ideal logo position here</a:t>
            </a:r>
          </a:p>
        </p:txBody>
      </p:sp>
      <p:cxnSp>
        <p:nvCxnSpPr>
          <p:cNvPr id="6" name="Straight Arrow Connector 5"/>
          <p:cNvCxnSpPr/>
          <p:nvPr userDrawn="1"/>
        </p:nvCxnSpPr>
        <p:spPr>
          <a:xfrm flipH="1">
            <a:off x="4805083" y="611832"/>
            <a:ext cx="229496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765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52791" y="155886"/>
            <a:ext cx="9600000" cy="521009"/>
          </a:xfrm>
          <a:prstGeom prst="rect">
            <a:avLst/>
          </a:prstGeom>
        </p:spPr>
        <p:txBody>
          <a:bodyPr lIns="180000" tIns="72000" rIns="180000" bIns="72000"/>
          <a:lstStyle>
            <a:lvl1pPr algn="l">
              <a:defRPr lang="en-GB" sz="2800" kern="1200" dirty="0">
                <a:solidFill>
                  <a:schemeClr val="bg1"/>
                </a:solidFill>
                <a:latin typeface="Arial" charset="0"/>
                <a:ea typeface="+mn-ea"/>
                <a:cs typeface="+mn-cs"/>
              </a:defRPr>
            </a:lvl1pPr>
          </a:lstStyle>
          <a:p>
            <a:r>
              <a:rPr lang="en-US"/>
              <a:t>Click to edit Master title style</a:t>
            </a:r>
            <a:endParaRPr lang="en-GB" dirty="0"/>
          </a:p>
        </p:txBody>
      </p:sp>
    </p:spTree>
    <p:extLst>
      <p:ext uri="{BB962C8B-B14F-4D97-AF65-F5344CB8AC3E}">
        <p14:creationId xmlns:p14="http://schemas.microsoft.com/office/powerpoint/2010/main" val="60065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1_cover slide">
    <p:bg>
      <p:bgPr>
        <a:solidFill>
          <a:schemeClr val="bg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2"/>
          </p:nvPr>
        </p:nvSpPr>
        <p:spPr>
          <a:xfrm>
            <a:off x="0" y="0"/>
            <a:ext cx="12192000" cy="6858000"/>
          </a:xfrm>
          <a:prstGeom prst="rect">
            <a:avLst/>
          </a:prstGeom>
        </p:spPr>
        <p:txBody>
          <a:bodyPr/>
          <a:lstStyle>
            <a:lvl1pPr algn="ctr">
              <a:buNone/>
              <a:defRPr sz="1600"/>
            </a:lvl1pPr>
          </a:lstStyle>
          <a:p>
            <a:r>
              <a:rPr lang="en-US"/>
              <a:t>Click icon to add picture</a:t>
            </a:r>
            <a:endParaRPr lang="en-GB"/>
          </a:p>
        </p:txBody>
      </p:sp>
      <p:sp>
        <p:nvSpPr>
          <p:cNvPr id="2" name="TextBox 1"/>
          <p:cNvSpPr txBox="1"/>
          <p:nvPr userDrawn="1"/>
        </p:nvSpPr>
        <p:spPr>
          <a:xfrm>
            <a:off x="7100048" y="381000"/>
            <a:ext cx="4561243" cy="369332"/>
          </a:xfrm>
          <a:prstGeom prst="rect">
            <a:avLst/>
          </a:prstGeom>
          <a:noFill/>
        </p:spPr>
        <p:txBody>
          <a:bodyPr wrap="square" rtlCol="0">
            <a:spAutoFit/>
          </a:bodyPr>
          <a:lstStyle/>
          <a:p>
            <a:r>
              <a:rPr lang="en-GB" sz="1800" dirty="0"/>
              <a:t>Ideal logo position here</a:t>
            </a:r>
          </a:p>
        </p:txBody>
      </p:sp>
      <p:cxnSp>
        <p:nvCxnSpPr>
          <p:cNvPr id="6" name="Straight Arrow Connector 5"/>
          <p:cNvCxnSpPr/>
          <p:nvPr userDrawn="1"/>
        </p:nvCxnSpPr>
        <p:spPr>
          <a:xfrm flipH="1">
            <a:off x="4805083" y="611832"/>
            <a:ext cx="229496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03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52791" y="205764"/>
            <a:ext cx="9600000" cy="521009"/>
          </a:xfrm>
          <a:prstGeom prst="rect">
            <a:avLst/>
          </a:prstGeom>
        </p:spPr>
        <p:txBody>
          <a:bodyPr lIns="180000" tIns="72000" rIns="180000" bIns="72000"/>
          <a:lstStyle>
            <a:lvl1pPr algn="l">
              <a:defRPr lang="en-GB" sz="2800" kern="1200" dirty="0">
                <a:solidFill>
                  <a:schemeClr val="tx1"/>
                </a:solidFill>
                <a:latin typeface="Arial" charset="0"/>
                <a:ea typeface="+mn-ea"/>
                <a:cs typeface="+mn-cs"/>
              </a:defRPr>
            </a:lvl1pPr>
          </a:lstStyle>
          <a:p>
            <a:r>
              <a:rPr lang="en-US" dirty="0"/>
              <a:t>Click to edit Master title style</a:t>
            </a:r>
            <a:endParaRPr lang="en-GB" dirty="0"/>
          </a:p>
        </p:txBody>
      </p:sp>
    </p:spTree>
    <p:extLst>
      <p:ext uri="{BB962C8B-B14F-4D97-AF65-F5344CB8AC3E}">
        <p14:creationId xmlns:p14="http://schemas.microsoft.com/office/powerpoint/2010/main" val="19367294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42500" y="106875"/>
            <a:ext cx="11904000" cy="630000"/>
          </a:xfrm>
          <a:prstGeom prst="rect">
            <a:avLst/>
          </a:prstGeom>
          <a:solidFill>
            <a:srgbClr val="363534"/>
          </a:solidFill>
          <a:ln w="9525">
            <a:noFill/>
            <a:miter lim="800000"/>
            <a:headEnd/>
            <a:tailEnd/>
          </a:ln>
          <a:effectLst/>
        </p:spPr>
        <p:txBody>
          <a:bodyPr wrap="none" anchor="ctr"/>
          <a:lstStyle/>
          <a:p>
            <a:pPr>
              <a:defRPr/>
            </a:pPr>
            <a:endParaRPr lang="en-GB" sz="1800" dirty="0"/>
          </a:p>
        </p:txBody>
      </p:sp>
      <p:pic>
        <p:nvPicPr>
          <p:cNvPr id="4" name="Picture 7" descr="CundallLogo_white"/>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95912" y="298832"/>
            <a:ext cx="1800000" cy="2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892405"/>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7" descr="CundallLogo_white"/>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95912" y="298832"/>
            <a:ext cx="1800000" cy="2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cxnSpLocks/>
          </p:cNvCxnSpPr>
          <p:nvPr userDrawn="1"/>
        </p:nvCxnSpPr>
        <p:spPr>
          <a:xfrm>
            <a:off x="216996" y="200475"/>
            <a:ext cx="11753331" cy="0"/>
          </a:xfrm>
          <a:prstGeom prst="line">
            <a:avLst/>
          </a:prstGeom>
          <a:ln w="34925" cap="flat" cmpd="sng" algn="ctr">
            <a:solidFill>
              <a:srgbClr val="94D4EE"/>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a:cxnSpLocks/>
          </p:cNvCxnSpPr>
          <p:nvPr userDrawn="1"/>
        </p:nvCxnSpPr>
        <p:spPr>
          <a:xfrm>
            <a:off x="216996" y="918825"/>
            <a:ext cx="11753331" cy="0"/>
          </a:xfrm>
          <a:prstGeom prst="line">
            <a:avLst/>
          </a:prstGeom>
          <a:ln w="635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71231" y="456297"/>
            <a:ext cx="1247173" cy="177241"/>
          </a:xfrm>
          <a:prstGeom prst="rect">
            <a:avLst/>
          </a:prstGeom>
        </p:spPr>
      </p:pic>
    </p:spTree>
    <p:extLst>
      <p:ext uri="{BB962C8B-B14F-4D97-AF65-F5344CB8AC3E}">
        <p14:creationId xmlns:p14="http://schemas.microsoft.com/office/powerpoint/2010/main" val="3871128333"/>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g"/><Relationship Id="rId18" Type="http://schemas.openxmlformats.org/officeDocument/2006/relationships/image" Target="../media/image2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image" Target="../media/image7.jpeg"/><Relationship Id="rId16"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1"/>
          <p:cNvPicPr>
            <a:picLocks noChangeAspect="1"/>
          </p:cNvPicPr>
          <p:nvPr/>
        </p:nvPicPr>
        <p:blipFill rotWithShape="1">
          <a:blip r:embed="rId5">
            <a:extLst>
              <a:ext uri="{28A0092B-C50C-407E-A947-70E740481C1C}">
                <a14:useLocalDpi xmlns:a14="http://schemas.microsoft.com/office/drawing/2010/main" val="0"/>
              </a:ext>
            </a:extLst>
          </a:blip>
          <a:srcRect t="41593" r="7949" b="23878"/>
          <a:stretch/>
        </p:blipFill>
        <p:spPr>
          <a:xfrm>
            <a:off x="0" y="0"/>
            <a:ext cx="12191999" cy="6858000"/>
          </a:xfrm>
          <a:prstGeom prst="rect">
            <a:avLst/>
          </a:prstGeom>
        </p:spPr>
      </p:pic>
      <p:pic>
        <p:nvPicPr>
          <p:cNvPr id="6" name="Picture 7" descr="CundallLogo_whi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8012" y="5973903"/>
            <a:ext cx="2520000" cy="34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p:cNvSpPr>
          <p:nvPr/>
        </p:nvSpPr>
        <p:spPr bwMode="auto">
          <a:xfrm>
            <a:off x="1" y="3294584"/>
            <a:ext cx="12191999" cy="2025509"/>
          </a:xfrm>
          <a:prstGeom prst="rect">
            <a:avLst/>
          </a:prstGeom>
          <a:solidFill>
            <a:srgbClr val="0075B0">
              <a:alpha val="90000"/>
            </a:srgbClr>
          </a:solidFill>
          <a:ln>
            <a:noFill/>
          </a:ln>
          <a:extLst/>
        </p:spPr>
        <p:txBody>
          <a:bodyPr wrap="square" lIns="252000" tIns="180000" rIns="252000" bIns="18000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University of Oxford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Performance Gap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May 2017</a:t>
            </a:r>
          </a:p>
        </p:txBody>
      </p:sp>
      <p:cxnSp>
        <p:nvCxnSpPr>
          <p:cNvPr id="14" name="Straight Connector 13"/>
          <p:cNvCxnSpPr/>
          <p:nvPr/>
        </p:nvCxnSpPr>
        <p:spPr>
          <a:xfrm flipV="1">
            <a:off x="300447" y="4307338"/>
            <a:ext cx="11547565" cy="3021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Julian Sutherla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3192180"/>
      </p:ext>
    </p:extLst>
  </p:cSld>
  <p:clrMapOvr>
    <a:masterClrMapping/>
  </p:clrMapOvr>
  <mc:AlternateContent xmlns:mc="http://schemas.openxmlformats.org/markup-compatibility/2006" xmlns:p14="http://schemas.microsoft.com/office/powerpoint/2010/main">
    <mc:Choice Requires="p14">
      <p:transition spd="slow" p14:dur="2000" advTm="15198"/>
    </mc:Choice>
    <mc:Fallback xmlns="">
      <p:transition spd="slow" advTm="15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7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Compliance vs Performance</a:t>
            </a:r>
          </a:p>
        </p:txBody>
      </p:sp>
      <p:pic>
        <p:nvPicPr>
          <p:cNvPr id="6" name="Picture 5" descr="Screen Shot 2014-10-03 at 16.28.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4055" y="1483159"/>
            <a:ext cx="2695190" cy="3820631"/>
          </a:xfrm>
          <a:prstGeom prst="rect">
            <a:avLst/>
          </a:prstGeom>
          <a:effectLst>
            <a:outerShdw blurRad="63500" sx="102000" sy="102000" algn="ctr" rotWithShape="0">
              <a:prstClr val="black">
                <a:alpha val="40000"/>
              </a:prstClr>
            </a:outerShdw>
          </a:effectLst>
        </p:spPr>
      </p:pic>
      <p:pic>
        <p:nvPicPr>
          <p:cNvPr id="7" name="Picture 6" descr="Screen Shot 2016-11-14 at 14.45.2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2426" y="1417103"/>
            <a:ext cx="1909683" cy="2704680"/>
          </a:xfrm>
          <a:prstGeom prst="rect">
            <a:avLst/>
          </a:prstGeom>
          <a:effectLst>
            <a:outerShdw blurRad="63500" sx="102000" sy="102000" algn="ctr" rotWithShape="0">
              <a:prstClr val="black">
                <a:alpha val="40000"/>
              </a:prstClr>
            </a:outerShdw>
          </a:effectLst>
        </p:spPr>
      </p:pic>
      <p:pic>
        <p:nvPicPr>
          <p:cNvPr id="8" name="Picture 7" descr="Screen Shot 2014-10-03 at 16.27.38.png"/>
          <p:cNvPicPr>
            <a:picLocks noChangeAspect="1"/>
          </p:cNvPicPr>
          <p:nvPr/>
        </p:nvPicPr>
        <p:blipFill rotWithShape="1">
          <a:blip r:embed="rId4">
            <a:extLst>
              <a:ext uri="{28A0092B-C50C-407E-A947-70E740481C1C}">
                <a14:useLocalDpi xmlns:a14="http://schemas.microsoft.com/office/drawing/2010/main" val="0"/>
              </a:ext>
            </a:extLst>
          </a:blip>
          <a:srcRect t="1" b="2163"/>
          <a:stretch/>
        </p:blipFill>
        <p:spPr>
          <a:xfrm>
            <a:off x="4198779" y="1483159"/>
            <a:ext cx="2148981" cy="2278952"/>
          </a:xfrm>
          <a:prstGeom prst="rect">
            <a:avLst/>
          </a:prstGeom>
          <a:effectLst>
            <a:outerShdw blurRad="63500" sx="102000" sy="102000" algn="ctr" rotWithShape="0">
              <a:prstClr val="black">
                <a:alpha val="40000"/>
              </a:prstClr>
            </a:outerShdw>
          </a:effectLst>
        </p:spPr>
      </p:pic>
      <p:pic>
        <p:nvPicPr>
          <p:cNvPr id="9" name="Picture 8" descr="Screen Shot 2014-10-03 at 16.26.4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6948" y="4411529"/>
            <a:ext cx="3327314" cy="900554"/>
          </a:xfrm>
          <a:prstGeom prst="rect">
            <a:avLst/>
          </a:prstGeom>
          <a:effectLst>
            <a:outerShdw blurRad="63500" sx="102000" sy="102000" algn="ctr" rotWithShape="0">
              <a:prstClr val="black">
                <a:alpha val="40000"/>
              </a:prstClr>
            </a:outerShdw>
          </a:effectLst>
        </p:spPr>
      </p:pic>
      <p:pic>
        <p:nvPicPr>
          <p:cNvPr id="10" name="Picture 2" descr="http://www.usgbc-sd.org/Resources/Pictures/WELL-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3270" y="4070573"/>
            <a:ext cx="1479859" cy="12332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16932" y="5808686"/>
            <a:ext cx="9381159" cy="461665"/>
          </a:xfrm>
          <a:prstGeom prst="rect">
            <a:avLst/>
          </a:prstGeom>
          <a:noFill/>
        </p:spPr>
        <p:txBody>
          <a:bodyPr wrap="square" rtlCol="0">
            <a:spAutoFit/>
          </a:bodyPr>
          <a:lstStyle/>
          <a:p>
            <a:pPr algn="ctr"/>
            <a:r>
              <a:rPr lang="en-GB" sz="2400" dirty="0">
                <a:latin typeface="Arial" charset="0"/>
                <a:ea typeface="Arial" charset="0"/>
                <a:cs typeface="Arial" charset="0"/>
              </a:rPr>
              <a:t>These are Compliance standards only!</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791" y="5810448"/>
            <a:ext cx="1478280" cy="914400"/>
          </a:xfrm>
          <a:prstGeom prst="rect">
            <a:avLst/>
          </a:prstGeom>
        </p:spPr>
      </p:pic>
    </p:spTree>
    <p:extLst>
      <p:ext uri="{BB962C8B-B14F-4D97-AF65-F5344CB8AC3E}">
        <p14:creationId xmlns:p14="http://schemas.microsoft.com/office/powerpoint/2010/main" val="3175914437"/>
      </p:ext>
    </p:extLst>
  </p:cSld>
  <p:clrMapOvr>
    <a:masterClrMapping/>
  </p:clrMapOvr>
  <mc:AlternateContent xmlns:mc="http://schemas.openxmlformats.org/markup-compatibility/2006" xmlns:p14="http://schemas.microsoft.com/office/powerpoint/2010/main">
    <mc:Choice Requires="p14">
      <p:transition spd="slow" p14:dur="2000" advTm="58147"/>
    </mc:Choice>
    <mc:Fallback xmlns="">
      <p:transition spd="slow" advTm="58147"/>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jp\general\users\d.clark\My Documents\3-Marketing\1. What Colour - NEW\1.Manuscript\Images\Final Images to RIBA\Chapter 2\Fig 2.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31" b="2068"/>
          <a:stretch/>
        </p:blipFill>
        <p:spPr bwMode="auto">
          <a:xfrm rot="16200000">
            <a:off x="1232395" y="496759"/>
            <a:ext cx="5241799" cy="63391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EPC’s</a:t>
            </a:r>
          </a:p>
        </p:txBody>
      </p:sp>
      <p:cxnSp>
        <p:nvCxnSpPr>
          <p:cNvPr id="5" name="Straight Connector 4"/>
          <p:cNvCxnSpPr/>
          <p:nvPr/>
        </p:nvCxnSpPr>
        <p:spPr>
          <a:xfrm>
            <a:off x="961758" y="4738851"/>
            <a:ext cx="596082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30140" y="4386788"/>
            <a:ext cx="2887510" cy="276999"/>
          </a:xfrm>
          <a:prstGeom prst="rect">
            <a:avLst/>
          </a:prstGeom>
          <a:solidFill>
            <a:schemeClr val="bg1"/>
          </a:solidFill>
        </p:spPr>
        <p:txBody>
          <a:bodyPr wrap="square" rtlCol="0">
            <a:spAutoFit/>
          </a:bodyPr>
          <a:lstStyle/>
          <a:p>
            <a:r>
              <a:rPr lang="en-GB" sz="1200" dirty="0"/>
              <a:t>New Design Parameter 150 – 200 kWh/m</a:t>
            </a:r>
            <a:r>
              <a:rPr lang="en-GB" sz="1200" baseline="30000" dirty="0"/>
              <a:t>2</a:t>
            </a:r>
            <a:endParaRPr lang="en-GB" sz="1200" dirty="0"/>
          </a:p>
        </p:txBody>
      </p:sp>
      <p:cxnSp>
        <p:nvCxnSpPr>
          <p:cNvPr id="7" name="Straight Connector 6"/>
          <p:cNvCxnSpPr/>
          <p:nvPr/>
        </p:nvCxnSpPr>
        <p:spPr>
          <a:xfrm>
            <a:off x="961758" y="4304397"/>
            <a:ext cx="596082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 name="Picture Placeholder 4"/>
          <p:cNvPicPr>
            <a:picLocks noChangeAspect="1"/>
          </p:cNvPicPr>
          <p:nvPr/>
        </p:nvPicPr>
        <p:blipFill>
          <a:blip r:embed="rId3" cstate="print">
            <a:extLst>
              <a:ext uri="{28A0092B-C50C-407E-A947-70E740481C1C}">
                <a14:useLocalDpi xmlns:a14="http://schemas.microsoft.com/office/drawing/2010/main" val="0"/>
              </a:ext>
            </a:extLst>
          </a:blip>
          <a:srcRect l="21195" r="21195"/>
          <a:stretch>
            <a:fillRect/>
          </a:stretch>
        </p:blipFill>
        <p:spPr>
          <a:xfrm>
            <a:off x="7637974" y="921939"/>
            <a:ext cx="4410000" cy="5888429"/>
          </a:xfrm>
          <a:prstGeom prst="rect">
            <a:avLst/>
          </a:prstGeom>
        </p:spPr>
      </p:pic>
    </p:spTree>
    <p:extLst>
      <p:ext uri="{BB962C8B-B14F-4D97-AF65-F5344CB8AC3E}">
        <p14:creationId xmlns:p14="http://schemas.microsoft.com/office/powerpoint/2010/main" val="2642966825"/>
      </p:ext>
    </p:extLst>
  </p:cSld>
  <p:clrMapOvr>
    <a:masterClrMapping/>
  </p:clrMapOvr>
  <mc:AlternateContent xmlns:mc="http://schemas.openxmlformats.org/markup-compatibility/2006" xmlns:p14="http://schemas.microsoft.com/office/powerpoint/2010/main">
    <mc:Choice Requires="p14">
      <p:transition spd="slow" p14:dur="2000" advTm="42779"/>
    </mc:Choice>
    <mc:Fallback xmlns="">
      <p:transition spd="slow" advTm="42779"/>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 simplification is a problem</a:t>
            </a:r>
          </a:p>
        </p:txBody>
      </p:sp>
      <p:pic>
        <p:nvPicPr>
          <p:cNvPr id="9" name="Picture 8"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82" y="799896"/>
            <a:ext cx="5523237" cy="55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4782" y="2441384"/>
            <a:ext cx="3532318" cy="2246769"/>
          </a:xfrm>
          <a:prstGeom prst="rect">
            <a:avLst/>
          </a:prstGeom>
          <a:noFill/>
        </p:spPr>
        <p:txBody>
          <a:bodyPr wrap="square" rtlCol="0">
            <a:spAutoFit/>
          </a:bodyPr>
          <a:lstStyle/>
          <a:p>
            <a:pPr algn="ctr"/>
            <a:r>
              <a:rPr lang="en-GB" sz="2800" dirty="0"/>
              <a:t>We can't find the optimum solution and understand best value if we don’t have all the facts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91" y="5810448"/>
            <a:ext cx="1478280" cy="914400"/>
          </a:xfrm>
          <a:prstGeom prst="rect">
            <a:avLst/>
          </a:prstGeom>
        </p:spPr>
      </p:pic>
    </p:spTree>
    <p:extLst>
      <p:ext uri="{BB962C8B-B14F-4D97-AF65-F5344CB8AC3E}">
        <p14:creationId xmlns:p14="http://schemas.microsoft.com/office/powerpoint/2010/main" val="2110890215"/>
      </p:ext>
    </p:extLst>
  </p:cSld>
  <p:clrMapOvr>
    <a:masterClrMapping/>
  </p:clrMapOvr>
  <mc:AlternateContent xmlns:mc="http://schemas.openxmlformats.org/markup-compatibility/2006" xmlns:p14="http://schemas.microsoft.com/office/powerpoint/2010/main">
    <mc:Choice Requires="p14">
      <p:transition spd="slow" p14:dur="2000" advTm="117851"/>
    </mc:Choice>
    <mc:Fallback xmlns="">
      <p:transition spd="slow" advTm="11785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5 Key Factors for Success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91" y="5810448"/>
            <a:ext cx="1478280" cy="914400"/>
          </a:xfrm>
          <a:prstGeom prst="rect">
            <a:avLst/>
          </a:prstGeom>
        </p:spPr>
      </p:pic>
      <p:pic>
        <p:nvPicPr>
          <p:cNvPr id="3" name="Picture 2"/>
          <p:cNvPicPr>
            <a:picLocks noChangeAspect="1"/>
          </p:cNvPicPr>
          <p:nvPr/>
        </p:nvPicPr>
        <p:blipFill>
          <a:blip r:embed="rId3"/>
          <a:stretch>
            <a:fillRect/>
          </a:stretch>
        </p:blipFill>
        <p:spPr>
          <a:xfrm>
            <a:off x="2629193" y="2049576"/>
            <a:ext cx="6819608" cy="2388190"/>
          </a:xfrm>
          <a:prstGeom prst="rect">
            <a:avLst/>
          </a:prstGeom>
        </p:spPr>
      </p:pic>
    </p:spTree>
    <p:extLst>
      <p:ext uri="{BB962C8B-B14F-4D97-AF65-F5344CB8AC3E}">
        <p14:creationId xmlns:p14="http://schemas.microsoft.com/office/powerpoint/2010/main" val="4150379128"/>
      </p:ext>
    </p:extLst>
  </p:cSld>
  <p:clrMapOvr>
    <a:masterClrMapping/>
  </p:clrMapOvr>
  <mc:AlternateContent xmlns:mc="http://schemas.openxmlformats.org/markup-compatibility/2006" xmlns:p14="http://schemas.microsoft.com/office/powerpoint/2010/main">
    <mc:Choice Requires="p14">
      <p:transition spd="slow" p14:dur="2000" advTm="29806"/>
    </mc:Choice>
    <mc:Fallback xmlns="">
      <p:transition spd="slow" advTm="29806"/>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74" t="580" r="805" b="1947"/>
          <a:stretch/>
        </p:blipFill>
        <p:spPr>
          <a:xfrm>
            <a:off x="1166368" y="820261"/>
            <a:ext cx="10025887" cy="5730327"/>
          </a:xfrm>
          <a:prstGeom prst="rect">
            <a:avLst/>
          </a:prstGeom>
        </p:spPr>
      </p:pic>
      <p:sp>
        <p:nvSpPr>
          <p:cNvPr id="2" name="Title 1"/>
          <p:cNvSpPr>
            <a:spLocks noGrp="1"/>
          </p:cNvSpPr>
          <p:nvPr>
            <p:ph type="title"/>
          </p:nvPr>
        </p:nvSpPr>
        <p:spPr/>
        <p:txBody>
          <a:bodyPr/>
          <a:lstStyle/>
          <a:p>
            <a:r>
              <a:rPr lang="en-GB" dirty="0"/>
              <a:t>Alignment with RIBA Plan of Work</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91" y="5789428"/>
            <a:ext cx="1478280" cy="914400"/>
          </a:xfrm>
          <a:prstGeom prst="rect">
            <a:avLst/>
          </a:prstGeom>
        </p:spPr>
      </p:pic>
    </p:spTree>
    <p:extLst>
      <p:ext uri="{BB962C8B-B14F-4D97-AF65-F5344CB8AC3E}">
        <p14:creationId xmlns:p14="http://schemas.microsoft.com/office/powerpoint/2010/main" val="462274231"/>
      </p:ext>
    </p:extLst>
  </p:cSld>
  <p:clrMapOvr>
    <a:masterClrMapping/>
  </p:clrMapOvr>
  <mc:AlternateContent xmlns:mc="http://schemas.openxmlformats.org/markup-compatibility/2006" xmlns:p14="http://schemas.microsoft.com/office/powerpoint/2010/main">
    <mc:Choice Requires="p14">
      <p:transition spd="slow" p14:dur="2000" advTm="91837"/>
    </mc:Choice>
    <mc:Fallback xmlns="">
      <p:transition spd="slow" advTm="91837"/>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47" y="155886"/>
            <a:ext cx="9600000" cy="521009"/>
          </a:xfrm>
        </p:spPr>
        <p:txBody>
          <a:bodyPr/>
          <a:lstStyle/>
          <a:p>
            <a:r>
              <a:rPr lang="en-GB" dirty="0"/>
              <a:t>Aspiration?</a:t>
            </a:r>
          </a:p>
        </p:txBody>
      </p:sp>
      <p:graphicFrame>
        <p:nvGraphicFramePr>
          <p:cNvPr id="11" name="Diagram 10"/>
          <p:cNvGraphicFramePr/>
          <p:nvPr>
            <p:extLst>
              <p:ext uri="{D42A27DB-BD31-4B8C-83A1-F6EECF244321}">
                <p14:modId xmlns:p14="http://schemas.microsoft.com/office/powerpoint/2010/main" val="3226392228"/>
              </p:ext>
            </p:extLst>
          </p:nvPr>
        </p:nvGraphicFramePr>
        <p:xfrm>
          <a:off x="1297138" y="-481101"/>
          <a:ext cx="8067677" cy="4111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bwMode="auto">
          <a:xfrm>
            <a:off x="1354289" y="2122196"/>
            <a:ext cx="1778879" cy="1566765"/>
          </a:xfrm>
          <a:prstGeom prst="rect">
            <a:avLst/>
          </a:prstGeom>
          <a:noFill/>
          <a:ln w="19050">
            <a:solidFill>
              <a:srgbClr val="7AC142"/>
            </a:solidFill>
          </a:ln>
          <a:extLst>
            <a:ext uri="{FAA26D3D-D897-4be2-8F04-BA451C77F1D7}">
              <ma14:placeholderFlag xmlns="" xmlns:ma14="http://schemas.microsoft.com/office/mac/drawingml/2011/main" val="1"/>
            </a:ext>
          </a:extLst>
        </p:spPr>
        <p:txBody>
          <a:bodyPr vert="horz" wrap="square" lIns="108000" tIns="72000" rIns="72000" bIns="72000" numCol="1" rtlCol="0" anchor="t" anchorCtr="0" compatLnSpc="1">
            <a:prstTxWarp prst="textNoShape">
              <a:avLst/>
            </a:prstTxWarp>
            <a:noAutofit/>
          </a:bodyPr>
          <a:lstStyle/>
          <a:p>
            <a:pPr>
              <a:lnSpc>
                <a:spcPts val="1700"/>
              </a:lnSpc>
              <a:spcAft>
                <a:spcPts val="600"/>
              </a:spcAft>
            </a:pPr>
            <a:r>
              <a:rPr lang="en-GB" sz="1400" dirty="0">
                <a:solidFill>
                  <a:srgbClr val="4E504F"/>
                </a:solidFill>
                <a:ea typeface="Arial" charset="0"/>
                <a:cs typeface="Arial" charset="0"/>
              </a:rPr>
              <a:t>Energy</a:t>
            </a:r>
            <a:endParaRPr lang="en-GB" sz="1400" baseline="30000" dirty="0">
              <a:solidFill>
                <a:srgbClr val="4E504F"/>
              </a:solidFill>
              <a:ea typeface="Arial" charset="0"/>
              <a:cs typeface="Arial" charset="0"/>
            </a:endParaRPr>
          </a:p>
        </p:txBody>
      </p:sp>
      <p:sp>
        <p:nvSpPr>
          <p:cNvPr id="13" name="TextBox 12"/>
          <p:cNvSpPr txBox="1"/>
          <p:nvPr/>
        </p:nvSpPr>
        <p:spPr bwMode="auto">
          <a:xfrm>
            <a:off x="3421214" y="2122196"/>
            <a:ext cx="1819276" cy="1566765"/>
          </a:xfrm>
          <a:prstGeom prst="rect">
            <a:avLst/>
          </a:prstGeom>
          <a:noFill/>
          <a:ln w="19050">
            <a:solidFill>
              <a:srgbClr val="7AC142"/>
            </a:solidFill>
          </a:ln>
          <a:extLst>
            <a:ext uri="{FAA26D3D-D897-4be2-8F04-BA451C77F1D7}">
              <ma14:placeholderFlag xmlns="" xmlns:ma14="http://schemas.microsoft.com/office/mac/drawingml/2011/main" val="1"/>
            </a:ext>
          </a:extLst>
        </p:spPr>
        <p:txBody>
          <a:bodyPr vert="horz" wrap="square" lIns="108000" tIns="72000" rIns="72000" bIns="72000" numCol="1" rtlCol="0" anchor="t" anchorCtr="0" compatLnSpc="1">
            <a:prstTxWarp prst="textNoShape">
              <a:avLst/>
            </a:prstTxWarp>
            <a:noAutofit/>
          </a:bodyPr>
          <a:lstStyle/>
          <a:p>
            <a:pPr>
              <a:lnSpc>
                <a:spcPts val="1700"/>
              </a:lnSpc>
              <a:spcAft>
                <a:spcPts val="600"/>
              </a:spcAft>
            </a:pPr>
            <a:r>
              <a:rPr lang="en-GB" sz="1400" dirty="0">
                <a:solidFill>
                  <a:srgbClr val="4E504F"/>
                </a:solidFill>
                <a:ea typeface="Arial" charset="0"/>
                <a:cs typeface="Arial" charset="0"/>
              </a:rPr>
              <a:t>+</a:t>
            </a:r>
          </a:p>
          <a:p>
            <a:pPr>
              <a:lnSpc>
                <a:spcPts val="1700"/>
              </a:lnSpc>
              <a:spcAft>
                <a:spcPts val="600"/>
              </a:spcAft>
            </a:pPr>
            <a:r>
              <a:rPr lang="en-GB" sz="1400" dirty="0">
                <a:solidFill>
                  <a:srgbClr val="4E504F"/>
                </a:solidFill>
                <a:ea typeface="Arial" charset="0"/>
                <a:cs typeface="Arial" charset="0"/>
              </a:rPr>
              <a:t>Carbon</a:t>
            </a:r>
            <a:endParaRPr lang="en-GB" sz="1400" baseline="30000" dirty="0">
              <a:solidFill>
                <a:srgbClr val="4E504F"/>
              </a:solidFill>
              <a:ea typeface="Arial" charset="0"/>
              <a:cs typeface="Arial" charset="0"/>
            </a:endParaRPr>
          </a:p>
          <a:p>
            <a:pPr>
              <a:lnSpc>
                <a:spcPts val="1700"/>
              </a:lnSpc>
              <a:spcAft>
                <a:spcPts val="600"/>
              </a:spcAft>
            </a:pPr>
            <a:r>
              <a:rPr lang="en-GB" sz="1400" dirty="0">
                <a:solidFill>
                  <a:srgbClr val="4E504F"/>
                </a:solidFill>
                <a:ea typeface="Arial" charset="0"/>
                <a:cs typeface="Arial" charset="0"/>
              </a:rPr>
              <a:t>Water</a:t>
            </a:r>
          </a:p>
          <a:p>
            <a:pPr>
              <a:lnSpc>
                <a:spcPts val="1700"/>
              </a:lnSpc>
              <a:spcAft>
                <a:spcPts val="600"/>
              </a:spcAft>
            </a:pPr>
            <a:r>
              <a:rPr lang="en-GB" sz="1400" dirty="0">
                <a:solidFill>
                  <a:srgbClr val="4E504F"/>
                </a:solidFill>
                <a:ea typeface="Arial" charset="0"/>
                <a:cs typeface="Arial" charset="0"/>
              </a:rPr>
              <a:t>Waste</a:t>
            </a:r>
          </a:p>
          <a:p>
            <a:pPr>
              <a:lnSpc>
                <a:spcPts val="1700"/>
              </a:lnSpc>
              <a:spcAft>
                <a:spcPts val="600"/>
              </a:spcAft>
            </a:pPr>
            <a:r>
              <a:rPr lang="en-GB" sz="1400" dirty="0">
                <a:solidFill>
                  <a:srgbClr val="4E504F"/>
                </a:solidFill>
                <a:ea typeface="Arial" charset="0"/>
                <a:cs typeface="Arial" charset="0"/>
              </a:rPr>
              <a:t>Indoor Air Quality</a:t>
            </a:r>
          </a:p>
          <a:p>
            <a:pPr algn="l">
              <a:lnSpc>
                <a:spcPts val="1700"/>
              </a:lnSpc>
              <a:spcAft>
                <a:spcPts val="600"/>
              </a:spcAft>
            </a:pPr>
            <a:endParaRPr lang="en-GB" sz="1400" dirty="0">
              <a:solidFill>
                <a:srgbClr val="4E504F"/>
              </a:solidFill>
              <a:ea typeface="Arial" charset="0"/>
              <a:cs typeface="Arial" charset="0"/>
            </a:endParaRPr>
          </a:p>
        </p:txBody>
      </p:sp>
      <p:sp>
        <p:nvSpPr>
          <p:cNvPr id="14" name="TextBox 13"/>
          <p:cNvSpPr txBox="1"/>
          <p:nvPr/>
        </p:nvSpPr>
        <p:spPr bwMode="auto">
          <a:xfrm>
            <a:off x="5528536" y="2122196"/>
            <a:ext cx="1819276" cy="1566765"/>
          </a:xfrm>
          <a:prstGeom prst="rect">
            <a:avLst/>
          </a:prstGeom>
          <a:noFill/>
          <a:ln w="19050">
            <a:solidFill>
              <a:srgbClr val="7AC142"/>
            </a:solidFill>
          </a:ln>
          <a:extLst>
            <a:ext uri="{FAA26D3D-D897-4be2-8F04-BA451C77F1D7}">
              <ma14:placeholderFlag xmlns="" xmlns:ma14="http://schemas.microsoft.com/office/mac/drawingml/2011/main" val="1"/>
            </a:ext>
          </a:extLst>
        </p:spPr>
        <p:txBody>
          <a:bodyPr vert="horz" wrap="square" lIns="108000" tIns="72000" rIns="72000" bIns="72000" numCol="1" rtlCol="0" anchor="t" anchorCtr="0" compatLnSpc="1">
            <a:prstTxWarp prst="textNoShape">
              <a:avLst/>
            </a:prstTxWarp>
            <a:noAutofit/>
          </a:bodyPr>
          <a:lstStyle/>
          <a:p>
            <a:pPr>
              <a:lnSpc>
                <a:spcPts val="1700"/>
              </a:lnSpc>
              <a:spcAft>
                <a:spcPts val="600"/>
              </a:spcAft>
            </a:pPr>
            <a:r>
              <a:rPr lang="en-GB" sz="1400" dirty="0">
                <a:solidFill>
                  <a:srgbClr val="4E504F"/>
                </a:solidFill>
                <a:ea typeface="Arial" charset="0"/>
                <a:cs typeface="Arial" charset="0"/>
              </a:rPr>
              <a:t>+</a:t>
            </a:r>
          </a:p>
          <a:p>
            <a:pPr>
              <a:lnSpc>
                <a:spcPts val="1700"/>
              </a:lnSpc>
              <a:spcAft>
                <a:spcPts val="600"/>
              </a:spcAft>
            </a:pPr>
            <a:r>
              <a:rPr lang="en-GB" sz="1400" dirty="0">
                <a:solidFill>
                  <a:srgbClr val="4E504F"/>
                </a:solidFill>
                <a:ea typeface="Arial" charset="0"/>
                <a:cs typeface="Arial" charset="0"/>
              </a:rPr>
              <a:t>Wellbeing</a:t>
            </a:r>
          </a:p>
          <a:p>
            <a:pPr>
              <a:lnSpc>
                <a:spcPts val="1700"/>
              </a:lnSpc>
              <a:spcAft>
                <a:spcPts val="600"/>
              </a:spcAft>
            </a:pPr>
            <a:r>
              <a:rPr lang="en-GB" sz="1400" dirty="0">
                <a:solidFill>
                  <a:srgbClr val="4E504F"/>
                </a:solidFill>
                <a:ea typeface="Arial" charset="0"/>
                <a:cs typeface="Arial" charset="0"/>
              </a:rPr>
              <a:t>Catering</a:t>
            </a:r>
          </a:p>
          <a:p>
            <a:pPr>
              <a:lnSpc>
                <a:spcPts val="1700"/>
              </a:lnSpc>
              <a:spcAft>
                <a:spcPts val="600"/>
              </a:spcAft>
            </a:pPr>
            <a:r>
              <a:rPr lang="en-GB" sz="1400" dirty="0">
                <a:solidFill>
                  <a:srgbClr val="4E504F"/>
                </a:solidFill>
                <a:ea typeface="Arial" charset="0"/>
                <a:cs typeface="Arial" charset="0"/>
              </a:rPr>
              <a:t>Carbon footprint</a:t>
            </a:r>
          </a:p>
          <a:p>
            <a:pPr>
              <a:lnSpc>
                <a:spcPts val="1700"/>
              </a:lnSpc>
              <a:spcAft>
                <a:spcPts val="600"/>
              </a:spcAft>
            </a:pPr>
            <a:r>
              <a:rPr lang="en-GB" sz="1400" dirty="0">
                <a:solidFill>
                  <a:srgbClr val="4E504F"/>
                </a:solidFill>
                <a:ea typeface="Arial" charset="0"/>
                <a:cs typeface="Arial" charset="0"/>
              </a:rPr>
              <a:t>Green capital</a:t>
            </a:r>
          </a:p>
          <a:p>
            <a:pPr algn="l">
              <a:lnSpc>
                <a:spcPts val="1700"/>
              </a:lnSpc>
              <a:spcAft>
                <a:spcPts val="600"/>
              </a:spcAft>
            </a:pPr>
            <a:endParaRPr lang="en-GB" sz="1400" dirty="0">
              <a:solidFill>
                <a:srgbClr val="4E504F"/>
              </a:solidFill>
              <a:ea typeface="Arial" charset="0"/>
              <a:cs typeface="Arial" charset="0"/>
            </a:endParaRPr>
          </a:p>
          <a:p>
            <a:pPr marL="285750" indent="-285750" algn="l">
              <a:lnSpc>
                <a:spcPts val="1700"/>
              </a:lnSpc>
              <a:spcAft>
                <a:spcPts val="600"/>
              </a:spcAft>
              <a:buFont typeface="Arial" panose="020B0604020202020204" pitchFamily="34" charset="0"/>
              <a:buChar char="•"/>
            </a:pPr>
            <a:endParaRPr lang="en-GB" sz="1400" dirty="0">
              <a:solidFill>
                <a:srgbClr val="4E504F"/>
              </a:solidFill>
              <a:latin typeface="Trebuchet MS"/>
            </a:endParaRPr>
          </a:p>
          <a:p>
            <a:pPr marL="285750" indent="-285750" algn="l">
              <a:lnSpc>
                <a:spcPts val="1700"/>
              </a:lnSpc>
              <a:spcAft>
                <a:spcPts val="600"/>
              </a:spcAft>
              <a:buFont typeface="Arial" panose="020B0604020202020204" pitchFamily="34" charset="0"/>
              <a:buChar char="•"/>
            </a:pPr>
            <a:endParaRPr lang="en-GB" sz="1400" dirty="0">
              <a:solidFill>
                <a:srgbClr val="4E504F"/>
              </a:solidFill>
              <a:latin typeface="Trebuchet MS"/>
            </a:endParaRPr>
          </a:p>
        </p:txBody>
      </p:sp>
      <p:sp>
        <p:nvSpPr>
          <p:cNvPr id="15" name="TextBox 14"/>
          <p:cNvSpPr txBox="1"/>
          <p:nvPr/>
        </p:nvSpPr>
        <p:spPr bwMode="auto">
          <a:xfrm>
            <a:off x="7545539" y="2122196"/>
            <a:ext cx="1819276" cy="1566765"/>
          </a:xfrm>
          <a:prstGeom prst="rect">
            <a:avLst/>
          </a:prstGeom>
          <a:noFill/>
          <a:ln w="19050">
            <a:solidFill>
              <a:srgbClr val="7AC142"/>
            </a:solidFill>
          </a:ln>
          <a:extLst>
            <a:ext uri="{FAA26D3D-D897-4be2-8F04-BA451C77F1D7}">
              <ma14:placeholderFlag xmlns="" xmlns:ma14="http://schemas.microsoft.com/office/mac/drawingml/2011/main" val="1"/>
            </a:ext>
          </a:extLst>
        </p:spPr>
        <p:txBody>
          <a:bodyPr vert="horz" wrap="square" lIns="108000" tIns="72000" rIns="72000" bIns="72000" numCol="1" rtlCol="0" anchor="t" anchorCtr="0" compatLnSpc="1">
            <a:prstTxWarp prst="textNoShape">
              <a:avLst/>
            </a:prstTxWarp>
            <a:noAutofit/>
          </a:bodyPr>
          <a:lstStyle/>
          <a:p>
            <a:pPr>
              <a:lnSpc>
                <a:spcPts val="1700"/>
              </a:lnSpc>
              <a:spcAft>
                <a:spcPts val="600"/>
              </a:spcAft>
            </a:pPr>
            <a:r>
              <a:rPr lang="en-GB" sz="1400" dirty="0">
                <a:solidFill>
                  <a:srgbClr val="4E504F"/>
                </a:solidFill>
                <a:ea typeface="Arial" charset="0"/>
                <a:cs typeface="Arial" charset="0"/>
              </a:rPr>
              <a:t>+</a:t>
            </a:r>
          </a:p>
          <a:p>
            <a:pPr>
              <a:lnSpc>
                <a:spcPts val="1700"/>
              </a:lnSpc>
              <a:spcAft>
                <a:spcPts val="600"/>
              </a:spcAft>
            </a:pPr>
            <a:r>
              <a:rPr lang="en-GB" sz="1400" dirty="0">
                <a:solidFill>
                  <a:srgbClr val="4E504F"/>
                </a:solidFill>
                <a:ea typeface="Arial" charset="0"/>
                <a:cs typeface="Arial" charset="0"/>
              </a:rPr>
              <a:t>Bespoke metrics that represent value to the occupier, owner, tenant</a:t>
            </a:r>
          </a:p>
        </p:txBody>
      </p:sp>
      <p:sp>
        <p:nvSpPr>
          <p:cNvPr id="16" name="Pentagon 19"/>
          <p:cNvSpPr/>
          <p:nvPr/>
        </p:nvSpPr>
        <p:spPr bwMode="auto">
          <a:xfrm>
            <a:off x="1354289" y="3803261"/>
            <a:ext cx="8010526" cy="323850"/>
          </a:xfrm>
          <a:prstGeom prst="homePlate">
            <a:avLst/>
          </a:prstGeom>
          <a:solidFill>
            <a:srgbClr val="7AC14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solidFill>
                  <a:schemeClr val="bg1"/>
                </a:solidFill>
                <a:latin typeface="+mn-lt"/>
              </a:rPr>
              <a:t>INCREASING MATURITY</a:t>
            </a:r>
            <a:endParaRPr kumimoji="0" lang="en-GB" sz="2000" b="0" i="0" u="none" strike="noStrike" cap="none" normalizeH="0" baseline="0" dirty="0">
              <a:ln>
                <a:noFill/>
              </a:ln>
              <a:solidFill>
                <a:schemeClr val="bg1"/>
              </a:solidFill>
              <a:effectLst/>
              <a:latin typeface="+mn-lt"/>
            </a:endParaRPr>
          </a:p>
        </p:txBody>
      </p:sp>
      <p:sp>
        <p:nvSpPr>
          <p:cNvPr id="18" name="Rectangle 17"/>
          <p:cNvSpPr/>
          <p:nvPr/>
        </p:nvSpPr>
        <p:spPr>
          <a:xfrm>
            <a:off x="851905" y="4531200"/>
            <a:ext cx="10363200" cy="1938992"/>
          </a:xfrm>
          <a:prstGeom prst="rect">
            <a:avLst/>
          </a:prstGeom>
        </p:spPr>
        <p:txBody>
          <a:bodyPr wrap="square">
            <a:spAutoFit/>
          </a:bodyPr>
          <a:lstStyle/>
          <a:p>
            <a:r>
              <a:rPr lang="en-US" sz="2400" dirty="0"/>
              <a:t>Setting a simple target – at the very least for energy use (kWh/m</a:t>
            </a:r>
            <a:r>
              <a:rPr lang="en-US" sz="2400" baseline="30000" dirty="0"/>
              <a:t>2</a:t>
            </a:r>
            <a:r>
              <a:rPr lang="en-US" sz="2400" dirty="0"/>
              <a:t>) helps to create a common language and shared aspirations across the delivery process</a:t>
            </a:r>
          </a:p>
          <a:p>
            <a:endParaRPr lang="en-US" sz="2400" dirty="0"/>
          </a:p>
          <a:p>
            <a:r>
              <a:rPr lang="en-GB" sz="2400" dirty="0"/>
              <a:t>An experienced design team can advise on this using benchmarks and an understanding of your operations</a:t>
            </a:r>
          </a:p>
        </p:txBody>
      </p:sp>
      <p:pic>
        <p:nvPicPr>
          <p:cNvPr id="19" name="Picture 18"/>
          <p:cNvPicPr/>
          <p:nvPr/>
        </p:nvPicPr>
        <p:blipFill>
          <a:blip r:embed="rId7" cstate="print">
            <a:extLst>
              <a:ext uri="{28A0092B-C50C-407E-A947-70E740481C1C}">
                <a14:useLocalDpi xmlns:a14="http://schemas.microsoft.com/office/drawing/2010/main" val="0"/>
              </a:ext>
            </a:extLst>
          </a:blip>
          <a:stretch>
            <a:fillRect/>
          </a:stretch>
        </p:blipFill>
        <p:spPr>
          <a:xfrm>
            <a:off x="9562542" y="2122196"/>
            <a:ext cx="1643553" cy="1599994"/>
          </a:xfrm>
          <a:prstGeom prst="rect">
            <a:avLst/>
          </a:prstGeom>
        </p:spPr>
      </p:pic>
    </p:spTree>
    <p:extLst>
      <p:ext uri="{BB962C8B-B14F-4D97-AF65-F5344CB8AC3E}">
        <p14:creationId xmlns:p14="http://schemas.microsoft.com/office/powerpoint/2010/main" val="1419637404"/>
      </p:ext>
    </p:extLst>
  </p:cSld>
  <p:clrMapOvr>
    <a:masterClrMapping/>
  </p:clrMapOvr>
  <mc:AlternateContent xmlns:mc="http://schemas.openxmlformats.org/markup-compatibility/2006" xmlns:p14="http://schemas.microsoft.com/office/powerpoint/2010/main">
    <mc:Choice Requires="p14">
      <p:transition spd="slow" p14:dur="2000" advTm="78524"/>
    </mc:Choice>
    <mc:Fallback xmlns="">
      <p:transition spd="slow" advTm="7852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Control</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927" y="888201"/>
            <a:ext cx="4896884" cy="1907206"/>
          </a:xfrm>
          <a:prstGeom prst="rect">
            <a:avLst/>
          </a:prstGeom>
        </p:spPr>
      </p:pic>
      <p:sp>
        <p:nvSpPr>
          <p:cNvPr id="3" name="Rectangle 2"/>
          <p:cNvSpPr/>
          <p:nvPr/>
        </p:nvSpPr>
        <p:spPr>
          <a:xfrm>
            <a:off x="1597152" y="3248530"/>
            <a:ext cx="9558528" cy="3416320"/>
          </a:xfrm>
          <a:prstGeom prst="rect">
            <a:avLst/>
          </a:prstGeom>
        </p:spPr>
        <p:txBody>
          <a:bodyPr wrap="square">
            <a:spAutoFit/>
          </a:bodyPr>
          <a:lstStyle/>
          <a:p>
            <a:r>
              <a:rPr lang="en-US" sz="2400" dirty="0"/>
              <a:t>Collaborative contracting, with performance guaranteed and control maintained throughout the delivery process helps to ensure predictable outcomes</a:t>
            </a:r>
          </a:p>
          <a:p>
            <a:endParaRPr lang="en-US" sz="2400" dirty="0"/>
          </a:p>
          <a:p>
            <a:r>
              <a:rPr lang="en-GB" sz="2400" dirty="0"/>
              <a:t>Ensure that the requirement to meet operational performance targets is included in all contracts that govern the supply chain</a:t>
            </a:r>
          </a:p>
          <a:p>
            <a:endParaRPr lang="en-GB" sz="2400" dirty="0"/>
          </a:p>
          <a:p>
            <a:r>
              <a:rPr lang="en-GB" sz="2400" dirty="0"/>
              <a:t>Ensure that performance against the top level performance indicators is monitored throughout the process and reported to the senior level</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203" b="1715"/>
          <a:stretch/>
        </p:blipFill>
        <p:spPr>
          <a:xfrm>
            <a:off x="5651716" y="888201"/>
            <a:ext cx="2913757" cy="19038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5378" y="887246"/>
            <a:ext cx="2829886" cy="1904780"/>
          </a:xfrm>
          <a:prstGeom prst="rect">
            <a:avLst/>
          </a:prstGeom>
        </p:spPr>
      </p:pic>
    </p:spTree>
    <p:extLst>
      <p:ext uri="{BB962C8B-B14F-4D97-AF65-F5344CB8AC3E}">
        <p14:creationId xmlns:p14="http://schemas.microsoft.com/office/powerpoint/2010/main" val="97025607"/>
      </p:ext>
    </p:extLst>
  </p:cSld>
  <p:clrMapOvr>
    <a:masterClrMapping/>
  </p:clrMapOvr>
  <mc:AlternateContent xmlns:mc="http://schemas.openxmlformats.org/markup-compatibility/2006" xmlns:p14="http://schemas.microsoft.com/office/powerpoint/2010/main">
    <mc:Choice Requires="p14">
      <p:transition spd="slow" p14:dur="2000" advTm="33560"/>
    </mc:Choice>
    <mc:Fallback xmlns="">
      <p:transition spd="slow" advTm="3356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for Performance</a:t>
            </a:r>
          </a:p>
        </p:txBody>
      </p:sp>
      <p:sp>
        <p:nvSpPr>
          <p:cNvPr id="3" name="Rectangle 2"/>
          <p:cNvSpPr/>
          <p:nvPr/>
        </p:nvSpPr>
        <p:spPr>
          <a:xfrm>
            <a:off x="1128690" y="726272"/>
            <a:ext cx="10476931" cy="2677656"/>
          </a:xfrm>
          <a:prstGeom prst="rect">
            <a:avLst/>
          </a:prstGeom>
        </p:spPr>
        <p:txBody>
          <a:bodyPr wrap="square">
            <a:spAutoFit/>
          </a:bodyPr>
          <a:lstStyle/>
          <a:p>
            <a:r>
              <a:rPr lang="en-US" sz="2400" dirty="0"/>
              <a:t>Do not design simply for compliance. Performance improves when aspirations are not limited to compliance or, in other words.  </a:t>
            </a:r>
          </a:p>
          <a:p>
            <a:endParaRPr lang="en-US" sz="2400" dirty="0"/>
          </a:p>
          <a:p>
            <a:r>
              <a:rPr lang="en-US" sz="2400" dirty="0"/>
              <a:t>Use real measurable metrics.</a:t>
            </a:r>
          </a:p>
          <a:p>
            <a:endParaRPr lang="en-US" sz="2400" dirty="0"/>
          </a:p>
          <a:p>
            <a:r>
              <a:rPr lang="en-GB" sz="2400" dirty="0"/>
              <a:t>The more certainty around the building’s fit out, uses and operating models, the more accurate the design can be</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7426"/>
          <a:stretch/>
        </p:blipFill>
        <p:spPr>
          <a:xfrm>
            <a:off x="6141490" y="3453305"/>
            <a:ext cx="5717321" cy="3228835"/>
          </a:xfrm>
          <a:prstGeom prst="rect">
            <a:avLst/>
          </a:prstGeom>
        </p:spPr>
      </p:pic>
      <p:pic>
        <p:nvPicPr>
          <p:cNvPr id="15" name="Picture 2" descr="\\cundallimages\Projects\ZZZ0295\EDU0082_N13_tif\EDU0082_N13_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62" b="9764"/>
          <a:stretch/>
        </p:blipFill>
        <p:spPr bwMode="auto">
          <a:xfrm>
            <a:off x="362668" y="3453305"/>
            <a:ext cx="5740151" cy="322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139934"/>
      </p:ext>
    </p:extLst>
  </p:cSld>
  <p:clrMapOvr>
    <a:masterClrMapping/>
  </p:clrMapOvr>
  <mc:AlternateContent xmlns:mc="http://schemas.openxmlformats.org/markup-compatibility/2006" xmlns:p14="http://schemas.microsoft.com/office/powerpoint/2010/main">
    <mc:Choice Requires="p14">
      <p:transition spd="slow" p14:dur="2000" advTm="125716"/>
    </mc:Choice>
    <mc:Fallback xmlns="">
      <p:transition spd="slow" advTm="125716"/>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Feedback</a:t>
            </a:r>
          </a:p>
        </p:txBody>
      </p:sp>
      <p:pic>
        <p:nvPicPr>
          <p:cNvPr id="6" name="Picture 4" descr="https://tctechcrunch2011.files.wordpress.com/2014/01/alimavsco2.png?w=1024&amp;h=69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78" t="12801" r="3944" b="3892"/>
          <a:stretch/>
        </p:blipFill>
        <p:spPr bwMode="auto">
          <a:xfrm>
            <a:off x="6096712" y="909660"/>
            <a:ext cx="5954068" cy="3649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465" y="869656"/>
            <a:ext cx="5549165" cy="3689603"/>
          </a:xfrm>
          <a:prstGeom prst="rect">
            <a:avLst/>
          </a:prstGeom>
        </p:spPr>
      </p:pic>
      <p:sp>
        <p:nvSpPr>
          <p:cNvPr id="8" name="TextBox 7"/>
          <p:cNvSpPr txBox="1"/>
          <p:nvPr/>
        </p:nvSpPr>
        <p:spPr>
          <a:xfrm>
            <a:off x="4309050" y="3863720"/>
            <a:ext cx="2065782" cy="1200329"/>
          </a:xfrm>
          <a:prstGeom prst="rect">
            <a:avLst/>
          </a:prstGeom>
          <a:noFill/>
        </p:spPr>
        <p:txBody>
          <a:bodyPr wrap="square" rtlCol="0">
            <a:spAutoFit/>
          </a:bodyPr>
          <a:lstStyle/>
          <a:p>
            <a:r>
              <a:rPr lang="en-GB" sz="3200" dirty="0" err="1">
                <a:solidFill>
                  <a:srgbClr val="0075B0"/>
                </a:solidFill>
                <a:latin typeface="Arial Narrow" panose="020B0606020202030204" pitchFamily="34" charset="0"/>
              </a:rPr>
              <a:t>IEQube</a:t>
            </a:r>
            <a:r>
              <a:rPr lang="en-GB" sz="3200" baseline="30000" dirty="0" err="1">
                <a:solidFill>
                  <a:srgbClr val="0075B0"/>
                </a:solidFill>
                <a:latin typeface="Arial Narrow" panose="020B0606020202030204" pitchFamily="34" charset="0"/>
              </a:rPr>
              <a:t>TM</a:t>
            </a:r>
            <a:endParaRPr lang="en-GB" sz="3200" baseline="30000" dirty="0">
              <a:solidFill>
                <a:srgbClr val="0075B0"/>
              </a:solidFill>
              <a:latin typeface="Arial Narrow" panose="020B0606020202030204" pitchFamily="34" charset="0"/>
            </a:endParaRPr>
          </a:p>
          <a:p>
            <a:endParaRPr lang="en-GB" sz="2000" dirty="0">
              <a:solidFill>
                <a:srgbClr val="0075B0"/>
              </a:solidFill>
              <a:latin typeface="Arial Narrow" panose="020B0606020202030204" pitchFamily="34" charset="0"/>
            </a:endParaRPr>
          </a:p>
          <a:p>
            <a:endParaRPr lang="en-GB" sz="2000" dirty="0">
              <a:solidFill>
                <a:schemeClr val="bg2">
                  <a:lumMod val="50000"/>
                </a:schemeClr>
              </a:solidFill>
              <a:latin typeface="Arial Narrow" panose="020B0606020202030204" pitchFamily="34" charset="0"/>
            </a:endParaRPr>
          </a:p>
        </p:txBody>
      </p:sp>
      <p:sp>
        <p:nvSpPr>
          <p:cNvPr id="3" name="Rectangle 2"/>
          <p:cNvSpPr/>
          <p:nvPr/>
        </p:nvSpPr>
        <p:spPr>
          <a:xfrm>
            <a:off x="741522" y="4927414"/>
            <a:ext cx="11077434" cy="1569660"/>
          </a:xfrm>
          <a:prstGeom prst="rect">
            <a:avLst/>
          </a:prstGeom>
        </p:spPr>
        <p:txBody>
          <a:bodyPr wrap="square">
            <a:spAutoFit/>
          </a:bodyPr>
          <a:lstStyle/>
          <a:p>
            <a:r>
              <a:rPr lang="en-US" sz="2400" dirty="0"/>
              <a:t>Reciprocal links and a commitment to monitor and feedback, particularly during the handover process, is vital. So too is giving time for well documented building commissioning. ‘Links must be made between operational facilities management (FM) and the design team, and between FM and building occupiers.</a:t>
            </a:r>
          </a:p>
        </p:txBody>
      </p:sp>
    </p:spTree>
    <p:extLst>
      <p:ext uri="{BB962C8B-B14F-4D97-AF65-F5344CB8AC3E}">
        <p14:creationId xmlns:p14="http://schemas.microsoft.com/office/powerpoint/2010/main" val="1441584634"/>
      </p:ext>
    </p:extLst>
  </p:cSld>
  <p:clrMapOvr>
    <a:masterClrMapping/>
  </p:clrMapOvr>
  <mc:AlternateContent xmlns:mc="http://schemas.openxmlformats.org/markup-compatibility/2006" xmlns:p14="http://schemas.microsoft.com/office/powerpoint/2010/main">
    <mc:Choice Requires="p14">
      <p:transition spd="slow" p14:dur="2000" advTm="11275"/>
    </mc:Choice>
    <mc:Fallback xmlns="">
      <p:transition spd="slow" advTm="11275"/>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91" y="5789428"/>
            <a:ext cx="1478280" cy="914400"/>
          </a:xfrm>
          <a:prstGeom prst="rect">
            <a:avLst/>
          </a:prstGeom>
        </p:spPr>
      </p:pic>
      <p:sp>
        <p:nvSpPr>
          <p:cNvPr id="3" name="Rectangle 2"/>
          <p:cNvSpPr/>
          <p:nvPr/>
        </p:nvSpPr>
        <p:spPr>
          <a:xfrm>
            <a:off x="1287440" y="1709216"/>
            <a:ext cx="10272214" cy="3046988"/>
          </a:xfrm>
          <a:prstGeom prst="rect">
            <a:avLst/>
          </a:prstGeom>
        </p:spPr>
        <p:txBody>
          <a:bodyPr wrap="square">
            <a:spAutoFit/>
          </a:bodyPr>
          <a:lstStyle/>
          <a:p>
            <a:r>
              <a:rPr lang="en-US" sz="2400" dirty="0"/>
              <a:t>Improved knowledge, across the whole value chain, supports good outcomes. This is enabled by participating openly in lesson sharing activities</a:t>
            </a:r>
          </a:p>
          <a:p>
            <a:endParaRPr lang="en-US" sz="2400" dirty="0"/>
          </a:p>
          <a:p>
            <a:r>
              <a:rPr lang="en-GB" sz="2400" dirty="0"/>
              <a:t>Ensure that your organisation and delivery partners are appropriately skilled</a:t>
            </a:r>
          </a:p>
          <a:p>
            <a:endParaRPr lang="en-GB" sz="2400" dirty="0"/>
          </a:p>
          <a:p>
            <a:r>
              <a:rPr lang="en-GB" sz="2400" dirty="0"/>
              <a:t>The Board do not need to be experts, but having a client side advisor with experience in good building performance and the mandate to deliver predictable building performance is essential</a:t>
            </a:r>
          </a:p>
        </p:txBody>
      </p:sp>
    </p:spTree>
    <p:extLst>
      <p:ext uri="{BB962C8B-B14F-4D97-AF65-F5344CB8AC3E}">
        <p14:creationId xmlns:p14="http://schemas.microsoft.com/office/powerpoint/2010/main" val="319218831"/>
      </p:ext>
    </p:extLst>
  </p:cSld>
  <p:clrMapOvr>
    <a:masterClrMapping/>
  </p:clrMapOvr>
  <mc:AlternateContent xmlns:mc="http://schemas.openxmlformats.org/markup-compatibility/2006" xmlns:p14="http://schemas.microsoft.com/office/powerpoint/2010/main">
    <mc:Choice Requires="p14">
      <p:transition spd="slow" p14:dur="2000" advTm="55367"/>
    </mc:Choice>
    <mc:Fallback xmlns="">
      <p:transition spd="slow" advTm="55367"/>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362" t="7501" r="8934" b="15589"/>
          <a:stretch/>
        </p:blipFill>
        <p:spPr>
          <a:xfrm>
            <a:off x="-537380" y="-390144"/>
            <a:ext cx="14107927" cy="7975027"/>
          </a:xfrm>
          <a:prstGeom prst="rect">
            <a:avLst/>
          </a:prstGeom>
        </p:spPr>
      </p:pic>
      <p:sp>
        <p:nvSpPr>
          <p:cNvPr id="2" name="Title 1"/>
          <p:cNvSpPr>
            <a:spLocks noGrp="1"/>
          </p:cNvSpPr>
          <p:nvPr>
            <p:ph type="title"/>
          </p:nvPr>
        </p:nvSpPr>
        <p:spPr/>
        <p:txBody>
          <a:bodyPr/>
          <a:lstStyle/>
          <a:p>
            <a:r>
              <a:rPr lang="en-GB" dirty="0"/>
              <a:t>What do we mean by Building Performance?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91" y="5789428"/>
            <a:ext cx="1478280" cy="914400"/>
          </a:xfrm>
          <a:prstGeom prst="rect">
            <a:avLst/>
          </a:prstGeom>
        </p:spPr>
      </p:pic>
      <p:sp>
        <p:nvSpPr>
          <p:cNvPr id="6" name="TextBox 5"/>
          <p:cNvSpPr txBox="1"/>
          <p:nvPr/>
        </p:nvSpPr>
        <p:spPr>
          <a:xfrm>
            <a:off x="1631071" y="1417279"/>
            <a:ext cx="9903339" cy="1815882"/>
          </a:xfrm>
          <a:prstGeom prst="rect">
            <a:avLst/>
          </a:prstGeom>
          <a:noFill/>
        </p:spPr>
        <p:txBody>
          <a:bodyPr wrap="square" rtlCol="0">
            <a:spAutoFit/>
          </a:bodyPr>
          <a:lstStyle/>
          <a:p>
            <a:r>
              <a:rPr lang="en-GB" sz="2800" dirty="0">
                <a:solidFill>
                  <a:schemeClr val="bg1"/>
                </a:solidFill>
              </a:rPr>
              <a:t>It is……….</a:t>
            </a:r>
          </a:p>
          <a:p>
            <a:endParaRPr lang="en-GB" sz="2800" dirty="0">
              <a:solidFill>
                <a:schemeClr val="bg1"/>
              </a:solidFill>
            </a:endParaRPr>
          </a:p>
          <a:p>
            <a:r>
              <a:rPr lang="en-GB" sz="2800" dirty="0">
                <a:solidFill>
                  <a:schemeClr val="bg1"/>
                </a:solidFill>
              </a:rPr>
              <a:t>How well a building performs with respect to its needs and requirements.</a:t>
            </a:r>
          </a:p>
        </p:txBody>
      </p:sp>
      <p:sp>
        <p:nvSpPr>
          <p:cNvPr id="7" name="TextBox 6"/>
          <p:cNvSpPr txBox="1"/>
          <p:nvPr/>
        </p:nvSpPr>
        <p:spPr>
          <a:xfrm>
            <a:off x="1764404" y="4962727"/>
            <a:ext cx="9366891" cy="523220"/>
          </a:xfrm>
          <a:prstGeom prst="rect">
            <a:avLst/>
          </a:prstGeom>
          <a:noFill/>
        </p:spPr>
        <p:txBody>
          <a:bodyPr wrap="square" rtlCol="0">
            <a:spAutoFit/>
          </a:bodyPr>
          <a:lstStyle/>
          <a:p>
            <a:r>
              <a:rPr lang="en-GB" sz="2800" dirty="0">
                <a:solidFill>
                  <a:schemeClr val="bg1"/>
                </a:solidFill>
              </a:rPr>
              <a:t>If we can't guarantee an output………….what use are targets?</a:t>
            </a:r>
          </a:p>
        </p:txBody>
      </p:sp>
    </p:spTree>
    <p:extLst>
      <p:ext uri="{BB962C8B-B14F-4D97-AF65-F5344CB8AC3E}">
        <p14:creationId xmlns:p14="http://schemas.microsoft.com/office/powerpoint/2010/main" val="867410237"/>
      </p:ext>
    </p:extLst>
  </p:cSld>
  <p:clrMapOvr>
    <a:masterClrMapping/>
  </p:clrMapOvr>
  <mc:AlternateContent xmlns:mc="http://schemas.openxmlformats.org/markup-compatibility/2006" xmlns:p14="http://schemas.microsoft.com/office/powerpoint/2010/main">
    <mc:Choice Requires="p14">
      <p:transition spd="slow" p14:dur="2000" advTm="46804"/>
    </mc:Choice>
    <mc:Fallback xmlns="">
      <p:transition spd="slow" advTm="46804"/>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UKGBC Building Performance Task Group</a:t>
            </a:r>
          </a:p>
        </p:txBody>
      </p:sp>
      <p:pic>
        <p:nvPicPr>
          <p:cNvPr id="1026"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95" y="1076341"/>
            <a:ext cx="7283932" cy="536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2"/>
          <p:cNvPicPr>
            <a:picLocks noChangeAspect="1"/>
          </p:cNvPicPr>
          <p:nvPr/>
        </p:nvPicPr>
        <p:blipFill>
          <a:blip r:embed="rId3">
            <a:extLst>
              <a:ext uri="{28A0092B-C50C-407E-A947-70E740481C1C}">
                <a14:useLocalDpi xmlns:a14="http://schemas.microsoft.com/office/drawing/2010/main" val="0"/>
              </a:ext>
            </a:extLst>
          </a:blip>
          <a:srcRect l="25041" r="25041"/>
          <a:stretch>
            <a:fillRect/>
          </a:stretch>
        </p:blipFill>
        <p:spPr>
          <a:xfrm>
            <a:off x="7644727" y="815399"/>
            <a:ext cx="4410000" cy="588842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9906" y="1076341"/>
            <a:ext cx="1478280" cy="914400"/>
          </a:xfrm>
          <a:prstGeom prst="rect">
            <a:avLst/>
          </a:prstGeom>
        </p:spPr>
      </p:pic>
    </p:spTree>
    <p:extLst>
      <p:ext uri="{BB962C8B-B14F-4D97-AF65-F5344CB8AC3E}">
        <p14:creationId xmlns:p14="http://schemas.microsoft.com/office/powerpoint/2010/main" val="3260862724"/>
      </p:ext>
    </p:extLst>
  </p:cSld>
  <p:clrMapOvr>
    <a:masterClrMapping/>
  </p:clrMapOvr>
  <mc:AlternateContent xmlns:mc="http://schemas.openxmlformats.org/markup-compatibility/2006" xmlns:p14="http://schemas.microsoft.com/office/powerpoint/2010/main">
    <mc:Choice Requires="p14">
      <p:transition spd="slow" p14:dur="2000" advTm="124206"/>
    </mc:Choice>
    <mc:Fallback xmlns="">
      <p:transition spd="slow" advTm="12420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Services</a:t>
            </a:r>
          </a:p>
        </p:txBody>
      </p:sp>
      <p:grpSp>
        <p:nvGrpSpPr>
          <p:cNvPr id="7" name="Group 6"/>
          <p:cNvGrpSpPr/>
          <p:nvPr/>
        </p:nvGrpSpPr>
        <p:grpSpPr>
          <a:xfrm>
            <a:off x="217836" y="861498"/>
            <a:ext cx="11787131" cy="5056284"/>
            <a:chOff x="217836" y="1103228"/>
            <a:chExt cx="11787131" cy="5056284"/>
          </a:xfrm>
        </p:grpSpPr>
        <p:pic>
          <p:nvPicPr>
            <p:cNvPr id="9" name="Picture Placeholder 15"/>
            <p:cNvPicPr>
              <a:picLocks noChangeAspect="1"/>
            </p:cNvPicPr>
            <p:nvPr/>
          </p:nvPicPr>
          <p:blipFill>
            <a:blip r:embed="rId2" cstate="print">
              <a:extLst>
                <a:ext uri="{28A0092B-C50C-407E-A947-70E740481C1C}">
                  <a14:useLocalDpi xmlns:a14="http://schemas.microsoft.com/office/drawing/2010/main" val="0"/>
                </a:ext>
              </a:extLst>
            </a:blip>
            <a:srcRect l="3986" r="3986"/>
            <a:stretch>
              <a:fillRect/>
            </a:stretch>
          </p:blipFill>
          <p:spPr>
            <a:xfrm>
              <a:off x="239496" y="1496544"/>
              <a:ext cx="2755332" cy="1902458"/>
            </a:xfrm>
            <a:prstGeom prst="rect">
              <a:avLst/>
            </a:prstGeom>
          </p:spPr>
        </p:pic>
        <p:pic>
          <p:nvPicPr>
            <p:cNvPr id="10" name="Picture Placeholder 53"/>
            <p:cNvPicPr>
              <a:picLocks noChangeAspect="1"/>
            </p:cNvPicPr>
            <p:nvPr/>
          </p:nvPicPr>
          <p:blipFill>
            <a:blip r:embed="rId3">
              <a:extLst>
                <a:ext uri="{28A0092B-C50C-407E-A947-70E740481C1C}">
                  <a14:useLocalDpi xmlns:a14="http://schemas.microsoft.com/office/drawing/2010/main" val="0"/>
                </a:ext>
              </a:extLst>
            </a:blip>
            <a:srcRect l="358" r="358"/>
            <a:stretch>
              <a:fillRect/>
            </a:stretch>
          </p:blipFill>
          <p:spPr>
            <a:xfrm>
              <a:off x="3240008" y="1496544"/>
              <a:ext cx="2755332" cy="1902458"/>
            </a:xfrm>
            <a:prstGeom prst="rect">
              <a:avLst/>
            </a:prstGeom>
          </p:spPr>
        </p:pic>
        <p:pic>
          <p:nvPicPr>
            <p:cNvPr id="11" name="Picture Placeholder 54"/>
            <p:cNvPicPr>
              <a:picLocks noChangeAspect="1"/>
            </p:cNvPicPr>
            <p:nvPr/>
          </p:nvPicPr>
          <p:blipFill>
            <a:blip r:embed="rId4">
              <a:extLst>
                <a:ext uri="{28A0092B-C50C-407E-A947-70E740481C1C}">
                  <a14:useLocalDpi xmlns:a14="http://schemas.microsoft.com/office/drawing/2010/main" val="0"/>
                </a:ext>
              </a:extLst>
            </a:blip>
            <a:srcRect l="358" r="358"/>
            <a:stretch>
              <a:fillRect/>
            </a:stretch>
          </p:blipFill>
          <p:spPr>
            <a:xfrm>
              <a:off x="6240520" y="1496544"/>
              <a:ext cx="2755332" cy="1902458"/>
            </a:xfrm>
            <a:prstGeom prst="rect">
              <a:avLst/>
            </a:prstGeom>
          </p:spPr>
        </p:pic>
        <p:pic>
          <p:nvPicPr>
            <p:cNvPr id="12" name="Picture Placeholder 14"/>
            <p:cNvPicPr>
              <a:picLocks noChangeAspect="1"/>
            </p:cNvPicPr>
            <p:nvPr/>
          </p:nvPicPr>
          <p:blipFill>
            <a:blip r:embed="rId5" cstate="print">
              <a:extLst>
                <a:ext uri="{28A0092B-C50C-407E-A947-70E740481C1C}">
                  <a14:useLocalDpi xmlns:a14="http://schemas.microsoft.com/office/drawing/2010/main" val="0"/>
                </a:ext>
              </a:extLst>
            </a:blip>
            <a:srcRect l="1664" r="1664"/>
            <a:stretch>
              <a:fillRect/>
            </a:stretch>
          </p:blipFill>
          <p:spPr>
            <a:xfrm>
              <a:off x="9241031" y="1496543"/>
              <a:ext cx="2755332" cy="1902458"/>
            </a:xfrm>
            <a:prstGeom prst="rect">
              <a:avLst/>
            </a:prstGeom>
          </p:spPr>
        </p:pic>
        <p:sp>
          <p:nvSpPr>
            <p:cNvPr id="13" name="Rectangle 12"/>
            <p:cNvSpPr/>
            <p:nvPr/>
          </p:nvSpPr>
          <p:spPr>
            <a:xfrm>
              <a:off x="239496" y="3023618"/>
              <a:ext cx="2755332" cy="375383"/>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43"/>
            <p:cNvSpPr txBox="1">
              <a:spLocks/>
            </p:cNvSpPr>
            <p:nvPr/>
          </p:nvSpPr>
          <p:spPr>
            <a:xfrm>
              <a:off x="239496" y="3070363"/>
              <a:ext cx="2755332" cy="328638"/>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100" dirty="0">
                  <a:solidFill>
                    <a:schemeClr val="bg1"/>
                  </a:solidFill>
                </a:rPr>
                <a:t>Building services engineering</a:t>
              </a:r>
            </a:p>
          </p:txBody>
        </p:sp>
        <p:sp>
          <p:nvSpPr>
            <p:cNvPr id="15" name="Rectangle 14"/>
            <p:cNvSpPr/>
            <p:nvPr/>
          </p:nvSpPr>
          <p:spPr>
            <a:xfrm>
              <a:off x="3240008" y="3023618"/>
              <a:ext cx="2755332" cy="375383"/>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3"/>
            <p:cNvSpPr txBox="1">
              <a:spLocks/>
            </p:cNvSpPr>
            <p:nvPr/>
          </p:nvSpPr>
          <p:spPr>
            <a:xfrm>
              <a:off x="3240008" y="3070363"/>
              <a:ext cx="2755332" cy="328638"/>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100" dirty="0">
                  <a:solidFill>
                    <a:schemeClr val="bg1"/>
                  </a:solidFill>
                </a:rPr>
                <a:t>Civil engineering</a:t>
              </a:r>
            </a:p>
          </p:txBody>
        </p:sp>
        <p:sp>
          <p:nvSpPr>
            <p:cNvPr id="17" name="Rectangle 16"/>
            <p:cNvSpPr/>
            <p:nvPr/>
          </p:nvSpPr>
          <p:spPr>
            <a:xfrm>
              <a:off x="6240519" y="3023618"/>
              <a:ext cx="2755332" cy="375383"/>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43"/>
            <p:cNvSpPr txBox="1">
              <a:spLocks/>
            </p:cNvSpPr>
            <p:nvPr/>
          </p:nvSpPr>
          <p:spPr>
            <a:xfrm>
              <a:off x="6240519" y="3070363"/>
              <a:ext cx="2755332" cy="328638"/>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100" dirty="0">
                  <a:solidFill>
                    <a:schemeClr val="bg1"/>
                  </a:solidFill>
                </a:rPr>
                <a:t>Structural engineering</a:t>
              </a:r>
            </a:p>
          </p:txBody>
        </p:sp>
        <p:sp>
          <p:nvSpPr>
            <p:cNvPr id="19" name="Rectangle 18"/>
            <p:cNvSpPr/>
            <p:nvPr/>
          </p:nvSpPr>
          <p:spPr>
            <a:xfrm>
              <a:off x="9241031" y="3023618"/>
              <a:ext cx="2755332" cy="375383"/>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3"/>
            <p:cNvSpPr txBox="1">
              <a:spLocks/>
            </p:cNvSpPr>
            <p:nvPr/>
          </p:nvSpPr>
          <p:spPr>
            <a:xfrm>
              <a:off x="9241031" y="3070363"/>
              <a:ext cx="2755332" cy="328638"/>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100" dirty="0">
                  <a:solidFill>
                    <a:schemeClr val="bg1"/>
                  </a:solidFill>
                </a:rPr>
                <a:t>Sustainable design</a:t>
              </a:r>
            </a:p>
          </p:txBody>
        </p:sp>
        <p:grpSp>
          <p:nvGrpSpPr>
            <p:cNvPr id="21" name="Group 20"/>
            <p:cNvGrpSpPr>
              <a:grpSpLocks noChangeAspect="1"/>
            </p:cNvGrpSpPr>
            <p:nvPr/>
          </p:nvGrpSpPr>
          <p:grpSpPr>
            <a:xfrm>
              <a:off x="239496" y="3918475"/>
              <a:ext cx="11765471" cy="2241037"/>
              <a:chOff x="239496" y="3088734"/>
              <a:chExt cx="13177632" cy="2510019"/>
            </a:xfrm>
          </p:grpSpPr>
          <p:pic>
            <p:nvPicPr>
              <p:cNvPr id="24" name="Picture Placeholder 32"/>
              <p:cNvPicPr>
                <a:picLocks noChangeAspect="1"/>
              </p:cNvPicPr>
              <p:nvPr/>
            </p:nvPicPr>
            <p:blipFill rotWithShape="1">
              <a:blip r:embed="rId6">
                <a:extLst>
                  <a:ext uri="{28A0092B-C50C-407E-A947-70E740481C1C}">
                    <a14:useLocalDpi xmlns:a14="http://schemas.microsoft.com/office/drawing/2010/main" val="0"/>
                  </a:ext>
                </a:extLst>
              </a:blip>
              <a:srcRect l="14260" t="10" r="14976"/>
              <a:stretch/>
            </p:blipFill>
            <p:spPr>
              <a:xfrm>
                <a:off x="11709334" y="4423422"/>
                <a:ext cx="1699200" cy="1144850"/>
              </a:xfrm>
              <a:prstGeom prst="rect">
                <a:avLst/>
              </a:prstGeom>
            </p:spPr>
          </p:pic>
          <p:pic>
            <p:nvPicPr>
              <p:cNvPr id="25" name="Picture Placeholder 34"/>
              <p:cNvPicPr>
                <a:picLocks noChangeAspect="1"/>
              </p:cNvPicPr>
              <p:nvPr/>
            </p:nvPicPr>
            <p:blipFill rotWithShape="1">
              <a:blip r:embed="rId7">
                <a:extLst>
                  <a:ext uri="{28A0092B-C50C-407E-A947-70E740481C1C}">
                    <a14:useLocalDpi xmlns:a14="http://schemas.microsoft.com/office/drawing/2010/main" val="0"/>
                  </a:ext>
                </a:extLst>
              </a:blip>
              <a:srcRect l="3312" t="10" r="25161"/>
              <a:stretch/>
            </p:blipFill>
            <p:spPr>
              <a:xfrm>
                <a:off x="11697464" y="3092115"/>
                <a:ext cx="1699200" cy="1132644"/>
              </a:xfrm>
              <a:prstGeom prst="rect">
                <a:avLst/>
              </a:prstGeom>
            </p:spPr>
          </p:pic>
          <p:pic>
            <p:nvPicPr>
              <p:cNvPr id="26" name="Picture Placeholder 43"/>
              <p:cNvPicPr>
                <a:picLocks noChangeAspect="1"/>
              </p:cNvPicPr>
              <p:nvPr/>
            </p:nvPicPr>
            <p:blipFill rotWithShape="1">
              <a:blip r:embed="rId8">
                <a:extLst>
                  <a:ext uri="{28A0092B-C50C-407E-A947-70E740481C1C}">
                    <a14:useLocalDpi xmlns:a14="http://schemas.microsoft.com/office/drawing/2010/main" val="0"/>
                  </a:ext>
                </a:extLst>
              </a:blip>
              <a:srcRect l="14246" t="131" r="14246"/>
              <a:stretch/>
            </p:blipFill>
            <p:spPr>
              <a:xfrm>
                <a:off x="9784688" y="4442874"/>
                <a:ext cx="1699200" cy="1135399"/>
              </a:xfrm>
              <a:prstGeom prst="rect">
                <a:avLst/>
              </a:prstGeom>
            </p:spPr>
          </p:pic>
          <p:pic>
            <p:nvPicPr>
              <p:cNvPr id="27" name="Picture Placeholder 13"/>
              <p:cNvPicPr>
                <a:picLocks noChangeAspect="1"/>
              </p:cNvPicPr>
              <p:nvPr/>
            </p:nvPicPr>
            <p:blipFill rotWithShape="1">
              <a:blip r:embed="rId9" cstate="print">
                <a:extLst>
                  <a:ext uri="{28A0092B-C50C-407E-A947-70E740481C1C}">
                    <a14:useLocalDpi xmlns:a14="http://schemas.microsoft.com/office/drawing/2010/main" val="0"/>
                  </a:ext>
                </a:extLst>
              </a:blip>
              <a:srcRect t="26190" b="7182"/>
              <a:stretch/>
            </p:blipFill>
            <p:spPr>
              <a:xfrm>
                <a:off x="7864068" y="4438569"/>
                <a:ext cx="1699200" cy="1133321"/>
              </a:xfrm>
              <a:prstGeom prst="rect">
                <a:avLst/>
              </a:prstGeom>
            </p:spPr>
          </p:pic>
          <p:pic>
            <p:nvPicPr>
              <p:cNvPr id="28" name="Picture Placeholder 12"/>
              <p:cNvPicPr>
                <a:picLocks noChangeAspect="1"/>
              </p:cNvPicPr>
              <p:nvPr/>
            </p:nvPicPr>
            <p:blipFill rotWithShape="1">
              <a:blip r:embed="rId10" cstate="print">
                <a:extLst>
                  <a:ext uri="{28A0092B-C50C-407E-A947-70E740481C1C}">
                    <a14:useLocalDpi xmlns:a14="http://schemas.microsoft.com/office/drawing/2010/main" val="0"/>
                  </a:ext>
                </a:extLst>
              </a:blip>
              <a:srcRect t="3440" b="8733"/>
              <a:stretch/>
            </p:blipFill>
            <p:spPr>
              <a:xfrm>
                <a:off x="5943448" y="4440648"/>
                <a:ext cx="1699200" cy="1131243"/>
              </a:xfrm>
              <a:prstGeom prst="rect">
                <a:avLst/>
              </a:prstGeom>
            </p:spPr>
          </p:pic>
          <p:pic>
            <p:nvPicPr>
              <p:cNvPr id="29" name="Picture Placeholder 11"/>
              <p:cNvPicPr>
                <a:picLocks noChangeAspect="1"/>
              </p:cNvPicPr>
              <p:nvPr/>
            </p:nvPicPr>
            <p:blipFill rotWithShape="1">
              <a:blip r:embed="rId11" cstate="print">
                <a:extLst>
                  <a:ext uri="{28A0092B-C50C-407E-A947-70E740481C1C}">
                    <a14:useLocalDpi xmlns:a14="http://schemas.microsoft.com/office/drawing/2010/main" val="0"/>
                  </a:ext>
                </a:extLst>
              </a:blip>
              <a:srcRect t="-1076" b="-198"/>
              <a:stretch/>
            </p:blipFill>
            <p:spPr>
              <a:xfrm>
                <a:off x="239496" y="3088734"/>
                <a:ext cx="1699200" cy="1149834"/>
              </a:xfrm>
              <a:prstGeom prst="rect">
                <a:avLst/>
              </a:prstGeom>
            </p:spPr>
          </p:pic>
          <p:pic>
            <p:nvPicPr>
              <p:cNvPr id="30" name="Picture Placeholder 6"/>
              <p:cNvPicPr>
                <a:picLocks noChangeAspect="1"/>
              </p:cNvPicPr>
              <p:nvPr/>
            </p:nvPicPr>
            <p:blipFill rotWithShape="1">
              <a:blip r:embed="rId12" cstate="print">
                <a:extLst>
                  <a:ext uri="{28A0092B-C50C-407E-A947-70E740481C1C}">
                    <a14:useLocalDpi xmlns:a14="http://schemas.microsoft.com/office/drawing/2010/main" val="0"/>
                  </a:ext>
                </a:extLst>
              </a:blip>
              <a:srcRect t="4971" b="6053"/>
              <a:stretch/>
            </p:blipFill>
            <p:spPr>
              <a:xfrm>
                <a:off x="2145228" y="3102542"/>
                <a:ext cx="1699200" cy="1136026"/>
              </a:xfrm>
              <a:prstGeom prst="rect">
                <a:avLst/>
              </a:prstGeom>
            </p:spPr>
          </p:pic>
          <p:sp>
            <p:nvSpPr>
              <p:cNvPr id="31" name="Rectangle 30"/>
              <p:cNvSpPr/>
              <p:nvPr/>
            </p:nvSpPr>
            <p:spPr>
              <a:xfrm>
                <a:off x="239496" y="3854370"/>
                <a:ext cx="1699200" cy="370389"/>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43"/>
              <p:cNvSpPr txBox="1">
                <a:spLocks/>
              </p:cNvSpPr>
              <p:nvPr/>
            </p:nvSpPr>
            <p:spPr>
              <a:xfrm>
                <a:off x="239496" y="3869484"/>
                <a:ext cx="1699200" cy="239525"/>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solidFill>
                      <a:schemeClr val="bg1"/>
                    </a:solidFill>
                  </a:rPr>
                  <a:t>Acoustic engineering</a:t>
                </a:r>
              </a:p>
            </p:txBody>
          </p:sp>
          <p:sp>
            <p:nvSpPr>
              <p:cNvPr id="33" name="Rectangle 32"/>
              <p:cNvSpPr/>
              <p:nvPr/>
            </p:nvSpPr>
            <p:spPr>
              <a:xfrm>
                <a:off x="2145228" y="3854370"/>
                <a:ext cx="1699200" cy="39076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3"/>
              <p:cNvSpPr txBox="1">
                <a:spLocks/>
              </p:cNvSpPr>
              <p:nvPr/>
            </p:nvSpPr>
            <p:spPr>
              <a:xfrm>
                <a:off x="2145228" y="3873336"/>
                <a:ext cx="1699200" cy="390765"/>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000"/>
                  </a:lnSpc>
                </a:pPr>
                <a:r>
                  <a:rPr lang="en-GB" dirty="0">
                    <a:solidFill>
                      <a:schemeClr val="bg1"/>
                    </a:solidFill>
                  </a:rPr>
                  <a:t>Building Information Modelling </a:t>
                </a:r>
                <a:r>
                  <a:rPr lang="en-GB">
                    <a:solidFill>
                      <a:schemeClr val="bg1"/>
                    </a:solidFill>
                  </a:rPr>
                  <a:t>(BIM)</a:t>
                </a:r>
                <a:endParaRPr lang="en-GB" dirty="0">
                  <a:solidFill>
                    <a:schemeClr val="bg1"/>
                  </a:solidFill>
                </a:endParaRPr>
              </a:p>
            </p:txBody>
          </p:sp>
          <p:pic>
            <p:nvPicPr>
              <p:cNvPr id="35" name="Picture Placeholder 10"/>
              <p:cNvPicPr>
                <a:picLocks noChangeAspect="1"/>
              </p:cNvPicPr>
              <p:nvPr/>
            </p:nvPicPr>
            <p:blipFill rotWithShape="1">
              <a:blip r:embed="rId13">
                <a:extLst>
                  <a:ext uri="{28A0092B-C50C-407E-A947-70E740481C1C}">
                    <a14:useLocalDpi xmlns:a14="http://schemas.microsoft.com/office/drawing/2010/main" val="0"/>
                  </a:ext>
                </a:extLst>
              </a:blip>
              <a:srcRect l="23646" t="552" r="-1" b="1719"/>
              <a:stretch/>
            </p:blipFill>
            <p:spPr>
              <a:xfrm>
                <a:off x="4039265" y="3102542"/>
                <a:ext cx="1687507" cy="1159460"/>
              </a:xfrm>
              <a:prstGeom prst="rect">
                <a:avLst/>
              </a:prstGeom>
            </p:spPr>
          </p:pic>
          <p:sp>
            <p:nvSpPr>
              <p:cNvPr id="36" name="Rectangle 35"/>
              <p:cNvSpPr/>
              <p:nvPr/>
            </p:nvSpPr>
            <p:spPr>
              <a:xfrm>
                <a:off x="4037716" y="3869159"/>
                <a:ext cx="1699200" cy="39076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43"/>
              <p:cNvSpPr txBox="1">
                <a:spLocks/>
              </p:cNvSpPr>
              <p:nvPr/>
            </p:nvSpPr>
            <p:spPr>
              <a:xfrm>
                <a:off x="4039266" y="3871237"/>
                <a:ext cx="1699200" cy="390765"/>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solidFill>
                      <a:schemeClr val="bg1"/>
                    </a:solidFill>
                  </a:rPr>
                  <a:t>Building automation</a:t>
                </a:r>
              </a:p>
            </p:txBody>
          </p:sp>
          <p:pic>
            <p:nvPicPr>
              <p:cNvPr id="38" name="Picture Placeholder 57"/>
              <p:cNvPicPr>
                <a:picLocks noChangeAspect="1"/>
              </p:cNvPicPr>
              <p:nvPr/>
            </p:nvPicPr>
            <p:blipFill rotWithShape="1">
              <a:blip r:embed="rId14">
                <a:extLst>
                  <a:ext uri="{28A0092B-C50C-407E-A947-70E740481C1C}">
                    <a14:useLocalDpi xmlns:a14="http://schemas.microsoft.com/office/drawing/2010/main" val="0"/>
                  </a:ext>
                </a:extLst>
              </a:blip>
              <a:srcRect t="10" r="29943" b="-1279"/>
              <a:stretch/>
            </p:blipFill>
            <p:spPr>
              <a:xfrm>
                <a:off x="5933303" y="3088734"/>
                <a:ext cx="1699200" cy="1171190"/>
              </a:xfrm>
              <a:prstGeom prst="rect">
                <a:avLst/>
              </a:prstGeom>
            </p:spPr>
          </p:pic>
          <p:sp>
            <p:nvSpPr>
              <p:cNvPr id="39" name="Rectangle 38"/>
              <p:cNvSpPr/>
              <p:nvPr/>
            </p:nvSpPr>
            <p:spPr>
              <a:xfrm>
                <a:off x="5943448" y="3869159"/>
                <a:ext cx="1699200" cy="39076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 Placeholder 43"/>
              <p:cNvSpPr txBox="1">
                <a:spLocks/>
              </p:cNvSpPr>
              <p:nvPr/>
            </p:nvSpPr>
            <p:spPr>
              <a:xfrm>
                <a:off x="5944998" y="3871237"/>
                <a:ext cx="1699200" cy="390765"/>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solidFill>
                      <a:schemeClr val="bg1"/>
                    </a:solidFill>
                  </a:rPr>
                  <a:t>CDM Consultancy</a:t>
                </a:r>
              </a:p>
            </p:txBody>
          </p:sp>
          <p:pic>
            <p:nvPicPr>
              <p:cNvPr id="41" name="Picture Placeholder 61"/>
              <p:cNvPicPr>
                <a:picLocks noChangeAspect="1"/>
              </p:cNvPicPr>
              <p:nvPr/>
            </p:nvPicPr>
            <p:blipFill rotWithShape="1">
              <a:blip r:embed="rId15">
                <a:extLst>
                  <a:ext uri="{28A0092B-C50C-407E-A947-70E740481C1C}">
                    <a14:useLocalDpi xmlns:a14="http://schemas.microsoft.com/office/drawing/2010/main" val="0"/>
                  </a:ext>
                </a:extLst>
              </a:blip>
              <a:srcRect t="10" r="30001" b="-1"/>
              <a:stretch/>
            </p:blipFill>
            <p:spPr>
              <a:xfrm>
                <a:off x="7842229" y="3102542"/>
                <a:ext cx="1699200" cy="1157382"/>
              </a:xfrm>
              <a:prstGeom prst="rect">
                <a:avLst/>
              </a:prstGeom>
            </p:spPr>
          </p:pic>
          <p:sp>
            <p:nvSpPr>
              <p:cNvPr id="42" name="Rectangle 41"/>
              <p:cNvSpPr/>
              <p:nvPr/>
            </p:nvSpPr>
            <p:spPr>
              <a:xfrm>
                <a:off x="7855473" y="3869159"/>
                <a:ext cx="1699200" cy="39076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 Placeholder 43"/>
              <p:cNvSpPr txBox="1">
                <a:spLocks/>
              </p:cNvSpPr>
              <p:nvPr/>
            </p:nvSpPr>
            <p:spPr>
              <a:xfrm>
                <a:off x="7857023" y="3871237"/>
                <a:ext cx="1699200" cy="390765"/>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solidFill>
                      <a:schemeClr val="bg1"/>
                    </a:solidFill>
                  </a:rPr>
                  <a:t>Planning</a:t>
                </a:r>
              </a:p>
            </p:txBody>
          </p:sp>
          <p:pic>
            <p:nvPicPr>
              <p:cNvPr id="44" name="Picture Placeholder 55"/>
              <p:cNvPicPr>
                <a:picLocks noChangeAspect="1"/>
              </p:cNvPicPr>
              <p:nvPr/>
            </p:nvPicPr>
            <p:blipFill rotWithShape="1">
              <a:blip r:embed="rId16">
                <a:extLst>
                  <a:ext uri="{28A0092B-C50C-407E-A947-70E740481C1C}">
                    <a14:useLocalDpi xmlns:a14="http://schemas.microsoft.com/office/drawing/2010/main" val="0"/>
                  </a:ext>
                </a:extLst>
              </a:blip>
              <a:srcRect t="43" r="29182" b="-1291"/>
              <a:stretch/>
            </p:blipFill>
            <p:spPr>
              <a:xfrm>
                <a:off x="9784688" y="3117881"/>
                <a:ext cx="1699200" cy="1159460"/>
              </a:xfrm>
              <a:prstGeom prst="rect">
                <a:avLst/>
              </a:prstGeom>
            </p:spPr>
          </p:pic>
          <p:sp>
            <p:nvSpPr>
              <p:cNvPr id="45" name="Rectangle 44"/>
              <p:cNvSpPr/>
              <p:nvPr/>
            </p:nvSpPr>
            <p:spPr>
              <a:xfrm>
                <a:off x="9790981" y="3886576"/>
                <a:ext cx="1675717" cy="358559"/>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Placeholder 43"/>
              <p:cNvSpPr txBox="1">
                <a:spLocks/>
              </p:cNvSpPr>
              <p:nvPr/>
            </p:nvSpPr>
            <p:spPr>
              <a:xfrm>
                <a:off x="9792531" y="3888654"/>
                <a:ext cx="1699200" cy="390765"/>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solidFill>
                      <a:schemeClr val="bg1"/>
                    </a:solidFill>
                  </a:rPr>
                  <a:t>Fire engineering</a:t>
                </a:r>
              </a:p>
            </p:txBody>
          </p:sp>
          <p:pic>
            <p:nvPicPr>
              <p:cNvPr id="47" name="Picture Placeholder 51"/>
              <p:cNvPicPr>
                <a:picLocks noChangeAspect="1"/>
              </p:cNvPicPr>
              <p:nvPr/>
            </p:nvPicPr>
            <p:blipFill rotWithShape="1">
              <a:blip r:embed="rId17">
                <a:extLst>
                  <a:ext uri="{28A0092B-C50C-407E-A947-70E740481C1C}">
                    <a14:useLocalDpi xmlns:a14="http://schemas.microsoft.com/office/drawing/2010/main" val="0"/>
                  </a:ext>
                </a:extLst>
              </a:blip>
              <a:srcRect t="44" r="27724" b="-1231"/>
              <a:stretch/>
            </p:blipFill>
            <p:spPr>
              <a:xfrm>
                <a:off x="242122" y="4436517"/>
                <a:ext cx="1699200" cy="1135374"/>
              </a:xfrm>
              <a:prstGeom prst="rect">
                <a:avLst/>
              </a:prstGeom>
            </p:spPr>
          </p:pic>
          <p:sp>
            <p:nvSpPr>
              <p:cNvPr id="48" name="Rectangle 47"/>
              <p:cNvSpPr/>
              <p:nvPr/>
            </p:nvSpPr>
            <p:spPr>
              <a:xfrm>
                <a:off x="239496" y="5205911"/>
                <a:ext cx="1692304" cy="365980"/>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 Placeholder 43"/>
              <p:cNvSpPr txBox="1">
                <a:spLocks/>
              </p:cNvSpPr>
              <p:nvPr/>
            </p:nvSpPr>
            <p:spPr>
              <a:xfrm>
                <a:off x="241046" y="5207988"/>
                <a:ext cx="1699200" cy="390765"/>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solidFill>
                      <a:schemeClr val="bg1"/>
                    </a:solidFill>
                  </a:rPr>
                  <a:t>Geotechnical</a:t>
                </a:r>
              </a:p>
            </p:txBody>
          </p:sp>
          <p:pic>
            <p:nvPicPr>
              <p:cNvPr id="50" name="Picture Placeholder 3"/>
              <p:cNvPicPr>
                <a:picLocks noChangeAspect="1"/>
              </p:cNvPicPr>
              <p:nvPr/>
            </p:nvPicPr>
            <p:blipFill rotWithShape="1">
              <a:blip r:embed="rId18" cstate="print">
                <a:extLst>
                  <a:ext uri="{28A0092B-C50C-407E-A947-70E740481C1C}">
                    <a14:useLocalDpi xmlns:a14="http://schemas.microsoft.com/office/drawing/2010/main" val="0"/>
                  </a:ext>
                </a:extLst>
              </a:blip>
              <a:srcRect t="-1065" b="-2496"/>
              <a:stretch/>
            </p:blipFill>
            <p:spPr>
              <a:xfrm>
                <a:off x="2145228" y="4423422"/>
                <a:ext cx="1699200" cy="1173253"/>
              </a:xfrm>
              <a:prstGeom prst="rect">
                <a:avLst/>
              </a:prstGeom>
            </p:spPr>
          </p:pic>
          <p:sp>
            <p:nvSpPr>
              <p:cNvPr id="51" name="Rectangle 50"/>
              <p:cNvSpPr/>
              <p:nvPr/>
            </p:nvSpPr>
            <p:spPr>
              <a:xfrm>
                <a:off x="2145228" y="5191068"/>
                <a:ext cx="1699200" cy="39076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 Placeholder 43"/>
              <p:cNvSpPr txBox="1">
                <a:spLocks/>
              </p:cNvSpPr>
              <p:nvPr/>
            </p:nvSpPr>
            <p:spPr>
              <a:xfrm>
                <a:off x="2146778" y="5193146"/>
                <a:ext cx="1699200" cy="390765"/>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solidFill>
                      <a:schemeClr val="bg1"/>
                    </a:solidFill>
                  </a:rPr>
                  <a:t>Health and wellbeing</a:t>
                </a:r>
              </a:p>
            </p:txBody>
          </p:sp>
          <p:pic>
            <p:nvPicPr>
              <p:cNvPr id="53" name="Picture Placeholder 44"/>
              <p:cNvPicPr>
                <a:picLocks noChangeAspect="1"/>
              </p:cNvPicPr>
              <p:nvPr/>
            </p:nvPicPr>
            <p:blipFill rotWithShape="1">
              <a:blip r:embed="rId19">
                <a:extLst>
                  <a:ext uri="{28A0092B-C50C-407E-A947-70E740481C1C}">
                    <a14:useLocalDpi xmlns:a14="http://schemas.microsoft.com/office/drawing/2010/main" val="0"/>
                  </a:ext>
                </a:extLst>
              </a:blip>
              <a:srcRect t="98" r="28532"/>
              <a:stretch/>
            </p:blipFill>
            <p:spPr>
              <a:xfrm>
                <a:off x="4048334" y="4436517"/>
                <a:ext cx="1699200" cy="1135374"/>
              </a:xfrm>
              <a:prstGeom prst="rect">
                <a:avLst/>
              </a:prstGeom>
            </p:spPr>
          </p:pic>
          <p:sp>
            <p:nvSpPr>
              <p:cNvPr id="54" name="Rectangle 53"/>
              <p:cNvSpPr/>
              <p:nvPr/>
            </p:nvSpPr>
            <p:spPr>
              <a:xfrm>
                <a:off x="4048334" y="5191068"/>
                <a:ext cx="1699200" cy="39076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 Placeholder 43"/>
              <p:cNvSpPr txBox="1">
                <a:spLocks/>
              </p:cNvSpPr>
              <p:nvPr/>
            </p:nvSpPr>
            <p:spPr>
              <a:xfrm>
                <a:off x="4049884" y="5193146"/>
                <a:ext cx="1699200" cy="390765"/>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solidFill>
                      <a:schemeClr val="bg1"/>
                    </a:solidFill>
                  </a:rPr>
                  <a:t>IT and audio visual</a:t>
                </a:r>
              </a:p>
            </p:txBody>
          </p:sp>
          <p:sp>
            <p:nvSpPr>
              <p:cNvPr id="56" name="Rectangle 55"/>
              <p:cNvSpPr/>
              <p:nvPr/>
            </p:nvSpPr>
            <p:spPr>
              <a:xfrm>
                <a:off x="5933303" y="5191068"/>
                <a:ext cx="1699200" cy="39076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 Placeholder 43"/>
              <p:cNvSpPr txBox="1">
                <a:spLocks/>
              </p:cNvSpPr>
              <p:nvPr/>
            </p:nvSpPr>
            <p:spPr>
              <a:xfrm>
                <a:off x="5934853" y="5193146"/>
                <a:ext cx="1699200" cy="390765"/>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solidFill>
                      <a:schemeClr val="bg1"/>
                    </a:solidFill>
                  </a:rPr>
                  <a:t>Lighting design</a:t>
                </a:r>
              </a:p>
            </p:txBody>
          </p:sp>
          <p:sp>
            <p:nvSpPr>
              <p:cNvPr id="58" name="Rectangle 57"/>
              <p:cNvSpPr/>
              <p:nvPr/>
            </p:nvSpPr>
            <p:spPr>
              <a:xfrm>
                <a:off x="7855472" y="5191068"/>
                <a:ext cx="1689055" cy="39076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 Placeholder 43"/>
              <p:cNvSpPr txBox="1">
                <a:spLocks/>
              </p:cNvSpPr>
              <p:nvPr/>
            </p:nvSpPr>
            <p:spPr>
              <a:xfrm>
                <a:off x="7846878" y="5193146"/>
                <a:ext cx="1699200" cy="390765"/>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solidFill>
                      <a:schemeClr val="bg1"/>
                    </a:solidFill>
                  </a:rPr>
                  <a:t>Planning</a:t>
                </a:r>
              </a:p>
            </p:txBody>
          </p:sp>
          <p:sp>
            <p:nvSpPr>
              <p:cNvPr id="60" name="Rectangle 59"/>
              <p:cNvSpPr/>
              <p:nvPr/>
            </p:nvSpPr>
            <p:spPr>
              <a:xfrm>
                <a:off x="9776092" y="5192040"/>
                <a:ext cx="1707796" cy="389914"/>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 Placeholder 43"/>
              <p:cNvSpPr txBox="1">
                <a:spLocks/>
              </p:cNvSpPr>
              <p:nvPr/>
            </p:nvSpPr>
            <p:spPr>
              <a:xfrm>
                <a:off x="9767498" y="5182542"/>
                <a:ext cx="1699200" cy="390765"/>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solidFill>
                      <a:schemeClr val="bg1"/>
                    </a:solidFill>
                  </a:rPr>
                  <a:t>Survey solutions</a:t>
                </a:r>
              </a:p>
            </p:txBody>
          </p:sp>
          <p:sp>
            <p:nvSpPr>
              <p:cNvPr id="62" name="Rectangle 61"/>
              <p:cNvSpPr/>
              <p:nvPr/>
            </p:nvSpPr>
            <p:spPr>
              <a:xfrm>
                <a:off x="11697464" y="3833994"/>
                <a:ext cx="1699200" cy="39076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 Placeholder 43"/>
              <p:cNvSpPr txBox="1">
                <a:spLocks/>
              </p:cNvSpPr>
              <p:nvPr/>
            </p:nvSpPr>
            <p:spPr>
              <a:xfrm>
                <a:off x="11688870" y="3836072"/>
                <a:ext cx="1699200" cy="390765"/>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solidFill>
                      <a:schemeClr val="bg1"/>
                    </a:solidFill>
                  </a:rPr>
                  <a:t>Transportation</a:t>
                </a:r>
              </a:p>
            </p:txBody>
          </p:sp>
          <p:sp>
            <p:nvSpPr>
              <p:cNvPr id="64" name="Rectangle 63"/>
              <p:cNvSpPr/>
              <p:nvPr/>
            </p:nvSpPr>
            <p:spPr>
              <a:xfrm>
                <a:off x="11717928" y="5177507"/>
                <a:ext cx="1699200" cy="39076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 Placeholder 43"/>
              <p:cNvSpPr txBox="1">
                <a:spLocks/>
              </p:cNvSpPr>
              <p:nvPr/>
            </p:nvSpPr>
            <p:spPr>
              <a:xfrm>
                <a:off x="11709334" y="5195251"/>
                <a:ext cx="1699200" cy="390765"/>
              </a:xfrm>
              <a:prstGeom prst="rect">
                <a:avLst/>
              </a:prstGeom>
            </p:spPr>
            <p:txBody>
              <a:bodyPr>
                <a:noAutofit/>
              </a:bodyPr>
              <a:lstStyle>
                <a:lvl1pPr marL="0" indent="0" algn="l" defTabSz="914400" rtl="0" eaLnBrk="1" latinLnBrk="0" hangingPunct="1">
                  <a:spcBef>
                    <a:spcPct val="20000"/>
                  </a:spcBef>
                  <a:buFont typeface="Arial" pitchFamily="34" charset="0"/>
                  <a:buNone/>
                  <a:defRPr sz="10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000"/>
                  </a:lnSpc>
                </a:pPr>
                <a:r>
                  <a:rPr lang="en-GB" dirty="0">
                    <a:solidFill>
                      <a:schemeClr val="bg1"/>
                    </a:solidFill>
                  </a:rPr>
                  <a:t>Vertical transportation</a:t>
                </a:r>
              </a:p>
            </p:txBody>
          </p:sp>
        </p:grpSp>
        <p:sp>
          <p:nvSpPr>
            <p:cNvPr id="22" name="Rectangle 21"/>
            <p:cNvSpPr/>
            <p:nvPr/>
          </p:nvSpPr>
          <p:spPr>
            <a:xfrm>
              <a:off x="239496" y="1103228"/>
              <a:ext cx="1633781"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Core Services</a:t>
              </a:r>
            </a:p>
          </p:txBody>
        </p:sp>
        <p:sp>
          <p:nvSpPr>
            <p:cNvPr id="23" name="Rectangle 22"/>
            <p:cNvSpPr/>
            <p:nvPr/>
          </p:nvSpPr>
          <p:spPr>
            <a:xfrm>
              <a:off x="217836" y="3496807"/>
              <a:ext cx="2121093"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Specialist Services</a:t>
              </a:r>
            </a:p>
          </p:txBody>
        </p:sp>
      </p:grpSp>
    </p:spTree>
    <p:extLst>
      <p:ext uri="{BB962C8B-B14F-4D97-AF65-F5344CB8AC3E}">
        <p14:creationId xmlns:p14="http://schemas.microsoft.com/office/powerpoint/2010/main" val="2187974266"/>
      </p:ext>
    </p:extLst>
  </p:cSld>
  <p:clrMapOvr>
    <a:masterClrMapping/>
  </p:clrMapOvr>
  <mc:AlternateContent xmlns:mc="http://schemas.openxmlformats.org/markup-compatibility/2006" xmlns:p14="http://schemas.microsoft.com/office/powerpoint/2010/main">
    <mc:Choice Requires="p14">
      <p:transition spd="slow" p14:dur="2000" advTm="14614"/>
    </mc:Choice>
    <mc:Fallback xmlns="">
      <p:transition spd="slow" advTm="1461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Building Performance Expectations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91" y="5789428"/>
            <a:ext cx="1478280" cy="914400"/>
          </a:xfrm>
          <a:prstGeom prst="rect">
            <a:avLst/>
          </a:prstGeom>
        </p:spPr>
      </p:pic>
      <p:sp>
        <p:nvSpPr>
          <p:cNvPr id="6" name="TextBox 5"/>
          <p:cNvSpPr txBox="1"/>
          <p:nvPr/>
        </p:nvSpPr>
        <p:spPr>
          <a:xfrm>
            <a:off x="2698036" y="966882"/>
            <a:ext cx="6851561" cy="369332"/>
          </a:xfrm>
          <a:prstGeom prst="rect">
            <a:avLst/>
          </a:prstGeom>
          <a:noFill/>
        </p:spPr>
        <p:txBody>
          <a:bodyPr wrap="square" rtlCol="0">
            <a:spAutoFit/>
          </a:bodyPr>
          <a:lstStyle/>
          <a:p>
            <a:r>
              <a:rPr lang="en-GB" dirty="0"/>
              <a:t>What are the Performance requirements across the built environment?</a:t>
            </a:r>
          </a:p>
        </p:txBody>
      </p:sp>
      <p:pic>
        <p:nvPicPr>
          <p:cNvPr id="8" name="Picture 7"/>
          <p:cNvPicPr>
            <a:picLocks noChangeAspect="1"/>
          </p:cNvPicPr>
          <p:nvPr/>
        </p:nvPicPr>
        <p:blipFill>
          <a:blip r:embed="rId3"/>
          <a:stretch>
            <a:fillRect/>
          </a:stretch>
        </p:blipFill>
        <p:spPr>
          <a:xfrm>
            <a:off x="2410581" y="1626201"/>
            <a:ext cx="7650026" cy="4542203"/>
          </a:xfrm>
          <a:prstGeom prst="rect">
            <a:avLst/>
          </a:prstGeom>
        </p:spPr>
      </p:pic>
    </p:spTree>
    <p:extLst>
      <p:ext uri="{BB962C8B-B14F-4D97-AF65-F5344CB8AC3E}">
        <p14:creationId xmlns:p14="http://schemas.microsoft.com/office/powerpoint/2010/main" val="3018692360"/>
      </p:ext>
    </p:extLst>
  </p:cSld>
  <p:clrMapOvr>
    <a:masterClrMapping/>
  </p:clrMapOvr>
  <mc:AlternateContent xmlns:mc="http://schemas.openxmlformats.org/markup-compatibility/2006" xmlns:p14="http://schemas.microsoft.com/office/powerpoint/2010/main">
    <mc:Choice Requires="p14">
      <p:transition spd="slow" p14:dur="2000" advTm="36843"/>
    </mc:Choice>
    <mc:Fallback xmlns="">
      <p:transition spd="slow" advTm="3684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Business Case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91" y="5789428"/>
            <a:ext cx="1478280" cy="914400"/>
          </a:xfrm>
          <a:prstGeom prst="rect">
            <a:avLst/>
          </a:prstGeom>
        </p:spPr>
      </p:pic>
      <p:pic>
        <p:nvPicPr>
          <p:cNvPr id="6" name="Picture Placeholder 4"/>
          <p:cNvPicPr>
            <a:picLocks noChangeAspect="1"/>
          </p:cNvPicPr>
          <p:nvPr/>
        </p:nvPicPr>
        <p:blipFill rotWithShape="1">
          <a:blip r:embed="rId3">
            <a:extLst>
              <a:ext uri="{28A0092B-C50C-407E-A947-70E740481C1C}">
                <a14:useLocalDpi xmlns:a14="http://schemas.microsoft.com/office/drawing/2010/main" val="0"/>
              </a:ext>
            </a:extLst>
          </a:blip>
          <a:srcRect l="50522" t="167" r="86" b="-167"/>
          <a:stretch/>
        </p:blipFill>
        <p:spPr>
          <a:xfrm>
            <a:off x="152791" y="815399"/>
            <a:ext cx="4410000" cy="5888429"/>
          </a:xfrm>
          <a:prstGeom prst="rect">
            <a:avLst/>
          </a:prstGeom>
        </p:spPr>
      </p:pic>
      <p:sp>
        <p:nvSpPr>
          <p:cNvPr id="7" name="TextBox 6"/>
          <p:cNvSpPr txBox="1"/>
          <p:nvPr/>
        </p:nvSpPr>
        <p:spPr>
          <a:xfrm>
            <a:off x="5068436" y="1080530"/>
            <a:ext cx="6851561" cy="2369880"/>
          </a:xfrm>
          <a:prstGeom prst="rect">
            <a:avLst/>
          </a:prstGeom>
          <a:noFill/>
        </p:spPr>
        <p:txBody>
          <a:bodyPr wrap="square" rtlCol="0">
            <a:spAutoFit/>
          </a:bodyPr>
          <a:lstStyle/>
          <a:p>
            <a:endParaRPr lang="en-GB" sz="2800" dirty="0"/>
          </a:p>
          <a:p>
            <a:r>
              <a:rPr lang="en-GB" sz="2800" dirty="0"/>
              <a:t>Predictable building performance leads to better building performance and delivers……………….</a:t>
            </a:r>
          </a:p>
          <a:p>
            <a:endParaRPr lang="en-GB" dirty="0"/>
          </a:p>
          <a:p>
            <a:endParaRPr lang="en-GB" dirty="0"/>
          </a:p>
        </p:txBody>
      </p:sp>
      <p:sp>
        <p:nvSpPr>
          <p:cNvPr id="8" name="TextBox 7"/>
          <p:cNvSpPr txBox="1"/>
          <p:nvPr/>
        </p:nvSpPr>
        <p:spPr>
          <a:xfrm>
            <a:off x="5068436" y="3542659"/>
            <a:ext cx="6224563" cy="2246769"/>
          </a:xfrm>
          <a:prstGeom prst="rect">
            <a:avLst/>
          </a:prstGeom>
          <a:noFill/>
        </p:spPr>
        <p:txBody>
          <a:bodyPr wrap="square" rtlCol="0">
            <a:spAutoFit/>
          </a:bodyPr>
          <a:lstStyle/>
          <a:p>
            <a:pPr marL="285750" indent="-285750">
              <a:buFont typeface="Arial" panose="020B0604020202020204" pitchFamily="34" charset="0"/>
              <a:buChar char="•"/>
            </a:pPr>
            <a:r>
              <a:rPr lang="en-GB" sz="2800" dirty="0"/>
              <a:t>Reduced costs</a:t>
            </a:r>
          </a:p>
          <a:p>
            <a:pPr marL="285750" indent="-285750">
              <a:buFont typeface="Arial" panose="020B0604020202020204" pitchFamily="34" charset="0"/>
              <a:buChar char="•"/>
            </a:pPr>
            <a:r>
              <a:rPr lang="en-GB" sz="2800" dirty="0"/>
              <a:t>Meeting market demand</a:t>
            </a:r>
          </a:p>
          <a:p>
            <a:pPr marL="285750" indent="-285750">
              <a:buFont typeface="Arial" panose="020B0604020202020204" pitchFamily="34" charset="0"/>
              <a:buChar char="•"/>
            </a:pPr>
            <a:r>
              <a:rPr lang="en-GB" sz="2800" dirty="0"/>
              <a:t>Superior financial performance</a:t>
            </a:r>
          </a:p>
          <a:p>
            <a:pPr marL="285750" indent="-285750">
              <a:buFont typeface="Arial" panose="020B0604020202020204" pitchFamily="34" charset="0"/>
              <a:buChar char="•"/>
            </a:pPr>
            <a:r>
              <a:rPr lang="en-GB" sz="2800" dirty="0"/>
              <a:t>Employee recruitment, retention and productivity</a:t>
            </a:r>
          </a:p>
        </p:txBody>
      </p:sp>
    </p:spTree>
    <p:extLst>
      <p:ext uri="{BB962C8B-B14F-4D97-AF65-F5344CB8AC3E}">
        <p14:creationId xmlns:p14="http://schemas.microsoft.com/office/powerpoint/2010/main" val="3987418302"/>
      </p:ext>
    </p:extLst>
  </p:cSld>
  <p:clrMapOvr>
    <a:masterClrMapping/>
  </p:clrMapOvr>
  <mc:AlternateContent xmlns:mc="http://schemas.openxmlformats.org/markup-compatibility/2006" xmlns:p14="http://schemas.microsoft.com/office/powerpoint/2010/main">
    <mc:Choice Requires="p14">
      <p:transition spd="slow" p14:dur="2000" advTm="18957"/>
    </mc:Choice>
    <mc:Fallback xmlns="">
      <p:transition spd="slow" advTm="1895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Barriers to Building Performance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91" y="5789428"/>
            <a:ext cx="1478280" cy="914400"/>
          </a:xfrm>
          <a:prstGeom prst="rect">
            <a:avLst/>
          </a:prstGeom>
        </p:spPr>
      </p:pic>
      <p:pic>
        <p:nvPicPr>
          <p:cNvPr id="4" name="Picture 3"/>
          <p:cNvPicPr>
            <a:picLocks noChangeAspect="1"/>
          </p:cNvPicPr>
          <p:nvPr/>
        </p:nvPicPr>
        <p:blipFill>
          <a:blip r:embed="rId3"/>
          <a:stretch>
            <a:fillRect/>
          </a:stretch>
        </p:blipFill>
        <p:spPr>
          <a:xfrm>
            <a:off x="1631071" y="755105"/>
            <a:ext cx="9131191" cy="6102895"/>
          </a:xfrm>
          <a:prstGeom prst="rect">
            <a:avLst/>
          </a:prstGeom>
        </p:spPr>
      </p:pic>
    </p:spTree>
    <p:extLst>
      <p:ext uri="{BB962C8B-B14F-4D97-AF65-F5344CB8AC3E}">
        <p14:creationId xmlns:p14="http://schemas.microsoft.com/office/powerpoint/2010/main" val="4155059980"/>
      </p:ext>
    </p:extLst>
  </p:cSld>
  <p:clrMapOvr>
    <a:masterClrMapping/>
  </p:clrMapOvr>
  <mc:AlternateContent xmlns:mc="http://schemas.openxmlformats.org/markup-compatibility/2006" xmlns:p14="http://schemas.microsoft.com/office/powerpoint/2010/main">
    <mc:Choice Requires="p14">
      <p:transition spd="slow" p14:dur="2000" advTm="37075"/>
    </mc:Choice>
    <mc:Fallback xmlns="">
      <p:transition spd="slow" advTm="37075"/>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Common Issues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91" y="5810448"/>
            <a:ext cx="1478280" cy="914400"/>
          </a:xfrm>
          <a:prstGeom prst="rect">
            <a:avLst/>
          </a:prstGeom>
        </p:spPr>
      </p:pic>
      <p:sp>
        <p:nvSpPr>
          <p:cNvPr id="6" name="TextBox 5"/>
          <p:cNvSpPr txBox="1"/>
          <p:nvPr/>
        </p:nvSpPr>
        <p:spPr>
          <a:xfrm>
            <a:off x="1764406" y="1415546"/>
            <a:ext cx="8538693" cy="3970318"/>
          </a:xfrm>
          <a:prstGeom prst="rect">
            <a:avLst/>
          </a:prstGeom>
          <a:noFill/>
        </p:spPr>
        <p:txBody>
          <a:bodyPr wrap="square" rtlCol="0">
            <a:spAutoFit/>
          </a:bodyPr>
          <a:lstStyle/>
          <a:p>
            <a:pPr marL="285750" indent="-285750">
              <a:buFont typeface="Arial" panose="020B0604020202020204" pitchFamily="34" charset="0"/>
              <a:buChar char="•"/>
            </a:pPr>
            <a:r>
              <a:rPr lang="en-GB" dirty="0"/>
              <a:t>Many organisations and decision makers in the building procurement process are not engaged in the setting of performance targets and defining the value they represent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built environment sector makes this subject and the debate about it too complex</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There is a tendency to equate building performance to exemplar green buildings only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There are too many metrics and few that are common across the industry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construction Industry is fragmented and responsibility distributed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contradiction between value engineering and cost cutting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Design for compliance instead of performance</a:t>
            </a:r>
          </a:p>
        </p:txBody>
      </p:sp>
    </p:spTree>
    <p:extLst>
      <p:ext uri="{BB962C8B-B14F-4D97-AF65-F5344CB8AC3E}">
        <p14:creationId xmlns:p14="http://schemas.microsoft.com/office/powerpoint/2010/main" val="2152461274"/>
      </p:ext>
    </p:extLst>
  </p:cSld>
  <p:clrMapOvr>
    <a:masterClrMapping/>
  </p:clrMapOvr>
  <mc:AlternateContent xmlns:mc="http://schemas.openxmlformats.org/markup-compatibility/2006" xmlns:p14="http://schemas.microsoft.com/office/powerpoint/2010/main">
    <mc:Choice Requires="p14">
      <p:transition spd="slow" p14:dur="2000" advTm="209090"/>
    </mc:Choice>
    <mc:Fallback xmlns="">
      <p:transition spd="slow" advTm="20909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dreaded GAP</a:t>
            </a:r>
          </a:p>
        </p:txBody>
      </p:sp>
      <p:pic>
        <p:nvPicPr>
          <p:cNvPr id="3" name="Picture 2"/>
          <p:cNvPicPr>
            <a:picLocks noChangeAspect="1"/>
          </p:cNvPicPr>
          <p:nvPr/>
        </p:nvPicPr>
        <p:blipFill>
          <a:blip r:embed="rId2"/>
          <a:stretch>
            <a:fillRect/>
          </a:stretch>
        </p:blipFill>
        <p:spPr>
          <a:xfrm>
            <a:off x="1581436" y="884255"/>
            <a:ext cx="8666416" cy="3256241"/>
          </a:xfrm>
          <a:prstGeom prst="rect">
            <a:avLst/>
          </a:prstGeom>
        </p:spPr>
      </p:pic>
      <p:pic>
        <p:nvPicPr>
          <p:cNvPr id="8" name="Picture 2" descr="\\cundallimages\Projects\EDU0119\EDU0119_N4_tif\EDU0119_N4_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54" b="7682"/>
          <a:stretch/>
        </p:blipFill>
        <p:spPr bwMode="auto">
          <a:xfrm>
            <a:off x="1393833" y="4140496"/>
            <a:ext cx="4414110" cy="24829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95" t="8505" r="772" b="7772"/>
          <a:stretch/>
        </p:blipFill>
        <p:spPr>
          <a:xfrm>
            <a:off x="6079248" y="4143561"/>
            <a:ext cx="4391129" cy="24798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791" y="5810448"/>
            <a:ext cx="1478280" cy="914400"/>
          </a:xfrm>
          <a:prstGeom prst="rect">
            <a:avLst/>
          </a:prstGeom>
        </p:spPr>
      </p:pic>
    </p:spTree>
    <p:extLst>
      <p:ext uri="{BB962C8B-B14F-4D97-AF65-F5344CB8AC3E}">
        <p14:creationId xmlns:p14="http://schemas.microsoft.com/office/powerpoint/2010/main" val="3423934523"/>
      </p:ext>
    </p:extLst>
  </p:cSld>
  <p:clrMapOvr>
    <a:masterClrMapping/>
  </p:clrMapOvr>
  <mc:AlternateContent xmlns:mc="http://schemas.openxmlformats.org/markup-compatibility/2006" xmlns:p14="http://schemas.microsoft.com/office/powerpoint/2010/main">
    <mc:Choice Requires="p14">
      <p:transition spd="slow" p14:dur="2000" advTm="84303"/>
    </mc:Choice>
    <mc:Fallback xmlns="">
      <p:transition spd="slow" advTm="8430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Aim for the Ceiling and not the Floor!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791" y="1431054"/>
            <a:ext cx="4347831" cy="3623193"/>
          </a:xfrm>
          <a:prstGeom prst="rect">
            <a:avLst/>
          </a:prstGeom>
        </p:spPr>
      </p:pic>
      <p:sp>
        <p:nvSpPr>
          <p:cNvPr id="5" name="TextBox 4"/>
          <p:cNvSpPr txBox="1"/>
          <p:nvPr/>
        </p:nvSpPr>
        <p:spPr>
          <a:xfrm>
            <a:off x="1237512" y="5577573"/>
            <a:ext cx="9381159" cy="461665"/>
          </a:xfrm>
          <a:prstGeom prst="rect">
            <a:avLst/>
          </a:prstGeom>
          <a:noFill/>
        </p:spPr>
        <p:txBody>
          <a:bodyPr wrap="square" rtlCol="0">
            <a:spAutoFit/>
          </a:bodyPr>
          <a:lstStyle/>
          <a:p>
            <a:pPr algn="ctr"/>
            <a:r>
              <a:rPr lang="en-GB" sz="2400" dirty="0">
                <a:latin typeface="Arial" charset="0"/>
                <a:ea typeface="Arial" charset="0"/>
                <a:cs typeface="Arial" charset="0"/>
              </a:rPr>
              <a:t>Don</a:t>
            </a:r>
            <a:r>
              <a:rPr lang="mr-IN" sz="2400" dirty="0">
                <a:latin typeface="Arial" charset="0"/>
                <a:ea typeface="Arial" charset="0"/>
                <a:cs typeface="Arial" charset="0"/>
              </a:rPr>
              <a:t>’</a:t>
            </a:r>
            <a:r>
              <a:rPr lang="en-GB" sz="2400" dirty="0">
                <a:latin typeface="Arial" charset="0"/>
                <a:ea typeface="Arial" charset="0"/>
                <a:cs typeface="Arial" charset="0"/>
              </a:rPr>
              <a:t>t confuse compliance with performance</a:t>
            </a:r>
          </a:p>
        </p:txBody>
      </p:sp>
    </p:spTree>
    <p:extLst>
      <p:ext uri="{BB962C8B-B14F-4D97-AF65-F5344CB8AC3E}">
        <p14:creationId xmlns:p14="http://schemas.microsoft.com/office/powerpoint/2010/main" val="1268293243"/>
      </p:ext>
    </p:extLst>
  </p:cSld>
  <p:clrMapOvr>
    <a:masterClrMapping/>
  </p:clrMapOvr>
  <mc:AlternateContent xmlns:mc="http://schemas.openxmlformats.org/markup-compatibility/2006" xmlns:p14="http://schemas.microsoft.com/office/powerpoint/2010/main">
    <mc:Choice Requires="p14">
      <p:transition spd="slow" p14:dur="2000" advTm="17855"/>
    </mc:Choice>
    <mc:Fallback xmlns="">
      <p:transition spd="slow" advTm="17855"/>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brand_cundall">
      <a:dk1>
        <a:sysClr val="windowText" lastClr="000000"/>
      </a:dk1>
      <a:lt1>
        <a:sysClr val="window" lastClr="FFFFFF"/>
      </a:lt1>
      <a:dk2>
        <a:srgbClr val="1F497D"/>
      </a:dk2>
      <a:lt2>
        <a:srgbClr val="EEECE1"/>
      </a:lt2>
      <a:accent1>
        <a:srgbClr val="0075B0"/>
      </a:accent1>
      <a:accent2>
        <a:srgbClr val="363505"/>
      </a:accent2>
      <a:accent3>
        <a:srgbClr val="E1B612"/>
      </a:accent3>
      <a:accent4>
        <a:srgbClr val="8B8D8E"/>
      </a:accent4>
      <a:accent5>
        <a:srgbClr val="A59D95"/>
      </a:accent5>
      <a:accent6>
        <a:srgbClr val="331C5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undall standard template slides" id="{0C9E7A38-7676-4E23-BEA2-03AFCCCA4DEA}" vid="{0E1D4289-D48B-4F3A-90E2-C5D3A4EEA08E}"/>
    </a:ext>
  </a:extLst>
</a:theme>
</file>

<file path=ppt/theme/theme2.xml><?xml version="1.0" encoding="utf-8"?>
<a:theme xmlns:a="http://schemas.openxmlformats.org/drawingml/2006/main" name="1_Office Theme">
  <a:themeElements>
    <a:clrScheme name="brand_cundall">
      <a:dk1>
        <a:sysClr val="windowText" lastClr="000000"/>
      </a:dk1>
      <a:lt1>
        <a:sysClr val="window" lastClr="FFFFFF"/>
      </a:lt1>
      <a:dk2>
        <a:srgbClr val="1F497D"/>
      </a:dk2>
      <a:lt2>
        <a:srgbClr val="EEECE1"/>
      </a:lt2>
      <a:accent1>
        <a:srgbClr val="0075B0"/>
      </a:accent1>
      <a:accent2>
        <a:srgbClr val="363505"/>
      </a:accent2>
      <a:accent3>
        <a:srgbClr val="E1B612"/>
      </a:accent3>
      <a:accent4>
        <a:srgbClr val="8B8D8E"/>
      </a:accent4>
      <a:accent5>
        <a:srgbClr val="A59D95"/>
      </a:accent5>
      <a:accent6>
        <a:srgbClr val="331C5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undall standard template slides" id="{0C9E7A38-7676-4E23-BEA2-03AFCCCA4DEA}" vid="{0E1D4289-D48B-4F3A-90E2-C5D3A4EEA0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Cundall standard template slides</Template>
  <TotalTime>548</TotalTime>
  <Words>610</Words>
  <Application>Microsoft Office PowerPoint</Application>
  <PresentationFormat>Widescreen</PresentationFormat>
  <Paragraphs>112</Paragraphs>
  <Slides>20</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Arial Narrow</vt:lpstr>
      <vt:lpstr>Calibri</vt:lpstr>
      <vt:lpstr>Trebuchet MS</vt:lpstr>
      <vt:lpstr>Office Theme</vt:lpstr>
      <vt:lpstr>1_Office Theme</vt:lpstr>
      <vt:lpstr>PowerPoint Presentation</vt:lpstr>
      <vt:lpstr>What do we mean by Building Performance?</vt:lpstr>
      <vt:lpstr>Our Services</vt:lpstr>
      <vt:lpstr>Building Performance Expectations</vt:lpstr>
      <vt:lpstr>The Business Case</vt:lpstr>
      <vt:lpstr>Barriers to Building Performance</vt:lpstr>
      <vt:lpstr>Common Issues</vt:lpstr>
      <vt:lpstr>The dreaded GAP</vt:lpstr>
      <vt:lpstr>Aim for the Ceiling and not the Floor!</vt:lpstr>
      <vt:lpstr>Compliance vs Performance</vt:lpstr>
      <vt:lpstr>EPC’s</vt:lpstr>
      <vt:lpstr>Over simplification is a problem</vt:lpstr>
      <vt:lpstr>5 Key Factors for Success</vt:lpstr>
      <vt:lpstr>Alignment with RIBA Plan of Work</vt:lpstr>
      <vt:lpstr>Aspiration?</vt:lpstr>
      <vt:lpstr>Control</vt:lpstr>
      <vt:lpstr>Design for Performance</vt:lpstr>
      <vt:lpstr>Feedback</vt:lpstr>
      <vt:lpstr>Knowledge</vt:lpstr>
      <vt:lpstr>UKGBC Building Performance Task Group</vt:lpstr>
    </vt:vector>
  </TitlesOfParts>
  <Company>Cundall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Dawson, Gemma</dc:creator>
  <cp:lastModifiedBy>SABAN, Roseanne</cp:lastModifiedBy>
  <cp:revision>50</cp:revision>
  <dcterms:created xsi:type="dcterms:W3CDTF">2015-08-06T10:09:35Z</dcterms:created>
  <dcterms:modified xsi:type="dcterms:W3CDTF">2017-09-18T08:30:05Z</dcterms:modified>
</cp:coreProperties>
</file>