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0" r:id="rId6"/>
    <p:sldMasterId id="2147483680" r:id="rId7"/>
    <p:sldMasterId id="2147483682" r:id="rId8"/>
  </p:sldMasterIdLst>
  <p:notesMasterIdLst>
    <p:notesMasterId r:id="rId31"/>
  </p:notesMasterIdLst>
  <p:handoutMasterIdLst>
    <p:handoutMasterId r:id="rId32"/>
  </p:handoutMasterIdLst>
  <p:sldIdLst>
    <p:sldId id="256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6" r:id="rId19"/>
    <p:sldId id="277" r:id="rId20"/>
    <p:sldId id="275" r:id="rId21"/>
    <p:sldId id="272" r:id="rId22"/>
    <p:sldId id="273" r:id="rId23"/>
    <p:sldId id="278" r:id="rId24"/>
    <p:sldId id="279" r:id="rId25"/>
    <p:sldId id="280" r:id="rId26"/>
    <p:sldId id="269" r:id="rId27"/>
    <p:sldId id="274" r:id="rId28"/>
    <p:sldId id="27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D24"/>
    <a:srgbClr val="5CC4E4"/>
    <a:srgbClr val="A6C83D"/>
    <a:srgbClr val="804F9B"/>
    <a:srgbClr val="FAB51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handoutMaster" Target="handoutMasters/handout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 Motte, Claire" userId="62b3665f-df06-40c0-a870-ec9f2b7422fe" providerId="ADAL" clId="{DCE19033-BB15-4BED-8B24-39EBBC25987F}"/>
    <pc:docChg chg="custSel delSld modSld modMainMaster">
      <pc:chgData name="de la Motte, Claire" userId="62b3665f-df06-40c0-a870-ec9f2b7422fe" providerId="ADAL" clId="{DCE19033-BB15-4BED-8B24-39EBBC25987F}" dt="2019-10-16T08:55:29.417" v="97" actId="122"/>
      <pc:docMkLst>
        <pc:docMk/>
      </pc:docMkLst>
      <pc:sldChg chg="modSp">
        <pc:chgData name="de la Motte, Claire" userId="62b3665f-df06-40c0-a870-ec9f2b7422fe" providerId="ADAL" clId="{DCE19033-BB15-4BED-8B24-39EBBC25987F}" dt="2019-10-16T08:53:26.223" v="52" actId="20577"/>
        <pc:sldMkLst>
          <pc:docMk/>
          <pc:sldMk cId="2987893434" sldId="256"/>
        </pc:sldMkLst>
        <pc:spChg chg="mod">
          <ac:chgData name="de la Motte, Claire" userId="62b3665f-df06-40c0-a870-ec9f2b7422fe" providerId="ADAL" clId="{DCE19033-BB15-4BED-8B24-39EBBC25987F}" dt="2019-10-16T08:53:26.223" v="52" actId="20577"/>
          <ac:spMkLst>
            <pc:docMk/>
            <pc:sldMk cId="2987893434" sldId="256"/>
            <ac:spMk id="10" creationId="{00000000-0000-0000-0000-000000000000}"/>
          </ac:spMkLst>
        </pc:spChg>
      </pc:sldChg>
      <pc:sldChg chg="del">
        <pc:chgData name="de la Motte, Claire" userId="62b3665f-df06-40c0-a870-ec9f2b7422fe" providerId="ADAL" clId="{DCE19033-BB15-4BED-8B24-39EBBC25987F}" dt="2019-10-16T08:52:26.173" v="50" actId="2696"/>
        <pc:sldMkLst>
          <pc:docMk/>
          <pc:sldMk cId="2095542494" sldId="257"/>
        </pc:sldMkLst>
      </pc:sldChg>
      <pc:sldChg chg="modSp del">
        <pc:chgData name="de la Motte, Claire" userId="62b3665f-df06-40c0-a870-ec9f2b7422fe" providerId="ADAL" clId="{DCE19033-BB15-4BED-8B24-39EBBC25987F}" dt="2019-10-16T08:52:26.193" v="51" actId="2696"/>
        <pc:sldMkLst>
          <pc:docMk/>
          <pc:sldMk cId="1828071711" sldId="258"/>
        </pc:sldMkLst>
        <pc:spChg chg="mod">
          <ac:chgData name="de la Motte, Claire" userId="62b3665f-df06-40c0-a870-ec9f2b7422fe" providerId="ADAL" clId="{DCE19033-BB15-4BED-8B24-39EBBC25987F}" dt="2019-10-16T08:52:10.546" v="47"/>
          <ac:spMkLst>
            <pc:docMk/>
            <pc:sldMk cId="1828071711" sldId="258"/>
            <ac:spMk id="10" creationId="{00000000-0000-0000-0000-000000000000}"/>
          </ac:spMkLst>
        </pc:spChg>
      </pc:sldChg>
      <pc:sldChg chg="modSp del">
        <pc:chgData name="de la Motte, Claire" userId="62b3665f-df06-40c0-a870-ec9f2b7422fe" providerId="ADAL" clId="{DCE19033-BB15-4BED-8B24-39EBBC25987F}" dt="2019-10-16T08:53:43.830" v="54" actId="2696"/>
        <pc:sldMkLst>
          <pc:docMk/>
          <pc:sldMk cId="165814777" sldId="259"/>
        </pc:sldMkLst>
        <pc:spChg chg="mod">
          <ac:chgData name="de la Motte, Claire" userId="62b3665f-df06-40c0-a870-ec9f2b7422fe" providerId="ADAL" clId="{DCE19033-BB15-4BED-8B24-39EBBC25987F}" dt="2019-10-16T08:53:38.007" v="53" actId="20577"/>
          <ac:spMkLst>
            <pc:docMk/>
            <pc:sldMk cId="165814777" sldId="259"/>
            <ac:spMk id="10" creationId="{00000000-0000-0000-0000-000000000000}"/>
          </ac:spMkLst>
        </pc:spChg>
      </pc:sldChg>
      <pc:sldChg chg="addSp delSp modSp">
        <pc:chgData name="de la Motte, Claire" userId="62b3665f-df06-40c0-a870-ec9f2b7422fe" providerId="ADAL" clId="{DCE19033-BB15-4BED-8B24-39EBBC25987F}" dt="2019-10-16T08:55:15.206" v="96" actId="478"/>
        <pc:sldMkLst>
          <pc:docMk/>
          <pc:sldMk cId="1730071467" sldId="281"/>
        </pc:sldMkLst>
        <pc:spChg chg="add del mod">
          <ac:chgData name="de la Motte, Claire" userId="62b3665f-df06-40c0-a870-ec9f2b7422fe" providerId="ADAL" clId="{DCE19033-BB15-4BED-8B24-39EBBC25987F}" dt="2019-10-16T08:55:15.206" v="96" actId="478"/>
          <ac:spMkLst>
            <pc:docMk/>
            <pc:sldMk cId="1730071467" sldId="281"/>
            <ac:spMk id="2" creationId="{FAF76369-FB4A-4B33-97C5-8C3689778B52}"/>
          </ac:spMkLst>
        </pc:spChg>
      </pc:sldChg>
      <pc:sldMasterChg chg="modSp">
        <pc:chgData name="de la Motte, Claire" userId="62b3665f-df06-40c0-a870-ec9f2b7422fe" providerId="ADAL" clId="{DCE19033-BB15-4BED-8B24-39EBBC25987F}" dt="2019-10-16T08:55:29.417" v="97" actId="122"/>
        <pc:sldMasterMkLst>
          <pc:docMk/>
          <pc:sldMasterMk cId="3370485186" sldId="2147483648"/>
        </pc:sldMasterMkLst>
        <pc:spChg chg="mod">
          <ac:chgData name="de la Motte, Claire" userId="62b3665f-df06-40c0-a870-ec9f2b7422fe" providerId="ADAL" clId="{DCE19033-BB15-4BED-8B24-39EBBC25987F}" dt="2019-10-16T08:55:29.417" v="97" actId="122"/>
          <ac:spMkLst>
            <pc:docMk/>
            <pc:sldMasterMk cId="3370485186" sldId="2147483648"/>
            <ac:spMk id="26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F73A0-783C-4BE3-8635-35B60772E92D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6EE9-B1F4-4241-A857-00C121DD8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23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7AE45-47FB-416C-94F1-47C8D01059F5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12A21-BDA7-488D-A7A6-F9E1FB3E80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13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3c80f8f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3c80f8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3c80f8f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3c80f8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3c80f8f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3c80f8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3c80f8f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3c80f8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3c80f8f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3c80f8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23c80f8ff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623c80f8f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623c80f8ff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623c80f8ff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23c80f8ff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623c80f8ff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23c80f8ff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623c80f8ff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3c80f8f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3c80f8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623c80f8ff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g623c80f8ff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623c80f8ff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g623c80f8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23c80f8f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23c80f8f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623c80f8ff_0_1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23c80f8f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23c80f8ff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623c80f8ff_0_17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23c80f8ff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23c80f8ff_0_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623c80f8ff_0_66:notes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23c80f8f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623c80f8f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0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07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2186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7425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6457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71D49"/>
                </a:solidFill>
              </a:defRPr>
            </a:lvl1pPr>
            <a:lvl2pPr>
              <a:defRPr>
                <a:solidFill>
                  <a:srgbClr val="071D49"/>
                </a:solidFill>
              </a:defRPr>
            </a:lvl2pPr>
            <a:lvl3pPr>
              <a:defRPr>
                <a:solidFill>
                  <a:srgbClr val="071D49"/>
                </a:solidFill>
              </a:defRPr>
            </a:lvl3pPr>
            <a:lvl4pPr>
              <a:defRPr>
                <a:solidFill>
                  <a:srgbClr val="071D49"/>
                </a:solidFill>
              </a:defRPr>
            </a:lvl4pPr>
            <a:lvl5pPr>
              <a:defRPr>
                <a:solidFill>
                  <a:srgbClr val="071D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35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790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506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2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71D4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0340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F6D5B-50DF-3D4A-A73F-BC48EB8913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7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296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04931A5-93F5-984D-ADB5-D88F0E879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926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828212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828212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885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324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9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18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6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0D11AFD2-379A-E343-808C-1E829097DF4D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186363" y="982663"/>
            <a:ext cx="6081009" cy="489585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950695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905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166F8-5299-9F4F-B50D-A95C947045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1850" y="1631950"/>
            <a:ext cx="54483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055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06115-7CE6-1D4A-A3FA-E2A33C6D5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13100" y="1581150"/>
            <a:ext cx="57658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35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1037682" y="2436909"/>
            <a:ext cx="1073098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978624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037681" y="2436909"/>
            <a:ext cx="10730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968548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0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880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76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12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871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ACAAE1-8856-44CC-AC4E-289EA9CDFCDF}" type="datetimeFigureOut">
              <a:rPr lang="en-GB" smtClean="0"/>
              <a:t>16/10/2019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1B007D-BCCC-46CE-A1E6-ACFE5BD5E4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48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sli.do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293913"/>
            <a:ext cx="12192001" cy="2410098"/>
            <a:chOff x="0" y="293913"/>
            <a:chExt cx="12192001" cy="2410098"/>
          </a:xfrm>
        </p:grpSpPr>
        <p:sp>
          <p:nvSpPr>
            <p:cNvPr id="9" name="Rectangle 8"/>
            <p:cNvSpPr/>
            <p:nvPr/>
          </p:nvSpPr>
          <p:spPr>
            <a:xfrm>
              <a:off x="2860767" y="300446"/>
              <a:ext cx="9331234" cy="24035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293913"/>
              <a:ext cx="2860767" cy="240356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8013" y="-20732"/>
            <a:ext cx="2442754" cy="6878732"/>
          </a:xfrm>
          <a:prstGeom prst="rect">
            <a:avLst/>
          </a:prstGeom>
          <a:solidFill>
            <a:srgbClr val="FD9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 userDrawn="1"/>
        </p:nvSpPr>
        <p:spPr>
          <a:xfrm>
            <a:off x="587824" y="477216"/>
            <a:ext cx="2183403" cy="2034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44" y="1050035"/>
            <a:ext cx="1964169" cy="773764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443059" y="3450211"/>
            <a:ext cx="2403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Your feedback is appreciated, please log into</a:t>
            </a:r>
          </a:p>
          <a:p>
            <a:pPr algn="ctr"/>
            <a:r>
              <a:rPr lang="en-GB" b="1" dirty="0">
                <a:solidFill>
                  <a:schemeClr val="bg1"/>
                </a:solidFill>
                <a:hlinkClick r:id="rId14"/>
              </a:rPr>
              <a:t>www.sli.do.com</a:t>
            </a:r>
            <a:r>
              <a:rPr lang="en-GB" b="1" dirty="0">
                <a:solidFill>
                  <a:schemeClr val="bg1"/>
                </a:solidFill>
              </a:rPr>
              <a:t> and enter the code below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to complete a very short feedback survey</a:t>
            </a:r>
          </a:p>
        </p:txBody>
      </p:sp>
    </p:spTree>
    <p:extLst>
      <p:ext uri="{BB962C8B-B14F-4D97-AF65-F5344CB8AC3E}">
        <p14:creationId xmlns:p14="http://schemas.microsoft.com/office/powerpoint/2010/main" val="337048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071D49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90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71D49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FFD100"/>
                </a:solidFill>
                <a:latin typeface="Raleway" panose="020B0503030101060003" pitchFamily="34" charset="77"/>
              </a:defRPr>
            </a:lvl1pPr>
          </a:lstStyle>
          <a:p>
            <a:fld id="{2C6E675B-32F0-0843-BC57-13BB22F7DF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0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U Raisonne DemiBold" panose="020B05030402020401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FFFFFF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965200" y="1809750"/>
            <a:ext cx="6333067" cy="2557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55049" y="404812"/>
            <a:ext cx="3113616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34501" y="4562475"/>
            <a:ext cx="2804583" cy="207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9796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/>
        </p:nvSpPr>
        <p:spPr>
          <a:xfrm>
            <a:off x="965200" y="1809750"/>
            <a:ext cx="6333200" cy="25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3" descr="KeeleUni-CMYK_MonoBlue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65634" y="404812"/>
            <a:ext cx="3103033" cy="118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80549" y="4562476"/>
            <a:ext cx="2288115" cy="199866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2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34901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2xxwhc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y2xxwhc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.j.briggs@keele.ac.u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Relationship Id="rId4" Type="http://schemas.openxmlformats.org/officeDocument/2006/relationships/hyperlink" Target="mailto:dominicswords@icloud.co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70086" y="2877287"/>
            <a:ext cx="64976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Sarah Briggs</a:t>
            </a:r>
            <a:r>
              <a:rPr lang="en-GB" sz="3200" dirty="0"/>
              <a:t>, Sustainability Project Officer, </a:t>
            </a:r>
            <a:r>
              <a:rPr lang="en-GB" sz="3200" dirty="0" err="1"/>
              <a:t>Keele</a:t>
            </a:r>
            <a:r>
              <a:rPr lang="en-GB" sz="3200" dirty="0"/>
              <a:t> University </a:t>
            </a:r>
          </a:p>
          <a:p>
            <a:endParaRPr lang="en-GB" sz="3200" dirty="0"/>
          </a:p>
          <a:p>
            <a:r>
              <a:rPr lang="en-GB" sz="3200" b="1" dirty="0"/>
              <a:t>Professor Dominic Swords</a:t>
            </a:r>
            <a:r>
              <a:rPr lang="en-GB" sz="3200" dirty="0"/>
              <a:t>, Future Lives 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6134" y="733671"/>
            <a:ext cx="8726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500" b="1" cap="small" dirty="0" err="1">
                <a:solidFill>
                  <a:schemeClr val="bg1"/>
                </a:solidFill>
              </a:rPr>
              <a:t>Keele</a:t>
            </a:r>
            <a:r>
              <a:rPr lang="en-GB" sz="4500" b="1" cap="small" dirty="0">
                <a:solidFill>
                  <a:schemeClr val="bg1"/>
                </a:solidFill>
              </a:rPr>
              <a:t> University’s First </a:t>
            </a:r>
          </a:p>
          <a:p>
            <a:pPr algn="ctr"/>
            <a:r>
              <a:rPr lang="en-GB" sz="4500" b="1" cap="small" dirty="0">
                <a:solidFill>
                  <a:schemeClr val="bg1"/>
                </a:solidFill>
              </a:rPr>
              <a:t>Schools Climate Summit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514680"/>
            <a:ext cx="2328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/>
                </a:solidFill>
              </a:rPr>
              <a:t>#</a:t>
            </a:r>
            <a:r>
              <a:rPr lang="en-GB" sz="2200" b="1" dirty="0" err="1">
                <a:solidFill>
                  <a:schemeClr val="bg1"/>
                </a:solidFill>
              </a:rPr>
              <a:t>KeeleClimate</a:t>
            </a:r>
            <a:endParaRPr lang="en-GB" sz="22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CB7D8-2881-4303-AD76-E21AD062C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94" y="4596210"/>
            <a:ext cx="1449040" cy="22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93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dirty="0"/>
              <a:t>Future Lives – making sense</a:t>
            </a:r>
            <a:endParaRPr dirty="0"/>
          </a:p>
        </p:txBody>
      </p:sp>
      <p:pic>
        <p:nvPicPr>
          <p:cNvPr id="12" name="Picture 11" descr="Screenshot 2019-10-16 at 09.32.1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"/>
            <a:ext cx="9144000" cy="642302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dirty="0" err="1"/>
              <a:t>ploring</a:t>
            </a:r>
            <a:r>
              <a:rPr lang="en-US" dirty="0"/>
              <a:t> narrative patterns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1976968" y="6002867"/>
            <a:ext cx="665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You can see and complete the instrument here:  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https://tinyurl.com/y2xxwhc6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3335" y="2099733"/>
            <a:ext cx="182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What is needed to make a difference?</a:t>
            </a:r>
          </a:p>
        </p:txBody>
      </p:sp>
      <p:pic>
        <p:nvPicPr>
          <p:cNvPr id="6" name="Picture 5" descr="Screenshot 2019-10-16 at 09.32.4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800" y="0"/>
            <a:ext cx="8267700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dirty="0" err="1"/>
              <a:t>ploring</a:t>
            </a:r>
            <a:r>
              <a:rPr lang="en-US" dirty="0"/>
              <a:t> narrative patterns</a:t>
            </a:r>
            <a:endParaRPr dirty="0"/>
          </a:p>
        </p:txBody>
      </p:sp>
      <p:sp>
        <p:nvSpPr>
          <p:cNvPr id="10" name="TextBox 9"/>
          <p:cNvSpPr txBox="1"/>
          <p:nvPr/>
        </p:nvSpPr>
        <p:spPr>
          <a:xfrm>
            <a:off x="1976968" y="6002867"/>
            <a:ext cx="6659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You can see and complete the instrument here:  </a:t>
            </a: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https://tinyurl.com/y2xxwhc6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3335" y="2099733"/>
            <a:ext cx="182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What is needed to make a difference?</a:t>
            </a:r>
          </a:p>
        </p:txBody>
      </p:sp>
      <p:pic>
        <p:nvPicPr>
          <p:cNvPr id="6" name="Picture 5" descr="Screenshot 2019-10-16 at 09.32.5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349250"/>
            <a:ext cx="9144000" cy="5295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883141" y="458948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dirty="0"/>
              <a:t>Exploring narrative patterns</a:t>
            </a:r>
            <a:endParaRPr dirty="0"/>
          </a:p>
        </p:txBody>
      </p:sp>
      <p:pic>
        <p:nvPicPr>
          <p:cNvPr id="5" name="Picture 4" descr="Screenshot 2019-10-15 at 22.45.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927" y="2052429"/>
            <a:ext cx="4355488" cy="4147350"/>
          </a:xfrm>
          <a:prstGeom prst="rect">
            <a:avLst/>
          </a:prstGeom>
        </p:spPr>
      </p:pic>
      <p:pic>
        <p:nvPicPr>
          <p:cNvPr id="6" name="Picture 5" descr="Screenshot 2019-10-15 at 22.49.1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4450" y="2629675"/>
            <a:ext cx="3363946" cy="34290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0468" y="2294467"/>
            <a:ext cx="182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What is the focus for your concern?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73335" y="2099733"/>
            <a:ext cx="1820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What is needed to make a difference?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1821595" y="57601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en-US" dirty="0"/>
              <a:t>What? So, what? Now, what?</a:t>
            </a:r>
            <a:endParaRPr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1705900" y="2329200"/>
            <a:ext cx="89049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Make sense of the group’s responses together: what do they notice? what surprises them? </a:t>
            </a: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What actions can they take to influence the groups they are part of?</a:t>
            </a: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At school, at college or university and beyond: what future </a:t>
            </a:r>
            <a:r>
              <a:rPr lang="en-US" sz="2600" kern="0" dirty="0" err="1">
                <a:solidFill>
                  <a:srgbClr val="253244"/>
                </a:solidFill>
                <a:latin typeface="Arial"/>
                <a:cs typeface="Arial"/>
                <a:sym typeface="Arial"/>
              </a:rPr>
              <a:t>behaviours</a:t>
            </a: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 are required?</a:t>
            </a: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endParaRPr sz="2600" kern="0" dirty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Successes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1705900" y="1935500"/>
            <a:ext cx="89049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~40 Y7-Y10 students from 11 schools across 3 counties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Workshops well received - wide variety of sustainability challenges linked to climate change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Student participation through afternoon sessions provided feed-forward work for schools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i="1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“</a:t>
            </a:r>
            <a:r>
              <a:rPr lang="en-US" sz="2600" i="1"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Just wanted to say how great it was today. Students were buzzing all the way home on the train with ideas. So important to inspire our students.” </a:t>
            </a:r>
            <a:endParaRPr sz="2600" i="1" kern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  <a:sym typeface="Arial"/>
            </a:endParaRPr>
          </a:p>
          <a:p>
            <a:pPr marL="457200">
              <a:lnSpc>
                <a:spcPct val="115000"/>
              </a:lnSpc>
              <a:buClr>
                <a:srgbClr val="000000"/>
              </a:buClr>
            </a:pPr>
            <a:r>
              <a:rPr lang="en-US" sz="2600" kern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  <a:sym typeface="Arial"/>
              </a:rPr>
              <a:t>West Kirby Grammar School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Student feedback</a:t>
            </a:r>
            <a:endParaRPr/>
          </a:p>
          <a:p>
            <a:pPr>
              <a:buClr>
                <a:schemeClr val="dk1"/>
              </a:buClr>
              <a:buSzPts val="3600"/>
            </a:pPr>
            <a:r>
              <a:rPr lang="en-US" sz="3000" b="1"/>
              <a:t>‘What did you most like?’</a:t>
            </a:r>
            <a:endParaRPr sz="3000" b="1"/>
          </a:p>
        </p:txBody>
      </p:sp>
      <p:sp>
        <p:nvSpPr>
          <p:cNvPr id="114" name="Google Shape;114;p15"/>
          <p:cNvSpPr txBox="1"/>
          <p:nvPr/>
        </p:nvSpPr>
        <p:spPr>
          <a:xfrm>
            <a:off x="1705900" y="1935500"/>
            <a:ext cx="89049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81000">
              <a:lnSpc>
                <a:spcPct val="115000"/>
              </a:lnSpc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i="1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“</a:t>
            </a:r>
            <a:r>
              <a:rPr lang="en-US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It raises awareness for future generations”</a:t>
            </a:r>
            <a:endParaRPr sz="2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i="1" kern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“It taught me a lot that I was not previously aware of”</a:t>
            </a:r>
            <a:endParaRPr sz="2400" i="1" kern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indent="-381000">
              <a:lnSpc>
                <a:spcPct val="115000"/>
              </a:lnSpc>
              <a:buClr>
                <a:srgbClr val="000000"/>
              </a:buClr>
              <a:buSzPts val="2400"/>
              <a:buFont typeface="Roboto"/>
              <a:buChar char="-"/>
            </a:pPr>
            <a:r>
              <a:rPr lang="en-US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“I like when we want outside and looked at all the different flowers that insects like”</a:t>
            </a:r>
            <a:endParaRPr sz="2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“The sand thing where you build up different gradients and the ice room holding old ice”</a:t>
            </a:r>
            <a:endParaRPr sz="2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“I enjoyed doing the catchment game because it involved using problem solving to help environmentally.”</a:t>
            </a:r>
            <a:endParaRPr sz="2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000000"/>
              </a:buClr>
              <a:buSzPts val="2400"/>
              <a:buFont typeface="Arial"/>
              <a:buChar char="-"/>
            </a:pPr>
            <a:r>
              <a:rPr lang="en-US" sz="24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“Lots of people that are enthusiastic about the environment getting together to educate other people about the environment.”</a:t>
            </a:r>
            <a:endParaRPr sz="24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>
              <a:lnSpc>
                <a:spcPct val="115000"/>
              </a:lnSpc>
              <a:buClr>
                <a:srgbClr val="000000"/>
              </a:buClr>
            </a:pPr>
            <a:endParaRPr sz="1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Staff feedback</a:t>
            </a:r>
            <a:endParaRPr/>
          </a:p>
          <a:p>
            <a:pPr>
              <a:buClr>
                <a:schemeClr val="dk1"/>
              </a:buClr>
              <a:buSzPts val="3600"/>
            </a:pPr>
            <a:r>
              <a:rPr lang="en-US" sz="3000" b="1"/>
              <a:t>‘What did you most like?’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1745175" y="2145125"/>
            <a:ext cx="8904900" cy="37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93700">
              <a:lnSpc>
                <a:spcPct val="115000"/>
              </a:lnSpc>
              <a:buClr>
                <a:srgbClr val="000000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range of different sessions provided for students.</a:t>
            </a:r>
            <a:endParaRPr sz="2600" i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000000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range of subjects that affect climate change.</a:t>
            </a:r>
            <a:endParaRPr sz="2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000000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000000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Varied programme and wide range of speakers. Visiting the ice core lab.</a:t>
            </a:r>
            <a:endParaRPr sz="2600" kern="0">
              <a:solidFill>
                <a:srgbClr val="000000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indent="-393700">
              <a:lnSpc>
                <a:spcPct val="115000"/>
              </a:lnSpc>
              <a:buClr>
                <a:srgbClr val="000000"/>
              </a:buClr>
              <a:buSzPts val="2600"/>
              <a:buFont typeface="Roboto"/>
              <a:buChar char="-"/>
            </a:pPr>
            <a:r>
              <a:rPr lang="en-US" sz="2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Very well organised with a range of topics implied to climate change.</a:t>
            </a:r>
            <a:endParaRPr sz="2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000000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Looking at different topic areas / mixture of workshops / hands on work</a:t>
            </a:r>
            <a:endParaRPr sz="2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>
              <a:lnSpc>
                <a:spcPct val="115000"/>
              </a:lnSpc>
              <a:buClr>
                <a:srgbClr val="000000"/>
              </a:buClr>
            </a:pPr>
            <a:endParaRPr sz="10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Reflections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1705900" y="2011700"/>
            <a:ext cx="87855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Bringing students together from different areas brought more ideas together for student voice sessions but we could have made more of their different perspectives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Workshops offered diversity but hard to fit into 30 mins 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Grouping by age groups could be more effective - y7-9 and y10-13 - especially for feed forward links to curriculum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Staff involved enjoyed working with the students, and student ambassadors gained great experience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Some schools had to leave early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Recommendations</a:t>
            </a:r>
            <a:endParaRPr/>
          </a:p>
        </p:txBody>
      </p:sp>
      <p:sp>
        <p:nvSpPr>
          <p:cNvPr id="135" name="Google Shape;135;p18"/>
          <p:cNvSpPr txBox="1"/>
          <p:nvPr/>
        </p:nvSpPr>
        <p:spPr>
          <a:xfrm>
            <a:off x="1703250" y="1627850"/>
            <a:ext cx="8785500" cy="22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81000">
              <a:lnSpc>
                <a:spcPct val="115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Utilise your experts - embrace the diversity of sustainability -&gt; this could link into work to embed sustainability in the curriculum within the university too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Think about practical sessions that are easy to reset and run in parallel especially for larger numbers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Consider room sizes for whole group sessions - more efficient but limits on numbers?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Consider your age groupings - benefits of mixed ages for some projects - co-curriculum? - vs feed into curriculum and knowledge/skills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Consider timing in the school year and for the programme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81000">
              <a:lnSpc>
                <a:spcPct val="115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Connect with wider stakeholders - i.e. catering teams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2301875" y="2436812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344053"/>
              </a:buClr>
              <a:buSzPts val="4000"/>
            </a:pPr>
            <a:r>
              <a:rPr lang="en-US" sz="4000">
                <a:solidFill>
                  <a:srgbClr val="344053"/>
                </a:solidFill>
              </a:rPr>
              <a:t>Keele’s First Climate Summit</a:t>
            </a:r>
            <a:endParaRPr/>
          </a:p>
        </p:txBody>
      </p:sp>
      <p:sp>
        <p:nvSpPr>
          <p:cNvPr id="30" name="Google Shape;30;p5"/>
          <p:cNvSpPr txBox="1"/>
          <p:nvPr/>
        </p:nvSpPr>
        <p:spPr>
          <a:xfrm>
            <a:off x="2301838" y="4586600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344053"/>
              </a:buClr>
              <a:buSzPts val="3000"/>
            </a:pPr>
            <a:r>
              <a:rPr lang="en-US" sz="3600" kern="0">
                <a:solidFill>
                  <a:srgbClr val="34405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Sarah Briggs</a:t>
            </a:r>
            <a:endParaRPr sz="3600" kern="0">
              <a:solidFill>
                <a:srgbClr val="34405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rgbClr val="344053"/>
              </a:buClr>
              <a:buSzPts val="3000"/>
            </a:pPr>
            <a:r>
              <a:rPr lang="en-US" sz="3600" kern="0">
                <a:solidFill>
                  <a:srgbClr val="34405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Sustainability Project Officer</a:t>
            </a:r>
            <a:endParaRPr sz="3600" kern="0">
              <a:solidFill>
                <a:srgbClr val="34405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rgbClr val="344053"/>
              </a:buClr>
              <a:buSzPts val="3000"/>
            </a:pPr>
            <a:r>
              <a:rPr lang="en-US" sz="3600" kern="0">
                <a:solidFill>
                  <a:srgbClr val="34405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Professor Dominic Swords</a:t>
            </a:r>
            <a:endParaRPr sz="3600" kern="0">
              <a:solidFill>
                <a:srgbClr val="34405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>
              <a:buClr>
                <a:srgbClr val="344053"/>
              </a:buClr>
              <a:buSzPts val="3000"/>
            </a:pPr>
            <a:r>
              <a:rPr lang="en-US" sz="3600" kern="0">
                <a:solidFill>
                  <a:srgbClr val="344053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Future Lives Project</a:t>
            </a:r>
            <a:endParaRPr sz="3600" kern="0">
              <a:solidFill>
                <a:srgbClr val="344053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chemeClr val="dk1"/>
              </a:buClr>
              <a:buSzPts val="3600"/>
            </a:pPr>
            <a:r>
              <a:rPr lang="en-US" dirty="0"/>
              <a:t>Our actions (Future Lives)</a:t>
            </a:r>
            <a:endParaRPr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1705900" y="2329200"/>
            <a:ext cx="89049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Further groups of schools – as part of eco-groups</a:t>
            </a: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Present at Youth Strikes</a:t>
            </a: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In Universities – as part of learning </a:t>
            </a:r>
            <a:r>
              <a:rPr lang="en-US" sz="2600" kern="0" dirty="0" err="1">
                <a:solidFill>
                  <a:srgbClr val="253244"/>
                </a:solidFill>
                <a:latin typeface="Arial"/>
                <a:cs typeface="Arial"/>
                <a:sym typeface="Arial"/>
              </a:rPr>
              <a:t>programmes</a:t>
            </a: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 exploring climate change and sustainability in relation to their studies and future careers: what will future leaders and decision making look like in the roles I aspire to?</a:t>
            </a: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 dirty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It is both revealing the system to itself and collecting advocacy data e.g. report from latest Youth Strike in Sheffield being sent to local MPs present that day</a:t>
            </a: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endParaRPr sz="2600" kern="0" dirty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1916100" y="1815368"/>
            <a:ext cx="8047200" cy="3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254061"/>
              </a:buClr>
              <a:buSzPts val="3600"/>
            </a:pPr>
            <a:r>
              <a:rPr lang="en-US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br>
              <a:rPr lang="en-US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800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Facebook.com/GreenKeele</a:t>
            </a:r>
            <a:br>
              <a:rPr lang="en-US" sz="2800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Twitter: @</a:t>
            </a:r>
            <a:r>
              <a:rPr lang="en-US" sz="2800" dirty="0" err="1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GreenKeele</a:t>
            </a:r>
            <a:br>
              <a:rPr lang="en-US" sz="2800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s.j.briggs@keele.ac.uk</a:t>
            </a:r>
            <a:endParaRPr sz="2800" dirty="0">
              <a:solidFill>
                <a:srgbClr val="25406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Clr>
                <a:srgbClr val="254061"/>
              </a:buClr>
              <a:buSzPts val="3600"/>
            </a:pPr>
            <a:r>
              <a:rPr lang="en-US" sz="2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dominicswords@icloud.com</a:t>
            </a:r>
            <a:br>
              <a:rPr lang="en-US" sz="2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+44 (0)7901 556508</a:t>
            </a:r>
            <a:r>
              <a:rPr lang="en-US" sz="2800" dirty="0">
                <a:solidFill>
                  <a:srgbClr val="25406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dirty="0">
              <a:solidFill>
                <a:srgbClr val="2540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470086" y="2877287"/>
            <a:ext cx="64976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Sarah Briggs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Sustainability Project Officer,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Keele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University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Professor Dominic Swords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 Future Lives Project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6134" y="733671"/>
            <a:ext cx="8726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sm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Keele</a:t>
            </a:r>
            <a:r>
              <a:rPr kumimoji="0" lang="en-GB" sz="45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University’s First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5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Schools Climate Summit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5514680"/>
            <a:ext cx="23280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#</a:t>
            </a:r>
            <a:r>
              <a:rPr kumimoji="0" lang="en-GB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KeeleClimate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CB7D8-2881-4303-AD76-E21AD062C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494" y="4596210"/>
            <a:ext cx="1449040" cy="222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2098675" y="441325"/>
            <a:ext cx="5491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Outline</a:t>
            </a:r>
            <a:endParaRPr/>
          </a:p>
        </p:txBody>
      </p:sp>
      <p:sp>
        <p:nvSpPr>
          <p:cNvPr id="36" name="Google Shape;36;p6"/>
          <p:cNvSpPr txBox="1"/>
          <p:nvPr/>
        </p:nvSpPr>
        <p:spPr>
          <a:xfrm>
            <a:off x="2098675" y="1584325"/>
            <a:ext cx="7766100" cy="51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68300">
              <a:lnSpc>
                <a:spcPct val="150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Origins of the Climate Summit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342900" indent="-368300">
              <a:lnSpc>
                <a:spcPct val="150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Objectives of the Climate Summit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342900" indent="-368300">
              <a:lnSpc>
                <a:spcPct val="150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Building the Programme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342900" indent="-368300">
              <a:lnSpc>
                <a:spcPct val="150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Sense Maker and collaboration with Future Lives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342900" indent="-368300">
              <a:lnSpc>
                <a:spcPct val="150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Successes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342900" indent="-368300">
              <a:lnSpc>
                <a:spcPct val="150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Reflections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342900" indent="-368300">
              <a:lnSpc>
                <a:spcPct val="150000"/>
              </a:lnSpc>
              <a:buClr>
                <a:srgbClr val="253244"/>
              </a:buClr>
              <a:buSzPts val="2400"/>
              <a:buFont typeface="Arial"/>
              <a:buChar char="-"/>
            </a:pPr>
            <a:r>
              <a:rPr lang="en-US" sz="24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Recommendations</a:t>
            </a:r>
            <a:endParaRPr sz="24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Origins of the </a:t>
            </a:r>
            <a:br>
              <a:rPr lang="en-US"/>
            </a:br>
            <a:r>
              <a:rPr lang="en-US"/>
              <a:t>Climate Summit</a:t>
            </a:r>
            <a:endParaRPr/>
          </a:p>
        </p:txBody>
      </p:sp>
      <p:sp>
        <p:nvSpPr>
          <p:cNvPr id="42" name="Google Shape;42;p7"/>
          <p:cNvSpPr txBox="1"/>
          <p:nvPr/>
        </p:nvSpPr>
        <p:spPr>
          <a:xfrm>
            <a:off x="1944675" y="2137575"/>
            <a:ext cx="79044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406400">
              <a:lnSpc>
                <a:spcPct val="115000"/>
              </a:lnSpc>
              <a:buClr>
                <a:srgbClr val="253244"/>
              </a:buClr>
              <a:buSzPts val="2800"/>
              <a:buFont typeface="Arial"/>
              <a:buChar char="-"/>
            </a:pPr>
            <a: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Changing social dialogue around climate change</a:t>
            </a:r>
            <a:endParaRPr sz="28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406400">
              <a:lnSpc>
                <a:spcPct val="115000"/>
              </a:lnSpc>
              <a:buClr>
                <a:srgbClr val="253244"/>
              </a:buClr>
              <a:buSzPts val="2800"/>
              <a:buFont typeface="Arial"/>
              <a:buChar char="-"/>
            </a:pPr>
            <a: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Schools strikes and climate marches</a:t>
            </a:r>
            <a:endParaRPr sz="28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406400">
              <a:lnSpc>
                <a:spcPct val="115000"/>
              </a:lnSpc>
              <a:buClr>
                <a:srgbClr val="253244"/>
              </a:buClr>
              <a:buSzPts val="2800"/>
              <a:buFont typeface="Arial"/>
              <a:buChar char="-"/>
            </a:pPr>
            <a: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Keele students leading </a:t>
            </a:r>
            <a:b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</a:br>
            <a: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local marches</a:t>
            </a:r>
            <a:endParaRPr sz="28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406400">
              <a:lnSpc>
                <a:spcPct val="115000"/>
              </a:lnSpc>
              <a:buClr>
                <a:srgbClr val="253244"/>
              </a:buClr>
              <a:buSzPts val="2800"/>
              <a:buFont typeface="Arial"/>
              <a:buChar char="-"/>
            </a:pPr>
            <a: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Inspired Keele event for </a:t>
            </a:r>
            <a:b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</a:br>
            <a: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local schools</a:t>
            </a:r>
            <a:endParaRPr sz="28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406400">
              <a:lnSpc>
                <a:spcPct val="115000"/>
              </a:lnSpc>
              <a:buClr>
                <a:srgbClr val="253244"/>
              </a:buClr>
              <a:buSzPts val="2800"/>
              <a:buFont typeface="Arial"/>
              <a:buChar char="-"/>
            </a:pPr>
            <a:r>
              <a:rPr lang="en-US" sz="28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Planned in 4 weeks!</a:t>
            </a:r>
            <a:endParaRPr sz="28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0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0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122" y="3733000"/>
            <a:ext cx="3815862" cy="28618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173287" y="611187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Objectives of the </a:t>
            </a:r>
            <a:br>
              <a:rPr lang="en-US"/>
            </a:br>
            <a:r>
              <a:rPr lang="en-US"/>
              <a:t>Climate Summit</a:t>
            </a:r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/>
          <p:nvPr/>
        </p:nvSpPr>
        <p:spPr>
          <a:xfrm>
            <a:off x="1922100" y="2283500"/>
            <a:ext cx="8347800" cy="423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68300">
              <a:lnSpc>
                <a:spcPct val="115000"/>
              </a:lnSpc>
              <a:buClr>
                <a:srgbClr val="253244"/>
              </a:buClr>
              <a:buSzPts val="2200"/>
              <a:buFont typeface="Arial"/>
              <a:buChar char="-"/>
            </a:pPr>
            <a:r>
              <a:rPr lang="en-US" sz="22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Bring together schools/student voices from Staffordshire, Cheshire and Shropshire</a:t>
            </a:r>
            <a:endParaRPr sz="22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68300">
              <a:lnSpc>
                <a:spcPct val="115000"/>
              </a:lnSpc>
              <a:buClr>
                <a:srgbClr val="253244"/>
              </a:buClr>
              <a:buSzPts val="2200"/>
              <a:buFont typeface="Arial"/>
              <a:buChar char="-"/>
            </a:pPr>
            <a:r>
              <a:rPr lang="en-US" sz="22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Build from the science behind sustainability challenges to individual actions students can adopt</a:t>
            </a:r>
            <a:endParaRPr sz="22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68300">
              <a:lnSpc>
                <a:spcPct val="115000"/>
              </a:lnSpc>
              <a:buClr>
                <a:srgbClr val="253244"/>
              </a:buClr>
              <a:buSzPts val="2200"/>
              <a:buFont typeface="Arial"/>
              <a:buChar char="-"/>
            </a:pPr>
            <a:r>
              <a:rPr lang="en-US" sz="22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Provide a toolkit that schools can utilise with larger groups of students beyond the summit</a:t>
            </a:r>
            <a:endParaRPr sz="22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68300">
              <a:lnSpc>
                <a:spcPct val="115000"/>
              </a:lnSpc>
              <a:buClr>
                <a:srgbClr val="253244"/>
              </a:buClr>
              <a:buSzPts val="2200"/>
              <a:buFont typeface="Arial"/>
              <a:buChar char="-"/>
            </a:pPr>
            <a:r>
              <a:rPr lang="en-US" sz="22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Empower students to feel connected to and able to help contribute to tackling climate change</a:t>
            </a:r>
            <a:endParaRPr sz="22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68300">
              <a:lnSpc>
                <a:spcPct val="115000"/>
              </a:lnSpc>
              <a:buClr>
                <a:srgbClr val="253244"/>
              </a:buClr>
              <a:buSzPts val="2200"/>
              <a:buFont typeface="Arial"/>
              <a:buChar char="-"/>
            </a:pPr>
            <a:r>
              <a:rPr lang="en-US" sz="22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Connect to outreach activities and build links with schools for future events and collaborations</a:t>
            </a:r>
            <a:endParaRPr sz="22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68300">
              <a:lnSpc>
                <a:spcPct val="115000"/>
              </a:lnSpc>
              <a:buClr>
                <a:srgbClr val="253244"/>
              </a:buClr>
              <a:buSzPts val="2200"/>
              <a:buFont typeface="Arial"/>
              <a:buChar char="-"/>
            </a:pPr>
            <a:r>
              <a:rPr lang="en-US" sz="22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Embed the Sustainable Development Goals</a:t>
            </a:r>
            <a:endParaRPr sz="22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2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2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3001" y="230175"/>
            <a:ext cx="36480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2173287" y="438762"/>
            <a:ext cx="8048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/>
              <a:t>Building the programme</a:t>
            </a:r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1853325" y="1661350"/>
            <a:ext cx="8688600" cy="21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Linking to the Institute for Sustainable Futures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Funding from Faculty Outreach Fund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Utilising expertise from within School of Geography, Geology and the Environment + external collaboration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Bigger picture through to exploration of individual impact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Exploring through hands-on workshops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Equipping students with tools to express their voice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 marL="457200" indent="-393700">
              <a:lnSpc>
                <a:spcPct val="115000"/>
              </a:lnSpc>
              <a:buClr>
                <a:srgbClr val="253244"/>
              </a:buClr>
              <a:buSzPts val="2600"/>
              <a:buFont typeface="Arial"/>
              <a:buChar char="-"/>
            </a:pPr>
            <a:r>
              <a:rPr lang="en-US" sz="2600" kern="0">
                <a:solidFill>
                  <a:srgbClr val="253244"/>
                </a:solidFill>
                <a:latin typeface="Arial"/>
                <a:cs typeface="Arial"/>
                <a:sym typeface="Arial"/>
              </a:rPr>
              <a:t>Culminating in Forum to share current practices and inspire change beyond the summit</a:t>
            </a: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  <a:p>
            <a:pPr>
              <a:buClr>
                <a:srgbClr val="253244"/>
              </a:buClr>
              <a:buSzPts val="2000"/>
            </a:pPr>
            <a:endParaRPr sz="2600" kern="0">
              <a:solidFill>
                <a:srgbClr val="253244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/>
        </p:nvSpPr>
        <p:spPr>
          <a:xfrm>
            <a:off x="8286100" y="17681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/>
          <p:nvPr/>
        </p:nvSpPr>
        <p:spPr>
          <a:xfrm>
            <a:off x="8286100" y="302562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0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301" y="137713"/>
            <a:ext cx="8246725" cy="6582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/>
        </p:nvSpPr>
        <p:spPr>
          <a:xfrm>
            <a:off x="6840225" y="110062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 txBox="1"/>
          <p:nvPr/>
        </p:nvSpPr>
        <p:spPr>
          <a:xfrm>
            <a:off x="8286100" y="302562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1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t="14991" b="33044"/>
          <a:stretch/>
        </p:blipFill>
        <p:spPr>
          <a:xfrm>
            <a:off x="3374125" y="5025363"/>
            <a:ext cx="1908276" cy="176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1"/>
          <p:cNvPicPr preferRelativeResize="0"/>
          <p:nvPr/>
        </p:nvPicPr>
        <p:blipFill rotWithShape="1">
          <a:blip r:embed="rId4">
            <a:alphaModFix/>
          </a:blip>
          <a:srcRect t="19398" b="24260"/>
          <a:stretch/>
        </p:blipFill>
        <p:spPr>
          <a:xfrm>
            <a:off x="1917250" y="4257125"/>
            <a:ext cx="1759922" cy="176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1"/>
          <p:cNvPicPr preferRelativeResize="0"/>
          <p:nvPr/>
        </p:nvPicPr>
        <p:blipFill rotWithShape="1">
          <a:blip r:embed="rId5">
            <a:alphaModFix/>
          </a:blip>
          <a:srcRect t="14402" b="23331"/>
          <a:stretch/>
        </p:blipFill>
        <p:spPr>
          <a:xfrm>
            <a:off x="4878150" y="192851"/>
            <a:ext cx="2611924" cy="2891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1"/>
          <p:cNvPicPr preferRelativeResize="0"/>
          <p:nvPr/>
        </p:nvPicPr>
        <p:blipFill rotWithShape="1">
          <a:blip r:embed="rId6">
            <a:alphaModFix/>
          </a:blip>
          <a:srcRect l="8900" t="21599" b="39439"/>
          <a:stretch/>
        </p:blipFill>
        <p:spPr>
          <a:xfrm>
            <a:off x="7230400" y="4257123"/>
            <a:ext cx="3144000" cy="239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1"/>
          <p:cNvPicPr preferRelativeResize="0"/>
          <p:nvPr/>
        </p:nvPicPr>
        <p:blipFill rotWithShape="1">
          <a:blip r:embed="rId7">
            <a:alphaModFix/>
          </a:blip>
          <a:srcRect t="20898" b="39058"/>
          <a:stretch/>
        </p:blipFill>
        <p:spPr>
          <a:xfrm>
            <a:off x="4878150" y="2976600"/>
            <a:ext cx="2889224" cy="20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1"/>
          <p:cNvPicPr preferRelativeResize="0"/>
          <p:nvPr/>
        </p:nvPicPr>
        <p:blipFill rotWithShape="1">
          <a:blip r:embed="rId8">
            <a:alphaModFix/>
          </a:blip>
          <a:srcRect t="12579" b="17180"/>
          <a:stretch/>
        </p:blipFill>
        <p:spPr>
          <a:xfrm>
            <a:off x="7767375" y="205178"/>
            <a:ext cx="2611924" cy="326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1"/>
          <p:cNvPicPr preferRelativeResize="0"/>
          <p:nvPr/>
        </p:nvPicPr>
        <p:blipFill rotWithShape="1">
          <a:blip r:embed="rId9">
            <a:alphaModFix/>
          </a:blip>
          <a:srcRect t="23430"/>
          <a:stretch/>
        </p:blipFill>
        <p:spPr>
          <a:xfrm>
            <a:off x="1917251" y="205175"/>
            <a:ext cx="2807225" cy="382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/>
        </p:nvSpPr>
        <p:spPr>
          <a:xfrm>
            <a:off x="6840225" y="110062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2"/>
          <p:cNvSpPr txBox="1"/>
          <p:nvPr/>
        </p:nvSpPr>
        <p:spPr>
          <a:xfrm>
            <a:off x="8286100" y="302562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2"/>
          <p:cNvSpPr txBox="1"/>
          <p:nvPr/>
        </p:nvSpPr>
        <p:spPr>
          <a:xfrm>
            <a:off x="8372475" y="4116387"/>
            <a:ext cx="2295600" cy="2671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139" y="1220164"/>
            <a:ext cx="8717725" cy="3390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p12"/>
          <p:cNvCxnSpPr>
            <a:endCxn id="94" idx="0"/>
          </p:cNvCxnSpPr>
          <p:nvPr/>
        </p:nvCxnSpPr>
        <p:spPr>
          <a:xfrm flipH="1">
            <a:off x="6096000" y="3242425"/>
            <a:ext cx="1250700" cy="179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4" name="Google Shape;94;p12"/>
          <p:cNvSpPr txBox="1"/>
          <p:nvPr/>
        </p:nvSpPr>
        <p:spPr>
          <a:xfrm>
            <a:off x="2985300" y="5035825"/>
            <a:ext cx="6221400" cy="10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Opportunity to collaborate with Dominic and Sara 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Connection made through CTRLShift Summit in Stoke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42900">
              <a:buClr>
                <a:srgbClr val="000000"/>
              </a:buClr>
              <a:buSzPts val="1800"/>
              <a:buFont typeface="Arial"/>
              <a:buChar char="-"/>
            </a:pPr>
            <a:r>
              <a:rPr lang="en-US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Enabled a workshop using SenseMaker</a:t>
            </a:r>
            <a:endParaRPr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50005E63-F00A-C84E-98A0-085BB74068A2}" vid="{F9EAC4CD-7EB4-3E44-B4D4-3B5A20E17EAE}"/>
    </a:ext>
  </a:extLst>
</a:theme>
</file>

<file path=ppt/theme/theme3.xml><?xml version="1.0" encoding="utf-8"?>
<a:theme xmlns:a="http://schemas.openxmlformats.org/drawingml/2006/main" name="ARU Brand">
  <a:themeElements>
    <a:clrScheme name="ARU">
      <a:dk1>
        <a:srgbClr val="061D48"/>
      </a:dk1>
      <a:lt1>
        <a:srgbClr val="FFD000"/>
      </a:lt1>
      <a:dk2>
        <a:srgbClr val="061D48"/>
      </a:dk2>
      <a:lt2>
        <a:srgbClr val="FFD000"/>
      </a:lt2>
      <a:accent1>
        <a:srgbClr val="CF4520"/>
      </a:accent1>
      <a:accent2>
        <a:srgbClr val="A6093C"/>
      </a:accent2>
      <a:accent3>
        <a:srgbClr val="5C068C"/>
      </a:accent3>
      <a:accent4>
        <a:srgbClr val="0077C8"/>
      </a:accent4>
      <a:accent5>
        <a:srgbClr val="008578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U Brand" id="{C89C5D2E-0A2A-D047-815A-E3C83815190A}" vid="{D5BE3479-13AD-C64A-A6D8-7F344855E75B}"/>
    </a:ext>
  </a:extLst>
</a:theme>
</file>

<file path=ppt/theme/theme4.xml><?xml version="1.0" encoding="utf-8"?>
<a:theme xmlns:a="http://schemas.openxmlformats.org/drawingml/2006/main" name="3_TheKeeleDifference_WIDESCREEN_PowerPoint_May2018">
  <a:themeElements>
    <a:clrScheme name="Root and Branch 4">
      <a:dk1>
        <a:srgbClr val="242C39"/>
      </a:dk1>
      <a:lt1>
        <a:srgbClr val="FFFFFF"/>
      </a:lt1>
      <a:dk2>
        <a:srgbClr val="00A1AC"/>
      </a:dk2>
      <a:lt2>
        <a:srgbClr val="EEECE1"/>
      </a:lt2>
      <a:accent1>
        <a:srgbClr val="4F81BD"/>
      </a:accent1>
      <a:accent2>
        <a:srgbClr val="C0504D"/>
      </a:accent2>
      <a:accent3>
        <a:srgbClr val="A9C42F"/>
      </a:accent3>
      <a:accent4>
        <a:srgbClr val="8064A2"/>
      </a:accent4>
      <a:accent5>
        <a:srgbClr val="00A1A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eKeeleDifference_WIDESCREEN_PowerPoint_May2018">
  <a:themeElements>
    <a:clrScheme name="Root and Branch 4">
      <a:dk1>
        <a:srgbClr val="242C39"/>
      </a:dk1>
      <a:lt1>
        <a:srgbClr val="FFFFFF"/>
      </a:lt1>
      <a:dk2>
        <a:srgbClr val="00A1AC"/>
      </a:dk2>
      <a:lt2>
        <a:srgbClr val="EEECE1"/>
      </a:lt2>
      <a:accent1>
        <a:srgbClr val="4F81BD"/>
      </a:accent1>
      <a:accent2>
        <a:srgbClr val="C0504D"/>
      </a:accent2>
      <a:accent3>
        <a:srgbClr val="A9C42F"/>
      </a:accent3>
      <a:accent4>
        <a:srgbClr val="8064A2"/>
      </a:accent4>
      <a:accent5>
        <a:srgbClr val="00A1AC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1D290D10C3E4B8F452868AD02B50D" ma:contentTypeVersion="11" ma:contentTypeDescription="Create a new document." ma:contentTypeScope="" ma:versionID="a130fe0d454cbd437118e4217093749d">
  <xsd:schema xmlns:xsd="http://www.w3.org/2001/XMLSchema" xmlns:xs="http://www.w3.org/2001/XMLSchema" xmlns:p="http://schemas.microsoft.com/office/2006/metadata/properties" xmlns:ns3="ab9f40b1-d150-4786-937e-1ac17853c9c7" xmlns:ns4="05634deb-76d0-404b-9f18-704f34d5dffe" targetNamespace="http://schemas.microsoft.com/office/2006/metadata/properties" ma:root="true" ma:fieldsID="6e01a5e84569e40cf36a560c40ccae42" ns3:_="" ns4:_="">
    <xsd:import namespace="ab9f40b1-d150-4786-937e-1ac17853c9c7"/>
    <xsd:import namespace="05634deb-76d0-404b-9f18-704f34d5dff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f40b1-d150-4786-937e-1ac17853c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34deb-76d0-404b-9f18-704f34d5dff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B77F06-D6D0-4017-98C4-BEB55977040C}">
  <ds:schemaRefs>
    <ds:schemaRef ds:uri="http://schemas.microsoft.com/office/infopath/2007/PartnerControls"/>
    <ds:schemaRef ds:uri="ab9f40b1-d150-4786-937e-1ac17853c9c7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terms/"/>
    <ds:schemaRef ds:uri="http://purl.org/dc/elements/1.1/"/>
    <ds:schemaRef ds:uri="http://schemas.openxmlformats.org/package/2006/metadata/core-properties"/>
    <ds:schemaRef ds:uri="05634deb-76d0-404b-9f18-704f34d5dff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96701FB-C9E3-4BC9-B738-1B07C285EA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f40b1-d150-4786-937e-1ac17853c9c7"/>
    <ds:schemaRef ds:uri="05634deb-76d0-404b-9f18-704f34d5d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566F0C-34A9-48B2-9A28-255EE87704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885</Words>
  <Application>Microsoft Office PowerPoint</Application>
  <PresentationFormat>Widescreen</PresentationFormat>
  <Paragraphs>109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ARU Raisonne DemiBold</vt:lpstr>
      <vt:lpstr>Calibri</vt:lpstr>
      <vt:lpstr>Calibri Light</vt:lpstr>
      <vt:lpstr>Palatino Linotype</vt:lpstr>
      <vt:lpstr>Raleway</vt:lpstr>
      <vt:lpstr>Roboto</vt:lpstr>
      <vt:lpstr>Office Theme</vt:lpstr>
      <vt:lpstr>5_ARU Brand</vt:lpstr>
      <vt:lpstr>ARU Brand</vt:lpstr>
      <vt:lpstr>3_TheKeeleDifference_WIDESCREEN_PowerPoint_May2018</vt:lpstr>
      <vt:lpstr>2_TheKeeleDifference_WIDESCREEN_PowerPoint_May2018</vt:lpstr>
      <vt:lpstr>PowerPoint Presentation</vt:lpstr>
      <vt:lpstr>Keele’s First Climate Summit</vt:lpstr>
      <vt:lpstr>Outline</vt:lpstr>
      <vt:lpstr>Origins of the  Climate Summit</vt:lpstr>
      <vt:lpstr>Objectives of the  Climate Summit</vt:lpstr>
      <vt:lpstr>Building the programme</vt:lpstr>
      <vt:lpstr>PowerPoint Presentation</vt:lpstr>
      <vt:lpstr>PowerPoint Presentation</vt:lpstr>
      <vt:lpstr>PowerPoint Presentation</vt:lpstr>
      <vt:lpstr>Future Lives – making sense</vt:lpstr>
      <vt:lpstr>ploring narrative patterns</vt:lpstr>
      <vt:lpstr>ploring narrative patterns</vt:lpstr>
      <vt:lpstr>Exploring narrative patterns</vt:lpstr>
      <vt:lpstr>What? So, what? Now, what?</vt:lpstr>
      <vt:lpstr>Successes</vt:lpstr>
      <vt:lpstr>Student feedback ‘What did you most like?’</vt:lpstr>
      <vt:lpstr>Staff feedback ‘What did you most like?’</vt:lpstr>
      <vt:lpstr>Reflections</vt:lpstr>
      <vt:lpstr>Recommendations</vt:lpstr>
      <vt:lpstr>Our actions (Future Lives)</vt:lpstr>
      <vt:lpstr>Thank you  Facebook.com/GreenKeele Twitter: @GreenKeele s.j.briggs@keele.ac.uk dominicswords@icloud.com +44 (0)7901 556508 </vt:lpstr>
      <vt:lpstr>PowerPoint Presentation</vt:lpstr>
    </vt:vector>
  </TitlesOfParts>
  <Company>University of Gloucestershire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LA MOTTE, Claire</dc:creator>
  <cp:lastModifiedBy>de la Motte, Claire</cp:lastModifiedBy>
  <cp:revision>13</cp:revision>
  <dcterms:created xsi:type="dcterms:W3CDTF">2019-02-25T14:51:22Z</dcterms:created>
  <dcterms:modified xsi:type="dcterms:W3CDTF">2019-10-16T08:55:48Z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0x010100F701D290D10C3E4B8F452868AD02B50D</vt:lpwstr>
  </property>
</Properties>
</file>