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4451" r:id="rId2"/>
    <p:sldMasterId id="2147484453" r:id="rId3"/>
    <p:sldMasterId id="2147484455" r:id="rId4"/>
    <p:sldMasterId id="2147484457" r:id="rId5"/>
    <p:sldMasterId id="2147484459" r:id="rId6"/>
    <p:sldMasterId id="2147484461" r:id="rId7"/>
    <p:sldMasterId id="2147484463" r:id="rId8"/>
  </p:sldMasterIdLst>
  <p:notesMasterIdLst>
    <p:notesMasterId r:id="rId21"/>
  </p:notesMasterIdLst>
  <p:handoutMasterIdLst>
    <p:handoutMasterId r:id="rId22"/>
  </p:handoutMasterIdLst>
  <p:sldIdLst>
    <p:sldId id="502" r:id="rId9"/>
    <p:sldId id="498" r:id="rId10"/>
    <p:sldId id="495" r:id="rId11"/>
    <p:sldId id="504" r:id="rId12"/>
    <p:sldId id="543" r:id="rId13"/>
    <p:sldId id="505" r:id="rId14"/>
    <p:sldId id="506" r:id="rId15"/>
    <p:sldId id="507" r:id="rId16"/>
    <p:sldId id="518" r:id="rId17"/>
    <p:sldId id="519" r:id="rId18"/>
    <p:sldId id="521" r:id="rId19"/>
    <p:sldId id="522" r:id="rId20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kern="1200">
        <a:solidFill>
          <a:srgbClr val="808080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00000"/>
    <a:srgbClr val="D0103A"/>
    <a:srgbClr val="000070"/>
    <a:srgbClr val="669900"/>
    <a:srgbClr val="CC3300"/>
    <a:srgbClr val="663300"/>
    <a:srgbClr val="002244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87883" autoAdjust="0"/>
  </p:normalViewPr>
  <p:slideViewPr>
    <p:cSldViewPr snapToGrid="0"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3612" y="-49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1135" y="9347294"/>
            <a:ext cx="964075" cy="57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66E95CD3-10C4-0648-8D74-16CC89B5F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158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ChangeArrowheads="1"/>
          </p:cNvSpPr>
          <p:nvPr/>
        </p:nvSpPr>
        <p:spPr bwMode="auto">
          <a:xfrm>
            <a:off x="0" y="9347294"/>
            <a:ext cx="6669088" cy="579344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727" tIns="45363" rIns="90727" bIns="45363" anchor="ctr"/>
          <a:lstStyle/>
          <a:p>
            <a:pPr eaLnBrk="0" hangingPunct="0"/>
            <a:endParaRPr lang="en-US"/>
          </a:p>
        </p:txBody>
      </p:sp>
      <p:sp>
        <p:nvSpPr>
          <p:cNvPr id="30723" name="Rectangle 9"/>
          <p:cNvSpPr>
            <a:spLocks noChangeArrowheads="1"/>
          </p:cNvSpPr>
          <p:nvPr/>
        </p:nvSpPr>
        <p:spPr bwMode="auto">
          <a:xfrm>
            <a:off x="0" y="0"/>
            <a:ext cx="6669088" cy="579345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727" tIns="45363" rIns="90727" bIns="45363" anchor="ctr"/>
          <a:lstStyle/>
          <a:p>
            <a:pPr eaLnBrk="0" hangingPunct="0"/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2322" y="0"/>
            <a:ext cx="3929498" cy="579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D0103A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HEADER</a:t>
            </a:r>
            <a:endParaRPr lang="en-US" sz="12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4538" y="0"/>
            <a:ext cx="1630672" cy="579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D0103A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US">
              <a:solidFill>
                <a:srgbClr val="002244"/>
              </a:solidFill>
            </a:endParaRPr>
          </a:p>
        </p:txBody>
      </p:sp>
      <p:sp>
        <p:nvSpPr>
          <p:cNvPr id="3072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316" y="4715710"/>
            <a:ext cx="4890457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Sub Heading</a:t>
            </a:r>
          </a:p>
          <a:p>
            <a:pPr lvl="1"/>
            <a:r>
              <a:rPr lang="en-US" noProof="0" smtClean="0"/>
              <a:t>First text level</a:t>
            </a:r>
          </a:p>
          <a:p>
            <a:pPr lvl="2"/>
            <a:r>
              <a:rPr lang="en-US" noProof="0" smtClean="0"/>
              <a:t>First bullet level</a:t>
            </a:r>
          </a:p>
          <a:p>
            <a:pPr lvl="3"/>
            <a:r>
              <a:rPr lang="en-US" noProof="0" smtClean="0"/>
              <a:t>Second bullet level</a:t>
            </a:r>
          </a:p>
          <a:p>
            <a:pPr lvl="4"/>
            <a:r>
              <a:rPr lang="en-US" noProof="0" smtClean="0"/>
              <a:t>Third bullet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2322" y="9347294"/>
            <a:ext cx="4596095" cy="57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1135" y="9347294"/>
            <a:ext cx="964075" cy="57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569CCCF3-9BE8-7840-9607-361083929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4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bg2"/>
        </a:solidFill>
        <a:latin typeface="Arial" charset="0"/>
        <a:ea typeface="ＭＳ Ｐゴシック" charset="0"/>
        <a:cs typeface="ＭＳ Ｐゴシック" charset="0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bg2"/>
        </a:solidFill>
        <a:latin typeface="Arial" charset="0"/>
        <a:ea typeface="ＭＳ Ｐゴシック" charset="0"/>
        <a:cs typeface="+mn-cs"/>
      </a:defRPr>
    </a:lvl2pPr>
    <a:lvl3pPr marL="568325" indent="-187325" algn="l" rtl="0" eaLnBrk="0" fontAlgn="base" hangingPunct="0">
      <a:spcBef>
        <a:spcPct val="30000"/>
      </a:spcBef>
      <a:spcAft>
        <a:spcPct val="0"/>
      </a:spcAft>
      <a:buFont typeface="Times" charset="0"/>
      <a:buChar char="–"/>
      <a:defRPr sz="1200" kern="1200">
        <a:solidFill>
          <a:schemeClr val="bg2"/>
        </a:solidFill>
        <a:latin typeface="Arial" charset="0"/>
        <a:ea typeface="ＭＳ Ｐゴシック" charset="0"/>
        <a:cs typeface="+mn-cs"/>
      </a:defRPr>
    </a:lvl3pPr>
    <a:lvl4pPr marL="949325" indent="-187325" algn="l" rtl="0" eaLnBrk="0" fontAlgn="base" hangingPunct="0">
      <a:spcBef>
        <a:spcPct val="30000"/>
      </a:spcBef>
      <a:spcAft>
        <a:spcPct val="0"/>
      </a:spcAft>
      <a:buFont typeface="Times" charset="0"/>
      <a:buChar char="•"/>
      <a:defRPr sz="1200" kern="1200">
        <a:solidFill>
          <a:schemeClr val="bg2"/>
        </a:solidFill>
        <a:latin typeface="Arial" charset="0"/>
        <a:ea typeface="ＭＳ Ｐゴシック" charset="0"/>
        <a:cs typeface="+mn-cs"/>
      </a:defRPr>
    </a:lvl4pPr>
    <a:lvl5pPr marL="1335088" indent="-195263" algn="l" rtl="0" eaLnBrk="0" fontAlgn="base" hangingPunct="0">
      <a:spcBef>
        <a:spcPct val="30000"/>
      </a:spcBef>
      <a:spcAft>
        <a:spcPct val="0"/>
      </a:spcAft>
      <a:buChar char="–"/>
      <a:defRPr sz="1200" kern="1200">
        <a:solidFill>
          <a:schemeClr val="bg2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88" y="1606550"/>
            <a:ext cx="7431087" cy="293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1601788"/>
            <a:ext cx="7475537" cy="290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33655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00200" y="4572000"/>
            <a:ext cx="6400800" cy="838200"/>
          </a:xfrm>
        </p:spPr>
        <p:txBody>
          <a:bodyPr anchor="t"/>
          <a:lstStyle>
            <a:lvl1pPr>
              <a:lnSpc>
                <a:spcPct val="8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410200"/>
            <a:ext cx="6400800" cy="533400"/>
          </a:xfrm>
        </p:spPr>
        <p:txBody>
          <a:bodyPr/>
          <a:lstStyle>
            <a:lvl1pPr>
              <a:defRPr sz="1800" b="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209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CCAA4-3E12-5240-B55A-1E01724E0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9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0"/>
            <a:ext cx="1933575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888" y="0"/>
            <a:ext cx="5653087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B58A-12F9-F349-8814-B26940BE0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8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5715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77888" y="1981200"/>
            <a:ext cx="7739062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E985-9D26-D741-8A88-D42BF909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95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5715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77888" y="1981200"/>
            <a:ext cx="3792537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22825" y="1981200"/>
            <a:ext cx="3794125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F30B-66D4-5544-8DA5-897169023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0CDAE-9FCE-C246-85EC-7B49C7797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7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F966-7F86-8341-807A-FEE34A351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5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88" y="1981200"/>
            <a:ext cx="37925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825" y="1981200"/>
            <a:ext cx="37941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9DF5-E98F-7D4D-9276-8C426A912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0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54C08-A608-CC4D-A196-F189D0126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D973-3877-CA4D-AD21-B65FD12BC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550A-560B-9C4B-9708-469D66841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1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AB127-AAC6-F346-BDC1-6051886C2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5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6CBF9-B837-CB4B-9D6B-3D8555F94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6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079500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sz="2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0"/>
            <a:ext cx="5715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7888" y="1981200"/>
            <a:ext cx="77390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7888" y="63246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7888" y="63246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 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School Strategy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3246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cs typeface="Arial" charset="0"/>
              </a:defRPr>
            </a:lvl1pPr>
          </a:lstStyle>
          <a:p>
            <a:pPr>
              <a:defRPr/>
            </a:pPr>
            <a:fld id="{773A7943-032E-624D-9E8B-E390B64D0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5" name="Picture 25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6688"/>
            <a:ext cx="26035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8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49" r:id="rId12"/>
    <p:sldLayoutId id="214748445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D010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rgbClr val="808080"/>
          </a:solidFill>
          <a:latin typeface="+mn-lt"/>
          <a:ea typeface="ＭＳ Ｐゴシック" charset="0"/>
          <a:cs typeface="ＭＳ Ｐゴシック" charset="0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808080"/>
          </a:solidFill>
          <a:latin typeface="+mn-lt"/>
          <a:ea typeface="ＭＳ Ｐゴシック" charset="0"/>
        </a:defRPr>
      </a:lvl2pPr>
      <a:lvl3pPr marL="668338" indent="-287338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Char char="–"/>
        <a:defRPr>
          <a:solidFill>
            <a:srgbClr val="808080"/>
          </a:solidFill>
          <a:latin typeface="+mn-lt"/>
          <a:ea typeface="ＭＳ Ｐゴシック" charset="0"/>
        </a:defRPr>
      </a:lvl3pPr>
      <a:lvl4pPr marL="1046163" indent="-187325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Font typeface="Times" charset="0"/>
        <a:buChar char="•"/>
        <a:defRPr sz="1700">
          <a:solidFill>
            <a:srgbClr val="808080"/>
          </a:solidFill>
          <a:latin typeface="+mn-lt"/>
          <a:ea typeface="ＭＳ Ｐゴシック" charset="0"/>
        </a:defRPr>
      </a:lvl4pPr>
      <a:lvl5pPr marL="1524000" indent="-287338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Char char="–"/>
        <a:defRPr sz="1600">
          <a:solidFill>
            <a:srgbClr val="808080"/>
          </a:solidFill>
          <a:latin typeface="+mn-lt"/>
          <a:ea typeface="ＭＳ Ｐゴシック" charset="0"/>
        </a:defRPr>
      </a:lvl5pPr>
      <a:lvl6pPr marL="19812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600">
          <a:solidFill>
            <a:srgbClr val="808080"/>
          </a:solidFill>
          <a:latin typeface="+mn-lt"/>
        </a:defRPr>
      </a:lvl6pPr>
      <a:lvl7pPr marL="24384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600">
          <a:solidFill>
            <a:srgbClr val="808080"/>
          </a:solidFill>
          <a:latin typeface="+mn-lt"/>
        </a:defRPr>
      </a:lvl7pPr>
      <a:lvl8pPr marL="28956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600">
          <a:solidFill>
            <a:srgbClr val="808080"/>
          </a:solidFill>
          <a:latin typeface="+mn-lt"/>
        </a:defRPr>
      </a:lvl8pPr>
      <a:lvl9pPr marL="33528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600">
          <a:solidFill>
            <a:srgbClr val="808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A3E74B48-348C-40F1-9E57-A4F18C6C899E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6008399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l" defTabSz="84115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115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2pPr>
      <a:lvl3pPr algn="l" defTabSz="84115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3pPr>
      <a:lvl4pPr algn="l" defTabSz="84115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4pPr>
      <a:lvl5pPr algn="l" defTabSz="84115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5pPr>
      <a:lvl6pPr marL="386728" algn="l" defTabSz="84194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6pPr>
      <a:lvl7pPr marL="773452" algn="l" defTabSz="84194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7pPr>
      <a:lvl8pPr marL="1160185" algn="l" defTabSz="84194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8pPr>
      <a:lvl9pPr marL="1546913" algn="l" defTabSz="84194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pitchFamily="34" charset="0"/>
        </a:defRPr>
      </a:lvl9pPr>
    </p:titleStyle>
    <p:bodyStyle>
      <a:lvl1pPr marL="316531" indent="-316531" algn="l" defTabSz="841152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108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1152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108">
          <a:solidFill>
            <a:schemeClr val="tx2"/>
          </a:solidFill>
          <a:latin typeface="+mn-lt"/>
          <a:cs typeface="Arial" pitchFamily="34" charset="0"/>
        </a:defRPr>
      </a:lvl2pPr>
      <a:lvl3pPr marL="383940" indent="-199297" algn="l" defTabSz="84115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108">
          <a:solidFill>
            <a:schemeClr val="tx2"/>
          </a:solidFill>
          <a:latin typeface="+mn-lt"/>
          <a:cs typeface="Arial" pitchFamily="34" charset="0"/>
        </a:defRPr>
      </a:lvl3pPr>
      <a:lvl4pPr marL="539275" indent="-155335" algn="l" defTabSz="84115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108">
          <a:solidFill>
            <a:schemeClr val="tx2"/>
          </a:solidFill>
          <a:latin typeface="+mn-lt"/>
          <a:cs typeface="Arial" pitchFamily="34" charset="0"/>
        </a:defRPr>
      </a:lvl4pPr>
      <a:lvl5pPr marL="685817" indent="-143611" algn="l" defTabSz="84115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108">
          <a:solidFill>
            <a:schemeClr val="tx2"/>
          </a:solidFill>
          <a:latin typeface="+mn-lt"/>
          <a:cs typeface="Arial" pitchFamily="34" charset="0"/>
        </a:defRPr>
      </a:lvl5pPr>
      <a:lvl6pPr marL="1072903" indent="-145022" algn="l" defTabSz="84194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pitchFamily="34" charset="0"/>
        <a:buChar char="»"/>
        <a:defRPr sz="1108">
          <a:solidFill>
            <a:schemeClr val="tx2"/>
          </a:solidFill>
          <a:latin typeface="+mn-lt"/>
          <a:cs typeface="Arial" pitchFamily="34" charset="0"/>
        </a:defRPr>
      </a:lvl6pPr>
      <a:lvl7pPr marL="1459632" indent="-145022" algn="l" defTabSz="84194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pitchFamily="34" charset="0"/>
        <a:buChar char="»"/>
        <a:defRPr sz="1108">
          <a:solidFill>
            <a:schemeClr val="tx2"/>
          </a:solidFill>
          <a:latin typeface="+mn-lt"/>
          <a:cs typeface="Arial" pitchFamily="34" charset="0"/>
        </a:defRPr>
      </a:lvl7pPr>
      <a:lvl8pPr marL="1846361" indent="-145022" algn="l" defTabSz="84194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pitchFamily="34" charset="0"/>
        <a:buChar char="»"/>
        <a:defRPr sz="1108">
          <a:solidFill>
            <a:schemeClr val="tx2"/>
          </a:solidFill>
          <a:latin typeface="+mn-lt"/>
          <a:cs typeface="Arial" pitchFamily="34" charset="0"/>
        </a:defRPr>
      </a:lvl8pPr>
      <a:lvl9pPr marL="2233089" indent="-145022" algn="l" defTabSz="84194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pitchFamily="34" charset="0"/>
        <a:buChar char="»"/>
        <a:defRPr sz="1108">
          <a:solidFill>
            <a:schemeClr val="tx2"/>
          </a:solidFill>
          <a:latin typeface="+mn-lt"/>
          <a:cs typeface="Arial" pitchFamily="34" charset="0"/>
        </a:defRPr>
      </a:lvl9pPr>
    </p:bodyStyle>
    <p:otherStyle>
      <a:defPPr>
        <a:defRPr lang="en-US"/>
      </a:defPPr>
      <a:lvl1pPr marL="0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6728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3452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0185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6913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3644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0372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07101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3829" algn="l" defTabSz="77345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58549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16203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20428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74446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75004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34866" y="292101"/>
            <a:ext cx="8077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866" y="1493838"/>
            <a:ext cx="80772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First Level</a:t>
            </a:r>
          </a:p>
          <a:p>
            <a:pPr lvl="2"/>
            <a:r>
              <a:rPr lang="en-GB" smtClean="0"/>
              <a:t>Second Level</a:t>
            </a:r>
          </a:p>
          <a:p>
            <a:pPr lvl="3"/>
            <a:r>
              <a:rPr lang="en-GB" smtClean="0"/>
              <a:t>Third Level</a:t>
            </a:r>
          </a:p>
          <a:p>
            <a:pPr lvl="4"/>
            <a:r>
              <a:rPr lang="en-GB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2066" y="6616701"/>
            <a:ext cx="50409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23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GB" dirty="0">
                <a:solidFill>
                  <a:srgbClr val="002469"/>
                </a:solidFill>
                <a:ea typeface="+mn-ea"/>
                <a:cs typeface="Arial" charset="0"/>
              </a:rPr>
              <a:t>Page </a:t>
            </a:r>
            <a:fld id="{8738A33E-B54F-4E9A-B448-6F3AF47FDA54}" type="slidenum">
              <a:rPr lang="en-GB">
                <a:solidFill>
                  <a:srgbClr val="002469"/>
                </a:solidFill>
                <a:ea typeface="+mn-ea"/>
                <a:cs typeface="Arial" charset="0"/>
              </a:rPr>
              <a:pPr/>
              <a:t>‹#›</a:t>
            </a:fld>
            <a:endParaRPr lang="en-GB" dirty="0">
              <a:solidFill>
                <a:srgbClr val="002469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9725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5pPr>
      <a:lvl6pPr marL="387441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6pPr>
      <a:lvl7pPr marL="77488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7pPr>
      <a:lvl8pPr marL="1162322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8pPr>
      <a:lvl9pPr marL="1549765" algn="l" defTabSz="843492" rtl="0" eaLnBrk="0" fontAlgn="base" hangingPunct="0">
        <a:spcBef>
          <a:spcPct val="0"/>
        </a:spcBef>
        <a:spcAft>
          <a:spcPct val="0"/>
        </a:spcAft>
        <a:defRPr sz="2677">
          <a:solidFill>
            <a:schemeClr val="tx2"/>
          </a:solidFill>
          <a:latin typeface="Arial" charset="0"/>
        </a:defRPr>
      </a:lvl9pPr>
    </p:titleStyle>
    <p:bodyStyle>
      <a:lvl1pPr marL="290153" indent="-290153" algn="l" defTabSz="84261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95000"/>
        <a:buFont typeface="Arial" charset="0"/>
        <a:defRPr sz="1015">
          <a:solidFill>
            <a:schemeClr val="tx2"/>
          </a:solidFill>
          <a:latin typeface="+mn-lt"/>
          <a:ea typeface="+mn-ea"/>
          <a:cs typeface="+mn-cs"/>
        </a:defRPr>
      </a:lvl1pPr>
      <a:lvl2pPr marL="183178" indent="-183178" algn="l" defTabSz="842618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1015">
          <a:solidFill>
            <a:schemeClr val="tx2"/>
          </a:solidFill>
          <a:latin typeface="+mn-lt"/>
          <a:cs typeface="Arial" charset="0"/>
        </a:defRPr>
      </a:lvl2pPr>
      <a:lvl3pPr marL="383940" indent="-19929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00000"/>
        <a:buFont typeface="Arial" charset="0"/>
        <a:buChar char="–"/>
        <a:defRPr sz="1015">
          <a:solidFill>
            <a:schemeClr val="tx2"/>
          </a:solidFill>
          <a:latin typeface="+mn-lt"/>
          <a:cs typeface="Arial" charset="0"/>
        </a:defRPr>
      </a:lvl3pPr>
      <a:lvl4pPr marL="540741" indent="-155335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1015">
          <a:solidFill>
            <a:schemeClr val="tx2"/>
          </a:solidFill>
          <a:latin typeface="+mn-lt"/>
          <a:cs typeface="Arial" charset="0"/>
        </a:defRPr>
      </a:lvl4pPr>
      <a:lvl5pPr marL="687283" indent="-145077" algn="l" defTabSz="842618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5pPr>
      <a:lvl6pPr marL="107488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6pPr>
      <a:lvl7pPr marL="1462321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7pPr>
      <a:lvl8pPr marL="1849763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8pPr>
      <a:lvl9pPr marL="2237204" indent="-145290" algn="l" defTabSz="843492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95000"/>
        <a:buFont typeface="Arial" charset="0"/>
        <a:buChar char="»"/>
        <a:defRPr sz="1015">
          <a:solidFill>
            <a:schemeClr val="tx2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1pPr>
      <a:lvl2pPr marL="387441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2pPr>
      <a:lvl3pPr marL="77488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3pPr>
      <a:lvl4pPr marL="1162322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549765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1937206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6pPr>
      <a:lvl7pPr marL="2324647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7pPr>
      <a:lvl8pPr marL="2712088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8pPr>
      <a:lvl9pPr marL="3099529" algn="l" defTabSz="774882" rtl="0" eaLnBrk="1" latinLnBrk="0" hangingPunct="1">
        <a:defRPr sz="15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3200" dirty="0" err="1">
                <a:solidFill>
                  <a:schemeClr val="tx1"/>
                </a:solidFill>
              </a:rPr>
              <a:t>Interdisciplinarity</a:t>
            </a:r>
            <a:r>
              <a:rPr lang="en-GB" sz="3200" dirty="0">
                <a:solidFill>
                  <a:schemeClr val="tx1"/>
                </a:solidFill>
              </a:rPr>
              <a:t> and Sustainability Teaching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Sustainable Business Initiative Case Study Dr Kenneth </a:t>
            </a:r>
            <a:r>
              <a:rPr lang="en-GB" sz="2800" dirty="0" err="1" smtClean="0"/>
              <a:t>Amaeshi</a:t>
            </a:r>
            <a:r>
              <a:rPr lang="en-GB" sz="2800" dirty="0" smtClean="0"/>
              <a:t>, </a:t>
            </a:r>
            <a:r>
              <a:rPr lang="en-GB" sz="2800" dirty="0" err="1" smtClean="0"/>
              <a:t>SBI</a:t>
            </a:r>
            <a:r>
              <a:rPr lang="en-GB" sz="2800" dirty="0" smtClean="0"/>
              <a:t> Director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18 March 2016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7" name="Picture 6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556" y="4126306"/>
            <a:ext cx="2787444" cy="2731695"/>
          </a:xfrm>
          <a:prstGeom prst="rect">
            <a:avLst/>
          </a:prstGeom>
        </p:spPr>
      </p:pic>
      <p:pic>
        <p:nvPicPr>
          <p:cNvPr id="8" name="Picture 7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4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1276" y="1981200"/>
            <a:ext cx="4295673" cy="4114800"/>
          </a:xfrm>
        </p:spPr>
        <p:txBody>
          <a:bodyPr/>
          <a:lstStyle/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Success … </a:t>
            </a:r>
          </a:p>
          <a:p>
            <a:pPr algn="ctr"/>
            <a:endParaRPr lang="en-GB" sz="2800" dirty="0" smtClean="0">
              <a:solidFill>
                <a:srgbClr val="FF0000"/>
              </a:solidFill>
            </a:endParaRPr>
          </a:p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Most Impact Award</a:t>
            </a:r>
          </a:p>
          <a:p>
            <a:pPr algn="ctr"/>
            <a:endParaRPr lang="en-GB" sz="3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781" y="4343107"/>
            <a:ext cx="2566219" cy="2514894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00187" y="1500188"/>
            <a:ext cx="6857999" cy="385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8" y="1430595"/>
            <a:ext cx="7739062" cy="4665406"/>
          </a:xfrm>
        </p:spPr>
        <p:txBody>
          <a:bodyPr/>
          <a:lstStyle/>
          <a:p>
            <a:pPr algn="ctr"/>
            <a:r>
              <a:rPr lang="en-US" sz="2800" dirty="0">
                <a:cs typeface="Garamond"/>
              </a:rPr>
              <a:t>Building a Sustainable </a:t>
            </a:r>
            <a:r>
              <a:rPr lang="en-US" sz="2800" dirty="0" smtClean="0">
                <a:cs typeface="Garamond"/>
              </a:rPr>
              <a:t>Business</a:t>
            </a:r>
          </a:p>
          <a:p>
            <a:pPr algn="ctr"/>
            <a:endParaRPr lang="en-US" sz="2800" dirty="0" smtClean="0">
              <a:cs typeface="Garamond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cs typeface="Garamond"/>
              </a:rPr>
              <a:t>Executive Masterclass: 15 – 17 June </a:t>
            </a:r>
            <a:r>
              <a:rPr lang="en-US" dirty="0" smtClean="0">
                <a:solidFill>
                  <a:srgbClr val="FF0000"/>
                </a:solidFill>
                <a:cs typeface="Garamond"/>
              </a:rPr>
              <a:t>2016</a:t>
            </a: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</a:rPr>
              <a:t>Integrate </a:t>
            </a:r>
            <a:r>
              <a:rPr lang="en-GB" dirty="0">
                <a:solidFill>
                  <a:schemeClr val="tx1"/>
                </a:solidFill>
              </a:rPr>
              <a:t>sustainability into </a:t>
            </a:r>
            <a:r>
              <a:rPr lang="en-GB" dirty="0" smtClean="0">
                <a:solidFill>
                  <a:schemeClr val="tx1"/>
                </a:solidFill>
              </a:rPr>
              <a:t>your organisation </a:t>
            </a:r>
            <a:r>
              <a:rPr lang="en-GB" dirty="0">
                <a:solidFill>
                  <a:schemeClr val="tx1"/>
                </a:solidFill>
              </a:rPr>
              <a:t>and </a:t>
            </a:r>
            <a:r>
              <a:rPr lang="en-GB" dirty="0" smtClean="0">
                <a:solidFill>
                  <a:schemeClr val="tx1"/>
                </a:solidFill>
              </a:rPr>
              <a:t>create</a:t>
            </a:r>
          </a:p>
          <a:p>
            <a:pPr algn="ctr"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</a:rPr>
              <a:t>responsible </a:t>
            </a:r>
            <a:r>
              <a:rPr lang="en-GB" dirty="0">
                <a:solidFill>
                  <a:schemeClr val="tx1"/>
                </a:solidFill>
              </a:rPr>
              <a:t>business practices across cultures and borders. </a:t>
            </a:r>
          </a:p>
          <a:p>
            <a:pPr algn="ctr"/>
            <a:endParaRPr lang="en-GB" dirty="0" smtClean="0"/>
          </a:p>
          <a:p>
            <a:r>
              <a:rPr lang="en-GB" sz="1400" dirty="0">
                <a:solidFill>
                  <a:srgbClr val="FF0000"/>
                </a:solidFill>
                <a:cs typeface="Arial" panose="020B0604020202020204" pitchFamily="34" charset="0"/>
              </a:rPr>
              <a:t>Find out more about:</a:t>
            </a:r>
          </a:p>
          <a:p>
            <a:endParaRPr lang="en-GB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chemeClr val="tx1"/>
                </a:solidFill>
              </a:rPr>
              <a:t>Sustainability Values and Strategies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chemeClr val="tx1"/>
                </a:solidFill>
              </a:rPr>
              <a:t>Circular Economy Thinking</a:t>
            </a:r>
            <a:endParaRPr lang="en-US" sz="140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chemeClr val="tx1"/>
                </a:solidFill>
              </a:rPr>
              <a:t>Carbon Markets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chemeClr val="tx1"/>
                </a:solidFill>
              </a:rPr>
              <a:t>Banking Values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chemeClr val="tx1"/>
                </a:solidFill>
              </a:rPr>
              <a:t>Communicating Sustainability Strategy </a:t>
            </a:r>
          </a:p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7645" y="6324600"/>
            <a:ext cx="69852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rgbClr val="002060"/>
                </a:solidFill>
              </a:rPr>
              <a:t>Dr Kenneth </a:t>
            </a:r>
            <a:r>
              <a:rPr lang="en-GB" sz="1000" b="1" dirty="0" err="1" smtClean="0">
                <a:solidFill>
                  <a:srgbClr val="002060"/>
                </a:solidFill>
              </a:rPr>
              <a:t>Amaeshi</a:t>
            </a:r>
            <a:r>
              <a:rPr lang="en-GB" sz="1000" b="1" dirty="0" smtClean="0">
                <a:solidFill>
                  <a:srgbClr val="002060"/>
                </a:solidFill>
              </a:rPr>
              <a:t>, </a:t>
            </a:r>
            <a:r>
              <a:rPr lang="en-GB" sz="1000" dirty="0" smtClean="0">
                <a:solidFill>
                  <a:srgbClr val="002060"/>
                </a:solidFill>
              </a:rPr>
              <a:t>Director Sustainable Business Initiative </a:t>
            </a:r>
          </a:p>
          <a:p>
            <a:r>
              <a:rPr lang="en-GB" sz="1000" b="1" dirty="0" smtClean="0">
                <a:solidFill>
                  <a:srgbClr val="002060"/>
                </a:solidFill>
              </a:rPr>
              <a:t>Dr Brad MacKay, </a:t>
            </a:r>
            <a:r>
              <a:rPr lang="en-GB" sz="1000" dirty="0" smtClean="0">
                <a:solidFill>
                  <a:srgbClr val="002060"/>
                </a:solidFill>
              </a:rPr>
              <a:t>Chair of Strategic Management </a:t>
            </a:r>
          </a:p>
          <a:p>
            <a:r>
              <a:rPr lang="en-GB" sz="1000" b="1" dirty="0" smtClean="0">
                <a:solidFill>
                  <a:srgbClr val="002060"/>
                </a:solidFill>
              </a:rPr>
              <a:t>Caroline Marchant, </a:t>
            </a:r>
            <a:r>
              <a:rPr lang="en-GB" sz="1000" dirty="0" smtClean="0">
                <a:solidFill>
                  <a:srgbClr val="002060"/>
                </a:solidFill>
              </a:rPr>
              <a:t>Early Career Research Fellow in Marketing</a:t>
            </a:r>
          </a:p>
          <a:p>
            <a:endParaRPr lang="en-GB" dirty="0"/>
          </a:p>
        </p:txBody>
      </p:sp>
      <p:pic>
        <p:nvPicPr>
          <p:cNvPr id="6" name="Picture 5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542" y="4241933"/>
            <a:ext cx="2669457" cy="2616068"/>
          </a:xfrm>
          <a:prstGeom prst="rect">
            <a:avLst/>
          </a:prstGeom>
        </p:spPr>
      </p:pic>
      <p:pic>
        <p:nvPicPr>
          <p:cNvPr id="7" name="Picture 6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68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Thank you for your time! 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sbi@ed.ac.uk</a:t>
            </a:r>
          </a:p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@</a:t>
            </a:r>
            <a:r>
              <a:rPr lang="en-GB" sz="3600" dirty="0" err="1" smtClean="0">
                <a:solidFill>
                  <a:srgbClr val="FF0000"/>
                </a:solidFill>
              </a:rPr>
              <a:t>SBIedinburgh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 descr="C:\Users\Georgina\Desktop\JAMBA\SBI\SBI Docs\SBI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connection-front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781" y="4343107"/>
            <a:ext cx="2566219" cy="251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400" dirty="0" smtClean="0"/>
              <a:t>Sustainable Business Initiative (</a:t>
            </a:r>
            <a:r>
              <a:rPr lang="en-GB" sz="2400" dirty="0" err="1" smtClean="0"/>
              <a:t>SBI</a:t>
            </a:r>
            <a:r>
              <a:rPr lang="en-GB" sz="2400" dirty="0" smtClean="0"/>
              <a:t>)</a:t>
            </a:r>
          </a:p>
          <a:p>
            <a:pPr algn="ctr"/>
            <a:endParaRPr lang="en-GB" sz="2400" dirty="0"/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Who are we?</a:t>
            </a:r>
          </a:p>
          <a:p>
            <a:endParaRPr lang="en-GB" dirty="0"/>
          </a:p>
          <a:p>
            <a:pPr algn="ctr"/>
            <a:r>
              <a:rPr lang="en-US" sz="1900" b="0" dirty="0" smtClean="0">
                <a:solidFill>
                  <a:schemeClr val="tx1"/>
                </a:solidFill>
              </a:rPr>
              <a:t>	</a:t>
            </a:r>
            <a:r>
              <a:rPr lang="en-US" sz="1900" b="0" dirty="0" err="1" smtClean="0">
                <a:solidFill>
                  <a:schemeClr val="tx1"/>
                </a:solidFill>
              </a:rPr>
              <a:t>SBI</a:t>
            </a:r>
            <a:r>
              <a:rPr lang="en-US" sz="1900" b="0" dirty="0" smtClean="0">
                <a:solidFill>
                  <a:schemeClr val="tx1"/>
                </a:solidFill>
              </a:rPr>
              <a:t> is </a:t>
            </a:r>
            <a:r>
              <a:rPr lang="en-US" sz="1900" b="0" dirty="0">
                <a:solidFill>
                  <a:schemeClr val="tx1"/>
                </a:solidFill>
              </a:rPr>
              <a:t>a world-class research </a:t>
            </a:r>
            <a:r>
              <a:rPr lang="en-US" sz="1900" b="0" dirty="0" err="1">
                <a:solidFill>
                  <a:schemeClr val="tx1"/>
                </a:solidFill>
              </a:rPr>
              <a:t>centre</a:t>
            </a:r>
            <a:r>
              <a:rPr lang="en-US" sz="1900" b="0" dirty="0">
                <a:solidFill>
                  <a:schemeClr val="tx1"/>
                </a:solidFill>
              </a:rPr>
              <a:t> focused on sustainability and the challenges and opportunities it presents. Based within the University of Edinburgh’s Business School, our aim is to advance current understanding of the business-society interface and equip leaders with the requisite skills to contribute to positive social change</a:t>
            </a:r>
            <a:r>
              <a:rPr lang="en-US" sz="1900" b="0" dirty="0" smtClean="0">
                <a:solidFill>
                  <a:schemeClr val="tx1"/>
                </a:solidFill>
              </a:rPr>
              <a:t>. We also </a:t>
            </a:r>
            <a:r>
              <a:rPr lang="en-GB" sz="1900" b="0" dirty="0" smtClean="0">
                <a:solidFill>
                  <a:schemeClr val="tx1"/>
                </a:solidFill>
              </a:rPr>
              <a:t>work </a:t>
            </a:r>
            <a:r>
              <a:rPr lang="en-GB" sz="1900" b="0" dirty="0">
                <a:solidFill>
                  <a:schemeClr val="tx1"/>
                </a:solidFill>
              </a:rPr>
              <a:t>towards promoting the integration of sustainability in teaching across the </a:t>
            </a:r>
            <a:r>
              <a:rPr lang="en-GB" sz="1900" b="0" dirty="0" smtClean="0">
                <a:solidFill>
                  <a:schemeClr val="tx1"/>
                </a:solidFill>
              </a:rPr>
              <a:t>University.</a:t>
            </a:r>
            <a:endParaRPr lang="en-GB" sz="19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968" y="4906787"/>
            <a:ext cx="1991032" cy="1951212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9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Net Impact</a:t>
            </a:r>
          </a:p>
          <a:p>
            <a:pPr algn="ctr"/>
            <a:endParaRPr lang="en-GB" dirty="0"/>
          </a:p>
          <a:p>
            <a:pPr algn="ctr"/>
            <a:endParaRPr lang="en-GB" b="0" dirty="0" smtClean="0">
              <a:solidFill>
                <a:schemeClr val="tx1"/>
              </a:solidFill>
            </a:endParaRPr>
          </a:p>
          <a:p>
            <a:pPr algn="ctr"/>
            <a:r>
              <a:rPr lang="en-GB" b="0" dirty="0" smtClean="0">
                <a:solidFill>
                  <a:schemeClr val="tx1"/>
                </a:solidFill>
              </a:rPr>
              <a:t>We support the University of Edinburgh Net Impact Chapter which is student led and works across various departments. </a:t>
            </a:r>
            <a:endParaRPr lang="en-GB" b="0" dirty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994" y="4675535"/>
            <a:ext cx="2227005" cy="2182465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" y="372303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8" y="1342103"/>
            <a:ext cx="7739062" cy="4753897"/>
          </a:xfrm>
        </p:spPr>
        <p:txBody>
          <a:bodyPr/>
          <a:lstStyle/>
          <a:p>
            <a:pPr algn="ctr"/>
            <a:r>
              <a:rPr lang="en-GB" dirty="0" smtClean="0"/>
              <a:t>Innovative Learning Week 2015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Visualising Sustainable Development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014" y="4502095"/>
            <a:ext cx="2403986" cy="2355906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800" y="2277409"/>
            <a:ext cx="5207342" cy="359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77888" y="1401097"/>
            <a:ext cx="7739062" cy="4694903"/>
          </a:xfrm>
        </p:spPr>
        <p:txBody>
          <a:bodyPr/>
          <a:lstStyle/>
          <a:p>
            <a:pPr algn="ctr"/>
            <a:r>
              <a:rPr lang="en-GB" dirty="0" smtClean="0"/>
              <a:t>Innovative Learning Week 2015 Winner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Recycling and Reuse ‘Garbage City’ in Cairo. </a:t>
            </a:r>
          </a:p>
          <a:p>
            <a:pPr algn="ctr"/>
            <a:endParaRPr lang="en-GB" dirty="0"/>
          </a:p>
          <a:p>
            <a:endParaRPr lang="en-GB" dirty="0"/>
          </a:p>
        </p:txBody>
      </p:sp>
      <p:pic>
        <p:nvPicPr>
          <p:cNvPr id="9" name="Picture 8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82" y="4881715"/>
            <a:ext cx="2016618" cy="1976285"/>
          </a:xfrm>
          <a:prstGeom prst="rect">
            <a:avLst/>
          </a:prstGeom>
        </p:spPr>
      </p:pic>
      <p:pic>
        <p:nvPicPr>
          <p:cNvPr id="10" name="Picture 9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2338582"/>
            <a:ext cx="5486400" cy="365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Innovative Learning Week 2016</a:t>
            </a:r>
            <a:endParaRPr lang="en-GB" dirty="0"/>
          </a:p>
          <a:p>
            <a:endParaRPr lang="en-GB" dirty="0" smtClean="0"/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en-US" dirty="0">
                <a:solidFill>
                  <a:srgbClr val="FF0000"/>
                </a:solidFill>
              </a:rPr>
              <a:t>There Is No Alternative! … Or is there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GB" dirty="0" smtClean="0">
              <a:solidFill>
                <a:srgbClr val="FF0000"/>
              </a:solidFill>
            </a:endParaRPr>
          </a:p>
          <a:p>
            <a:pPr algn="ctr"/>
            <a:endParaRPr lang="en-GB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3 events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2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150 people (staff, students, general public) in attendance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730" y="4805617"/>
            <a:ext cx="2094270" cy="2052384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86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8" y="1474839"/>
            <a:ext cx="7739062" cy="4621161"/>
          </a:xfrm>
        </p:spPr>
        <p:txBody>
          <a:bodyPr/>
          <a:lstStyle/>
          <a:p>
            <a:pPr algn="ctr"/>
            <a:r>
              <a:rPr lang="en-GB" sz="2400" dirty="0" smtClean="0"/>
              <a:t>Event One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Guest Lecture: Mark </a:t>
            </a:r>
            <a:r>
              <a:rPr lang="en-GB" sz="2400" dirty="0" err="1" smtClean="0">
                <a:solidFill>
                  <a:srgbClr val="FF0000"/>
                </a:solidFill>
              </a:rPr>
              <a:t>Shayler</a:t>
            </a:r>
            <a:endParaRPr lang="en-GB" sz="2400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730" y="4805617"/>
            <a:ext cx="2094270" cy="2052384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207" y="2557410"/>
            <a:ext cx="6000953" cy="337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5018" y="1981200"/>
            <a:ext cx="4221931" cy="4114800"/>
          </a:xfrm>
        </p:spPr>
        <p:txBody>
          <a:bodyPr/>
          <a:lstStyle/>
          <a:p>
            <a:pPr algn="ctr"/>
            <a:endParaRPr lang="en-GB" sz="3200" dirty="0" smtClean="0"/>
          </a:p>
          <a:p>
            <a:pPr algn="ctr"/>
            <a:r>
              <a:rPr lang="en-GB" dirty="0" smtClean="0"/>
              <a:t>Event Two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Circular Economy Challenge</a:t>
            </a:r>
          </a:p>
          <a:p>
            <a:pPr algn="ctr"/>
            <a:endParaRPr lang="en-GB" b="0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 descr="connection-front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730" y="4805617"/>
            <a:ext cx="2094270" cy="2052384"/>
          </a:xfrm>
          <a:prstGeom prst="rect">
            <a:avLst/>
          </a:prstGeom>
        </p:spPr>
      </p:pic>
      <p:pic>
        <p:nvPicPr>
          <p:cNvPr id="6" name="Picture 5" descr="C:\Users\Georgina\Desktop\JAMBA\SBI\SBI Docs\SB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00187" y="1500188"/>
            <a:ext cx="6857999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8" y="1415845"/>
            <a:ext cx="7739062" cy="4680155"/>
          </a:xfrm>
        </p:spPr>
        <p:txBody>
          <a:bodyPr/>
          <a:lstStyle/>
          <a:p>
            <a:pPr algn="ctr"/>
            <a:r>
              <a:rPr lang="en-GB" sz="2400" dirty="0" smtClean="0"/>
              <a:t>Event Three</a:t>
            </a:r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Finance for the Future Awards Launch Event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370CDAE-9FCE-C246-85EC-7B49C779749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 descr="C:\Users\Georgina\Desktop\JAMBA\SBI\SBI Docs\SBI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752600" cy="762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connection-front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722" y="4863429"/>
            <a:ext cx="2035277" cy="19945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925" y="2846439"/>
            <a:ext cx="5776997" cy="324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5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80808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80808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BS_Internal_A4L_Print_Template">
  <a:themeElements>
    <a:clrScheme name="RBS_Internal_A4L_Print_Template 1">
      <a:dk1>
        <a:srgbClr val="000000"/>
      </a:dk1>
      <a:lt1>
        <a:srgbClr val="FFFFFF"/>
      </a:lt1>
      <a:dk2>
        <a:srgbClr val="002469"/>
      </a:dk2>
      <a:lt2>
        <a:srgbClr val="9EA2A2"/>
      </a:lt2>
      <a:accent1>
        <a:srgbClr val="A4C8E1"/>
      </a:accent1>
      <a:accent2>
        <a:srgbClr val="00A9CE"/>
      </a:accent2>
      <a:accent3>
        <a:srgbClr val="FFFFFF"/>
      </a:accent3>
      <a:accent4>
        <a:srgbClr val="000000"/>
      </a:accent4>
      <a:accent5>
        <a:srgbClr val="CFE0EE"/>
      </a:accent5>
      <a:accent6>
        <a:srgbClr val="0099BA"/>
      </a:accent6>
      <a:hlink>
        <a:srgbClr val="F0B323"/>
      </a:hlink>
      <a:folHlink>
        <a:srgbClr val="CE0058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pitchFamily="34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pitchFamily="34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2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3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4_RBS_Internal_A4L_Print_Template">
  <a:themeElements>
    <a:clrScheme name="Custom 1">
      <a:dk1>
        <a:srgbClr val="000000"/>
      </a:dk1>
      <a:lt1>
        <a:srgbClr val="FFFFFF"/>
      </a:lt1>
      <a:dk2>
        <a:srgbClr val="002469"/>
      </a:dk2>
      <a:lt2>
        <a:srgbClr val="9A9B9D"/>
      </a:lt2>
      <a:accent1>
        <a:srgbClr val="5381AC"/>
      </a:accent1>
      <a:accent2>
        <a:srgbClr val="9CB1CE"/>
      </a:accent2>
      <a:accent3>
        <a:srgbClr val="FFFFFF"/>
      </a:accent3>
      <a:accent4>
        <a:srgbClr val="000000"/>
      </a:accent4>
      <a:accent5>
        <a:srgbClr val="B3C1D2"/>
      </a:accent5>
      <a:accent6>
        <a:srgbClr val="8DA0BA"/>
      </a:accent6>
      <a:hlink>
        <a:srgbClr val="747679"/>
      </a:hlink>
      <a:folHlink>
        <a:srgbClr val="9A9B9D"/>
      </a:folHlink>
    </a:clrScheme>
    <a:fontScheme name="RBS_Internal_A4L_Pr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74725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95000"/>
          <a:buFont typeface="Arial" charset="0"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ln w="12700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BS_Internal_A4L_Print_Template 1">
        <a:dk1>
          <a:srgbClr val="000000"/>
        </a:dk1>
        <a:lt1>
          <a:srgbClr val="FFFFFF"/>
        </a:lt1>
        <a:dk2>
          <a:srgbClr val="002469"/>
        </a:dk2>
        <a:lt2>
          <a:srgbClr val="9EA2A2"/>
        </a:lt2>
        <a:accent1>
          <a:srgbClr val="A4C8E1"/>
        </a:accent1>
        <a:accent2>
          <a:srgbClr val="00A9CE"/>
        </a:accent2>
        <a:accent3>
          <a:srgbClr val="FFFFFF"/>
        </a:accent3>
        <a:accent4>
          <a:srgbClr val="000000"/>
        </a:accent4>
        <a:accent5>
          <a:srgbClr val="CFE0EE"/>
        </a:accent5>
        <a:accent6>
          <a:srgbClr val="0099BA"/>
        </a:accent6>
        <a:hlink>
          <a:srgbClr val="F0B323"/>
        </a:hlink>
        <a:folHlink>
          <a:srgbClr val="CE005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10031</TotalTime>
  <Words>221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Blank Presentation</vt:lpstr>
      <vt:lpstr>RBS_Internal_A4L_Print_Template</vt:lpstr>
      <vt:lpstr>9_RBS_Internal_A4L_Print_Template</vt:lpstr>
      <vt:lpstr>10_RBS_Internal_A4L_Print_Template</vt:lpstr>
      <vt:lpstr>11_RBS_Internal_A4L_Print_Template</vt:lpstr>
      <vt:lpstr>12_RBS_Internal_A4L_Print_Template</vt:lpstr>
      <vt:lpstr>13_RBS_Internal_A4L_Print_Template</vt:lpstr>
      <vt:lpstr>14_RBS_Internal_A4L_Print_Template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Tayburn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Williamson</dc:creator>
  <cp:lastModifiedBy>Rebecca Petford</cp:lastModifiedBy>
  <cp:revision>393</cp:revision>
  <cp:lastPrinted>2015-11-25T12:33:59Z</cp:lastPrinted>
  <dcterms:created xsi:type="dcterms:W3CDTF">2008-06-27T11:25:39Z</dcterms:created>
  <dcterms:modified xsi:type="dcterms:W3CDTF">2016-03-18T08:49:44Z</dcterms:modified>
</cp:coreProperties>
</file>