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0" r:id="rId3"/>
    <p:sldId id="261" r:id="rId4"/>
    <p:sldId id="267" r:id="rId5"/>
    <p:sldId id="263" r:id="rId6"/>
    <p:sldId id="262" r:id="rId7"/>
    <p:sldId id="264" r:id="rId8"/>
    <p:sldId id="272" r:id="rId9"/>
    <p:sldId id="265" r:id="rId10"/>
    <p:sldId id="269" r:id="rId11"/>
    <p:sldId id="266" r:id="rId12"/>
    <p:sldId id="270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6" r:id="rId27"/>
    <p:sldId id="285" r:id="rId28"/>
    <p:sldId id="288" r:id="rId29"/>
    <p:sldId id="289" r:id="rId30"/>
    <p:sldId id="290" r:id="rId31"/>
    <p:sldId id="299" r:id="rId32"/>
    <p:sldId id="291" r:id="rId33"/>
    <p:sldId id="315" r:id="rId34"/>
    <p:sldId id="292" r:id="rId35"/>
    <p:sldId id="303" r:id="rId36"/>
    <p:sldId id="304" r:id="rId37"/>
    <p:sldId id="305" r:id="rId38"/>
    <p:sldId id="306" r:id="rId39"/>
    <p:sldId id="311" r:id="rId40"/>
    <p:sldId id="307" r:id="rId41"/>
    <p:sldId id="308" r:id="rId42"/>
    <p:sldId id="316" r:id="rId43"/>
    <p:sldId id="297" r:id="rId44"/>
    <p:sldId id="293" r:id="rId45"/>
    <p:sldId id="300" r:id="rId46"/>
    <p:sldId id="294" r:id="rId47"/>
    <p:sldId id="302" r:id="rId48"/>
    <p:sldId id="295" r:id="rId49"/>
    <p:sldId id="301" r:id="rId50"/>
    <p:sldId id="309" r:id="rId51"/>
    <p:sldId id="296" r:id="rId52"/>
    <p:sldId id="313" r:id="rId53"/>
    <p:sldId id="317" r:id="rId54"/>
    <p:sldId id="318" r:id="rId55"/>
    <p:sldId id="319" r:id="rId56"/>
    <p:sldId id="320" r:id="rId57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900"/>
    <a:srgbClr val="CCCC00"/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49" autoAdjust="0"/>
  </p:normalViewPr>
  <p:slideViewPr>
    <p:cSldViewPr>
      <p:cViewPr>
        <p:scale>
          <a:sx n="60" d="100"/>
          <a:sy n="60" d="100"/>
        </p:scale>
        <p:origin x="-5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896EA639-DE31-4AE5-8FF5-6AF2E0E47F78}" type="datetimeFigureOut">
              <a:rPr lang="en-GB" smtClean="0"/>
              <a:pPr/>
              <a:t>05/07/2012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FB6FD485-FD76-4474-9E5A-A41E970BD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11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63D7121D-33F4-48F3-A140-7471F59DE27B}" type="datetimeFigureOut">
              <a:rPr lang="en-GB" smtClean="0"/>
              <a:pPr/>
              <a:t>05/07/2012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14E02E41-AE93-432E-A4C3-CB2BA7C950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5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Based on Ken Wilber’s Cultural</a:t>
            </a:r>
            <a:r>
              <a:rPr lang="en-GB" baseline="0" dirty="0" smtClean="0"/>
              <a:t> Collectives model.</a:t>
            </a:r>
          </a:p>
          <a:p>
            <a:r>
              <a:rPr lang="en-GB" baseline="0" dirty="0" smtClean="0"/>
              <a:t>Developed by David Ballard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2E41-AE93-432E-A4C3-CB2BA7C950F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D7B-D975-4036-8334-5EA21FA6A753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C0C4-AB84-47C9-968F-59F68F348C3C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B0CFE-376B-4883-8929-C395AD0AFF1B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110-9EE4-408D-8B27-8D9DA25A10BE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8422-05C6-4FEF-A3EA-DB4332775E50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8E05-DBE1-4FE3-B6AF-F1C75D899D19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82F-F44C-4A6A-8DB2-EE6104373B04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6A1B-7E79-495C-A9B1-4D16A7FD2F02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8FA9-0A62-4D68-9202-2DD69E62E264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5869-9812-4119-9E51-E0A8C287504F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3C74-061F-4B07-8778-C8224E952BCC}" type="datetime1">
              <a:rPr lang="en-GB" smtClean="0"/>
              <a:pPr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D55-8BFC-4D2C-89DB-E1842E89BD08}" type="datetime1">
              <a:rPr lang="en-GB" smtClean="0"/>
              <a:pPr/>
              <a:t>05/07/2012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2" descr="http://magic-mural-factory.com/Pictures/Articles/Tree%20Mural/Wallpaper-tre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418370"/>
            <a:ext cx="2483768" cy="2439630"/>
          </a:xfrm>
          <a:prstGeom prst="rect">
            <a:avLst/>
          </a:prstGeom>
          <a:noFill/>
        </p:spPr>
      </p:pic>
      <p:pic>
        <p:nvPicPr>
          <p:cNvPr id="8" name="Picture 7" descr="Action for Sustainability logo_v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23780" y="0"/>
            <a:ext cx="4620220" cy="62068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0"/>
          </p:cNvCxnSpPr>
          <p:nvPr userDrawn="1"/>
        </p:nvCxnSpPr>
        <p:spPr>
          <a:xfrm>
            <a:off x="395536" y="260648"/>
            <a:ext cx="4176464" cy="1399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95536" y="260648"/>
            <a:ext cx="10344" cy="627826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748464" y="620688"/>
            <a:ext cx="0" cy="381642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ED00-ACF6-44EB-931E-CA5D34CD828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95536" y="6525344"/>
            <a:ext cx="6336704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Txa-XcrVpvQ&amp;feature=player_embedd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3MT71Vy8_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forsustainability.com/" TargetMode="External"/><Relationship Id="rId2" Type="http://schemas.openxmlformats.org/officeDocument/2006/relationships/hyperlink" Target="mailto:kirsti@actionforsustainabilit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How to run</a:t>
            </a:r>
            <a:br>
              <a:rPr lang="en-GB" b="1" dirty="0" smtClean="0">
                <a:solidFill>
                  <a:srgbClr val="009999"/>
                </a:solidFill>
              </a:rPr>
            </a:br>
            <a:r>
              <a:rPr lang="en-GB" b="1" dirty="0" smtClean="0">
                <a:solidFill>
                  <a:srgbClr val="009999"/>
                </a:solidFill>
              </a:rPr>
              <a:t>a successful campaign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28 June 2012</a:t>
            </a:r>
          </a:p>
          <a:p>
            <a:r>
              <a:rPr lang="en-GB" dirty="0" smtClean="0"/>
              <a:t>Imperial College London</a:t>
            </a:r>
          </a:p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95536" y="6021288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EAUC CPD event</a:t>
            </a:r>
            <a:endParaRPr lang="en-GB" sz="26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4464496" cy="30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s://encrypted-tbn0.google.com/images?q=tbn:ANd9GcR6SE8vES-T3z-ECvbTGpSuv5VIev5d4WPgLFoNPDEIxG4HpCZq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3527837" cy="2750046"/>
          </a:xfrm>
          <a:prstGeom prst="rect">
            <a:avLst/>
          </a:prstGeom>
          <a:noFill/>
        </p:spPr>
      </p:pic>
      <p:pic>
        <p:nvPicPr>
          <p:cNvPr id="26628" name="Picture 4" descr="http://t1.gstatic.com/images?q=tbn:ANd9GcQcx4hysv0yhiXdG1-YaFDD2TQHKlyyCKl2k2kbNKSRs0XmxOdey5ythOn1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149080"/>
            <a:ext cx="2171700" cy="2105026"/>
          </a:xfrm>
          <a:prstGeom prst="rect">
            <a:avLst/>
          </a:prstGeom>
          <a:noFill/>
        </p:spPr>
      </p:pic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5531625" cy="27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5661539" cy="32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916832"/>
            <a:ext cx="5785196" cy="319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492896"/>
            <a:ext cx="6666960" cy="36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068960"/>
            <a:ext cx="5759043" cy="33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ull_logo_cmyk_300pd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86802"/>
              </p:ext>
            </p:extLst>
          </p:nvPr>
        </p:nvGraphicFramePr>
        <p:xfrm>
          <a:off x="564232" y="1324456"/>
          <a:ext cx="6096000" cy="404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Insider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Outsider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Collaborative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Oppositional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Based on establishing</a:t>
                      </a:r>
                      <a:r>
                        <a:rPr lang="en-GB" baseline="0" dirty="0" smtClean="0"/>
                        <a:t> shared goals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Based on pushing a particular goal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Mutual compromise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Consistent stance on issue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Evidence-based arguments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Emotion-based arguments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Direct access to decision-makers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Indirect access to decision-makers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Less publicly focused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More publicly focused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Systemic process-based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Creative and changing methods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change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83768" y="1600200"/>
          <a:ext cx="4248472" cy="349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088232"/>
              </a:tblGrid>
              <a:tr h="1756792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endParaRPr lang="en-GB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5636">
                <a:tc>
                  <a:txBody>
                    <a:bodyPr/>
                    <a:lstStyle/>
                    <a:p>
                      <a:pPr algn="ctr"/>
                      <a:endParaRPr lang="en-GB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Freeform 21"/>
          <p:cNvSpPr/>
          <p:nvPr/>
        </p:nvSpPr>
        <p:spPr>
          <a:xfrm>
            <a:off x="2729552" y="1842448"/>
            <a:ext cx="3780430" cy="2988860"/>
          </a:xfrm>
          <a:custGeom>
            <a:avLst/>
            <a:gdLst>
              <a:gd name="connsiteX0" fmla="*/ 0 w 3780430"/>
              <a:gd name="connsiteY0" fmla="*/ 81886 h 2988860"/>
              <a:gd name="connsiteX1" fmla="*/ 1910687 w 3780430"/>
              <a:gd name="connsiteY1" fmla="*/ 2975212 h 2988860"/>
              <a:gd name="connsiteX2" fmla="*/ 3780430 w 3780430"/>
              <a:gd name="connsiteY2" fmla="*/ 0 h 298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0430" h="2988860">
                <a:moveTo>
                  <a:pt x="0" y="81886"/>
                </a:moveTo>
                <a:cubicBezTo>
                  <a:pt x="640307" y="1535373"/>
                  <a:pt x="1280615" y="2988860"/>
                  <a:pt x="1910687" y="2975212"/>
                </a:cubicBezTo>
                <a:cubicBezTo>
                  <a:pt x="2540759" y="2961564"/>
                  <a:pt x="3160594" y="1480782"/>
                  <a:pt x="378043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444208" y="1844824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16216" y="184482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15816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Denial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9792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6056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Exploration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Commitment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323528" y="2060848"/>
            <a:ext cx="2376264" cy="648072"/>
          </a:xfrm>
          <a:prstGeom prst="wedgeRoundRectCallout">
            <a:avLst>
              <a:gd name="adj1" fmla="val 61328"/>
              <a:gd name="adj2" fmla="val 1562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It doesn’t affect me….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683568" y="4365104"/>
            <a:ext cx="2304256" cy="648072"/>
          </a:xfrm>
          <a:prstGeom prst="wedgeRoundRectCallout">
            <a:avLst>
              <a:gd name="adj1" fmla="val 90023"/>
              <a:gd name="adj2" fmla="val -5005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How can I oppose this threat…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623720" y="2924944"/>
            <a:ext cx="2520280" cy="648072"/>
          </a:xfrm>
          <a:prstGeom prst="wedgeRoundRectCallout">
            <a:avLst>
              <a:gd name="adj1" fmla="val -69422"/>
              <a:gd name="adj2" fmla="val -7839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This is great, I’m really enjoying this.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940152" y="4725144"/>
            <a:ext cx="2520280" cy="720080"/>
          </a:xfrm>
          <a:prstGeom prst="wedgeRoundRectCallout">
            <a:avLst>
              <a:gd name="adj1" fmla="val -75881"/>
              <a:gd name="adj2" fmla="val -7398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I’ll try but it’s risky…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0" y="2924944"/>
            <a:ext cx="2627784" cy="1008112"/>
          </a:xfrm>
          <a:prstGeom prst="wedgeRoundRectCallout">
            <a:avLst>
              <a:gd name="adj1" fmla="val 79720"/>
              <a:gd name="adj2" fmla="val -939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I’ll ignore doing anything about this and maybe it’ll go away.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6623720" y="1124744"/>
            <a:ext cx="2520280" cy="864096"/>
          </a:xfrm>
          <a:prstGeom prst="wedgeRoundRectCallout">
            <a:avLst>
              <a:gd name="adj1" fmla="val -58799"/>
              <a:gd name="adj2" fmla="val 6627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Let me tell you about this great idea we’ve adopted…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107504" y="1196752"/>
            <a:ext cx="2304256" cy="648072"/>
          </a:xfrm>
          <a:prstGeom prst="wedgeRoundRectCallout">
            <a:avLst>
              <a:gd name="adj1" fmla="val 63339"/>
              <a:gd name="adj2" fmla="val 569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Blissful ignorance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483768" y="1628800"/>
            <a:ext cx="4248472" cy="172819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EXTERNALISE</a:t>
            </a:r>
            <a:endParaRPr lang="en-GB" sz="36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483768" y="3356992"/>
            <a:ext cx="4248472" cy="1728192"/>
          </a:xfrm>
          <a:prstGeom prst="roundRect">
            <a:avLst/>
          </a:prstGeom>
          <a:solidFill>
            <a:schemeClr val="accent4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INTERNALISE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dirty="0" smtClean="0"/>
              <a:t>Understanding behavioural barriers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/>
          <a:lstStyle/>
          <a:p>
            <a:pPr indent="0">
              <a:buNone/>
            </a:pPr>
            <a:endParaRPr lang="en-GB" i="1" dirty="0" smtClean="0"/>
          </a:p>
          <a:p>
            <a:pPr indent="0">
              <a:buNone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“the … champion who recognises a constraint sees addressing it as an opportunity to increase agency, since by removing it, much wider change is enabled.”</a:t>
            </a:r>
          </a:p>
          <a:p>
            <a:pPr indent="0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i.e. if only we knew the barriers we </a:t>
            </a:r>
          </a:p>
          <a:p>
            <a:pPr indent="0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could work to remove them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Contextual constraints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3168352"/>
                <a:gridCol w="36827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Issue</a:t>
                      </a:r>
                      <a:endParaRPr lang="en-GB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Subjective / interior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Objective / exterior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Personal</a:t>
                      </a: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Limiting personal values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Worldview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Emotions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Assumptions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Etc.</a:t>
                      </a:r>
                    </a:p>
                    <a:p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Limitation</a:t>
                      </a: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of one’s role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Skills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Knowledge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Relationship set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Collective</a:t>
                      </a: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Group cultures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Shared mindsets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Shared norms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Etc.</a:t>
                      </a: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Political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Economic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Social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Technological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Legal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Environmental</a:t>
                      </a: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Informational</a:t>
                      </a: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Contextual constraints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3168352"/>
                <a:gridCol w="3682752"/>
              </a:tblGrid>
              <a:tr h="370840">
                <a:tc>
                  <a:txBody>
                    <a:bodyPr/>
                    <a:lstStyle/>
                    <a:p>
                      <a:endParaRPr lang="en-GB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Subjective / interior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Objective / exterior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Personal</a:t>
                      </a: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Collective</a:t>
                      </a: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endParaRPr lang="en-GB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Arial" pitchFamily="34" charset="0"/>
                        <a:buNone/>
                      </a:pPr>
                      <a:endParaRPr lang="en-GB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Factors constraining me from printing double-sided at College</a:t>
            </a:r>
            <a:endParaRPr lang="en-GB" dirty="0"/>
          </a:p>
        </p:txBody>
      </p:sp>
      <p:pic>
        <p:nvPicPr>
          <p:cNvPr id="7" name="Picture 6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008112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Completing a matrix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Reflecting on the barriers exercise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Greg Sandford  </a:t>
            </a:r>
            <a:r>
              <a:rPr lang="en-GB" sz="3100" dirty="0" smtClean="0"/>
              <a:t>Internal Communications Officer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University of Southampton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Kirsti Norris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419" y="249289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GB" sz="9600" b="0" dirty="0" smtClean="0">
                <a:solidFill>
                  <a:srgbClr val="009999"/>
                </a:solidFill>
              </a:rPr>
              <a:t>lunch</a:t>
            </a:r>
            <a:endParaRPr lang="en-GB" sz="9600" b="0" dirty="0">
              <a:solidFill>
                <a:srgbClr val="0099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786210"/>
          </a:xfrm>
        </p:spPr>
        <p:txBody>
          <a:bodyPr>
            <a:normAutofit/>
          </a:bodyPr>
          <a:lstStyle/>
          <a:p>
            <a:r>
              <a:rPr lang="en-GB" dirty="0" smtClean="0"/>
              <a:t>Post-lunch campaign success story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Challenge: </a:t>
            </a:r>
          </a:p>
          <a:p>
            <a:pPr indent="0">
              <a:buNone/>
            </a:pPr>
            <a:r>
              <a:rPr lang="en-GB" sz="2800" dirty="0" smtClean="0"/>
              <a:t>to influence the world’s largest pulp and paper company (Asia Pulp and Paper) to stop destroying Indonesian rainforests, home of the endangered Sumatran tiger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5" descr="tiger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05064"/>
            <a:ext cx="3552056" cy="2331037"/>
          </a:xfrm>
          <a:prstGeom prst="rect">
            <a:avLst/>
          </a:prstGeom>
        </p:spPr>
      </p:pic>
      <p:pic>
        <p:nvPicPr>
          <p:cNvPr id="7" name="Picture 6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76600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2011 – Mattel HQ, California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586241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5"/>
            <a:ext cx="5112568" cy="27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Barbie accidently </a:t>
            </a:r>
            <a:r>
              <a:rPr lang="en-GB" sz="2800" b="1" dirty="0" smtClean="0"/>
              <a:t>tweets</a:t>
            </a:r>
            <a:r>
              <a:rPr lang="en-GB" sz="2800" dirty="0" smtClean="0"/>
              <a:t> a picture of herself, instead of </a:t>
            </a:r>
            <a:r>
              <a:rPr lang="en-GB" sz="2800" dirty="0" err="1" smtClean="0"/>
              <a:t>DMing</a:t>
            </a:r>
            <a:r>
              <a:rPr lang="en-GB" sz="2800" dirty="0" smtClean="0"/>
              <a:t> to Ken: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6627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6662803" cy="358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1640" y="548680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18531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3" name="Content Placeholder 3" descr="spark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6840760" cy="4470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October 2011</a:t>
            </a:r>
            <a:endParaRPr lang="en-GB" dirty="0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Dave Andrew</a:t>
            </a:r>
            <a:br>
              <a:rPr lang="en-GB" dirty="0" smtClean="0"/>
            </a:br>
            <a:r>
              <a:rPr lang="en-GB" sz="3100" dirty="0" smtClean="0"/>
              <a:t>PhD community groups &amp; social media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University of </a:t>
            </a:r>
            <a:r>
              <a:rPr lang="en-GB" dirty="0" smtClean="0"/>
              <a:t>Northampton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5780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makes a</a:t>
            </a:r>
            <a:br>
              <a:rPr lang="en-GB" dirty="0" smtClean="0"/>
            </a:br>
            <a:r>
              <a:rPr lang="en-GB" dirty="0" smtClean="0"/>
              <a:t>successful campaign?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772816"/>
            <a:ext cx="4219550" cy="470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5252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Today’s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rgbClr val="92D050"/>
              </a:buClr>
              <a:buNone/>
            </a:pP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To outline some essential theory as 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you plan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a behaviour change 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campaign. You will leave with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a comprehensive plan in place.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rgbClr val="92D050"/>
              </a:buClr>
            </a:pPr>
            <a:endParaRPr lang="en-GB" dirty="0" smtClean="0"/>
          </a:p>
          <a:p>
            <a:pPr>
              <a:buClr>
                <a:srgbClr val="92D050"/>
              </a:buClr>
            </a:pPr>
            <a:r>
              <a:rPr lang="en-GB" dirty="0" smtClean="0"/>
              <a:t>Look at lots of different campaigns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Identify what makes them successful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Explore barriers to change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Essential campaign ingredients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Learning from each other’s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04664"/>
            <a:ext cx="47669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177281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getting yourself or your kids eating well, moving more and living longer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7"/>
            <a:ext cx="2448272" cy="160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400506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encouraging customers to save 20 litres of water per person per day (Wessex Water)</a:t>
            </a:r>
            <a:endParaRPr lang="en-GB" sz="2400" dirty="0"/>
          </a:p>
        </p:txBody>
      </p:sp>
      <p:pic>
        <p:nvPicPr>
          <p:cNvPr id="11" name="Picture 10" descr="wessex 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89040"/>
            <a:ext cx="1512168" cy="2170483"/>
          </a:xfrm>
          <a:prstGeom prst="rect">
            <a:avLst/>
          </a:prstGeom>
        </p:spPr>
      </p:pic>
      <p:pic>
        <p:nvPicPr>
          <p:cNvPr id="9" name="Picture 8" descr="Full_logo_cmyk_300pd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108719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What is it you are hoping to achieve?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7669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48" y="2132856"/>
            <a:ext cx="8229600" cy="4205064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Who are you trying to influence?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What are they interested in?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What do you want them to do?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Why don’t they already do this?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Why should they do it?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Check your assumptions!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48" y="980840"/>
            <a:ext cx="455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1900808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Reflection:</a:t>
            </a:r>
          </a:p>
          <a:p>
            <a:pPr lvl="1"/>
            <a:r>
              <a:rPr lang="en-GB" dirty="0" smtClean="0"/>
              <a:t>testing barriers and assumptions</a:t>
            </a:r>
          </a:p>
          <a:p>
            <a:pPr lvl="2">
              <a:buClr>
                <a:srgbClr val="92D050"/>
              </a:buClr>
            </a:pPr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55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Raising awareness </a:t>
            </a:r>
            <a:r>
              <a:rPr lang="en-GB" dirty="0" smtClean="0"/>
              <a:t>of the campaign – how to go about it?</a:t>
            </a:r>
          </a:p>
          <a:p>
            <a:pPr lvl="1"/>
            <a:r>
              <a:rPr lang="en-GB" dirty="0" smtClean="0"/>
              <a:t>Memorable name</a:t>
            </a:r>
          </a:p>
          <a:p>
            <a:pPr lvl="1"/>
            <a:r>
              <a:rPr lang="en-GB" dirty="0" smtClean="0"/>
              <a:t>Clear branding</a:t>
            </a:r>
          </a:p>
          <a:p>
            <a:pPr lvl="1"/>
            <a:r>
              <a:rPr lang="en-GB" dirty="0" smtClean="0"/>
              <a:t>Clear message - you’ve identified what do you want them to do...but how to say it?</a:t>
            </a:r>
          </a:p>
          <a:p>
            <a:pPr lvl="1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39552" y="332656"/>
            <a:ext cx="2102416" cy="1261449"/>
            <a:chOff x="0" y="648071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olidFill>
              <a:schemeClr val="accent3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Engage</a:t>
              </a:r>
              <a:endParaRPr lang="en-US" sz="2800" kern="1200" dirty="0"/>
            </a:p>
          </p:txBody>
        </p:sp>
      </p:grpSp>
      <p:pic>
        <p:nvPicPr>
          <p:cNvPr id="10" name="Picture 9" descr="Man Met get em 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12776"/>
            <a:ext cx="3701302" cy="5229200"/>
          </a:xfrm>
          <a:prstGeom prst="rect">
            <a:avLst/>
          </a:prstGeom>
        </p:spPr>
      </p:pic>
      <p:pic>
        <p:nvPicPr>
          <p:cNvPr id="11" name="Picture 10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6304"/>
            <a:ext cx="8147248" cy="3196952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Core principle of influence</a:t>
            </a:r>
          </a:p>
          <a:p>
            <a:pPr indent="0">
              <a:buNone/>
            </a:pPr>
            <a:r>
              <a:rPr lang="en-GB" dirty="0" smtClean="0"/>
              <a:t>It’s not what you say, it’s how you say it.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 smtClean="0"/>
              <a:t>Telling </a:t>
            </a:r>
            <a:r>
              <a:rPr lang="en-GB" i="1" dirty="0" smtClean="0"/>
              <a:t>them </a:t>
            </a:r>
            <a:r>
              <a:rPr lang="en-GB" dirty="0" smtClean="0"/>
              <a:t>what </a:t>
            </a:r>
            <a:r>
              <a:rPr lang="en-GB" i="1" dirty="0" smtClean="0"/>
              <a:t>they </a:t>
            </a:r>
            <a:r>
              <a:rPr lang="en-GB" dirty="0" smtClean="0"/>
              <a:t>should do.</a:t>
            </a:r>
            <a:r>
              <a:rPr lang="en-GB" dirty="0" smtClean="0">
                <a:sym typeface="Wingdings 2"/>
              </a:rPr>
              <a:t> </a:t>
            </a:r>
            <a:r>
              <a:rPr lang="en-GB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GB" b="1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GB" dirty="0" smtClean="0"/>
              <a:t>Clarifying what </a:t>
            </a:r>
            <a:r>
              <a:rPr lang="en-GB" i="1" dirty="0" smtClean="0"/>
              <a:t>we </a:t>
            </a:r>
            <a:r>
              <a:rPr lang="en-GB" dirty="0" smtClean="0"/>
              <a:t>want to do.</a:t>
            </a:r>
            <a:r>
              <a:rPr lang="en-GB" dirty="0" smtClean="0">
                <a:sym typeface="Wingdings 2"/>
              </a:rPr>
              <a:t> </a:t>
            </a:r>
            <a:r>
              <a:rPr lang="en-GB" b="1" dirty="0" smtClean="0">
                <a:solidFill>
                  <a:srgbClr val="009900"/>
                </a:solidFill>
                <a:sym typeface="Wingdings 2"/>
              </a:rPr>
              <a:t></a:t>
            </a:r>
            <a:endParaRPr lang="en-GB" b="1" dirty="0" smtClean="0">
              <a:solidFill>
                <a:srgbClr val="009900"/>
              </a:solidFill>
            </a:endParaRPr>
          </a:p>
          <a:p>
            <a:pPr lvl="1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35</a:t>
            </a:fld>
            <a:endParaRPr lang="en-GB"/>
          </a:p>
        </p:txBody>
      </p:sp>
      <p:grpSp>
        <p:nvGrpSpPr>
          <p:cNvPr id="5" name="Group 6"/>
          <p:cNvGrpSpPr/>
          <p:nvPr/>
        </p:nvGrpSpPr>
        <p:grpSpPr>
          <a:xfrm>
            <a:off x="611560" y="871407"/>
            <a:ext cx="2102416" cy="1261449"/>
            <a:chOff x="0" y="648071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olidFill>
              <a:schemeClr val="accent3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Engage</a:t>
              </a:r>
              <a:endParaRPr lang="en-US" sz="2800" kern="1200" dirty="0"/>
            </a:p>
          </p:txBody>
        </p:sp>
      </p:grpSp>
      <p:pic>
        <p:nvPicPr>
          <p:cNvPr id="10" name="Picture 9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0"/>
            <a:ext cx="8147248" cy="2620888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A shared identity needs to be created between messenger and audience</a:t>
            </a:r>
          </a:p>
          <a:p>
            <a:pPr indent="0">
              <a:buNone/>
            </a:pPr>
            <a:r>
              <a:rPr lang="en-GB" dirty="0" smtClean="0"/>
              <a:t>The source is one of us</a:t>
            </a:r>
          </a:p>
          <a:p>
            <a:pPr indent="0">
              <a:buNone/>
            </a:pPr>
            <a:r>
              <a:rPr lang="en-GB" dirty="0" smtClean="0"/>
              <a:t>The message speaks for us</a:t>
            </a:r>
            <a:endParaRPr lang="en-GB" b="1" dirty="0" smtClean="0">
              <a:solidFill>
                <a:srgbClr val="009900"/>
              </a:solidFill>
            </a:endParaRPr>
          </a:p>
          <a:p>
            <a:pPr lvl="1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36</a:t>
            </a:fld>
            <a:endParaRPr lang="en-GB"/>
          </a:p>
        </p:txBody>
      </p:sp>
      <p:grpSp>
        <p:nvGrpSpPr>
          <p:cNvPr id="5" name="Group 6"/>
          <p:cNvGrpSpPr/>
          <p:nvPr/>
        </p:nvGrpSpPr>
        <p:grpSpPr>
          <a:xfrm>
            <a:off x="597376" y="1124744"/>
            <a:ext cx="2102416" cy="1261449"/>
            <a:chOff x="0" y="648071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olidFill>
              <a:schemeClr val="accent3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Engage</a:t>
              </a:r>
              <a:endParaRPr lang="en-US" sz="2800" kern="1200" dirty="0"/>
            </a:p>
          </p:txBody>
        </p:sp>
      </p:grpSp>
      <p:pic>
        <p:nvPicPr>
          <p:cNvPr id="10" name="Picture 9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3" name="Picture 2" descr="uni glos come cycle with 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25716"/>
            <a:ext cx="7125002" cy="5114702"/>
          </a:xfrm>
          <a:prstGeom prst="rect">
            <a:avLst/>
          </a:prstGeom>
        </p:spPr>
      </p:pic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56" y="2204864"/>
            <a:ext cx="8218292" cy="4343884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The message needs to:</a:t>
            </a:r>
          </a:p>
          <a:p>
            <a:pPr lvl="1">
              <a:buNone/>
            </a:pPr>
            <a:r>
              <a:rPr lang="en-GB" dirty="0" smtClean="0"/>
              <a:t>1. reflect group identity</a:t>
            </a:r>
          </a:p>
          <a:p>
            <a:pPr lvl="1">
              <a:buNone/>
            </a:pPr>
            <a:r>
              <a:rPr lang="en-GB" dirty="0" smtClean="0"/>
              <a:t>2. make the group distinctive</a:t>
            </a:r>
          </a:p>
          <a:p>
            <a:pPr lvl="1">
              <a:buNone/>
            </a:pPr>
            <a:r>
              <a:rPr lang="en-GB" dirty="0" smtClean="0"/>
              <a:t>3. be a source of group pride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b="1" dirty="0" smtClean="0">
                <a:solidFill>
                  <a:srgbClr val="009900"/>
                </a:solidFill>
              </a:rPr>
              <a:t>“We” is the most important word in behaviour change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r>
              <a:rPr lang="en-GB" sz="1600" dirty="0" smtClean="0"/>
              <a:t>Source: Stephen </a:t>
            </a:r>
            <a:r>
              <a:rPr lang="en-GB" sz="1600" dirty="0" err="1" smtClean="0"/>
              <a:t>Reicher</a:t>
            </a:r>
            <a:r>
              <a:rPr lang="en-GB" sz="1600" dirty="0" smtClean="0"/>
              <a:t>, Psychology, University of St Andrews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38</a:t>
            </a:fld>
            <a:endParaRPr lang="en-GB"/>
          </a:p>
        </p:txBody>
      </p:sp>
      <p:grpSp>
        <p:nvGrpSpPr>
          <p:cNvPr id="5" name="Group 6"/>
          <p:cNvGrpSpPr/>
          <p:nvPr/>
        </p:nvGrpSpPr>
        <p:grpSpPr>
          <a:xfrm>
            <a:off x="539552" y="583375"/>
            <a:ext cx="2102416" cy="1261449"/>
            <a:chOff x="0" y="648071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olidFill>
              <a:schemeClr val="accent3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Engage</a:t>
              </a:r>
              <a:endParaRPr lang="en-US" sz="2800" kern="1200" dirty="0"/>
            </a:p>
          </p:txBody>
        </p:sp>
      </p:grpSp>
      <p:pic>
        <p:nvPicPr>
          <p:cNvPr id="10" name="Picture 9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4098" name="Picture 2" descr="http://bathroom-towels.co.uk/images/White-65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6768752" cy="58387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Power of Social Proof 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496855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“the majority of hotel guests who encounter the towel reuse signs do actually recycle their towels at least some time during their stay.”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2492896"/>
            <a:ext cx="244827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Increase reuse by 26%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645024"/>
            <a:ext cx="475252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majority of guests who have stayed </a:t>
            </a:r>
            <a:r>
              <a:rPr lang="en-GB" b="1" dirty="0" smtClean="0"/>
              <a:t>in this room </a:t>
            </a:r>
            <a:r>
              <a:rPr lang="en-GB" dirty="0" smtClean="0"/>
              <a:t>participate in the towel reuse scheme at least some time during their stay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3645024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Increase reuse by 33%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Cialdini</a:t>
            </a:r>
            <a:r>
              <a:rPr lang="en-GB" dirty="0" smtClean="0"/>
              <a:t> in Yes!</a:t>
            </a:r>
            <a:endParaRPr lang="en-GB" dirty="0"/>
          </a:p>
        </p:txBody>
      </p:sp>
      <p:pic>
        <p:nvPicPr>
          <p:cNvPr id="11" name="Picture 10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48680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1201840">
            <a:off x="766785" y="127299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66"/>
                </a:solidFill>
                <a:latin typeface="AR CENA" pitchFamily="2" charset="0"/>
              </a:rPr>
              <a:t>campaigning</a:t>
            </a:r>
            <a:endParaRPr lang="en-GB" sz="4000" dirty="0">
              <a:solidFill>
                <a:srgbClr val="FF0066"/>
              </a:solidFill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30989">
            <a:off x="4829473" y="128428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  <a:latin typeface="AR DESTINE" pitchFamily="2" charset="0"/>
              </a:rPr>
              <a:t>activism</a:t>
            </a:r>
            <a:endParaRPr lang="en-GB" sz="4000" dirty="0">
              <a:solidFill>
                <a:schemeClr val="accent5"/>
              </a:solidFill>
              <a:latin typeface="AR DESTIN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26431">
            <a:off x="6315182" y="2688743"/>
            <a:ext cx="207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Cambria" pitchFamily="18" charset="0"/>
              </a:rPr>
              <a:t>advocacy</a:t>
            </a:r>
            <a:endParaRPr lang="en-GB" sz="3600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45243">
            <a:off x="2429121" y="208561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influencing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29438">
            <a:off x="1115616" y="351146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9999"/>
                </a:solidFill>
                <a:latin typeface="Impact" pitchFamily="34" charset="0"/>
              </a:rPr>
              <a:t>voice</a:t>
            </a:r>
            <a:endParaRPr lang="en-GB" sz="3600" dirty="0">
              <a:solidFill>
                <a:srgbClr val="009999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0050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3333CC"/>
                </a:solidFill>
                <a:latin typeface="Aparajita" pitchFamily="34" charset="0"/>
                <a:cs typeface="Aparajita" pitchFamily="34" charset="0"/>
              </a:rPr>
              <a:t>lobbying</a:t>
            </a:r>
            <a:endParaRPr lang="en-GB" sz="3600" b="1" dirty="0">
              <a:solidFill>
                <a:srgbClr val="3333CC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465313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CC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policy work</a:t>
            </a:r>
            <a:endParaRPr lang="en-GB" sz="2400" b="1" dirty="0">
              <a:solidFill>
                <a:srgbClr val="CCCC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501317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900"/>
                </a:solidFill>
                <a:latin typeface="Miriam Fixed" pitchFamily="49" charset="-79"/>
                <a:cs typeface="Miriam Fixed" pitchFamily="49" charset="-79"/>
              </a:rPr>
              <a:t>protest</a:t>
            </a:r>
            <a:endParaRPr lang="en-GB" sz="3200" b="1" dirty="0">
              <a:solidFill>
                <a:srgbClr val="009900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708920"/>
            <a:ext cx="3384376" cy="120032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i="1" dirty="0" smtClean="0"/>
              <a:t>CHANGE</a:t>
            </a:r>
            <a:endParaRPr lang="en-GB" sz="7200" i="1" dirty="0"/>
          </a:p>
        </p:txBody>
      </p:sp>
      <p:pic>
        <p:nvPicPr>
          <p:cNvPr id="14" name="Picture 1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3" name="Picture 2" descr="UCCCfS we are pr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914656"/>
            <a:ext cx="7571755" cy="53956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3" name="Picture 2" descr="UCCCfS we are all responsible flick sw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" y="576262"/>
            <a:ext cx="8086725" cy="5705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420888"/>
            <a:ext cx="6768752" cy="1143000"/>
          </a:xfrm>
        </p:spPr>
        <p:txBody>
          <a:bodyPr>
            <a:noAutofit/>
          </a:bodyPr>
          <a:lstStyle/>
          <a:p>
            <a:r>
              <a:rPr lang="en-GB" sz="8000" dirty="0" smtClean="0"/>
              <a:t>Your campaign</a:t>
            </a:r>
            <a:endParaRPr lang="en-GB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Tools </a:t>
            </a:r>
            <a:r>
              <a:rPr lang="en-GB" dirty="0" smtClean="0"/>
              <a:t>for raising awareness of the campaign</a:t>
            </a:r>
          </a:p>
          <a:p>
            <a:pPr lvl="1"/>
            <a:r>
              <a:rPr lang="en-GB" dirty="0" smtClean="0"/>
              <a:t>Launch event</a:t>
            </a:r>
          </a:p>
          <a:p>
            <a:pPr lvl="1"/>
            <a:r>
              <a:rPr lang="en-GB" dirty="0" smtClean="0"/>
              <a:t>Face to face events / communication opportunities</a:t>
            </a:r>
          </a:p>
          <a:p>
            <a:pPr lvl="1"/>
            <a:r>
              <a:rPr lang="en-GB" dirty="0" smtClean="0"/>
              <a:t>Visual displays</a:t>
            </a:r>
          </a:p>
          <a:p>
            <a:pPr lvl="1"/>
            <a:r>
              <a:rPr lang="en-GB" dirty="0" smtClean="0"/>
              <a:t>Posters</a:t>
            </a:r>
          </a:p>
          <a:p>
            <a:pPr lvl="1"/>
            <a:r>
              <a:rPr lang="en-GB" dirty="0" smtClean="0"/>
              <a:t>Email</a:t>
            </a:r>
          </a:p>
          <a:p>
            <a:pPr lvl="1"/>
            <a:r>
              <a:rPr lang="en-GB" dirty="0" smtClean="0"/>
              <a:t>Social media</a:t>
            </a:r>
          </a:p>
          <a:p>
            <a:pPr lvl="1"/>
            <a:r>
              <a:rPr lang="en-GB" dirty="0" smtClean="0"/>
              <a:t>Articles on intranet</a:t>
            </a:r>
          </a:p>
          <a:p>
            <a:pPr lvl="1"/>
            <a:r>
              <a:rPr lang="en-GB" dirty="0" smtClean="0"/>
              <a:t>Tutor sessions</a:t>
            </a:r>
          </a:p>
          <a:p>
            <a:pPr lvl="1"/>
            <a:r>
              <a:rPr lang="en-GB" dirty="0" smtClean="0"/>
              <a:t>Curriculum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43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46007" y="566027"/>
            <a:ext cx="2102416" cy="1261449"/>
            <a:chOff x="0" y="648071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olidFill>
              <a:schemeClr val="accent3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648071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Engage</a:t>
              </a:r>
              <a:endParaRPr lang="en-US" sz="2800" kern="1200" dirty="0"/>
            </a:p>
          </p:txBody>
        </p:sp>
      </p:grpSp>
      <p:pic>
        <p:nvPicPr>
          <p:cNvPr id="9" name="Picture 8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77072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Making it easy </a:t>
            </a:r>
            <a:r>
              <a:rPr lang="en-GB" dirty="0" smtClean="0"/>
              <a:t>to take action</a:t>
            </a:r>
          </a:p>
          <a:p>
            <a:pPr lvl="1"/>
            <a:r>
              <a:rPr lang="en-GB" dirty="0" smtClean="0"/>
              <a:t>Easy-to-do actions (easy to adopt)</a:t>
            </a:r>
          </a:p>
          <a:p>
            <a:pPr lvl="1"/>
            <a:r>
              <a:rPr lang="en-GB" dirty="0" smtClean="0"/>
              <a:t>21-day (habit forming) actions</a:t>
            </a:r>
          </a:p>
          <a:p>
            <a:pPr lvl="1"/>
            <a:r>
              <a:rPr lang="en-GB" dirty="0" smtClean="0"/>
              <a:t>Targets</a:t>
            </a:r>
          </a:p>
          <a:p>
            <a:pPr lvl="1"/>
            <a:r>
              <a:rPr lang="en-GB" dirty="0" smtClean="0"/>
              <a:t>Materials – energy monitoring plug / literature with tips / switch-off booklet</a:t>
            </a:r>
          </a:p>
          <a:p>
            <a:pPr lvl="1"/>
            <a:r>
              <a:rPr lang="en-GB" dirty="0" smtClean="0"/>
              <a:t>Training programmes / events</a:t>
            </a:r>
          </a:p>
          <a:p>
            <a:pPr lvl="1"/>
            <a:r>
              <a:rPr lang="en-GB" dirty="0" smtClean="0"/>
              <a:t>Pledges</a:t>
            </a:r>
          </a:p>
          <a:p>
            <a:pPr lvl="1"/>
            <a:r>
              <a:rPr lang="en-GB" dirty="0" smtClean="0"/>
              <a:t>Active and passive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44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7544" y="620688"/>
            <a:ext cx="2102416" cy="1261449"/>
            <a:chOff x="2290070" y="648067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2290070" y="648067"/>
              <a:ext cx="2102416" cy="1261449"/>
            </a:xfrm>
            <a:prstGeom prst="rect">
              <a:avLst/>
            </a:prstGeom>
            <a:solidFill>
              <a:srgbClr val="5CB37C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290070" y="648067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Enable</a:t>
              </a:r>
              <a:endParaRPr lang="en-US" sz="2800" kern="1200" dirty="0"/>
            </a:p>
          </p:txBody>
        </p:sp>
      </p:grpSp>
      <p:pic>
        <p:nvPicPr>
          <p:cNvPr id="9" name="Picture 8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892696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b="1" dirty="0" smtClean="0"/>
              <a:t>Making it easy </a:t>
            </a:r>
            <a:r>
              <a:rPr lang="en-GB" dirty="0" smtClean="0"/>
              <a:t>to take action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45</a:t>
            </a:fld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11560" y="980728"/>
            <a:ext cx="2102416" cy="1261449"/>
            <a:chOff x="2290070" y="648067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2290070" y="648067"/>
              <a:ext cx="2102416" cy="1261449"/>
            </a:xfrm>
            <a:prstGeom prst="rect">
              <a:avLst/>
            </a:prstGeom>
            <a:solidFill>
              <a:srgbClr val="5CB37C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290070" y="648067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Enable</a:t>
              </a:r>
              <a:endParaRPr lang="en-US" sz="28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576" y="3645024"/>
            <a:ext cx="6192688" cy="1754326"/>
            <a:chOff x="1835696" y="2564904"/>
            <a:chExt cx="6192688" cy="1754326"/>
          </a:xfrm>
        </p:grpSpPr>
        <p:sp>
          <p:nvSpPr>
            <p:cNvPr id="10" name="TextBox 9"/>
            <p:cNvSpPr txBox="1"/>
            <p:nvPr/>
          </p:nvSpPr>
          <p:spPr>
            <a:xfrm>
              <a:off x="2987824" y="2564904"/>
              <a:ext cx="50405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 our Target Twenty campaign, we are encouraging customers to save 20 litres of water per person per day.</a:t>
              </a:r>
            </a:p>
            <a:p>
              <a:r>
                <a:rPr lang="en-GB" dirty="0" smtClean="0"/>
                <a:t>Using 10 litres less a day will leave 20 litres more in the environment.</a:t>
              </a:r>
            </a:p>
            <a:p>
              <a:endParaRPr lang="en-GB" dirty="0"/>
            </a:p>
          </p:txBody>
        </p:sp>
        <p:pic>
          <p:nvPicPr>
            <p:cNvPr id="11" name="Picture 10" descr="wessex wa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2564904"/>
              <a:ext cx="1060704" cy="1522476"/>
            </a:xfrm>
            <a:prstGeom prst="rect">
              <a:avLst/>
            </a:prstGeom>
          </p:spPr>
        </p:pic>
      </p:grpSp>
      <p:pic>
        <p:nvPicPr>
          <p:cNvPr id="12" name="Picture 11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7" y="1916832"/>
            <a:ext cx="8229600" cy="4421088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</a:pPr>
            <a:r>
              <a:rPr lang="en-GB" b="1" dirty="0" smtClean="0"/>
              <a:t>Encourage</a:t>
            </a:r>
            <a:r>
              <a:rPr lang="en-GB" dirty="0" smtClean="0"/>
              <a:t> everyone to get involved</a:t>
            </a:r>
          </a:p>
          <a:p>
            <a:pPr lvl="1"/>
            <a:r>
              <a:rPr lang="en-GB" dirty="0" smtClean="0"/>
              <a:t>Visible support</a:t>
            </a:r>
          </a:p>
          <a:p>
            <a:pPr lvl="1"/>
            <a:r>
              <a:rPr lang="en-GB" dirty="0" smtClean="0"/>
              <a:t>Best practice sharing</a:t>
            </a:r>
          </a:p>
          <a:p>
            <a:pPr lvl="1"/>
            <a:r>
              <a:rPr lang="en-GB" dirty="0" smtClean="0"/>
              <a:t>Recruit champions</a:t>
            </a:r>
          </a:p>
          <a:p>
            <a:pPr lvl="1"/>
            <a:r>
              <a:rPr lang="en-GB" dirty="0" smtClean="0"/>
              <a:t>Set up support groups</a:t>
            </a:r>
          </a:p>
          <a:p>
            <a:pPr lvl="1"/>
            <a:r>
              <a:rPr lang="en-GB" dirty="0" err="1" smtClean="0"/>
              <a:t>Facebook</a:t>
            </a:r>
            <a:r>
              <a:rPr lang="en-GB" dirty="0" smtClean="0"/>
              <a:t> group</a:t>
            </a:r>
          </a:p>
          <a:p>
            <a:pPr lvl="1"/>
            <a:r>
              <a:rPr lang="en-GB" dirty="0" smtClean="0"/>
              <a:t>Twitter</a:t>
            </a:r>
          </a:p>
          <a:p>
            <a:pPr lvl="1"/>
            <a:r>
              <a:rPr lang="en-GB" dirty="0" smtClean="0"/>
              <a:t>Competitions</a:t>
            </a:r>
          </a:p>
          <a:p>
            <a:pPr lvl="1"/>
            <a:r>
              <a:rPr lang="en-GB" dirty="0" smtClean="0"/>
              <a:t>Advice and information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46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7544" y="566027"/>
            <a:ext cx="2102416" cy="1261449"/>
            <a:chOff x="0" y="2160243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0" y="2160243"/>
              <a:ext cx="2102416" cy="1261449"/>
            </a:xfrm>
            <a:prstGeom prst="rect">
              <a:avLst/>
            </a:prstGeom>
            <a:solidFill>
              <a:srgbClr val="608CAB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2160243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Support</a:t>
              </a:r>
              <a:endParaRPr lang="en-US" sz="2800" kern="1200" dirty="0"/>
            </a:p>
          </p:txBody>
        </p:sp>
      </p:grpSp>
      <p:pic>
        <p:nvPicPr>
          <p:cNvPr id="9" name="Picture 8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righton on your b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643091"/>
            <a:ext cx="4416429" cy="62149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47</a:t>
            </a:fld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67544" y="332656"/>
            <a:ext cx="2102416" cy="1261449"/>
            <a:chOff x="0" y="2160243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0" y="2160243"/>
              <a:ext cx="2102416" cy="1261449"/>
            </a:xfrm>
            <a:prstGeom prst="rect">
              <a:avLst/>
            </a:prstGeom>
            <a:solidFill>
              <a:srgbClr val="608CAB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2160243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Support</a:t>
              </a:r>
              <a:endParaRPr lang="en-US" sz="2800" kern="1200" dirty="0"/>
            </a:p>
          </p:txBody>
        </p:sp>
      </p:grpSp>
      <p:pic>
        <p:nvPicPr>
          <p:cNvPr id="10" name="Picture 9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5187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How will you </a:t>
            </a:r>
            <a:r>
              <a:rPr lang="en-GB" b="1" dirty="0" smtClean="0"/>
              <a:t>share and celebrate </a:t>
            </a:r>
            <a:r>
              <a:rPr lang="en-GB" dirty="0" smtClean="0"/>
              <a:t>successes?</a:t>
            </a:r>
          </a:p>
          <a:p>
            <a:pPr lvl="1"/>
            <a:r>
              <a:rPr lang="en-GB" dirty="0" smtClean="0"/>
              <a:t>Communications on progress</a:t>
            </a:r>
          </a:p>
          <a:p>
            <a:pPr lvl="1"/>
            <a:r>
              <a:rPr lang="en-GB" dirty="0" smtClean="0"/>
              <a:t>Celebrate improvements (motivates those already taking action and encourages others to get involved)</a:t>
            </a:r>
          </a:p>
          <a:p>
            <a:pPr lvl="1"/>
            <a:r>
              <a:rPr lang="en-GB" dirty="0" smtClean="0"/>
              <a:t>Rewards?</a:t>
            </a:r>
          </a:p>
          <a:p>
            <a:pPr lvl="1"/>
            <a:r>
              <a:rPr lang="en-GB" dirty="0" smtClean="0"/>
              <a:t>Recognition?</a:t>
            </a:r>
          </a:p>
          <a:p>
            <a:pPr lvl="1"/>
            <a:r>
              <a:rPr lang="en-GB" dirty="0" smtClean="0"/>
              <a:t>Articles in a newsletter / on intranet </a:t>
            </a:r>
          </a:p>
          <a:p>
            <a:pPr lvl="1">
              <a:buNone/>
            </a:pPr>
            <a:r>
              <a:rPr lang="en-GB" dirty="0" smtClean="0"/>
              <a:t>/ twitter post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48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97376" y="620688"/>
            <a:ext cx="2102416" cy="1261449"/>
            <a:chOff x="2290070" y="2160234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2290070" y="2160234"/>
              <a:ext cx="2102416" cy="1261449"/>
            </a:xfrm>
            <a:prstGeom prst="rect">
              <a:avLst/>
            </a:prstGeom>
            <a:solidFill>
              <a:srgbClr val="8064A2"/>
            </a:solidFill>
            <a:sp3d extrusionH="76200">
              <a:bevelT/>
              <a:extrusionClr>
                <a:srgbClr val="FFC000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290070" y="2160234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Feedback</a:t>
              </a:r>
              <a:endParaRPr lang="en-US" sz="2800" kern="1200" dirty="0"/>
            </a:p>
          </p:txBody>
        </p:sp>
      </p:grpSp>
      <p:pic>
        <p:nvPicPr>
          <p:cNvPr id="9" name="Picture 8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eeds online reuse net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38574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49</a:t>
            </a:fld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11560" y="476672"/>
            <a:ext cx="2102416" cy="1261449"/>
            <a:chOff x="2290070" y="2160234"/>
            <a:chExt cx="2102416" cy="1261449"/>
          </a:xfrm>
          <a:scene3d>
            <a:camera prst="orthographic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2290070" y="2160234"/>
              <a:ext cx="2102416" cy="1261449"/>
            </a:xfrm>
            <a:prstGeom prst="rect">
              <a:avLst/>
            </a:prstGeom>
            <a:solidFill>
              <a:srgbClr val="8064A2"/>
            </a:solidFill>
            <a:sp3d extrusionH="76200">
              <a:bevelT/>
              <a:extrusionClr>
                <a:srgbClr val="FFC000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290070" y="2160234"/>
              <a:ext cx="2102416" cy="1261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Feedback</a:t>
              </a:r>
              <a:endParaRPr lang="en-US" sz="2800" kern="1200" dirty="0"/>
            </a:p>
          </p:txBody>
        </p:sp>
      </p:grpSp>
      <p:pic>
        <p:nvPicPr>
          <p:cNvPr id="10" name="Picture 9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7606"/>
            <a:ext cx="8229600" cy="1143000"/>
          </a:xfrm>
        </p:spPr>
        <p:txBody>
          <a:bodyPr/>
          <a:lstStyle/>
          <a:p>
            <a:r>
              <a:rPr lang="en-GB" dirty="0" smtClean="0"/>
              <a:t>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92896"/>
          </a:xfrm>
        </p:spPr>
        <p:txBody>
          <a:bodyPr/>
          <a:lstStyle/>
          <a:p>
            <a:pPr algn="ctr">
              <a:buNone/>
            </a:pPr>
            <a:endParaRPr lang="en-GB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buNone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(noun)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organised course of action for particular purpose, esp. to arouse public interest</a:t>
            </a:r>
          </a:p>
          <a:p>
            <a:pPr algn="r">
              <a:buNone/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</a:rPr>
              <a:t>Oxford Pocket dictionary</a:t>
            </a:r>
            <a:endParaRPr lang="en-GB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3" name="Picture 2" descr="student switch 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38311"/>
            <a:ext cx="6429375" cy="5915025"/>
          </a:xfrm>
          <a:prstGeom prst="rect">
            <a:avLst/>
          </a:prstGeom>
        </p:spPr>
      </p:pic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544522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elements are essential for a successful campaign – making it more likely to succeed.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4293594" cy="478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GB" dirty="0" smtClean="0"/>
              <a:t>Campaign Plan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124944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Stage 1 – understand the audience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Stage 2 – preparing the campaign elements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Stage 3 – going live!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Stage 4 – celebrating the successes, moving forward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52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4176464" cy="1143000"/>
          </a:xfrm>
        </p:spPr>
        <p:txBody>
          <a:bodyPr/>
          <a:lstStyle/>
          <a:p>
            <a:r>
              <a:rPr lang="en-GB" dirty="0" smtClean="0"/>
              <a:t>Peer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53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3600400" cy="1143000"/>
          </a:xfrm>
        </p:spPr>
        <p:txBody>
          <a:bodyPr/>
          <a:lstStyle/>
          <a:p>
            <a:r>
              <a:rPr lang="en-GB" dirty="0" smtClean="0"/>
              <a:t>Final thoughts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4248472" cy="1143000"/>
          </a:xfrm>
        </p:spPr>
        <p:txBody>
          <a:bodyPr/>
          <a:lstStyle/>
          <a:p>
            <a:r>
              <a:rPr lang="en-GB" dirty="0" smtClean="0"/>
              <a:t>Quick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016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have you particularly found most useful today?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would have made it even better?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920880" cy="1143000"/>
          </a:xfrm>
        </p:spPr>
        <p:txBody>
          <a:bodyPr/>
          <a:lstStyle/>
          <a:p>
            <a:r>
              <a:rPr lang="en-GB" dirty="0" smtClean="0"/>
              <a:t>Best of luck with your campaigns!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56993"/>
            <a:ext cx="786956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solidFill>
                  <a:srgbClr val="009999"/>
                </a:solidFill>
                <a:hlinkClick r:id="rId2"/>
              </a:rPr>
              <a:t>kirsti@actionforsustainability.com</a:t>
            </a:r>
            <a:endParaRPr lang="en-GB" dirty="0" smtClean="0">
              <a:solidFill>
                <a:srgbClr val="009999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9999"/>
                </a:solidFill>
                <a:hlinkClick r:id="rId3"/>
              </a:rPr>
              <a:t>www.actionforsustainability.com</a:t>
            </a:r>
            <a:endParaRPr lang="en-GB" dirty="0">
              <a:solidFill>
                <a:srgbClr val="0099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56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06397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Our experiences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476872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GB" dirty="0" smtClean="0"/>
              <a:t>Discuss a campaign you’ve already been involved with.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What worked well</a:t>
            </a:r>
          </a:p>
          <a:p>
            <a:pPr>
              <a:buClr>
                <a:srgbClr val="92D050"/>
              </a:buClr>
            </a:pPr>
            <a:r>
              <a:rPr lang="en-GB" dirty="0" smtClean="0"/>
              <a:t>Why?  What made it work well?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campaigns?</a:t>
            </a:r>
            <a:endParaRPr lang="en-GB" dirty="0"/>
          </a:p>
        </p:txBody>
      </p:sp>
      <p:pic>
        <p:nvPicPr>
          <p:cNvPr id="5" name="Content Placeholder 4" descr="lights o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1677561" cy="25202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098" name="Picture 2" descr="http://openprint.eu/images/ebay/59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2088232" cy="3128437"/>
          </a:xfrm>
          <a:prstGeom prst="rect">
            <a:avLst/>
          </a:prstGeom>
          <a:noFill/>
        </p:spPr>
      </p:pic>
      <p:pic>
        <p:nvPicPr>
          <p:cNvPr id="4100" name="Picture 4" descr="http://www.ed.ac.uk/polopoly_fs/1.88247!/fileManager/120514switch-o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628800"/>
            <a:ext cx="1902811" cy="2520280"/>
          </a:xfrm>
          <a:prstGeom prst="rect">
            <a:avLst/>
          </a:prstGeom>
          <a:noFill/>
        </p:spPr>
      </p:pic>
      <p:pic>
        <p:nvPicPr>
          <p:cNvPr id="4102" name="Picture 6" descr="http://www.ed.ac.uk/polopoly_fs/1.77983!/fileManager/111209festive-switcho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268760"/>
            <a:ext cx="1438275" cy="1905000"/>
          </a:xfrm>
          <a:prstGeom prst="rect">
            <a:avLst/>
          </a:prstGeom>
          <a:noFill/>
        </p:spPr>
      </p:pic>
      <p:pic>
        <p:nvPicPr>
          <p:cNvPr id="4106" name="Picture 10" descr="http://www.recyclereminders.com/img/lg/S/Turn-Off-Notice-Sign-S-124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3593976" cy="2596648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284984"/>
            <a:ext cx="2406041" cy="33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Tell me, I forget</a:t>
            </a:r>
          </a:p>
          <a:p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Show me, I remember</a:t>
            </a:r>
          </a:p>
          <a:p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Involve me, I understand</a:t>
            </a:r>
            <a:endParaRPr lang="en-GB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Full_logo_cmyk_300p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17848"/>
            <a:ext cx="4258816" cy="1143000"/>
          </a:xfrm>
        </p:spPr>
        <p:txBody>
          <a:bodyPr/>
          <a:lstStyle/>
          <a:p>
            <a:r>
              <a:rPr lang="en-GB" dirty="0" smtClean="0"/>
              <a:t>Campaign styles</a:t>
            </a:r>
            <a:endParaRPr lang="en-GB" dirty="0"/>
          </a:p>
        </p:txBody>
      </p:sp>
      <p:pic>
        <p:nvPicPr>
          <p:cNvPr id="5" name="Content Placeholder 4" descr="mcfishi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4067656" cy="27343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D00-ACF6-44EB-931E-CA5D34CD828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_405883_newbury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12776"/>
            <a:ext cx="2580287" cy="3096344"/>
          </a:xfrm>
          <a:prstGeom prst="rect">
            <a:avLst/>
          </a:prstGeom>
        </p:spPr>
      </p:pic>
      <p:pic>
        <p:nvPicPr>
          <p:cNvPr id="7" name="Picture 6" descr="Full_logo_cmyk_300p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9550" y="620688"/>
            <a:ext cx="138126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1108</Words>
  <Application>Microsoft Office PowerPoint</Application>
  <PresentationFormat>On-screen Show (4:3)</PresentationFormat>
  <Paragraphs>331</Paragraphs>
  <Slides>56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How to run a successful campaign</vt:lpstr>
      <vt:lpstr>Welcome!</vt:lpstr>
      <vt:lpstr>Today’s aims</vt:lpstr>
      <vt:lpstr>PowerPoint Presentation</vt:lpstr>
      <vt:lpstr>Campaign</vt:lpstr>
      <vt:lpstr>Our experiences</vt:lpstr>
      <vt:lpstr>Why do we need campaigns?</vt:lpstr>
      <vt:lpstr>PowerPoint Presentation</vt:lpstr>
      <vt:lpstr>Campaign styles</vt:lpstr>
      <vt:lpstr>PowerPoint Presentation</vt:lpstr>
      <vt:lpstr>PowerPoint Presentation</vt:lpstr>
      <vt:lpstr>PowerPoint Presentation</vt:lpstr>
      <vt:lpstr>Understanding change</vt:lpstr>
      <vt:lpstr>Understanding behavioural barriers</vt:lpstr>
      <vt:lpstr>Contextual constraints</vt:lpstr>
      <vt:lpstr>Contextual constraints</vt:lpstr>
      <vt:lpstr>Exercise</vt:lpstr>
      <vt:lpstr>Reflecting on the barriers exercise</vt:lpstr>
      <vt:lpstr>Greg Sandford  Internal Communications Officer University of Southampton</vt:lpstr>
      <vt:lpstr>lunch</vt:lpstr>
      <vt:lpstr>Post-lunch campaign success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Dave Andrew PhD community groups &amp; social media University of Northampton</vt:lpstr>
      <vt:lpstr>What makes a successful campaign?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 Plan </vt:lpstr>
      <vt:lpstr>Peer review</vt:lpstr>
      <vt:lpstr>Final thoughts</vt:lpstr>
      <vt:lpstr>Quick evaluation</vt:lpstr>
      <vt:lpstr>Best of luck with your campaigns!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Kirsti Norris</dc:creator>
  <cp:lastModifiedBy>ALYASIRI, Sama</cp:lastModifiedBy>
  <cp:revision>188</cp:revision>
  <dcterms:created xsi:type="dcterms:W3CDTF">2012-06-15T13:31:34Z</dcterms:created>
  <dcterms:modified xsi:type="dcterms:W3CDTF">2012-07-05T09:59:24Z</dcterms:modified>
</cp:coreProperties>
</file>