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547" r:id="rId2"/>
    <p:sldId id="554" r:id="rId3"/>
    <p:sldId id="553" r:id="rId4"/>
    <p:sldId id="548" r:id="rId5"/>
    <p:sldId id="550" r:id="rId6"/>
    <p:sldId id="552" r:id="rId7"/>
    <p:sldId id="543" r:id="rId8"/>
    <p:sldId id="559" r:id="rId9"/>
    <p:sldId id="558" r:id="rId10"/>
    <p:sldId id="546" r:id="rId11"/>
    <p:sldId id="544" r:id="rId12"/>
    <p:sldId id="538" r:id="rId13"/>
    <p:sldId id="560" r:id="rId14"/>
    <p:sldId id="561" r:id="rId15"/>
    <p:sldId id="566" r:id="rId16"/>
    <p:sldId id="567" r:id="rId17"/>
    <p:sldId id="562" r:id="rId18"/>
    <p:sldId id="504" r:id="rId19"/>
    <p:sldId id="565" r:id="rId20"/>
    <p:sldId id="568" r:id="rId21"/>
    <p:sldId id="512" r:id="rId22"/>
    <p:sldId id="569" r:id="rId23"/>
    <p:sldId id="570" r:id="rId24"/>
    <p:sldId id="571" r:id="rId25"/>
    <p:sldId id="563" r:id="rId26"/>
    <p:sldId id="572" r:id="rId27"/>
    <p:sldId id="287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339966"/>
    <a:srgbClr val="008000"/>
    <a:srgbClr val="F3F9FA"/>
    <a:srgbClr val="0F7B6B"/>
    <a:srgbClr val="E1A300"/>
    <a:srgbClr val="840B55"/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929"/>
  </p:normalViewPr>
  <p:slideViewPr>
    <p:cSldViewPr>
      <p:cViewPr varScale="1">
        <p:scale>
          <a:sx n="72" d="100"/>
          <a:sy n="72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gombarj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90266927442749E-2"/>
          <c:y val="3.3562174348408524E-2"/>
          <c:w val="0.90951559840229601"/>
          <c:h val="0.515502505270967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Mandatory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605917946909979E-2"/>
                  <c:y val="-3.356217434840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605917946909958E-2"/>
                  <c:y val="-3.051106758946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605917946909958E-2"/>
                  <c:y val="-3.051106758946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0441215159684737E-2"/>
                  <c:y val="-3.356217434840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0441215159684647E-2"/>
                  <c:y val="-2.745996083051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023566553297351E-2"/>
                  <c:y val="-3.356217434840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3188269340522572E-2"/>
                  <c:y val="-3.9664387866300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Knowledge and understanding </c:v>
                </c:pt>
                <c:pt idx="1">
                  <c:v>Partnership and plan </c:v>
                </c:pt>
                <c:pt idx="2">
                  <c:v>Leadership and strategy </c:v>
                </c:pt>
                <c:pt idx="3">
                  <c:v>Policy and commitment </c:v>
                </c:pt>
                <c:pt idx="4">
                  <c:v>Interventions </c:v>
                </c:pt>
                <c:pt idx="5">
                  <c:v>Impact and outcomes </c:v>
                </c:pt>
                <c:pt idx="6">
                  <c:v>Outreach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</c:dPt>
          <c:cat>
            <c:strRef>
              <c:f>Sheet1!$A$2:$A$8</c:f>
              <c:strCache>
                <c:ptCount val="7"/>
                <c:pt idx="0">
                  <c:v>Knowledge and understanding </c:v>
                </c:pt>
                <c:pt idx="1">
                  <c:v>Partnership and plan </c:v>
                </c:pt>
                <c:pt idx="2">
                  <c:v>Leadership and strategy </c:v>
                </c:pt>
                <c:pt idx="3">
                  <c:v>Policy and commitment </c:v>
                </c:pt>
                <c:pt idx="4">
                  <c:v>Interventions </c:v>
                </c:pt>
                <c:pt idx="5">
                  <c:v>Impact and outcomes </c:v>
                </c:pt>
                <c:pt idx="6">
                  <c:v>Outreach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22</c:v>
                </c:pt>
                <c:pt idx="1">
                  <c:v>18</c:v>
                </c:pt>
                <c:pt idx="2">
                  <c:v>49</c:v>
                </c:pt>
                <c:pt idx="3">
                  <c:v>37</c:v>
                </c:pt>
                <c:pt idx="4">
                  <c:v>45</c:v>
                </c:pt>
                <c:pt idx="5">
                  <c:v>80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289088"/>
        <c:axId val="73376896"/>
      </c:barChart>
      <c:catAx>
        <c:axId val="7328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73376896"/>
        <c:crosses val="autoZero"/>
        <c:auto val="1"/>
        <c:lblAlgn val="ctr"/>
        <c:lblOffset val="100"/>
        <c:noMultiLvlLbl val="0"/>
      </c:catAx>
      <c:valAx>
        <c:axId val="7337689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7328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501220817363211"/>
          <c:y val="3.9418377368571775E-2"/>
          <c:w val="0.26997558365273583"/>
          <c:h val="0.10884820969107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10A7C-CB66-42A4-9CB0-0543F0FA5609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FD064-93D8-4F22-9B16-5AB83578F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29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FD064-93D8-4F22-9B16-5AB83578FB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75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278D85A2-FD1E-4334-81E8-B9F6CD475D44}" type="slidenum">
              <a:rPr lang="en-GB" altLang="en-US"/>
              <a:pPr/>
              <a:t>‹#›</a:t>
            </a:fld>
            <a:endParaRPr lang="en-GB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2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84" y="548681"/>
            <a:ext cx="7988300" cy="1008111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992888" cy="64807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1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71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EW Brand PPT page heade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83688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675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" y="0"/>
            <a:ext cx="91472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Tactics?!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252520" cy="695739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06" y="962599"/>
            <a:ext cx="7434188" cy="49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2498" y="44623"/>
            <a:ext cx="9113970" cy="65910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50" name="Picture 2" descr="Post-Crash Economics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776864" cy="46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2498" y="44623"/>
            <a:ext cx="9113970" cy="65910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83867"/>
            <a:ext cx="805229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252520" cy="69573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5728"/>
            <a:ext cx="9151094" cy="66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2498" y="44623"/>
            <a:ext cx="9113970" cy="65910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8" y="75079"/>
            <a:ext cx="9113970" cy="3515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8" y="3619844"/>
            <a:ext cx="8892480" cy="33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 dirty="0"/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8513"/>
            <a:ext cx="91440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9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-39908"/>
            <a:ext cx="7262539" cy="69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33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19"/>
            <a:ext cx="9144000" cy="60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14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550" y="1681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4" descr="\\ntsrv-1\Workgroups\E &amp; E\02) Unions\02) Green Impact\02) GIU GIC\02) Self-funded\09) Communications\03) Photos\2011-12\Launch\Loughborough\D2639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" y="260648"/>
            <a:ext cx="90913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7413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Student involvement in GI</a:t>
            </a:r>
            <a:endParaRPr lang="en-GB" dirty="0"/>
          </a:p>
        </p:txBody>
      </p:sp>
      <p:pic>
        <p:nvPicPr>
          <p:cNvPr id="2050" name="Picture 2" descr="W:\E &amp; E\02) Unions\02) Green Impact NEW\2) GIUC\2) FHEI's\Cambridge\2013-14\05) Awards\orig_22451_204785006753a1f00a992c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25" y="388716"/>
            <a:ext cx="9180512" cy="61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04" y="6244978"/>
            <a:ext cx="8337971" cy="50032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5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9"/>
            <a:ext cx="9149391" cy="68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5733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839426"/>
            <a:ext cx="2441882" cy="946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4" y="692696"/>
            <a:ext cx="8997306" cy="474607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6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dirty="0" smtClean="0">
                <a:ea typeface="ＭＳ Ｐゴシック" pitchFamily="34" charset="-128"/>
              </a:rPr>
              <a:t>		</a:t>
            </a:r>
            <a:endParaRPr lang="en-GB" dirty="0"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395536" y="1772816"/>
            <a:ext cx="792088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+mn-lt"/>
              </a:rPr>
              <a:t>The vision for Responsible Futures is of a desirable, externally assessed accreditation mark for a whole-institution approach to environmental sustainability and social responsibility, spanning the formal and informal curriculum, applicable to both further and higher education.</a:t>
            </a:r>
            <a:endParaRPr lang="en-GB" altLang="en-US" sz="24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15"/>
          <a:stretch>
            <a:fillRect/>
          </a:stretch>
        </p:blipFill>
        <p:spPr bwMode="auto">
          <a:xfrm>
            <a:off x="6955210" y="5373216"/>
            <a:ext cx="2188790" cy="163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39552" y="332656"/>
            <a:ext cx="798830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kern="0" dirty="0" smtClean="0"/>
              <a:t>Responsible Futures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8611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260 points available; 10 mandatory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79512" y="1556792"/>
          <a:ext cx="8350572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14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25810"/>
            <a:ext cx="7988300" cy="1008111"/>
          </a:xfrm>
        </p:spPr>
        <p:txBody>
          <a:bodyPr/>
          <a:lstStyle/>
          <a:p>
            <a:r>
              <a:rPr lang="en-US" altLang="en-US" dirty="0" smtClean="0"/>
              <a:t>Opinions and outcomes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6846" y="1553619"/>
            <a:ext cx="8595480" cy="2529601"/>
            <a:chOff x="306846" y="1553619"/>
            <a:chExt cx="8595480" cy="2529601"/>
          </a:xfrm>
        </p:grpSpPr>
        <p:sp>
          <p:nvSpPr>
            <p:cNvPr id="9" name="Rectangular Callout 8"/>
            <p:cNvSpPr/>
            <p:nvPr/>
          </p:nvSpPr>
          <p:spPr>
            <a:xfrm>
              <a:off x="306846" y="1588456"/>
              <a:ext cx="4572000" cy="646331"/>
            </a:xfrm>
            <a:prstGeom prst="wedgeRectCallout">
              <a:avLst>
                <a:gd name="adj1" fmla="val 57545"/>
                <a:gd name="adj2" fmla="val -25444"/>
              </a:avLst>
            </a:prstGeom>
            <a:noFill/>
            <a:ln w="38100" cap="flat" cmpd="sng" algn="ctr">
              <a:solidFill>
                <a:srgbClr val="E1A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r>
                <a:rPr lang="en-GB" sz="12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“[It was an] opportunity to improve…get people involved…provide validity and improve the profile [of </a:t>
              </a:r>
              <a:r>
                <a:rPr lang="en-GB" sz="1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the university]” </a:t>
              </a:r>
              <a:r>
                <a:rPr lang="en-GB" sz="1200" b="1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University</a:t>
              </a:r>
              <a:endParaRPr lang="en-GB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ular Callout 11"/>
            <p:cNvSpPr/>
            <p:nvPr/>
          </p:nvSpPr>
          <p:spPr>
            <a:xfrm>
              <a:off x="306846" y="2435944"/>
              <a:ext cx="4572000" cy="624537"/>
            </a:xfrm>
            <a:prstGeom prst="wedgeRectCallout">
              <a:avLst>
                <a:gd name="adj1" fmla="val 57005"/>
                <a:gd name="adj2" fmla="val -41589"/>
              </a:avLst>
            </a:prstGeom>
            <a:noFill/>
            <a:ln w="38100" cap="flat" cmpd="sng" algn="ctr">
              <a:solidFill>
                <a:srgbClr val="E1A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r>
                <a:rPr lang="en-GB" sz="1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“It’s given </a:t>
              </a:r>
              <a:r>
                <a:rPr lang="en-GB" sz="12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us (the SU) a seat and a legitimacy to sit and talk about the curriculum; not a lot of FE unions have </a:t>
              </a:r>
              <a:r>
                <a:rPr lang="en-GB" sz="1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this.” </a:t>
              </a:r>
              <a:r>
                <a:rPr lang="en-GB" sz="1200" b="1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Students’ Union</a:t>
              </a:r>
              <a:endParaRPr lang="en-GB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Rectangular Callout 12"/>
            <p:cNvSpPr/>
            <p:nvPr/>
          </p:nvSpPr>
          <p:spPr>
            <a:xfrm>
              <a:off x="306846" y="3252223"/>
              <a:ext cx="4572000" cy="830997"/>
            </a:xfrm>
            <a:prstGeom prst="wedgeRectCallout">
              <a:avLst>
                <a:gd name="adj1" fmla="val 56464"/>
                <a:gd name="adj2" fmla="val -47536"/>
              </a:avLst>
            </a:prstGeom>
            <a:noFill/>
            <a:ln w="38100" cap="flat" cmpd="sng" algn="ctr">
              <a:solidFill>
                <a:srgbClr val="E1A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r>
                <a:rPr lang="en-GB" sz="12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“A major benefit of participating in Responsible Futures has been getting buy in from Senior Management and from the whole University. We’ve seen each other on equal footing through this project.” </a:t>
              </a:r>
              <a:r>
                <a:rPr lang="en-GB" sz="1200" b="1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Students’ Union</a:t>
              </a:r>
              <a:endParaRPr lang="en-GB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Parallelogram 13"/>
            <p:cNvSpPr/>
            <p:nvPr/>
          </p:nvSpPr>
          <p:spPr bwMode="auto">
            <a:xfrm>
              <a:off x="5266110" y="1553619"/>
              <a:ext cx="3636216" cy="579833"/>
            </a:xfrm>
            <a:prstGeom prst="parallelogram">
              <a:avLst/>
            </a:prstGeom>
            <a:solidFill>
              <a:srgbClr val="E1A300"/>
            </a:solidFill>
            <a:ln w="9525" cap="flat" cmpd="sng" algn="ctr">
              <a:solidFill>
                <a:srgbClr val="E1A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b="1" dirty="0" smtClean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Engaging and empowering</a:t>
              </a:r>
              <a:endParaRPr kumimoji="0" lang="en-GB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19672" y="3666686"/>
            <a:ext cx="7414022" cy="1973152"/>
            <a:chOff x="1619672" y="3666686"/>
            <a:chExt cx="7414022" cy="1973152"/>
          </a:xfrm>
        </p:grpSpPr>
        <p:sp>
          <p:nvSpPr>
            <p:cNvPr id="7" name="Rectangular Callout 6"/>
            <p:cNvSpPr/>
            <p:nvPr/>
          </p:nvSpPr>
          <p:spPr>
            <a:xfrm>
              <a:off x="5076056" y="3666686"/>
              <a:ext cx="3957638" cy="1247474"/>
            </a:xfrm>
            <a:prstGeom prst="wedgeRectCallout">
              <a:avLst>
                <a:gd name="adj1" fmla="val -65730"/>
                <a:gd name="adj2" fmla="val 29034"/>
              </a:avLst>
            </a:prstGeom>
            <a:noFill/>
            <a:ln w="38100" cap="flat" cmpd="sng" algn="ctr">
              <a:solidFill>
                <a:srgbClr val="840B5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r>
                <a:rPr lang="en-GB" sz="1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“We </a:t>
              </a:r>
              <a:r>
                <a:rPr lang="en-GB" sz="12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would have had an environmental and sustainability agenda into the future </a:t>
              </a:r>
              <a:r>
                <a:rPr lang="en-GB" sz="1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anyway</a:t>
              </a:r>
              <a:r>
                <a:rPr lang="en-GB" sz="12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. What it’s done it put that into a bigger external context and corporate </a:t>
              </a:r>
              <a:r>
                <a:rPr lang="en-GB" sz="1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context.  It’s enabled </a:t>
              </a:r>
              <a:r>
                <a:rPr lang="en-GB" sz="12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us to see ways to use it to link across to other aspects within the </a:t>
              </a:r>
              <a:r>
                <a:rPr lang="en-GB" sz="1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university.” </a:t>
              </a:r>
              <a:r>
                <a:rPr lang="en-GB" sz="1200" b="1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University</a:t>
              </a:r>
              <a:endParaRPr lang="en-GB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5076056" y="5013176"/>
              <a:ext cx="3957638" cy="626662"/>
            </a:xfrm>
            <a:prstGeom prst="wedgeRectCallout">
              <a:avLst>
                <a:gd name="adj1" fmla="val -61775"/>
                <a:gd name="adj2" fmla="val -33766"/>
              </a:avLst>
            </a:prstGeom>
            <a:noFill/>
            <a:ln w="38100" cap="flat" cmpd="sng" algn="ctr">
              <a:solidFill>
                <a:srgbClr val="840B5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r>
                <a:rPr lang="en-GB" sz="1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“It </a:t>
              </a:r>
              <a:r>
                <a:rPr lang="en-GB" sz="12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has been beneficial because it’s made them set up the wider steering group to drive </a:t>
              </a:r>
              <a:r>
                <a:rPr lang="en-GB" sz="1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ESD.”  </a:t>
              </a:r>
              <a:r>
                <a:rPr lang="en-GB" sz="1200" b="1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University</a:t>
              </a:r>
              <a:endParaRPr lang="en-GB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Parallelogram 14"/>
            <p:cNvSpPr/>
            <p:nvPr/>
          </p:nvSpPr>
          <p:spPr bwMode="auto">
            <a:xfrm>
              <a:off x="1619672" y="4526548"/>
              <a:ext cx="2690266" cy="579833"/>
            </a:xfrm>
            <a:prstGeom prst="parallelogram">
              <a:avLst/>
            </a:prstGeom>
            <a:solidFill>
              <a:srgbClr val="840B55"/>
            </a:solidFill>
            <a:ln w="9525" cap="flat" cmpd="sng" algn="ctr">
              <a:solidFill>
                <a:srgbClr val="840B5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b="1" dirty="0" smtClean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Partnership development</a:t>
              </a:r>
              <a:endParaRPr kumimoji="0" lang="en-GB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3568" y="6114006"/>
            <a:ext cx="5453459" cy="555354"/>
            <a:chOff x="683568" y="6114006"/>
            <a:chExt cx="5453459" cy="555354"/>
          </a:xfrm>
        </p:grpSpPr>
        <p:sp>
          <p:nvSpPr>
            <p:cNvPr id="6" name="Rectangular Callout 5"/>
            <p:cNvSpPr/>
            <p:nvPr/>
          </p:nvSpPr>
          <p:spPr>
            <a:xfrm>
              <a:off x="2786361" y="6226584"/>
              <a:ext cx="3350666" cy="330197"/>
            </a:xfrm>
            <a:prstGeom prst="wedgeRectCallout">
              <a:avLst>
                <a:gd name="adj1" fmla="val -65164"/>
                <a:gd name="adj2" fmla="val -4860"/>
              </a:avLst>
            </a:prstGeom>
            <a:noFill/>
            <a:ln w="38100" cap="flat" cmpd="sng" algn="ctr">
              <a:solidFill>
                <a:srgbClr val="0F7B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r>
                <a:rPr lang="en-GB" sz="12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It’s been great fun, actually</a:t>
              </a:r>
              <a:r>
                <a:rPr lang="en-GB" sz="1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! </a:t>
              </a:r>
              <a:r>
                <a:rPr lang="en-GB" sz="1200" b="1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University</a:t>
              </a:r>
              <a:endParaRPr lang="en-GB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Parallelogram 15"/>
            <p:cNvSpPr/>
            <p:nvPr/>
          </p:nvSpPr>
          <p:spPr bwMode="auto">
            <a:xfrm>
              <a:off x="683568" y="6114006"/>
              <a:ext cx="1440160" cy="555354"/>
            </a:xfrm>
            <a:prstGeom prst="parallelogram">
              <a:avLst/>
            </a:prstGeom>
            <a:solidFill>
              <a:srgbClr val="0F7B6B"/>
            </a:solidFill>
            <a:ln w="9525" cap="flat" cmpd="sng" algn="ctr">
              <a:solidFill>
                <a:srgbClr val="0F7B6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b="1" dirty="0" smtClean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Fun!</a:t>
              </a:r>
              <a:endParaRPr lang="en-GB" sz="1800" b="1" dirty="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4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744"/>
            <a:ext cx="9144000" cy="6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41338" y="549275"/>
            <a:ext cx="7988300" cy="1008063"/>
          </a:xfrm>
        </p:spPr>
        <p:txBody>
          <a:bodyPr/>
          <a:lstStyle/>
          <a:p>
            <a:r>
              <a:rPr lang="en-GB" altLang="en-US" dirty="0" smtClean="0"/>
              <a:t>`</a:t>
            </a:r>
            <a:endParaRPr lang="en-US" alt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9750" y="1773238"/>
            <a:ext cx="7993063" cy="6477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4100" name="Picture 1" descr="NEW Brand PPT divider heading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83688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itle Placeholder 1"/>
          <p:cNvSpPr txBox="1">
            <a:spLocks/>
          </p:cNvSpPr>
          <p:nvPr/>
        </p:nvSpPr>
        <p:spPr bwMode="auto">
          <a:xfrm>
            <a:off x="470694" y="2106613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GB" altLang="en-US" sz="2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GB" altLang="en-US" sz="26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GB" altLang="en-US" sz="2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GB" altLang="en-US" sz="26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GB" altLang="en-US" sz="26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GB" altLang="en-US" sz="2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600" dirty="0" smtClean="0">
                <a:solidFill>
                  <a:schemeClr val="bg1"/>
                </a:solidFill>
              </a:rPr>
              <a:t>Jamie Agombar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600" dirty="0" smtClean="0">
                <a:solidFill>
                  <a:schemeClr val="bg1"/>
                </a:solidFill>
              </a:rPr>
              <a:t>jamie.agombar@nus.org.uk</a:t>
            </a:r>
          </a:p>
          <a:p>
            <a:pPr>
              <a:spcBef>
                <a:spcPct val="0"/>
              </a:spcBef>
              <a:buNone/>
            </a:pPr>
            <a:endParaRPr lang="en-GB" altLang="en-US" sz="2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7" y="20568"/>
            <a:ext cx="9036496" cy="68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" y="0"/>
            <a:ext cx="917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" y="0"/>
            <a:ext cx="9324454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8"/>
            <a:ext cx="9160540" cy="68489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79512" y="2852936"/>
            <a:ext cx="6768752" cy="792088"/>
          </a:xfrm>
          <a:prstGeom prst="ellips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>
              <a:latin typeface="Verdana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34" charset="-128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550">
            <a:off x="2368550" y="296863"/>
            <a:ext cx="4327525" cy="615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>
              <a:latin typeface="Verdana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3" y="548680"/>
            <a:ext cx="909344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7607" y="-2615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735" y="2347764"/>
            <a:ext cx="9005762" cy="2433380"/>
            <a:chOff x="30734" y="2347764"/>
            <a:chExt cx="9139521" cy="243338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4" y="2348880"/>
              <a:ext cx="1706774" cy="2432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497" y="2348880"/>
              <a:ext cx="1716098" cy="2432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584" y="2348880"/>
              <a:ext cx="1727988" cy="243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561" y="2347764"/>
              <a:ext cx="1698192" cy="241203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5742" y="2347764"/>
              <a:ext cx="1714513" cy="2433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51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S-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NUS-Powerpoint template</Template>
  <TotalTime>1229</TotalTime>
  <Words>238</Words>
  <Application>Microsoft Office PowerPoint</Application>
  <PresentationFormat>On-screen Show (4:3)</PresentationFormat>
  <Paragraphs>26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NUS-Powerpoint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involvement in GI</vt:lpstr>
      <vt:lpstr>PowerPoint Presentation</vt:lpstr>
      <vt:lpstr>PowerPoint Presentation</vt:lpstr>
      <vt:lpstr>PowerPoint Presentation</vt:lpstr>
      <vt:lpstr>260 points available; 10 mandatory</vt:lpstr>
      <vt:lpstr>Opinions and outcomes</vt:lpstr>
      <vt:lpstr>PowerPoint Presentation</vt:lpstr>
      <vt:lpstr>PowerPoint Presentation</vt:lpstr>
      <vt:lpstr>`</vt:lpstr>
    </vt:vector>
  </TitlesOfParts>
  <Company>NUS 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Drayson</dc:creator>
  <cp:lastModifiedBy>rpetford</cp:lastModifiedBy>
  <cp:revision>153</cp:revision>
  <dcterms:created xsi:type="dcterms:W3CDTF">2015-06-08T17:00:44Z</dcterms:created>
  <dcterms:modified xsi:type="dcterms:W3CDTF">2015-11-20T12:39:46Z</dcterms:modified>
</cp:coreProperties>
</file>