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92" r:id="rId2"/>
    <p:sldMasterId id="2147483820" r:id="rId3"/>
    <p:sldMasterId id="2147483835" r:id="rId4"/>
  </p:sldMasterIdLst>
  <p:notesMasterIdLst>
    <p:notesMasterId r:id="rId15"/>
  </p:notesMasterIdLst>
  <p:handoutMasterIdLst>
    <p:handoutMasterId r:id="rId16"/>
  </p:handoutMasterIdLst>
  <p:sldIdLst>
    <p:sldId id="271" r:id="rId5"/>
    <p:sldId id="278" r:id="rId6"/>
    <p:sldId id="275" r:id="rId7"/>
    <p:sldId id="277" r:id="rId8"/>
    <p:sldId id="276" r:id="rId9"/>
    <p:sldId id="273" r:id="rId10"/>
    <p:sldId id="256" r:id="rId11"/>
    <p:sldId id="268" r:id="rId12"/>
    <p:sldId id="267" r:id="rId13"/>
    <p:sldId id="270" r:id="rId14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CBE"/>
    <a:srgbClr val="090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5196" autoAdjust="0"/>
  </p:normalViewPr>
  <p:slideViewPr>
    <p:cSldViewPr snapToGrid="0">
      <p:cViewPr>
        <p:scale>
          <a:sx n="89" d="100"/>
          <a:sy n="89" d="100"/>
        </p:scale>
        <p:origin x="-126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29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B90B-3E92-4040-8515-4B7B7D794F0E}" type="datetimeFigureOut">
              <a:rPr lang="en-GB" smtClean="0">
                <a:latin typeface="Roboto light" panose="02000000000000000000" pitchFamily="2" charset="0"/>
              </a:rPr>
              <a:t>16/11/2015</a:t>
            </a:fld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DA63-E671-401F-81A1-C41B66BAC9F5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1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C88A1B0B-2D92-4365-B9C9-142CE6E595C2}" type="datetimeFigureOut">
              <a:rPr lang="en-GB" smtClean="0"/>
              <a:pPr/>
              <a:t>16/11/2015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light" panose="02000000000000000000" pitchFamily="2" charset="0"/>
              </a:defRPr>
            </a:lvl1pPr>
          </a:lstStyle>
          <a:p>
            <a:fld id="{26C41743-05EC-479F-B057-C8422EB32A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3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1743-05EC-479F-B057-C8422EB32A5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8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new campaign – framing</a:t>
            </a:r>
            <a:r>
              <a:rPr lang="en-US" baseline="0" dirty="0" smtClean="0"/>
              <a:t> of student collaboration with staff, COP21 focus, Buchanan Institute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1743-05EC-479F-B057-C8422EB32A5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16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1743-05EC-479F-B057-C8422EB32A5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45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41743-05EC-479F-B057-C8422EB32A5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8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90287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590232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59890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831323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97467"/>
            <a:ext cx="2628900" cy="527949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97467"/>
            <a:ext cx="7734300" cy="527949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177661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/>
              <a:pPr/>
              <a:t>16/11/2015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Drag this</a:t>
            </a:r>
            <a:r>
              <a:rPr lang="en-GB" sz="800" baseline="0" dirty="0" smtClean="0">
                <a:solidFill>
                  <a:schemeClr val="bg1"/>
                </a:solidFill>
                <a:latin typeface="Roboto light" panose="02000000000000000000" pitchFamily="2" charset="0"/>
              </a:rPr>
              <a:t> box to hide bits of the time-line that you don’t need.</a:t>
            </a:r>
            <a:endParaRPr lang="en-GB" sz="800" dirty="0" smtClean="0">
              <a:solidFill>
                <a:schemeClr val="bg1"/>
              </a:solidFill>
              <a:latin typeface="Roboto light" panose="02000000000000000000" pitchFamily="2" charset="0"/>
            </a:endParaRP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00323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90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62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582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0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22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778932"/>
            <a:ext cx="11467323" cy="86047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761912"/>
            <a:ext cx="10515600" cy="7281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847040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44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63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51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57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3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5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90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FFFFFF"/>
                </a:solidFill>
              </a:rPr>
              <a:t>Drag this box to hide bits of the time-line that you don’t need.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240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42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743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0077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60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1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65125"/>
            <a:ext cx="11411339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681163"/>
            <a:ext cx="56336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3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4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0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3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30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9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1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17253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FFFF"/>
                </a:solidFill>
              </a:rPr>
              <a:t>Drag this box to hide bits of the time-line that you don’t need.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9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365126"/>
            <a:ext cx="11467323" cy="965654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363437"/>
            <a:ext cx="10515600" cy="8735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882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649" y="1122363"/>
            <a:ext cx="11277600" cy="2387600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9" y="3602038"/>
            <a:ext cx="112776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382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3" y="778932"/>
            <a:ext cx="11467323" cy="86047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2612571"/>
            <a:ext cx="11467323" cy="356439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73223" y="1761912"/>
            <a:ext cx="10515600" cy="7281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22937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23" y="1951264"/>
            <a:ext cx="11467323" cy="42256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49082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55" y="1712016"/>
            <a:ext cx="11402008" cy="28504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" y="4590661"/>
            <a:ext cx="11402008" cy="149898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1763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4889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812799"/>
            <a:ext cx="11411339" cy="9840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796861"/>
            <a:ext cx="5633681" cy="7082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796861"/>
            <a:ext cx="5668347" cy="7082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47576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oming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894" y="1796861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3894" y="2505075"/>
            <a:ext cx="5633681" cy="542925"/>
          </a:xfrm>
          <a:ln>
            <a:noFill/>
          </a:ln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60537" y="3048001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0537" y="930770"/>
            <a:ext cx="1127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Upcoming </a:t>
            </a:r>
            <a:r>
              <a:rPr lang="en-US" sz="3600" b="1" dirty="0" smtClean="0">
                <a:solidFill>
                  <a:srgbClr val="FFFFFF"/>
                </a:solidFill>
                <a:ea typeface="Arial" charset="0"/>
                <a:cs typeface="Arial" charset="0"/>
              </a:rPr>
              <a:t>Our Changing World</a:t>
            </a:r>
            <a:r>
              <a:rPr lang="en-US" sz="36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events</a:t>
            </a:r>
            <a:endParaRPr lang="en-US" sz="360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004289" y="1796861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04289" y="2505075"/>
            <a:ext cx="5633681" cy="54292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000932" y="3048001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60537" y="4157932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360537" y="4866146"/>
            <a:ext cx="5633681" cy="54292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357180" y="5409072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94218" y="4157931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994218" y="4866145"/>
            <a:ext cx="5633681" cy="54292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5990861" y="5409071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57180" y="1577101"/>
            <a:ext cx="112774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8900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5039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223" y="1825625"/>
            <a:ext cx="5646577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8346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41742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092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69907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749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62715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97467"/>
            <a:ext cx="2628900" cy="527949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97467"/>
            <a:ext cx="7734300" cy="527949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19747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-113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give the timeline a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1585120" y="1924789"/>
            <a:ext cx="1091789" cy="34702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54836" y="1900722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46503" y="2395537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506900" y="2148796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067297" y="27327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05942" y="1738198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8050636" y="2845819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771200" y="2055813"/>
            <a:ext cx="1338263" cy="103346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description</a:t>
            </a:r>
            <a:endParaRPr lang="en-GB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2252960" y="2689768"/>
            <a:ext cx="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FFFF"/>
                </a:solidFill>
                <a:latin typeface="Roboto light" panose="02000000000000000000" pitchFamily="2" charset="0"/>
              </a:rPr>
              <a:t>Drag this box to hide bits of the time-line that you don’t need.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53496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705560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04602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0041765" y="5203354"/>
            <a:ext cx="940942" cy="39985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20XX</a:t>
            </a:r>
            <a:endParaRPr lang="en-GB" dirty="0"/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4" hasCustomPrompt="1"/>
          </p:nvPr>
        </p:nvSpPr>
        <p:spPr>
          <a:xfrm>
            <a:off x="11928475" y="1820636"/>
            <a:ext cx="274638" cy="3927021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50989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812799"/>
            <a:ext cx="11411339" cy="9840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94" y="1796861"/>
            <a:ext cx="5633681" cy="7082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94" y="2505075"/>
            <a:ext cx="5633681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796861"/>
            <a:ext cx="5668347" cy="7082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347" cy="3684588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579550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oming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894" y="1796861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3894" y="2505075"/>
            <a:ext cx="5633681" cy="542925"/>
          </a:xfrm>
          <a:ln>
            <a:noFill/>
          </a:ln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60537" y="3048001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0537" y="930770"/>
            <a:ext cx="1127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Upcoming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Our Changing World</a:t>
            </a:r>
            <a:r>
              <a:rPr lang="en-US" sz="3600" b="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 events</a:t>
            </a:r>
            <a:endParaRPr lang="en-US" sz="3600" b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004289" y="1796861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04289" y="2505075"/>
            <a:ext cx="5633681" cy="54292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6000932" y="3048001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60537" y="4157932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360537" y="4866146"/>
            <a:ext cx="5633681" cy="54292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357180" y="5409072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94218" y="4157931"/>
            <a:ext cx="5633681" cy="708214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latin typeface="Swis721 BT Roman" charset="0"/>
                <a:ea typeface="Swis721 BT Roman" charset="0"/>
                <a:cs typeface="Swis721 BT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Event name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994218" y="4866145"/>
            <a:ext cx="5633681" cy="542925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1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Day 2nd Date 2015, Location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5990861" y="5409071"/>
            <a:ext cx="5633681" cy="1109931"/>
          </a:xfr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2000" baseline="0">
                <a:latin typeface="+mn-lt"/>
              </a:defRPr>
            </a:lvl1pPr>
            <a:lvl2pPr>
              <a:lnSpc>
                <a:spcPct val="150000"/>
              </a:lnSpc>
              <a:defRPr>
                <a:latin typeface="+mn-lt"/>
              </a:defRPr>
            </a:lvl2pPr>
            <a:lvl3pPr>
              <a:lnSpc>
                <a:spcPct val="150000"/>
              </a:lnSpc>
              <a:defRPr>
                <a:latin typeface="+mn-lt"/>
              </a:defRPr>
            </a:lvl3pPr>
            <a:lvl4pPr>
              <a:lnSpc>
                <a:spcPct val="150000"/>
              </a:lnSpc>
              <a:defRPr>
                <a:latin typeface="+mn-lt"/>
              </a:defRPr>
            </a:lvl4pPr>
            <a:lvl5pPr>
              <a:lnSpc>
                <a:spcPct val="150000"/>
              </a:lnSpc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Name of person discusses a something. Brief description of the event.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57180" y="1577101"/>
            <a:ext cx="112774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57383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942187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8CAA-1BC9-43F3-B875-4388F760B7F9}" type="datetimeFigureOut">
              <a:rPr lang="en-GB" smtClean="0"/>
              <a:t>16/11/2015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D500-38D2-48BA-BCB6-74FB99E382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676199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838199"/>
            <a:ext cx="11467323" cy="102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981199"/>
            <a:ext cx="11467323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/>
              <a:pPr/>
              <a:t>16/11/2015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96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91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ransition spd="slow" advClick="0" advTm="30000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0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365125"/>
            <a:ext cx="114673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825625"/>
            <a:ext cx="114673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61" y="6185127"/>
            <a:ext cx="1792585" cy="467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3" y="6227573"/>
            <a:ext cx="2812281" cy="467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2" y="6256514"/>
            <a:ext cx="1456735" cy="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223" y="838199"/>
            <a:ext cx="11467323" cy="102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223" y="1981199"/>
            <a:ext cx="11467323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22665" y="6299466"/>
            <a:ext cx="1079518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A61A8CAA-1BC9-43F3-B875-4388F760B7F9}" type="datetimeFigureOut">
              <a:rPr lang="en-GB" smtClean="0">
                <a:solidFill>
                  <a:srgbClr val="FFFFFF"/>
                </a:solidFill>
              </a:rPr>
              <a:pPr/>
              <a:t>16/11/2015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0164" y="6299466"/>
            <a:ext cx="3031672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9817" y="6295836"/>
            <a:ext cx="929951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Roboto light" panose="02000000000000000000" pitchFamily="2" charset="0"/>
              </a:defRPr>
            </a:lvl1pPr>
          </a:lstStyle>
          <a:p>
            <a:fld id="{E2D6D500-38D2-48BA-BCB6-74FB99E3824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9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ransition spd="slow" advClick="0" advTm="30000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0WiyCIGQX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Living </a:t>
            </a:r>
            <a:r>
              <a:rPr lang="en-GB" dirty="0"/>
              <a:t>Labs for Social Responsibility &amp; Sustainability at the University of Edinburgh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20" y="3715657"/>
            <a:ext cx="11277600" cy="889000"/>
          </a:xfrm>
        </p:spPr>
        <p:txBody>
          <a:bodyPr/>
          <a:lstStyle/>
          <a:p>
            <a:r>
              <a:rPr lang="en-GB" dirty="0" smtClean="0"/>
              <a:t>Michelle Brown and Matthew Lawson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428822"/>
      </p:ext>
    </p:extLst>
  </p:cSld>
  <p:clrMapOvr>
    <a:masterClrMapping/>
  </p:clrMapOvr>
  <p:transition spd="slow" advClick="0" advTm="3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opportunities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Practical based volunteering (</a:t>
            </a:r>
            <a:r>
              <a:rPr lang="en-US" dirty="0" err="1" smtClean="0">
                <a:latin typeface="+mn-lt"/>
              </a:rPr>
              <a:t>eg</a:t>
            </a:r>
            <a:r>
              <a:rPr lang="en-US" dirty="0" smtClean="0">
                <a:latin typeface="+mn-lt"/>
              </a:rPr>
              <a:t>. Café waste audits)</a:t>
            </a:r>
          </a:p>
          <a:p>
            <a:r>
              <a:rPr lang="en-US" dirty="0" smtClean="0">
                <a:latin typeface="+mn-lt"/>
              </a:rPr>
              <a:t>Working with student-led projects (</a:t>
            </a:r>
            <a:r>
              <a:rPr lang="en-US" dirty="0" err="1" smtClean="0">
                <a:latin typeface="+mn-lt"/>
              </a:rPr>
              <a:t>eg</a:t>
            </a:r>
            <a:r>
              <a:rPr lang="en-US" dirty="0" smtClean="0">
                <a:latin typeface="+mn-lt"/>
              </a:rPr>
              <a:t>. SHRUB)</a:t>
            </a:r>
          </a:p>
          <a:p>
            <a:r>
              <a:rPr lang="en-US" dirty="0" smtClean="0">
                <a:latin typeface="+mn-lt"/>
              </a:rPr>
              <a:t>Case studies in sustainable development</a:t>
            </a:r>
          </a:p>
          <a:p>
            <a:r>
              <a:rPr lang="en-US" dirty="0" smtClean="0">
                <a:latin typeface="+mn-lt"/>
              </a:rPr>
              <a:t>Participation in policy and planning</a:t>
            </a:r>
          </a:p>
          <a:p>
            <a:pPr lvl="1"/>
            <a:r>
              <a:rPr lang="en-US" dirty="0" smtClean="0">
                <a:latin typeface="+mn-lt"/>
                <a:hlinkClick r:id="rId3"/>
              </a:rPr>
              <a:t>Video </a:t>
            </a:r>
            <a:endParaRPr lang="en-US" dirty="0" smtClean="0">
              <a:latin typeface="+mn-lt"/>
            </a:endParaRP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44" y="3362178"/>
            <a:ext cx="3006285" cy="25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3172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Social responsibility and sustainability living lab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02259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context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8" y="49838"/>
            <a:ext cx="5943599" cy="592258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5361" y="1633307"/>
            <a:ext cx="5856651" cy="3069322"/>
          </a:xfrm>
          <a:prstGeom prst="wedgeRoundRectCallout">
            <a:avLst>
              <a:gd name="adj1" fmla="val -53050"/>
              <a:gd name="adj2" fmla="val 571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487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“We aim to make a significant, sustainable and socially responsible contribution to Scotland, the UK and the world, promoting healthy economic growth and cultural wellbeing”   (UoE Strategic Plan)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2C487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C487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598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82" y="558800"/>
            <a:ext cx="42481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4903443"/>
            <a:ext cx="3587297" cy="159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" y="3297500"/>
            <a:ext cx="3587297" cy="13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" y="1442277"/>
            <a:ext cx="3587297" cy="16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03837"/>
      </p:ext>
    </p:extLst>
  </p:cSld>
  <p:clrMapOvr>
    <a:masterClrMapping/>
  </p:clrMapOvr>
  <p:transition spd="slow" advClick="0" advTm="3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0" y="493484"/>
            <a:ext cx="4040841" cy="56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23612"/>
            <a:ext cx="2468335" cy="42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23326"/>
      </p:ext>
    </p:extLst>
  </p:cSld>
  <p:clrMapOvr>
    <a:masterClrMapping/>
  </p:clrMapOvr>
  <p:transition spd="slow" advClick="0" advTm="3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10" y="379953"/>
            <a:ext cx="4602503" cy="638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6165" y="1575814"/>
            <a:ext cx="6222978" cy="365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carried out April-June 2015 by Patrycja Graczyk.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staff interviews, student focus group, literature, document and web review.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37730"/>
      </p:ext>
    </p:extLst>
  </p:cSld>
  <p:clrMapOvr>
    <a:masterClrMapping/>
  </p:clrMapOvr>
  <p:transition spd="slow" advClick="0" advTm="3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engagement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Social responsibility and sustainability living lab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199566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6" y="813164"/>
            <a:ext cx="4024680" cy="3714873"/>
          </a:xfrm>
        </p:spPr>
        <p:txBody>
          <a:bodyPr>
            <a:normAutofit/>
          </a:bodyPr>
          <a:lstStyle/>
          <a:p>
            <a:r>
              <a:rPr lang="en-US" dirty="0"/>
              <a:t>Harnessing expertise at the University of Edinburgh to influence and inform the global debate around climate change.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b="2772"/>
          <a:stretch/>
        </p:blipFill>
        <p:spPr>
          <a:xfrm>
            <a:off x="5407270" y="582594"/>
            <a:ext cx="5983288" cy="56423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988" y="4642337"/>
            <a:ext cx="4530874" cy="1582615"/>
          </a:xfrm>
        </p:spPr>
        <p:txBody>
          <a:bodyPr/>
          <a:lstStyle/>
          <a:p>
            <a:r>
              <a:rPr lang="en-US" dirty="0" smtClean="0"/>
              <a:t>Learn more about the campaign at </a:t>
            </a:r>
          </a:p>
          <a:p>
            <a:r>
              <a:rPr lang="en-US" sz="2400" dirty="0" smtClean="0"/>
              <a:t>www.ed.ac.uk/sustainability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86652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Edinburgh sustainability jam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3" y="1858694"/>
            <a:ext cx="3046941" cy="455617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52" y="1858694"/>
            <a:ext cx="3222543" cy="455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84" y="1858694"/>
            <a:ext cx="3342862" cy="45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8403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imistic blue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AC ONLY Departmental presentation v2" id="{ADD080AC-E35A-F046-94CB-1E58B44E6B40}" vid="{F83AD007-D5E9-4D4F-B3B7-EA78C8039C89}"/>
    </a:ext>
  </a:extLst>
</a:theme>
</file>

<file path=ppt/theme/theme2.xml><?xml version="1.0" encoding="utf-8"?>
<a:theme xmlns:a="http://schemas.openxmlformats.org/drawingml/2006/main" name="1_Optimistic blue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94140AEE-3D5A-47AB-ADAF-7D76F9BDFD09}" vid="{A83ECA46-286F-4D64-9083-DED584A5011A}"/>
    </a:ext>
  </a:extLst>
</a:theme>
</file>

<file path=ppt/theme/theme3.xml><?xml version="1.0" encoding="utf-8"?>
<a:theme xmlns:a="http://schemas.openxmlformats.org/drawingml/2006/main" name="Nearly black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SRS 2015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94140AEE-3D5A-47AB-ADAF-7D76F9BDFD09}" vid="{4983E877-37CC-41F9-8FEE-5EB3A16C86D1}"/>
    </a:ext>
  </a:extLst>
</a:theme>
</file>

<file path=ppt/theme/theme4.xml><?xml version="1.0" encoding="utf-8"?>
<a:theme xmlns:a="http://schemas.openxmlformats.org/drawingml/2006/main" name="2_Optimistic blue">
  <a:themeElements>
    <a:clrScheme name="SRS 2015">
      <a:dk1>
        <a:sysClr val="windowText" lastClr="000000"/>
      </a:dk1>
      <a:lt1>
        <a:srgbClr val="FFFFFF"/>
      </a:lt1>
      <a:dk2>
        <a:srgbClr val="2C4872"/>
      </a:dk2>
      <a:lt2>
        <a:srgbClr val="EAEAEA"/>
      </a:lt2>
      <a:accent1>
        <a:srgbClr val="497DBF"/>
      </a:accent1>
      <a:accent2>
        <a:srgbClr val="D51F35"/>
      </a:accent2>
      <a:accent3>
        <a:srgbClr val="8ACB99"/>
      </a:accent3>
      <a:accent4>
        <a:srgbClr val="2C6D7A"/>
      </a:accent4>
      <a:accent5>
        <a:srgbClr val="3EC4DD"/>
      </a:accent5>
      <a:accent6>
        <a:srgbClr val="A37353"/>
      </a:accent6>
      <a:hlink>
        <a:srgbClr val="00B0F0"/>
      </a:hlink>
      <a:folHlink>
        <a:srgbClr val="8ACB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AC ONLY Departmental presentation v2" id="{ADD080AC-E35A-F046-94CB-1E58B44E6B40}" vid="{F83AD007-D5E9-4D4F-B3B7-EA78C8039C8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173</Words>
  <Application>Microsoft Office PowerPoint</Application>
  <PresentationFormat>Custom</PresentationFormat>
  <Paragraphs>25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Optimistic blue</vt:lpstr>
      <vt:lpstr>1_Optimistic blue</vt:lpstr>
      <vt:lpstr>Nearly black</vt:lpstr>
      <vt:lpstr>2_Optimistic blue</vt:lpstr>
      <vt:lpstr>Living Labs for Social Responsibility &amp; Sustainability at the University of Edinburgh</vt:lpstr>
      <vt:lpstr>Context </vt:lpstr>
      <vt:lpstr>Strategic context</vt:lpstr>
      <vt:lpstr>PowerPoint Presentation</vt:lpstr>
      <vt:lpstr>PowerPoint Presentation</vt:lpstr>
      <vt:lpstr>PowerPoint Presentation</vt:lpstr>
      <vt:lpstr>Student engagement</vt:lpstr>
      <vt:lpstr>Harnessing expertise at the University of Edinburgh to influence and inform the global debate around climate change. </vt:lpstr>
      <vt:lpstr>Edinburgh sustainability jam</vt:lpstr>
      <vt:lpstr>Further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changing world</dc:title>
  <dc:creator>Joseph Farthing</dc:creator>
  <cp:lastModifiedBy>rpetford</cp:lastModifiedBy>
  <cp:revision>45</cp:revision>
  <cp:lastPrinted>2015-07-13T16:51:53Z</cp:lastPrinted>
  <dcterms:created xsi:type="dcterms:W3CDTF">2015-09-24T14:28:18Z</dcterms:created>
  <dcterms:modified xsi:type="dcterms:W3CDTF">2015-11-16T09:15:27Z</dcterms:modified>
</cp:coreProperties>
</file>