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99" r:id="rId13"/>
    <p:sldId id="270" r:id="rId14"/>
    <p:sldId id="271" r:id="rId15"/>
    <p:sldId id="272" r:id="rId16"/>
    <p:sldId id="273" r:id="rId17"/>
    <p:sldId id="297" r:id="rId18"/>
    <p:sldId id="276" r:id="rId19"/>
    <p:sldId id="278" r:id="rId20"/>
    <p:sldId id="290" r:id="rId21"/>
    <p:sldId id="291" r:id="rId22"/>
    <p:sldId id="292" r:id="rId23"/>
    <p:sldId id="293" r:id="rId24"/>
    <p:sldId id="295" r:id="rId25"/>
    <p:sldId id="296" r:id="rId26"/>
    <p:sldId id="289" r:id="rId27"/>
    <p:sldId id="298" r:id="rId2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75991" autoAdjust="0"/>
  </p:normalViewPr>
  <p:slideViewPr>
    <p:cSldViewPr snapToGrid="0">
      <p:cViewPr varScale="1">
        <p:scale>
          <a:sx n="54" d="100"/>
          <a:sy n="54" d="100"/>
        </p:scale>
        <p:origin x="3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9E828117-4751-4A1C-9D7A-6D0D7F0F00DC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AFB78DCC-6432-4B0A-A4E9-68F5D5767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86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40AA9049-83BB-4B6A-8CAA-A4AEA86BAF1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EF72AA8D-08C6-4045-92B7-C9ACFF598E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87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73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Possibly the greatest innovation was the use of thatch</a:t>
            </a:r>
          </a:p>
          <a:p>
            <a:r>
              <a:rPr lang="en-GB" baseline="0" dirty="0" smtClean="0"/>
              <a:t>Using Reed and Straw from Norfolk and Suffolk, we embraced the ethos of local materials and traditional craft to take it onto an epic scale</a:t>
            </a:r>
          </a:p>
          <a:p>
            <a:r>
              <a:rPr lang="en-GB" baseline="0" dirty="0" smtClean="0"/>
              <a:t>Here you can see the Reed being used to thatch the clerestory lights on the roof</a:t>
            </a:r>
          </a:p>
          <a:p>
            <a:r>
              <a:rPr lang="en-GB" baseline="0" dirty="0" smtClean="0"/>
              <a:t>The thatched timber cassette panels were a global first</a:t>
            </a:r>
          </a:p>
          <a:p>
            <a:r>
              <a:rPr lang="en-GB" baseline="0" dirty="0" smtClean="0"/>
              <a:t>Rather than dive straight in, test panels were hung off the scaffold to get out teams used to the installation methods before we reached this point in the programme</a:t>
            </a:r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07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Not only was it a global first, it helped breathe new life into a dying industry, validating its use in large scale commercial projects</a:t>
            </a:r>
          </a:p>
          <a:p>
            <a:r>
              <a:rPr lang="en-GB" baseline="0" dirty="0" smtClean="0"/>
              <a:t>We also programmed the works so that the thatcher’s could work through the winter</a:t>
            </a:r>
          </a:p>
          <a:p>
            <a:r>
              <a:rPr lang="en-GB" baseline="0" dirty="0" smtClean="0"/>
              <a:t>Typically they would have less work in the wet winters in the UK – by using a timber cassette system, we ensured the cassettes were delivered direct to the </a:t>
            </a:r>
            <a:r>
              <a:rPr lang="en-GB" baseline="0" dirty="0" err="1" smtClean="0"/>
              <a:t>thatchers</a:t>
            </a:r>
            <a:r>
              <a:rPr lang="en-GB" baseline="0" dirty="0" smtClean="0"/>
              <a:t> barns, so they could continue to work, and get paid, in the dry confines of their barns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72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did insist</a:t>
            </a:r>
            <a:r>
              <a:rPr lang="en-GB" baseline="0" dirty="0" smtClean="0"/>
              <a:t> on retractable blades!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6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cassettes were then delivered to site for installation in a bespoke numbered system</a:t>
            </a:r>
          </a:p>
          <a:p>
            <a:r>
              <a:rPr lang="en-GB" baseline="0" dirty="0" smtClean="0"/>
              <a:t>They also provide added maintenance benefits – it means that where required, individual cassettes can be removed and repaired/refurbished as required…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842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Detailing and design of the fabric was key to the achievement of Passivhaus.</a:t>
            </a:r>
          </a:p>
          <a:p>
            <a:r>
              <a:rPr lang="en-GB" baseline="0" dirty="0" smtClean="0"/>
              <a:t>Here you see the installation of the triple glazed windows – one such item which helped contribute to the final air test achievement of 0.21 ACH@50pa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That’s 50 times better than building regulations!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1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A host of other recycled and renewables were installed across the project: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Norfolk flint</a:t>
            </a:r>
          </a:p>
          <a:p>
            <a:r>
              <a:rPr lang="en-GB" baseline="0" dirty="0" smtClean="0"/>
              <a:t>100% recycled insulation</a:t>
            </a:r>
          </a:p>
          <a:p>
            <a:r>
              <a:rPr lang="en-GB" baseline="0" dirty="0" smtClean="0"/>
              <a:t>Nettle boards, clay plasters and reed fabrics</a:t>
            </a:r>
          </a:p>
          <a:p>
            <a:r>
              <a:rPr lang="en-GB" baseline="0" dirty="0" smtClean="0"/>
              <a:t>Old science lab desks</a:t>
            </a:r>
          </a:p>
          <a:p>
            <a:r>
              <a:rPr lang="en-GB" baseline="0" dirty="0" smtClean="0"/>
              <a:t>480m2 PVs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1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project was also used as a showcase for industry, and a haven for local suppliers, with over 200 local jobs created, 300 SME’s engaged.</a:t>
            </a:r>
          </a:p>
          <a:p>
            <a:r>
              <a:rPr lang="en-GB" baseline="0" dirty="0" smtClean="0"/>
              <a:t>For every £1 invested, we ensured that an additional £1.34 was re-invested in the local economy (25 miles)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675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transfer of risk was one which we managed in a collaborative fashion.</a:t>
            </a:r>
          </a:p>
          <a:p>
            <a:r>
              <a:rPr lang="en-GB" baseline="0" dirty="0" smtClean="0"/>
              <a:t>Rather than transfer down to supply chain, we appointed a full time Passivhaus Champion, who was responsible to working with the s/chain, checking their works and ensuring things like the air test measures were achieved.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16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>
              <a:defRPr/>
            </a:pPr>
            <a:r>
              <a:rPr lang="en-GB" baseline="0" dirty="0" smtClean="0"/>
              <a:t>With only 443kgCO2m2 across 100 years it has 75% lower embodied carbon than a conventionally built building</a:t>
            </a:r>
          </a:p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Passivhaus and embodied carbon over 100 years show significant savings </a:t>
            </a:r>
          </a:p>
          <a:p>
            <a:pPr marL="0" marR="0" indent="0" algn="l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In truth, this has been an unconventionally collaborative project…and we’d like to leave you with the legacy of our customer’s experience of the project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7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5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 innovative client is key to encouraging true sustainability.</a:t>
            </a:r>
          </a:p>
          <a:p>
            <a:r>
              <a:rPr lang="en-GB" dirty="0" smtClean="0"/>
              <a:t>UEA</a:t>
            </a:r>
            <a:r>
              <a:rPr lang="en-GB" baseline="0" dirty="0" smtClean="0"/>
              <a:t> and Adapt were certainly this.</a:t>
            </a:r>
          </a:p>
          <a:p>
            <a:r>
              <a:rPr lang="en-GB" baseline="0" dirty="0" smtClean="0"/>
              <a:t>Using a unique, single point delivery method, ensured we were engaged early </a:t>
            </a:r>
          </a:p>
          <a:p>
            <a:r>
              <a:rPr lang="en-GB" baseline="0" dirty="0" smtClean="0"/>
              <a:t>The challenge? To create a flagship gateway to the campus with leading sustainable credentials</a:t>
            </a:r>
          </a:p>
          <a:p>
            <a:r>
              <a:rPr lang="en-GB" baseline="0" dirty="0" smtClean="0"/>
              <a:t>Starting with a blank sheet of paper at RIBA Stage Zero, our integrated team captured imagination at the design competition, and framed every decision with a sustainable option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340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GSK Centre</a:t>
            </a:r>
            <a:r>
              <a:rPr lang="en-GB" baseline="0" dirty="0" smtClean="0"/>
              <a:t> of Sustainable Chemistry is globally breaking new ground in sustainable construction.</a:t>
            </a:r>
          </a:p>
          <a:p>
            <a:r>
              <a:rPr lang="en-GB" baseline="0" dirty="0" smtClean="0"/>
              <a:t>Right from the start, the challenge was set.</a:t>
            </a:r>
          </a:p>
          <a:p>
            <a:r>
              <a:rPr lang="en-GB" baseline="0" dirty="0" smtClean="0"/>
              <a:t>Discovering new medicines is a resource and carbon intensive activity, and the design for laboratories has to take this into account.</a:t>
            </a:r>
          </a:p>
          <a:p>
            <a:r>
              <a:rPr lang="en-GB" baseline="0" dirty="0" smtClean="0"/>
              <a:t>GSK’s long term goal to be carbon neutral by 2050 spearheaded the development of a Carbon Neutral Laboratory as an integral part of their overall strategy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73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only were we required to achieve Carbon Neutral</a:t>
            </a:r>
            <a:r>
              <a:rPr lang="en-GB" baseline="0" dirty="0" smtClean="0"/>
              <a:t> status, we were also to achieve BREEAM Outstanding and LEED platinum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56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the founding principles for design</a:t>
            </a:r>
            <a:r>
              <a:rPr lang="en-GB" baseline="0" dirty="0" smtClean="0"/>
              <a:t> included natural materials, ridge ventilation and integrated renewables to meet the buildings energy demands</a:t>
            </a:r>
          </a:p>
          <a:p>
            <a:r>
              <a:rPr lang="en-GB" baseline="0" dirty="0" smtClean="0"/>
              <a:t>Determining the appropriate materials was ensured through detailed analysis of products readily available and local to the site</a:t>
            </a:r>
          </a:p>
          <a:p>
            <a:r>
              <a:rPr lang="en-GB" dirty="0" smtClean="0"/>
              <a:t>Information available through Environmental Product Declarations (EPD’s) was assessed, along with detailed data determining embodied carbon and recycled content were</a:t>
            </a:r>
            <a:r>
              <a:rPr lang="en-GB" baseline="0" dirty="0" smtClean="0"/>
              <a:t> assessed before developing proposals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98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It’s distinctive shape isn’t just for aesthetics,</a:t>
            </a:r>
            <a:r>
              <a:rPr lang="en-GB" baseline="0" dirty="0" smtClean="0"/>
              <a:t> it is partially informed by orientation, (with its south facing pitch clad in </a:t>
            </a:r>
            <a:r>
              <a:rPr lang="en-GB" baseline="0" dirty="0" err="1" smtClean="0"/>
              <a:t>photovoltaics</a:t>
            </a:r>
            <a:r>
              <a:rPr lang="en-GB" baseline="0" dirty="0" smtClean="0"/>
              <a:t>, and north facing expressed as a sloping green rood).</a:t>
            </a:r>
          </a:p>
          <a:p>
            <a:r>
              <a:rPr lang="en-GB" baseline="0" dirty="0" smtClean="0"/>
              <a:t>But it’s also the ventilation strategy that plays a huge role in its composition – designed to work in a similar way to a plane wing, air accelerates across the roof and draws on the inclined surface to create a greater amount of wind energy, which is then evenly distributed throughout the building.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46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dirty="0"/>
              <a:t>Working closely with our supply chain partners, we were able to bring sustainable innovation and best practice to the scheme. Early analysis of foundation design enabled us to change from a CFA pile to a </a:t>
            </a:r>
            <a:r>
              <a:rPr lang="en-GB" sz="1300" dirty="0" err="1"/>
              <a:t>vibro</a:t>
            </a:r>
            <a:r>
              <a:rPr lang="en-GB" sz="1300" dirty="0"/>
              <a:t>-stone method, which reduced embodied carbon from 90 tonnes to just 6 tonnes in this element alone.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11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set a max</a:t>
            </a:r>
            <a:r>
              <a:rPr lang="en-GB" baseline="0" dirty="0" smtClean="0"/>
              <a:t> carbon expenditure targets of 800 tonnes CO2 and in use energy target of 51 tonnes CO2</a:t>
            </a:r>
          </a:p>
          <a:p>
            <a:r>
              <a:rPr lang="en-GB" baseline="0" dirty="0" smtClean="0"/>
              <a:t>By getting involved early we were able to engage key supply chain members to enable measured carbon auditing</a:t>
            </a:r>
          </a:p>
          <a:p>
            <a:r>
              <a:rPr lang="en-GB" dirty="0" smtClean="0"/>
              <a:t>It was at this stage that we developed a bespoke carbon model in line with BS 15978</a:t>
            </a:r>
          </a:p>
          <a:p>
            <a:r>
              <a:rPr lang="en-GB" dirty="0" smtClean="0"/>
              <a:t>The model calculated the operational energy balance of the building, and its 25 year payback (11 in final</a:t>
            </a:r>
            <a:r>
              <a:rPr lang="en-GB" baseline="0" dirty="0" smtClean="0"/>
              <a:t> report)</a:t>
            </a:r>
            <a:endParaRPr lang="en-GB" dirty="0" smtClean="0"/>
          </a:p>
          <a:p>
            <a:r>
              <a:rPr lang="en-GB" dirty="0" smtClean="0"/>
              <a:t>This provided</a:t>
            </a:r>
            <a:r>
              <a:rPr lang="en-GB" baseline="0" dirty="0" smtClean="0"/>
              <a:t> </a:t>
            </a:r>
            <a:r>
              <a:rPr lang="en-GB" dirty="0" smtClean="0"/>
              <a:t>assurances to</a:t>
            </a:r>
            <a:r>
              <a:rPr lang="en-GB" baseline="0" dirty="0" smtClean="0"/>
              <a:t> the stakeholder team that the design would work!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7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Testimonial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340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summary, these projects</a:t>
            </a:r>
            <a:r>
              <a:rPr lang="en-GB" baseline="0" dirty="0" smtClean="0"/>
              <a:t> were extremely complex and challenging. But despite both projects being in different locations, with different project teams, both achieved the high standards by working with our existing supply chain in a collaborative manner from the earliest possible stage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B918C-C5CD-48CF-BD8A-76894690635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18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capturing the clients imagination during the design stage, the integrated team secured the project and developed the sustainable</a:t>
            </a:r>
            <a:r>
              <a:rPr lang="en-GB" baseline="0" dirty="0" smtClean="0"/>
              <a:t> design from RIBA Stage Zero to achieve the magnificent 7</a:t>
            </a:r>
          </a:p>
          <a:p>
            <a:endParaRPr lang="en-GB" baseline="0" dirty="0" smtClean="0"/>
          </a:p>
          <a:p>
            <a:r>
              <a:rPr lang="en-GB" baseline="0" dirty="0" smtClean="0"/>
              <a:t>To succeed, changes had to ripple throughout the supply chain.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a single project the rulebook was completely re-written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78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Proving sustainability underpinned every</a:t>
            </a:r>
            <a:r>
              <a:rPr lang="en-GB" baseline="0" dirty="0" smtClean="0"/>
              <a:t> decision, even the sub base was 100% recycled</a:t>
            </a:r>
          </a:p>
          <a:p>
            <a:r>
              <a:rPr lang="en-GB" baseline="0" dirty="0" smtClean="0"/>
              <a:t>The team got in touch with a demolition project just five miles away</a:t>
            </a:r>
          </a:p>
          <a:p>
            <a:r>
              <a:rPr lang="en-GB" baseline="0" dirty="0" smtClean="0"/>
              <a:t>Using the WRAP protocol, the aggregate was transported direct to site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3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Even the choice of concrete was sustainable, using an</a:t>
            </a:r>
            <a:r>
              <a:rPr lang="en-GB" baseline="0" dirty="0" smtClean="0"/>
              <a:t> ultra low carbon</a:t>
            </a:r>
            <a:r>
              <a:rPr lang="en-GB" dirty="0" smtClean="0"/>
              <a:t> unique mix </a:t>
            </a:r>
          </a:p>
          <a:p>
            <a:r>
              <a:rPr lang="en-GB" dirty="0" smtClean="0"/>
              <a:t>70% GGBS,</a:t>
            </a:r>
            <a:r>
              <a:rPr lang="en-GB" baseline="0" dirty="0" smtClean="0"/>
              <a:t> recycled sand, and recycled aggregate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9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We didn’t know how it was going to turn out, so tested the mix on capping rafts, and were delighted with its performance and even settlement of aggregate</a:t>
            </a:r>
          </a:p>
          <a:p>
            <a:r>
              <a:rPr lang="en-GB" baseline="0" dirty="0" smtClean="0"/>
              <a:t>As a side note – the site’s geology presented difficult challenges with dissolution features all over the site</a:t>
            </a:r>
          </a:p>
          <a:p>
            <a:r>
              <a:rPr lang="en-GB" baseline="0" dirty="0" smtClean="0"/>
              <a:t>Our engineers designed these capping features using the low carbon concrete to ensure works did not stop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6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The concrete would prove to be even more sustainable, with the design insight to use the concrete as a polished finish in the building</a:t>
            </a:r>
          </a:p>
          <a:p>
            <a:r>
              <a:rPr lang="en-GB" baseline="0" dirty="0" smtClean="0"/>
              <a:t>This provided maintenance savings across the life span of the building and was one of the key decisions in providing flexibility across the Enterprise Centre’s footprint</a:t>
            </a:r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2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 global first for the project was</a:t>
            </a:r>
            <a:r>
              <a:rPr lang="en-GB" baseline="0" dirty="0" smtClean="0"/>
              <a:t> the timber…</a:t>
            </a:r>
          </a:p>
          <a:p>
            <a:r>
              <a:rPr lang="en-GB" baseline="0" dirty="0" smtClean="0"/>
              <a:t>Usually used for fencing and pallets, Thetford Corsican Pine had not been considered for structural timber frames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2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But, after working closely with the BRE, we tested and had certified the timber for use in the frame.</a:t>
            </a:r>
          </a:p>
          <a:p>
            <a:endParaRPr lang="en-GB" baseline="0" dirty="0" smtClean="0"/>
          </a:p>
          <a:p>
            <a:r>
              <a:rPr lang="en-GB" dirty="0" smtClean="0"/>
              <a:t>It’s now helping</a:t>
            </a:r>
            <a:r>
              <a:rPr lang="en-GB" baseline="0" dirty="0" smtClean="0"/>
              <a:t> to inspire the next generation of projects, including engineer Max Fordham who is developing a concept for 100% Thetford timber in his project using our calculations, detailing and design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2AA8D-08C6-4045-92B7-C9ACFF598E8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6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11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23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5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59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8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76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2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0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7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DEB4C-651D-4B70-91D4-068A3351AE17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DF554-DFE4-4480-B02C-C87A33689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89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453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5400000">
            <a:off x="-559310" y="2959607"/>
            <a:ext cx="8109967" cy="699135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 rot="16200000">
            <a:off x="5657087" y="3667505"/>
            <a:ext cx="8021575" cy="69151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50150" y="4848225"/>
            <a:ext cx="401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Enterprise Centre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150" y="6050632"/>
            <a:ext cx="625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East Anglia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09" y="5838742"/>
            <a:ext cx="1475232" cy="694944"/>
          </a:xfrm>
          <a:prstGeom prst="rect">
            <a:avLst/>
          </a:prstGeom>
        </p:spPr>
      </p:pic>
      <p:pic>
        <p:nvPicPr>
          <p:cNvPr id="2" name="Morgan Sind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456">
        <p:fade/>
      </p:transition>
    </mc:Choice>
    <mc:Fallback xmlns="">
      <p:transition spd="med" advTm="39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284505"/>
            <a:ext cx="5695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an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 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29867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22">
        <p:fade/>
      </p:transition>
    </mc:Choice>
    <mc:Fallback xmlns="">
      <p:transition spd="med" advTm="186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6"/>
          <a:stretch/>
        </p:blipFill>
        <p:spPr>
          <a:xfrm>
            <a:off x="0" y="0"/>
            <a:ext cx="12192000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1175" y="1055905"/>
            <a:ext cx="56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working</a:t>
            </a:r>
            <a:endParaRPr lang="en-GB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781">
        <p:fade/>
      </p:transition>
    </mc:Choice>
    <mc:Fallback xmlns="">
      <p:transition spd="med" advTm="40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"/>
          <a:stretch/>
        </p:blipFill>
        <p:spPr>
          <a:xfrm>
            <a:off x="2462562" y="0"/>
            <a:ext cx="9729438" cy="6858000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3"/>
          <a:stretch/>
        </p:blipFill>
        <p:spPr bwMode="auto">
          <a:xfrm>
            <a:off x="-58058" y="4763"/>
            <a:ext cx="481752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0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62">
        <p:fade/>
      </p:transition>
    </mc:Choice>
    <mc:Fallback xmlns="">
      <p:transition spd="med" advTm="140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268202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550" y="5027830"/>
            <a:ext cx="569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</a:p>
          <a:p>
            <a:pPr algn="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8577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235">
        <p:fade/>
      </p:transition>
    </mc:Choice>
    <mc:Fallback xmlns="">
      <p:transition spd="med" advTm="3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" y="0"/>
            <a:ext cx="12258677" cy="6867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777901">
            <a:off x="6400801" y="1258010"/>
            <a:ext cx="569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 first </a:t>
            </a:r>
            <a:r>
              <a:rPr lang="en-GB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 </a:t>
            </a:r>
          </a:p>
          <a:p>
            <a:pPr algn="r"/>
            <a:r>
              <a:rPr lang="en-GB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Passivhaus</a:t>
            </a:r>
          </a:p>
        </p:txBody>
      </p:sp>
    </p:spTree>
    <p:extLst>
      <p:ext uri="{BB962C8B-B14F-4D97-AF65-F5344CB8AC3E}">
        <p14:creationId xmlns:p14="http://schemas.microsoft.com/office/powerpoint/2010/main" val="19072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446">
        <p:fade/>
      </p:transition>
    </mc:Choice>
    <mc:Fallback xmlns="">
      <p:transition spd="med" advTm="424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7725" cy="3162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262"/>
            <a:ext cx="5532541" cy="3695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3"/>
          <a:stretch/>
        </p:blipFill>
        <p:spPr>
          <a:xfrm>
            <a:off x="4657725" y="0"/>
            <a:ext cx="2861521" cy="3162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41" y="3162262"/>
            <a:ext cx="6659459" cy="369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99" y="0"/>
            <a:ext cx="4715102" cy="3162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8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09">
        <p:fade/>
      </p:transition>
    </mc:Choice>
    <mc:Fallback xmlns="">
      <p:transition spd="med" advTm="14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/>
          <a:stretch/>
        </p:blipFill>
        <p:spPr>
          <a:xfrm>
            <a:off x="0" y="0"/>
            <a:ext cx="77278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r="11064"/>
          <a:stretch/>
        </p:blipFill>
        <p:spPr>
          <a:xfrm>
            <a:off x="6169688" y="0"/>
            <a:ext cx="602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14">
        <p:fade/>
      </p:transition>
    </mc:Choice>
    <mc:Fallback xmlns="">
      <p:transition spd="med" advTm="32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2344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1025" y="236755"/>
            <a:ext cx="383857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approach 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risk management</a:t>
            </a:r>
            <a:endParaRPr lang="en-GB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16">
        <p:fade/>
      </p:transition>
    </mc:Choice>
    <mc:Fallback xmlns="">
      <p:transition spd="med" advTm="128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93C962A-CA98-4A52-A964-08BEF6931C36" descr="3AF8409F-813F-46F0-9BD3-D1DEB69B385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7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3476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UK’s </a:t>
            </a:r>
            <a:r>
              <a:rPr lang="en-GB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greenest</a:t>
            </a:r>
            <a:r>
              <a:rPr lang="en-GB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commercial building</a:t>
            </a:r>
            <a:endParaRPr lang="en-GB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8313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443kgCO</a:t>
            </a:r>
            <a:r>
              <a:rPr lang="en-GB" sz="4400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44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across 100 years</a:t>
            </a:r>
            <a:endParaRPr lang="en-GB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29">
        <p:fade/>
      </p:transition>
    </mc:Choice>
    <mc:Fallback xmlns="">
      <p:transition spd="med" advTm="17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/>
          <a:stretch/>
        </p:blipFill>
        <p:spPr>
          <a:xfrm>
            <a:off x="-3" y="-14515"/>
            <a:ext cx="12199629" cy="6872515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5400000">
            <a:off x="-559310" y="2959607"/>
            <a:ext cx="8109967" cy="699135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 rot="16200000">
            <a:off x="5657087" y="3667505"/>
            <a:ext cx="8021575" cy="69151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50149" y="4848225"/>
            <a:ext cx="49056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Centre for Sustainable Chemistry</a:t>
            </a:r>
            <a:endParaRPr lang="en-GB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150" y="6050632"/>
            <a:ext cx="625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Nottingham / GSK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923" y="5701768"/>
            <a:ext cx="1475232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"/>
    </mc:Choice>
    <mc:Fallback xmlns="">
      <p:transition spd="slow" advTm="1262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4"/>
          <a:stretch/>
        </p:blipFill>
        <p:spPr>
          <a:xfrm>
            <a:off x="0" y="0"/>
            <a:ext cx="12194183" cy="6867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795" y="5813458"/>
            <a:ext cx="3593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GB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</a:t>
            </a:r>
          </a:p>
          <a:p>
            <a:pPr algn="r"/>
            <a:r>
              <a:rPr lang="en-GB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 of paper</a:t>
            </a:r>
            <a:endParaRPr lang="en-GB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433">
        <p:fade/>
      </p:transition>
    </mc:Choice>
    <mc:Fallback xmlns="">
      <p:transition spd="med" advTm="524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74" y="391887"/>
            <a:ext cx="2452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from the start, the </a:t>
            </a:r>
            <a:r>
              <a:rPr lang="en-GB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set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76">
        <p:fade/>
      </p:transition>
    </mc:Choice>
    <mc:Fallback xmlns="">
      <p:transition spd="med" advTm="405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/>
        </p:blipFill>
        <p:spPr>
          <a:xfrm>
            <a:off x="0" y="0"/>
            <a:ext cx="12192000" cy="6859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715" y="4977854"/>
            <a:ext cx="6168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</a:p>
          <a:p>
            <a:pPr algn="ct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BREEAM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Outstanding </a:t>
            </a:r>
          </a:p>
          <a:p>
            <a:pPr algn="ct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Platinum</a:t>
            </a:r>
            <a:endParaRPr lang="en-GB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30">
        <p:fade/>
      </p:transition>
    </mc:Choice>
    <mc:Fallback xmlns="">
      <p:transition spd="med" advTm="381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4743" y="362857"/>
            <a:ext cx="590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materials 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a huge part in the design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550">
        <p:fade/>
      </p:transition>
    </mc:Choice>
    <mc:Fallback xmlns="">
      <p:transition spd="med" advTm="106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773" y="5529943"/>
            <a:ext cx="6168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shape 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enhance sustainability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477">
        <p:fade/>
      </p:transition>
    </mc:Choice>
    <mc:Fallback xmlns="">
      <p:transition spd="med" advTm="1044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9728" y="273855"/>
            <a:ext cx="6168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90 tonnes of carbon </a:t>
            </a:r>
            <a:r>
              <a:rPr lang="en-GB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foundation design</a:t>
            </a:r>
            <a:endParaRPr lang="en-GB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943">
        <p:fade/>
      </p:transition>
    </mc:Choice>
    <mc:Fallback xmlns="">
      <p:transition spd="med" advTm="66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545" y="551544"/>
            <a:ext cx="616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Bespoke 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model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2" y="1331615"/>
            <a:ext cx="10968446" cy="526645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04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279">
        <p:fade/>
      </p:transition>
    </mc:Choice>
    <mc:Fallback xmlns="">
      <p:transition spd="med" advTm="82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96686" y="1349830"/>
            <a:ext cx="108276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delivery, our external auditors forecast suggested that embodied carbon would be offset in just over 16 years. A testament to all, and commitment and vision of Morgan Sindall who’s lean methodology has ensured that we will now have the </a:t>
            </a: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profile, lowest impact facility in the world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CSC is an inspiring place to work, much of this comes down to the commitment of Morgan Sindall to deliver the best chemistry lab in the world!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9" y="-2032000"/>
            <a:ext cx="35052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GB" sz="4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>
            <a:off x="8715829" y="1139117"/>
            <a:ext cx="35052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GB" sz="1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200" y="5516545"/>
            <a:ext cx="1082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Peter Licence, Director of the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GSK Carbon Neutral Laboratory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10"/>
    </mc:Choice>
    <mc:Fallback xmlns="">
      <p:transition spd="slow" advTm="823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90625" y="1083130"/>
            <a:ext cx="96193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be, and was done, with our </a:t>
            </a:r>
            <a:r>
              <a:rPr lang="en-GB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supply chain</a:t>
            </a:r>
            <a:endParaRPr lang="en-GB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0"/>
    </mc:Choice>
    <mc:Fallback xmlns="">
      <p:transition spd="slow" advTm="426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676245"/>
            <a:ext cx="900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Magnificent 7 </a:t>
            </a:r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the standards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00148" y="1685925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407567" y="4505325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364830" y="1788013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279355" y="4096092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696200" y="1667742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9444038" y="4286250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9600" y="4096092"/>
            <a:ext cx="1914525" cy="1914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76241" y="2427610"/>
            <a:ext cx="212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2036" y="2427610"/>
            <a:ext cx="212011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BREEAM Outstanding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3405" y="2259854"/>
            <a:ext cx="212011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Based Materials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805" y="4648333"/>
            <a:ext cx="212011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lower embodied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4772" y="5109998"/>
            <a:ext cx="212011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5532" y="4730188"/>
            <a:ext cx="212011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year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life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41243" y="4965665"/>
            <a:ext cx="212011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landings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3yr POE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250" y="1728767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5722" y="1812170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6200" y="1576832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4024713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3787" y="4463667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0711" y="4143983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23141" y="4273324"/>
            <a:ext cx="2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34" y="328773"/>
            <a:ext cx="1475232" cy="694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6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63">
        <p:fade/>
      </p:transition>
    </mc:Choice>
    <mc:Fallback xmlns="">
      <p:transition spd="med" advTm="53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/>
      <p:bldP spid="15" grpId="0"/>
      <p:bldP spid="16" grpId="0"/>
      <p:bldP spid="17" grpId="0"/>
      <p:bldP spid="19" grpId="0"/>
      <p:bldP spid="18" grpId="0"/>
      <p:bldP spid="20" grpId="0"/>
      <p:bldP spid="3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725" y="493929"/>
            <a:ext cx="581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recycled </a:t>
            </a:r>
          </a:p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base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114">
        <p:fade/>
      </p:transition>
    </mc:Choice>
    <mc:Fallback xmlns="">
      <p:transition spd="med" advTm="46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53"/>
            <a:ext cx="12192001" cy="6865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6" y="484405"/>
            <a:ext cx="5248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low carbon</a:t>
            </a:r>
          </a:p>
          <a:p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mix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194">
        <p:fade/>
      </p:transition>
    </mc:Choice>
    <mc:Fallback xmlns="">
      <p:transition spd="med" advTm="16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1326" y="389155"/>
            <a:ext cx="700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</a:t>
            </a:r>
          </a:p>
          <a:p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mix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54">
        <p:fade/>
      </p:transition>
    </mc:Choice>
    <mc:Fallback xmlns="">
      <p:transition spd="med" advTm="86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451" y="589180"/>
            <a:ext cx="4505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floor</a:t>
            </a:r>
          </a:p>
          <a:p>
            <a:pPr algn="r"/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finishes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2">
        <p:fade/>
      </p:transition>
    </mc:Choice>
    <mc:Fallback xmlns="">
      <p:transition spd="med" advTm="4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3351" y="608230"/>
            <a:ext cx="4505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</a:t>
            </a:r>
          </a:p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41">
        <p:fade/>
      </p:transition>
    </mc:Choice>
    <mc:Fallback xmlns="">
      <p:transition spd="med" advTm="84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375" y="5837455"/>
            <a:ext cx="56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and certified</a:t>
            </a:r>
          </a:p>
        </p:txBody>
      </p:sp>
    </p:spTree>
    <p:extLst>
      <p:ext uri="{BB962C8B-B14F-4D97-AF65-F5344CB8AC3E}">
        <p14:creationId xmlns:p14="http://schemas.microsoft.com/office/powerpoint/2010/main" val="2107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80">
        <p:fade/>
      </p:transition>
    </mc:Choice>
    <mc:Fallback xmlns="">
      <p:transition spd="med" advTm="124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2|1.9|3.6|4.9|5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3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1591</Words>
  <Application>Microsoft Office PowerPoint</Application>
  <PresentationFormat>Widescreen</PresentationFormat>
  <Paragraphs>165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Morgan Sindall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Carter, Darren (MS)</dc:creator>
  <cp:lastModifiedBy>SABAN, Roseanne</cp:lastModifiedBy>
  <cp:revision>61</cp:revision>
  <cp:lastPrinted>2017-05-10T13:43:16Z</cp:lastPrinted>
  <dcterms:created xsi:type="dcterms:W3CDTF">2016-04-05T07:03:38Z</dcterms:created>
  <dcterms:modified xsi:type="dcterms:W3CDTF">2017-09-18T08:31:16Z</dcterms:modified>
</cp:coreProperties>
</file>