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7" r:id="rId4"/>
  </p:sldMasterIdLst>
  <p:notesMasterIdLst>
    <p:notesMasterId r:id="rId25"/>
  </p:notesMasterIdLst>
  <p:sldIdLst>
    <p:sldId id="256" r:id="rId5"/>
    <p:sldId id="288" r:id="rId6"/>
    <p:sldId id="270" r:id="rId7"/>
    <p:sldId id="295" r:id="rId8"/>
    <p:sldId id="296" r:id="rId9"/>
    <p:sldId id="298" r:id="rId10"/>
    <p:sldId id="308" r:id="rId11"/>
    <p:sldId id="284" r:id="rId12"/>
    <p:sldId id="285" r:id="rId13"/>
    <p:sldId id="286" r:id="rId14"/>
    <p:sldId id="309" r:id="rId15"/>
    <p:sldId id="278" r:id="rId16"/>
    <p:sldId id="302" r:id="rId17"/>
    <p:sldId id="303" r:id="rId18"/>
    <p:sldId id="304" r:id="rId19"/>
    <p:sldId id="305" r:id="rId20"/>
    <p:sldId id="299" r:id="rId21"/>
    <p:sldId id="300" r:id="rId22"/>
    <p:sldId id="311" r:id="rId23"/>
    <p:sldId id="3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736"/>
    <a:srgbClr val="4CB748"/>
    <a:srgbClr val="0FA79D"/>
    <a:srgbClr val="BFD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47" autoAdjust="0"/>
  </p:normalViewPr>
  <p:slideViewPr>
    <p:cSldViewPr>
      <p:cViewPr>
        <p:scale>
          <a:sx n="60" d="100"/>
          <a:sy n="60" d="100"/>
        </p:scale>
        <p:origin x="-47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2D687-FD2A-48F3-A811-C80387E5E938}" type="datetimeFigureOut">
              <a:rPr lang="en-GB" smtClean="0"/>
              <a:pPr/>
              <a:t>18/11/2015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B0B34-9118-45B1-BF02-E0F496253769}" type="slidenum">
              <a:rPr lang="en-GB" smtClean="0"/>
              <a:pPr/>
              <a:t>‹#›</a:t>
            </a:fld>
            <a:endParaRPr lang="en-GB"/>
          </a:p>
        </p:txBody>
      </p:sp>
    </p:spTree>
    <p:extLst>
      <p:ext uri="{BB962C8B-B14F-4D97-AF65-F5344CB8AC3E}">
        <p14:creationId xmlns:p14="http://schemas.microsoft.com/office/powerpoint/2010/main" val="156839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20012-27DE-4045-8FED-4C08DC41CE9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4581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tool is challenging but we’ve worked hard to ensure it’s intuitive, easy to access and user-friendly with automatically generated tables and dashboards. Based entirely in excel, download the tool, read the guidance and you’re ready to go.</a:t>
            </a:r>
            <a:endParaRPr lang="en-GB" dirty="0" smtClean="0"/>
          </a:p>
        </p:txBody>
      </p:sp>
      <p:sp>
        <p:nvSpPr>
          <p:cNvPr id="4" name="Slide Number Placeholder 3"/>
          <p:cNvSpPr>
            <a:spLocks noGrp="1"/>
          </p:cNvSpPr>
          <p:nvPr>
            <p:ph type="sldNum" sz="quarter" idx="10"/>
          </p:nvPr>
        </p:nvSpPr>
        <p:spPr/>
        <p:txBody>
          <a:bodyPr/>
          <a:lstStyle/>
          <a:p>
            <a:fld id="{B1820012-27DE-4045-8FED-4C08DC41CE9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5081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use the </a:t>
            </a:r>
            <a:r>
              <a:rPr lang="en-GB" dirty="0" err="1" smtClean="0"/>
              <a:t>LiFE</a:t>
            </a:r>
            <a:r>
              <a:rPr lang="en-GB" dirty="0" smtClean="0"/>
              <a:t> Self-Assessment tool in its entirety, it stimulates performance improvement across 4 Priority Areas. These have been developed to accurately reflect specific challenges that face the tertiary education sector.</a:t>
            </a:r>
          </a:p>
          <a:p>
            <a:endParaRPr lang="en-GB" dirty="0" smtClean="0"/>
          </a:p>
          <a:p>
            <a:r>
              <a:rPr lang="en-GB" dirty="0" smtClean="0"/>
              <a:t>Within each of these Priority Areas are 14 Frameworks that help you to review your current social responsibility and environmental activities, whilst helping to guide your future strategic planning in a </a:t>
            </a:r>
            <a:r>
              <a:rPr lang="en-GB" sz="1200" b="0" i="0" u="none" strike="noStrike" kern="1200" baseline="0" dirty="0" smtClean="0">
                <a:solidFill>
                  <a:schemeClr val="tx1"/>
                </a:solidFill>
                <a:latin typeface="+mn-lt"/>
                <a:ea typeface="+mn-ea"/>
                <a:cs typeface="+mn-cs"/>
              </a:rPr>
              <a:t>simple, systematic and proactive way.</a:t>
            </a:r>
            <a:endParaRPr lang="en-GB" dirty="0"/>
          </a:p>
        </p:txBody>
      </p:sp>
      <p:sp>
        <p:nvSpPr>
          <p:cNvPr id="4" name="Slide Number Placeholder 3"/>
          <p:cNvSpPr>
            <a:spLocks noGrp="1"/>
          </p:cNvSpPr>
          <p:nvPr>
            <p:ph type="sldNum" sz="quarter" idx="10"/>
          </p:nvPr>
        </p:nvSpPr>
        <p:spPr/>
        <p:txBody>
          <a:bodyPr/>
          <a:lstStyle/>
          <a:p>
            <a:fld id="{B1820012-27DE-4045-8FED-4C08DC41CE9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1251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Simply work your way through the Framework(s) in the tool by adding evidence of existing activity in the 8 Activity Areas and then give yourself a score. We have provided helpful scoring guidance to ensure you are consistent and realistic.</a:t>
            </a:r>
            <a:endParaRPr lang="en-GB" dirty="0"/>
          </a:p>
        </p:txBody>
      </p:sp>
      <p:sp>
        <p:nvSpPr>
          <p:cNvPr id="4" name="Slide Number Placeholder 3"/>
          <p:cNvSpPr>
            <a:spLocks noGrp="1"/>
          </p:cNvSpPr>
          <p:nvPr>
            <p:ph type="sldNum" sz="quarter" idx="10"/>
          </p:nvPr>
        </p:nvSpPr>
        <p:spPr/>
        <p:txBody>
          <a:bodyPr/>
          <a:lstStyle/>
          <a:p>
            <a:fld id="{B1820012-27DE-4045-8FED-4C08DC41CE9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98460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Any</a:t>
            </a:r>
            <a:r>
              <a:rPr lang="en-GB" sz="1200" b="0" i="0" kern="1200" baseline="0" dirty="0" smtClean="0">
                <a:solidFill>
                  <a:schemeClr val="tx1"/>
                </a:solidFill>
                <a:effectLst/>
                <a:latin typeface="+mn-lt"/>
                <a:ea typeface="+mn-ea"/>
                <a:cs typeface="+mn-cs"/>
              </a:rPr>
              <a:t> relevant in and out of sector news, including current events being offered by the EAUC and current jobs available in the sector. EAUC Members can advertise their jobs for free both here and on the EAUC website.</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2B0B34-9118-45B1-BF02-E0F496253769}"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34" b="5024"/>
          <a:stretch/>
        </p:blipFill>
        <p:spPr>
          <a:xfrm>
            <a:off x="0" y="1412776"/>
            <a:ext cx="4230662" cy="5445224"/>
          </a:xfrm>
          <a:prstGeom prst="rect">
            <a:avLst/>
          </a:prstGeom>
        </p:spPr>
      </p:pic>
      <p:sp>
        <p:nvSpPr>
          <p:cNvPr id="2" name="Title 1"/>
          <p:cNvSpPr>
            <a:spLocks noGrp="1"/>
          </p:cNvSpPr>
          <p:nvPr>
            <p:ph type="ctrTitle"/>
          </p:nvPr>
        </p:nvSpPr>
        <p:spPr>
          <a:xfrm>
            <a:off x="685800" y="2130425"/>
            <a:ext cx="7772400" cy="1470025"/>
          </a:xfrm>
        </p:spPr>
        <p:txBody>
          <a:bodyPr/>
          <a:lstStyle>
            <a:lvl1pPr algn="l">
              <a:defRPr>
                <a:solidFill>
                  <a:srgbClr val="0FA79D"/>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3886200"/>
            <a:ext cx="7776864" cy="1752600"/>
          </a:xfrm>
        </p:spPr>
        <p:txBody>
          <a:bodyPr/>
          <a:lstStyle>
            <a:lvl1pPr marL="0" indent="0" algn="l">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188640"/>
            <a:ext cx="2627784" cy="1098414"/>
          </a:xfrm>
          <a:prstGeom prst="rect">
            <a:avLst/>
          </a:prstGeom>
        </p:spPr>
      </p:pic>
      <p:grpSp>
        <p:nvGrpSpPr>
          <p:cNvPr id="6" name="Group 5"/>
          <p:cNvGrpSpPr/>
          <p:nvPr userDrawn="1"/>
        </p:nvGrpSpPr>
        <p:grpSpPr>
          <a:xfrm>
            <a:off x="0" y="6165304"/>
            <a:ext cx="9252520" cy="692696"/>
            <a:chOff x="0" y="6165304"/>
            <a:chExt cx="9252520" cy="692696"/>
          </a:xfrm>
        </p:grpSpPr>
        <p:sp>
          <p:nvSpPr>
            <p:cNvPr id="8" name="Rectangle 7"/>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366960" y="6357763"/>
              <a:ext cx="1584176" cy="307777"/>
            </a:xfrm>
            <a:prstGeom prst="rect">
              <a:avLst/>
            </a:prstGeom>
            <a:noFill/>
          </p:spPr>
          <p:txBody>
            <a:bodyPr wrap="square" rtlCol="0">
              <a:spAutoFit/>
            </a:bodyPr>
            <a:lstStyle/>
            <a:p>
              <a:r>
                <a:rPr lang="en-GB" sz="1400" dirty="0" smtClean="0">
                  <a:solidFill>
                    <a:schemeClr val="bg1"/>
                  </a:solidFill>
                  <a:latin typeface="Arial" pitchFamily="34" charset="0"/>
                  <a:cs typeface="Arial" pitchFamily="34" charset="0"/>
                </a:rPr>
                <a:t>www.eauc.org.uk</a:t>
              </a:r>
              <a:endParaRPr lang="en-GB" sz="1400" dirty="0">
                <a:solidFill>
                  <a:schemeClr val="bg1"/>
                </a:solidFill>
                <a:latin typeface="Arial" pitchFamily="34" charset="0"/>
                <a:cs typeface="Arial" pitchFamily="34" charset="0"/>
              </a:endParaRPr>
            </a:p>
          </p:txBody>
        </p:sp>
        <p:sp>
          <p:nvSpPr>
            <p:cNvPr id="10" name="TextBox 9"/>
            <p:cNvSpPr txBox="1"/>
            <p:nvPr userDrawn="1"/>
          </p:nvSpPr>
          <p:spPr>
            <a:xfrm>
              <a:off x="2123728" y="6330806"/>
              <a:ext cx="5616624" cy="338554"/>
            </a:xfrm>
            <a:prstGeom prst="rect">
              <a:avLst/>
            </a:prstGeom>
            <a:noFill/>
          </p:spPr>
          <p:txBody>
            <a:bodyPr wrap="square" rtlCol="0">
              <a:spAutoFit/>
            </a:bodyPr>
            <a:lstStyle/>
            <a:p>
              <a:r>
                <a:rPr lang="en-GB" sz="1600" dirty="0" smtClean="0">
                  <a:solidFill>
                    <a:schemeClr val="bg1"/>
                  </a:solidFill>
                  <a:latin typeface="Arial" pitchFamily="34" charset="0"/>
                  <a:cs typeface="Arial" pitchFamily="34" charset="0"/>
                </a:rPr>
                <a:t>Environmental Association for Universities</a:t>
              </a:r>
              <a:r>
                <a:rPr lang="en-GB" sz="1600" baseline="0" dirty="0" smtClean="0">
                  <a:solidFill>
                    <a:schemeClr val="bg1"/>
                  </a:solidFill>
                  <a:latin typeface="Arial" pitchFamily="34" charset="0"/>
                  <a:cs typeface="Arial" pitchFamily="34" charset="0"/>
                </a:rPr>
                <a:t> and Colleges</a:t>
              </a:r>
              <a:endParaRPr lang="en-GB" sz="1600" dirty="0">
                <a:solidFill>
                  <a:schemeClr val="bg1"/>
                </a:solidFill>
                <a:latin typeface="Arial" pitchFamily="34" charset="0"/>
                <a:cs typeface="Arial" pitchFamily="34" charset="0"/>
              </a:endParaRPr>
            </a:p>
          </p:txBody>
        </p:sp>
        <p:sp>
          <p:nvSpPr>
            <p:cNvPr id="11" name="TextBox 10"/>
            <p:cNvSpPr txBox="1"/>
            <p:nvPr userDrawn="1"/>
          </p:nvSpPr>
          <p:spPr>
            <a:xfrm>
              <a:off x="7426032" y="6358238"/>
              <a:ext cx="1368152" cy="307777"/>
            </a:xfrm>
            <a:prstGeom prst="rect">
              <a:avLst/>
            </a:prstGeom>
            <a:noFill/>
          </p:spPr>
          <p:txBody>
            <a:bodyPr wrap="square" rtlCol="0">
              <a:spAutoFit/>
            </a:bodyPr>
            <a:lstStyle/>
            <a:p>
              <a:pPr algn="r"/>
              <a:fld id="{4D0F9A2D-8809-42D8-8EA2-D6F63DE9FAF1}" type="slidenum">
                <a:rPr lang="en-GB" sz="1400" smtClean="0">
                  <a:solidFill>
                    <a:schemeClr val="bg1"/>
                  </a:solidFill>
                  <a:latin typeface="Arial" pitchFamily="34" charset="0"/>
                  <a:cs typeface="Arial" pitchFamily="34" charset="0"/>
                </a:rPr>
                <a:pPr algn="r"/>
                <a:t>‹#›</a:t>
              </a:fld>
              <a:endParaRPr lang="en-GB" sz="14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58483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5" name="Rectangle 4"/>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7"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8"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202773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8" name="Rectangle 7"/>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66289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8" name="Rectangle 7"/>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388916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7" name="Rectangle 6"/>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9"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0"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2418381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7" name="Rectangle 6"/>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9"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0"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2668027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68445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5652181"/>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9530611"/>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712223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13319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MAIN (teal and lim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rmAutofit/>
          </a:bodyPr>
          <a:lstStyle>
            <a:lvl1pPr algn="l">
              <a:defRPr sz="3800">
                <a:solidFill>
                  <a:srgbClr val="0FA79D"/>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188640"/>
            <a:ext cx="1907704" cy="797420"/>
          </a:xfrm>
          <a:prstGeom prst="rect">
            <a:avLst/>
          </a:prstGeom>
        </p:spPr>
      </p:pic>
      <p:sp>
        <p:nvSpPr>
          <p:cNvPr id="8" name="Rectangle 7"/>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2643107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390010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462046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784372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74403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06975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7799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8075502"/>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3978965"/>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9533021"/>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855748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AP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rmAutofit/>
          </a:bodyPr>
          <a:lstStyle>
            <a:lvl1pPr algn="l">
              <a:defRPr sz="3800">
                <a:solidFill>
                  <a:srgbClr val="4CB748"/>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188640"/>
            <a:ext cx="1907704" cy="797420"/>
          </a:xfrm>
          <a:prstGeom prst="rect">
            <a:avLst/>
          </a:prstGeom>
        </p:spPr>
      </p:pic>
      <p:sp>
        <p:nvSpPr>
          <p:cNvPr id="8" name="Rectangle 7"/>
          <p:cNvSpPr/>
          <p:nvPr userDrawn="1"/>
        </p:nvSpPr>
        <p:spPr>
          <a:xfrm>
            <a:off x="0" y="6165304"/>
            <a:ext cx="9252520" cy="692696"/>
          </a:xfrm>
          <a:prstGeom prst="rect">
            <a:avLst/>
          </a:prstGeom>
          <a:solidFill>
            <a:srgbClr val="4CB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4036221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904653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8732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368710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927604"/>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447136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852336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1624413"/>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8866586"/>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8714071"/>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59478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GRAS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rmAutofit/>
          </a:bodyPr>
          <a:lstStyle>
            <a:lvl1pPr algn="l">
              <a:defRPr sz="3800">
                <a:solidFill>
                  <a:srgbClr val="8FC736"/>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188640"/>
            <a:ext cx="1907704" cy="797420"/>
          </a:xfrm>
          <a:prstGeom prst="rect">
            <a:avLst/>
          </a:prstGeom>
        </p:spPr>
      </p:pic>
      <p:sp>
        <p:nvSpPr>
          <p:cNvPr id="8" name="Rectangle 7"/>
          <p:cNvSpPr/>
          <p:nvPr userDrawn="1"/>
        </p:nvSpPr>
        <p:spPr>
          <a:xfrm>
            <a:off x="0" y="6165304"/>
            <a:ext cx="9252520" cy="692696"/>
          </a:xfrm>
          <a:prstGeom prst="rect">
            <a:avLst/>
          </a:prstGeom>
          <a:solidFill>
            <a:srgbClr val="8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405759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929546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06065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233070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068692"/>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755536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852500"/>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2262452"/>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664518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ALL TE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rmAutofit/>
          </a:bodyPr>
          <a:lstStyle>
            <a:lvl1pPr algn="l">
              <a:defRPr sz="3800">
                <a:solidFill>
                  <a:srgbClr val="0FA79D"/>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188640"/>
            <a:ext cx="1907704" cy="797420"/>
          </a:xfrm>
          <a:prstGeom prst="rect">
            <a:avLst/>
          </a:prstGeom>
        </p:spPr>
      </p:pic>
      <p:sp>
        <p:nvSpPr>
          <p:cNvPr id="8" name="Rectangle 7"/>
          <p:cNvSpPr/>
          <p:nvPr userDrawn="1"/>
        </p:nvSpPr>
        <p:spPr>
          <a:xfrm>
            <a:off x="0" y="6165304"/>
            <a:ext cx="9252520" cy="692696"/>
          </a:xfrm>
          <a:prstGeom prst="rect">
            <a:avLst/>
          </a:prstGeom>
          <a:solidFill>
            <a:srgbClr val="0F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196738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7" name="Rectangle 6"/>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9"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0"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379782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8" name="Rectangle 7"/>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0"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1"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35802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10" name="Rectangle 9"/>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12"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13"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393007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593B41E-4919-407D-88FB-FF321F7665E6}" type="datetimeFigureOut">
              <a:rPr lang="en-GB" smtClean="0"/>
              <a:pPr/>
              <a:t>18/11/2015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FC7AC15-7C27-471F-8B9D-CAD3E356D482}" type="slidenum">
              <a:rPr lang="en-GB" smtClean="0"/>
              <a:pPr/>
              <a:t>‹#›</a:t>
            </a:fld>
            <a:endParaRPr lang="en-GB"/>
          </a:p>
        </p:txBody>
      </p:sp>
      <p:sp>
        <p:nvSpPr>
          <p:cNvPr id="6" name="Rectangle 5"/>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3"/>
          <p:cNvSpPr txBox="1">
            <a:spLocks/>
          </p:cNvSpPr>
          <p:nvPr userDrawn="1"/>
        </p:nvSpPr>
        <p:spPr>
          <a:xfrm>
            <a:off x="457200" y="6356350"/>
            <a:ext cx="1594520" cy="365125"/>
          </a:xfrm>
          <a:prstGeom prst="rect">
            <a:avLst/>
          </a:prstGeom>
        </p:spPr>
        <p:txBody>
          <a:bodyPr/>
          <a:lstStyle>
            <a:defPPr>
              <a:defRPr lang="en-US"/>
            </a:defPPr>
            <a:lvl1pPr marL="0" algn="l"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www.eauc.org.uk</a:t>
            </a:r>
            <a:endParaRPr lang="en-GB" dirty="0"/>
          </a:p>
        </p:txBody>
      </p:sp>
      <p:sp>
        <p:nvSpPr>
          <p:cNvPr id="8" name="Footer Placeholder 4"/>
          <p:cNvSpPr txBox="1">
            <a:spLocks/>
          </p:cNvSpPr>
          <p:nvPr userDrawn="1"/>
        </p:nvSpPr>
        <p:spPr>
          <a:xfrm>
            <a:off x="2123728" y="6356350"/>
            <a:ext cx="5616624" cy="365125"/>
          </a:xfrm>
          <a:prstGeom prst="rect">
            <a:avLst/>
          </a:prstGeom>
        </p:spPr>
        <p:txBody>
          <a:bodyPr/>
          <a:lstStyle>
            <a:defPPr>
              <a:defRPr lang="en-US"/>
            </a:defPPr>
            <a:lvl1pPr marL="0" algn="ctr" defTabSz="914400" rtl="0" eaLnBrk="1" latinLnBrk="0" hangingPunct="1">
              <a:defRPr sz="16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Environmental Association for Universities and Colleges</a:t>
            </a:r>
            <a:endParaRPr lang="en-GB" dirty="0"/>
          </a:p>
        </p:txBody>
      </p:sp>
      <p:sp>
        <p:nvSpPr>
          <p:cNvPr id="9" name="Slide Number Placeholder 5"/>
          <p:cNvSpPr txBox="1">
            <a:spLocks/>
          </p:cNvSpPr>
          <p:nvPr userDrawn="1"/>
        </p:nvSpPr>
        <p:spPr>
          <a:xfrm>
            <a:off x="8100392" y="6356350"/>
            <a:ext cx="586408" cy="365125"/>
          </a:xfrm>
          <a:prstGeom prst="rect">
            <a:avLst/>
          </a:prstGeom>
        </p:spPr>
        <p:txBody>
          <a:bodyPr/>
          <a:lstStyle>
            <a:defPPr>
              <a:defRPr lang="en-US"/>
            </a:defPPr>
            <a:lvl1pPr marL="0" algn="r" defTabSz="914400" rtl="0" eaLnBrk="1" latinLnBrk="0" hangingPunct="1">
              <a:defRPr sz="1400" b="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7AC15-7C27-471F-8B9D-CAD3E356D482}" type="slidenum">
              <a:rPr lang="en-GB" smtClean="0"/>
              <a:pPr/>
              <a:t>‹#›</a:t>
            </a:fld>
            <a:endParaRPr lang="en-GB" dirty="0"/>
          </a:p>
        </p:txBody>
      </p:sp>
    </p:spTree>
    <p:extLst>
      <p:ext uri="{BB962C8B-B14F-4D97-AF65-F5344CB8AC3E}">
        <p14:creationId xmlns:p14="http://schemas.microsoft.com/office/powerpoint/2010/main" val="372010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34" b="5024"/>
          <a:stretch/>
        </p:blipFill>
        <p:spPr>
          <a:xfrm>
            <a:off x="0" y="1412776"/>
            <a:ext cx="4230662" cy="5445224"/>
          </a:xfrm>
          <a:prstGeom prst="rect">
            <a:avLst/>
          </a:prstGeom>
        </p:spPr>
      </p:pic>
      <p:sp>
        <p:nvSpPr>
          <p:cNvPr id="2" name="Title Placeholder 1"/>
          <p:cNvSpPr>
            <a:spLocks noGrp="1"/>
          </p:cNvSpPr>
          <p:nvPr>
            <p:ph type="title"/>
          </p:nvPr>
        </p:nvSpPr>
        <p:spPr>
          <a:xfrm>
            <a:off x="457200" y="274638"/>
            <a:ext cx="6563072"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020272" y="188640"/>
            <a:ext cx="1907704" cy="797420"/>
          </a:xfrm>
          <a:prstGeom prst="rect">
            <a:avLst/>
          </a:prstGeom>
        </p:spPr>
      </p:pic>
      <p:grpSp>
        <p:nvGrpSpPr>
          <p:cNvPr id="24" name="Group 23"/>
          <p:cNvGrpSpPr/>
          <p:nvPr userDrawn="1"/>
        </p:nvGrpSpPr>
        <p:grpSpPr>
          <a:xfrm>
            <a:off x="0" y="6165304"/>
            <a:ext cx="9252520" cy="692696"/>
            <a:chOff x="0" y="6165304"/>
            <a:chExt cx="9252520" cy="692696"/>
          </a:xfrm>
        </p:grpSpPr>
        <p:sp>
          <p:nvSpPr>
            <p:cNvPr id="17" name="Rectangle 16"/>
            <p:cNvSpPr/>
            <p:nvPr userDrawn="1"/>
          </p:nvSpPr>
          <p:spPr>
            <a:xfrm>
              <a:off x="0" y="6165304"/>
              <a:ext cx="9252520" cy="692696"/>
            </a:xfrm>
            <a:prstGeom prst="rect">
              <a:avLst/>
            </a:prstGeom>
            <a:solidFill>
              <a:srgbClr val="BFD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userDrawn="1"/>
          </p:nvSpPr>
          <p:spPr>
            <a:xfrm>
              <a:off x="366960" y="6357763"/>
              <a:ext cx="1584176" cy="307777"/>
            </a:xfrm>
            <a:prstGeom prst="rect">
              <a:avLst/>
            </a:prstGeom>
            <a:noFill/>
          </p:spPr>
          <p:txBody>
            <a:bodyPr wrap="square" rtlCol="0">
              <a:spAutoFit/>
            </a:bodyPr>
            <a:lstStyle/>
            <a:p>
              <a:r>
                <a:rPr lang="en-GB" sz="1400" dirty="0" smtClean="0">
                  <a:solidFill>
                    <a:schemeClr val="bg1"/>
                  </a:solidFill>
                  <a:latin typeface="Arial" pitchFamily="34" charset="0"/>
                  <a:cs typeface="Arial" pitchFamily="34" charset="0"/>
                </a:rPr>
                <a:t>www.eauc.org.uk</a:t>
              </a:r>
              <a:endParaRPr lang="en-GB" sz="1400" dirty="0">
                <a:solidFill>
                  <a:schemeClr val="bg1"/>
                </a:solidFill>
                <a:latin typeface="Arial" pitchFamily="34" charset="0"/>
                <a:cs typeface="Arial" pitchFamily="34" charset="0"/>
              </a:endParaRPr>
            </a:p>
          </p:txBody>
        </p:sp>
        <p:sp>
          <p:nvSpPr>
            <p:cNvPr id="22" name="TextBox 21"/>
            <p:cNvSpPr txBox="1"/>
            <p:nvPr userDrawn="1"/>
          </p:nvSpPr>
          <p:spPr>
            <a:xfrm>
              <a:off x="2123728" y="6330806"/>
              <a:ext cx="5616624" cy="338554"/>
            </a:xfrm>
            <a:prstGeom prst="rect">
              <a:avLst/>
            </a:prstGeom>
            <a:noFill/>
          </p:spPr>
          <p:txBody>
            <a:bodyPr wrap="square" rtlCol="0">
              <a:spAutoFit/>
            </a:bodyPr>
            <a:lstStyle/>
            <a:p>
              <a:r>
                <a:rPr lang="en-GB" sz="1600" dirty="0" smtClean="0">
                  <a:solidFill>
                    <a:schemeClr val="bg1"/>
                  </a:solidFill>
                  <a:latin typeface="Arial" pitchFamily="34" charset="0"/>
                  <a:cs typeface="Arial" pitchFamily="34" charset="0"/>
                </a:rPr>
                <a:t>Environmental Association for Universities</a:t>
              </a:r>
              <a:r>
                <a:rPr lang="en-GB" sz="1600" baseline="0" dirty="0" smtClean="0">
                  <a:solidFill>
                    <a:schemeClr val="bg1"/>
                  </a:solidFill>
                  <a:latin typeface="Arial" pitchFamily="34" charset="0"/>
                  <a:cs typeface="Arial" pitchFamily="34" charset="0"/>
                </a:rPr>
                <a:t> and Colleges</a:t>
              </a:r>
              <a:endParaRPr lang="en-GB" sz="1600" dirty="0">
                <a:solidFill>
                  <a:schemeClr val="bg1"/>
                </a:solidFill>
                <a:latin typeface="Arial" pitchFamily="34" charset="0"/>
                <a:cs typeface="Arial" pitchFamily="34" charset="0"/>
              </a:endParaRPr>
            </a:p>
          </p:txBody>
        </p:sp>
        <p:sp>
          <p:nvSpPr>
            <p:cNvPr id="23" name="TextBox 22"/>
            <p:cNvSpPr txBox="1"/>
            <p:nvPr userDrawn="1"/>
          </p:nvSpPr>
          <p:spPr>
            <a:xfrm>
              <a:off x="7426032" y="6358238"/>
              <a:ext cx="1368152" cy="307777"/>
            </a:xfrm>
            <a:prstGeom prst="rect">
              <a:avLst/>
            </a:prstGeom>
            <a:noFill/>
          </p:spPr>
          <p:txBody>
            <a:bodyPr wrap="square" rtlCol="0">
              <a:spAutoFit/>
            </a:bodyPr>
            <a:lstStyle/>
            <a:p>
              <a:pPr algn="r"/>
              <a:fld id="{4D0F9A2D-8809-42D8-8EA2-D6F63DE9FAF1}" type="slidenum">
                <a:rPr lang="en-GB" sz="1400" smtClean="0">
                  <a:solidFill>
                    <a:schemeClr val="bg1"/>
                  </a:solidFill>
                  <a:latin typeface="Arial" pitchFamily="34" charset="0"/>
                  <a:cs typeface="Arial" pitchFamily="34" charset="0"/>
                </a:rPr>
                <a:pPr algn="r"/>
                <a:t>‹#›</a:t>
              </a:fld>
              <a:endParaRPr lang="en-GB" sz="14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09644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spcBef>
          <a:spcPct val="0"/>
        </a:spcBef>
        <a:buNone/>
        <a:defRPr sz="3800" kern="1200">
          <a:solidFill>
            <a:srgbClr val="0FA79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FA79D"/>
        </a:buClr>
        <a:buSzPct val="11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FA79D"/>
        </a:buClr>
        <a:buSzPct val="11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FA79D"/>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FA79D"/>
        </a:buClr>
        <a:buSzPct val="110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FA79D"/>
        </a:buClr>
        <a:buSzPct val="110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116632"/>
            <a:ext cx="1185344" cy="1090093"/>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0" y="4446984"/>
            <a:ext cx="7620000" cy="2438400"/>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2" y="82414"/>
            <a:ext cx="1845766" cy="1258354"/>
          </a:xfrm>
          <a:prstGeom prst="rect">
            <a:avLst/>
          </a:prstGeom>
        </p:spPr>
      </p:pic>
      <p:sp>
        <p:nvSpPr>
          <p:cNvPr id="11" name="TextBox 10"/>
          <p:cNvSpPr txBox="1"/>
          <p:nvPr userDrawn="1"/>
        </p:nvSpPr>
        <p:spPr>
          <a:xfrm>
            <a:off x="35496" y="6165304"/>
            <a:ext cx="4248472" cy="646331"/>
          </a:xfrm>
          <a:prstGeom prst="rect">
            <a:avLst/>
          </a:prstGeom>
          <a:noFill/>
        </p:spPr>
        <p:txBody>
          <a:bodyPr wrap="square" rtlCol="0">
            <a:spAutoFit/>
          </a:bodyPr>
          <a:lstStyle/>
          <a:p>
            <a:r>
              <a:rPr lang="en-GB" sz="3600" dirty="0" smtClean="0">
                <a:solidFill>
                  <a:srgbClr val="BE082E"/>
                </a:solidFill>
              </a:rPr>
              <a:t>www.eauc.org.uk/life</a:t>
            </a:r>
            <a:endParaRPr lang="en-GB" sz="3600" dirty="0">
              <a:solidFill>
                <a:srgbClr val="BE082E"/>
              </a:solidFill>
            </a:endParaRPr>
          </a:p>
        </p:txBody>
      </p:sp>
    </p:spTree>
    <p:extLst>
      <p:ext uri="{BB962C8B-B14F-4D97-AF65-F5344CB8AC3E}">
        <p14:creationId xmlns:p14="http://schemas.microsoft.com/office/powerpoint/2010/main" val="15058284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116632"/>
            <a:ext cx="1185344" cy="1090093"/>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0" y="4446984"/>
            <a:ext cx="7620000" cy="2438400"/>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2" y="82414"/>
            <a:ext cx="1845766" cy="1258354"/>
          </a:xfrm>
          <a:prstGeom prst="rect">
            <a:avLst/>
          </a:prstGeom>
        </p:spPr>
      </p:pic>
      <p:sp>
        <p:nvSpPr>
          <p:cNvPr id="11" name="TextBox 10"/>
          <p:cNvSpPr txBox="1"/>
          <p:nvPr userDrawn="1"/>
        </p:nvSpPr>
        <p:spPr>
          <a:xfrm>
            <a:off x="35496" y="6165304"/>
            <a:ext cx="4248472" cy="646331"/>
          </a:xfrm>
          <a:prstGeom prst="rect">
            <a:avLst/>
          </a:prstGeom>
          <a:noFill/>
        </p:spPr>
        <p:txBody>
          <a:bodyPr wrap="square" rtlCol="0">
            <a:spAutoFit/>
          </a:bodyPr>
          <a:lstStyle/>
          <a:p>
            <a:r>
              <a:rPr lang="en-GB" sz="3600" dirty="0" smtClean="0">
                <a:solidFill>
                  <a:srgbClr val="BE082E"/>
                </a:solidFill>
              </a:rPr>
              <a:t>www.eauc.org.uk/life</a:t>
            </a:r>
            <a:endParaRPr lang="en-GB" sz="3600" dirty="0">
              <a:solidFill>
                <a:srgbClr val="BE082E"/>
              </a:solidFill>
            </a:endParaRPr>
          </a:p>
        </p:txBody>
      </p:sp>
    </p:spTree>
    <p:extLst>
      <p:ext uri="{BB962C8B-B14F-4D97-AF65-F5344CB8AC3E}">
        <p14:creationId xmlns:p14="http://schemas.microsoft.com/office/powerpoint/2010/main" val="4547564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2A48C-DC81-4B68-BDEE-CBBDF023757F}" type="datetimeFigureOut">
              <a:rPr lang="en-GB" smtClean="0">
                <a:solidFill>
                  <a:prstClr val="black">
                    <a:tint val="75000"/>
                  </a:prstClr>
                </a:solidFill>
              </a:rPr>
              <a:pPr/>
              <a:t>18/11/2015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B0E3-5B81-485C-AE9D-C9A4E300D7C9}"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116632"/>
            <a:ext cx="1185344" cy="1090093"/>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0" y="4446984"/>
            <a:ext cx="7620000" cy="2438400"/>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2" y="82414"/>
            <a:ext cx="1845766" cy="1258354"/>
          </a:xfrm>
          <a:prstGeom prst="rect">
            <a:avLst/>
          </a:prstGeom>
        </p:spPr>
      </p:pic>
      <p:sp>
        <p:nvSpPr>
          <p:cNvPr id="11" name="TextBox 10"/>
          <p:cNvSpPr txBox="1"/>
          <p:nvPr userDrawn="1"/>
        </p:nvSpPr>
        <p:spPr>
          <a:xfrm>
            <a:off x="35496" y="6165304"/>
            <a:ext cx="4248472" cy="646331"/>
          </a:xfrm>
          <a:prstGeom prst="rect">
            <a:avLst/>
          </a:prstGeom>
          <a:noFill/>
        </p:spPr>
        <p:txBody>
          <a:bodyPr wrap="square" rtlCol="0">
            <a:spAutoFit/>
          </a:bodyPr>
          <a:lstStyle/>
          <a:p>
            <a:r>
              <a:rPr lang="en-GB" sz="3600" dirty="0" smtClean="0">
                <a:solidFill>
                  <a:srgbClr val="BE082E"/>
                </a:solidFill>
              </a:rPr>
              <a:t>www.eauc.org.uk/life</a:t>
            </a:r>
            <a:endParaRPr lang="en-GB" sz="3600" dirty="0">
              <a:solidFill>
                <a:srgbClr val="BE082E"/>
              </a:solidFill>
            </a:endParaRPr>
          </a:p>
        </p:txBody>
      </p:sp>
    </p:spTree>
    <p:extLst>
      <p:ext uri="{BB962C8B-B14F-4D97-AF65-F5344CB8AC3E}">
        <p14:creationId xmlns:p14="http://schemas.microsoft.com/office/powerpoint/2010/main" val="24826876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1124744"/>
            <a:ext cx="8785225" cy="2519362"/>
          </a:xfrm>
          <a:prstGeom prst="rect">
            <a:avLst/>
          </a:prstGeom>
        </p:spPr>
        <p:txBody>
          <a:bodyPr>
            <a:noAutofit/>
          </a:bodyPr>
          <a:lstStyle/>
          <a:p>
            <a:r>
              <a:rPr lang="en-GB" sz="5400" dirty="0" smtClean="0"/>
              <a:t/>
            </a:r>
            <a:br>
              <a:rPr lang="en-GB" sz="5400" dirty="0" smtClean="0"/>
            </a:br>
            <a:r>
              <a:rPr lang="en-GB" sz="5400" dirty="0" smtClean="0"/>
              <a:t>Supporting sustainability in the tertiary education sector</a:t>
            </a:r>
            <a:endParaRPr lang="en-GB" sz="5400" dirty="0"/>
          </a:p>
        </p:txBody>
      </p:sp>
    </p:spTree>
    <p:extLst>
      <p:ext uri="{BB962C8B-B14F-4D97-AF65-F5344CB8AC3E}">
        <p14:creationId xmlns:p14="http://schemas.microsoft.com/office/powerpoint/2010/main" val="2632893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274638"/>
            <a:ext cx="8229600" cy="1143000"/>
          </a:xfrm>
        </p:spPr>
        <p:txBody>
          <a:bodyPr>
            <a:normAutofit/>
          </a:bodyPr>
          <a:lstStyle/>
          <a:p>
            <a:r>
              <a:rPr lang="en-GB" sz="3600" dirty="0" smtClean="0">
                <a:solidFill>
                  <a:srgbClr val="BE082E"/>
                </a:solidFill>
                <a:latin typeface="Arial" pitchFamily="34" charset="0"/>
                <a:cs typeface="Arial" pitchFamily="34" charset="0"/>
              </a:rPr>
              <a:t>Activity Areas</a:t>
            </a:r>
            <a:endParaRPr lang="en-GB" sz="3600" dirty="0">
              <a:solidFill>
                <a:srgbClr val="BE082E"/>
              </a:solidFill>
              <a:latin typeface="Arial" pitchFamily="34" charset="0"/>
              <a:cs typeface="Arial" pitchFamily="34" charset="0"/>
            </a:endParaRPr>
          </a:p>
        </p:txBody>
      </p:sp>
      <p:graphicFrame>
        <p:nvGraphicFramePr>
          <p:cNvPr id="5" name="Group 33"/>
          <p:cNvGraphicFramePr>
            <a:graphicFrameLocks noGrp="1"/>
          </p:cNvGraphicFramePr>
          <p:nvPr>
            <p:extLst>
              <p:ext uri="{D42A27DB-BD31-4B8C-83A1-F6EECF244321}">
                <p14:modId xmlns:p14="http://schemas.microsoft.com/office/powerpoint/2010/main" val="1120763395"/>
              </p:ext>
            </p:extLst>
          </p:nvPr>
        </p:nvGraphicFramePr>
        <p:xfrm>
          <a:off x="467544" y="1772816"/>
          <a:ext cx="8064896" cy="3140438"/>
        </p:xfrm>
        <a:graphic>
          <a:graphicData uri="http://schemas.openxmlformats.org/drawingml/2006/table">
            <a:tbl>
              <a:tblPr>
                <a:effectLst>
                  <a:outerShdw blurRad="50800" dist="38100" dir="2700000" algn="tl" rotWithShape="0">
                    <a:prstClr val="black">
                      <a:alpha val="40000"/>
                    </a:prstClr>
                  </a:outerShdw>
                </a:effectLst>
              </a:tblPr>
              <a:tblGrid>
                <a:gridCol w="2015477"/>
                <a:gridCol w="2016971"/>
                <a:gridCol w="2016971"/>
                <a:gridCol w="2015477"/>
              </a:tblGrid>
              <a:tr h="585390">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600" b="1" i="0" u="none" strike="noStrike" cap="none" normalizeH="0" baseline="0" dirty="0" smtClean="0">
                          <a:ln>
                            <a:noFill/>
                          </a:ln>
                          <a:solidFill>
                            <a:schemeClr val="bg1"/>
                          </a:solidFill>
                          <a:effectLst/>
                          <a:latin typeface="+mj-lt"/>
                          <a:cs typeface="Arial" pitchFamily="34" charset="0"/>
                        </a:rPr>
                        <a:t>Policy and Strategy</a:t>
                      </a:r>
                      <a:endParaRPr kumimoji="0" lang="en-GB" sz="16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600" b="1" i="0" u="none" strike="noStrike" cap="none" normalizeH="0" baseline="0" dirty="0" smtClean="0">
                          <a:ln>
                            <a:noFill/>
                          </a:ln>
                          <a:solidFill>
                            <a:schemeClr val="bg1"/>
                          </a:solidFill>
                          <a:effectLst/>
                          <a:latin typeface="+mj-lt"/>
                          <a:cs typeface="Arial" pitchFamily="34" charset="0"/>
                        </a:rPr>
                        <a:t>Action Planning</a:t>
                      </a:r>
                      <a:endParaRPr kumimoji="0" lang="en-GB" sz="16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600" b="1" i="0" u="none" strike="noStrike" cap="none" normalizeH="0" baseline="0" dirty="0" smtClean="0">
                          <a:ln>
                            <a:noFill/>
                          </a:ln>
                          <a:solidFill>
                            <a:schemeClr val="bg1"/>
                          </a:solidFill>
                          <a:effectLst/>
                          <a:latin typeface="+mj-lt"/>
                          <a:cs typeface="Arial" pitchFamily="34" charset="0"/>
                        </a:rPr>
                        <a:t>Stakeholder Engagement</a:t>
                      </a:r>
                      <a:endParaRPr kumimoji="0" lang="en-GB" sz="16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600" b="1" i="0" u="none" strike="noStrike" cap="none" normalizeH="0" baseline="0" dirty="0" smtClean="0">
                          <a:ln>
                            <a:noFill/>
                          </a:ln>
                          <a:solidFill>
                            <a:schemeClr val="bg1"/>
                          </a:solidFill>
                          <a:effectLst/>
                          <a:latin typeface="+mj-lt"/>
                          <a:cs typeface="Arial" pitchFamily="34" charset="0"/>
                        </a:rPr>
                        <a:t>Measurement</a:t>
                      </a:r>
                      <a:endParaRPr kumimoji="0" lang="en-GB" sz="16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r>
              <a:tr h="995722">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Commitments are in place to sustainability in this area of activity</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Action plans are in place (SMART) and commitments made</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Relevant stakeholders are involved in the activity.</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Institutions are looking at measuring the impact and benefit of the activity not just the activity itself</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42">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GB" sz="1800" b="1" i="0" u="none" strike="noStrike" cap="none" normalizeH="0" baseline="0" dirty="0" smtClean="0">
                          <a:ln>
                            <a:noFill/>
                          </a:ln>
                          <a:solidFill>
                            <a:schemeClr val="bg1"/>
                          </a:solidFill>
                          <a:effectLst/>
                          <a:latin typeface="+mj-lt"/>
                          <a:cs typeface="Arial" pitchFamily="34" charset="0"/>
                        </a:rPr>
                        <a:t>Communication</a:t>
                      </a:r>
                      <a:endParaRPr kumimoji="0" lang="en-GB" sz="18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GB" sz="1800" b="1" i="0" u="none" strike="noStrike" cap="none" normalizeH="0" baseline="0" dirty="0" smtClean="0">
                          <a:ln>
                            <a:noFill/>
                          </a:ln>
                          <a:solidFill>
                            <a:schemeClr val="bg1"/>
                          </a:solidFill>
                          <a:effectLst/>
                          <a:latin typeface="+mj-lt"/>
                          <a:cs typeface="Arial" pitchFamily="34" charset="0"/>
                        </a:rPr>
                        <a:t>Training and Support</a:t>
                      </a:r>
                      <a:endParaRPr kumimoji="0" lang="en-GB" sz="18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GB" sz="1800" b="1" i="0" u="none" strike="noStrike" cap="none" normalizeH="0" baseline="0" dirty="0" smtClean="0">
                          <a:ln>
                            <a:noFill/>
                          </a:ln>
                          <a:solidFill>
                            <a:schemeClr val="bg1"/>
                          </a:solidFill>
                          <a:effectLst/>
                          <a:latin typeface="+mj-lt"/>
                          <a:cs typeface="Arial" pitchFamily="34" charset="0"/>
                        </a:rPr>
                        <a:t>Implementation</a:t>
                      </a:r>
                      <a:endParaRPr kumimoji="0" lang="en-GB" sz="18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GB" sz="1800" b="1" i="0" u="none" strike="noStrike" cap="none" normalizeH="0" baseline="0" dirty="0" smtClean="0">
                          <a:ln>
                            <a:noFill/>
                          </a:ln>
                          <a:solidFill>
                            <a:schemeClr val="bg1"/>
                          </a:solidFill>
                          <a:effectLst/>
                          <a:latin typeface="+mj-lt"/>
                          <a:cs typeface="Arial" pitchFamily="34" charset="0"/>
                        </a:rPr>
                        <a:t>Links to the Curriculum</a:t>
                      </a:r>
                      <a:endParaRPr kumimoji="0" lang="en-GB" sz="1800" b="0" i="0" u="none" strike="noStrike" cap="none" normalizeH="0" baseline="0" dirty="0" smtClean="0">
                        <a:ln>
                          <a:noFill/>
                        </a:ln>
                        <a:solidFill>
                          <a:schemeClr val="bg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082E"/>
                    </a:solidFill>
                  </a:tcPr>
                </a:tc>
              </a:tr>
              <a:tr h="928390">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GB" sz="1300" b="0" i="0" u="none" strike="noStrike" cap="none" normalizeH="0" baseline="0" dirty="0" smtClean="0">
                          <a:ln>
                            <a:noFill/>
                          </a:ln>
                          <a:solidFill>
                            <a:srgbClr val="000000"/>
                          </a:solidFill>
                          <a:effectLst/>
                          <a:latin typeface="+mj-lt"/>
                          <a:cs typeface="Arial" pitchFamily="34" charset="0"/>
                        </a:rPr>
                        <a:t>Activity is being communicated and there is clear support</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People are being trained and supported</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Embedded into the way things are done, systems and processes. Good practice examples</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300" b="0" i="0" u="none" strike="noStrike" cap="none" normalizeH="0" baseline="0" dirty="0" smtClean="0">
                          <a:ln>
                            <a:noFill/>
                          </a:ln>
                          <a:solidFill>
                            <a:srgbClr val="000000"/>
                          </a:solidFill>
                          <a:effectLst/>
                          <a:latin typeface="+mj-lt"/>
                          <a:cs typeface="Arial" pitchFamily="34" charset="0"/>
                        </a:rPr>
                        <a:t>Links between campus,  curriculum and community</a:t>
                      </a:r>
                      <a:endParaRPr kumimoji="0" lang="en-GB" sz="1300" b="0" i="0" u="none" strike="noStrike" cap="none" normalizeH="0" baseline="0" dirty="0" smtClean="0">
                        <a:ln>
                          <a:noFill/>
                        </a:ln>
                        <a:solidFill>
                          <a:schemeClr val="tx1"/>
                        </a:solidFill>
                        <a:effectLst/>
                        <a:latin typeface="+mj-lt"/>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177431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7096" y="4077072"/>
            <a:ext cx="2237391" cy="2088232"/>
          </a:xfrm>
          <a:prstGeom prst="rect">
            <a:avLst/>
          </a:prstGeom>
        </p:spPr>
      </p:pic>
      <p:sp>
        <p:nvSpPr>
          <p:cNvPr id="5" name="Content Placeholder 2"/>
          <p:cNvSpPr txBox="1">
            <a:spLocks/>
          </p:cNvSpPr>
          <p:nvPr/>
        </p:nvSpPr>
        <p:spPr>
          <a:xfrm>
            <a:off x="323528" y="1412776"/>
            <a:ext cx="8229600" cy="4525963"/>
          </a:xfrm>
          <a:prstGeom prst="rect">
            <a:avLst/>
          </a:prstGeom>
        </p:spPr>
        <p:txBody>
          <a:bodyPr vert="horz" lIns="91440" tIns="45720" rIns="91440" bIns="45720" rtlCol="0">
            <a:noAutofit/>
          </a:bodyPr>
          <a:lstStyle/>
          <a:p>
            <a:pPr lvl="0">
              <a:spcBef>
                <a:spcPct val="20000"/>
              </a:spcBef>
              <a:buClr>
                <a:srgbClr val="0FA79D"/>
              </a:buClr>
              <a:buSzPct val="110000"/>
              <a:buFont typeface="Arial" pitchFamily="34" charset="0"/>
              <a:buChar char="•"/>
            </a:pPr>
            <a:r>
              <a:rPr lang="en-GB" altLang="en-US" sz="2800" dirty="0" smtClean="0">
                <a:solidFill>
                  <a:srgbClr val="A40800"/>
                </a:solidFill>
                <a:latin typeface="Arial" pitchFamily="34" charset="0"/>
                <a:cs typeface="Arial" pitchFamily="34" charset="0"/>
                <a:sym typeface="Helvetica Neue Light"/>
              </a:rPr>
              <a:t> Holistic tool that can be contributed to by different staff and departments across your institution.</a:t>
            </a:r>
          </a:p>
          <a:p>
            <a:pPr>
              <a:spcBef>
                <a:spcPct val="20000"/>
              </a:spcBef>
              <a:buClr>
                <a:srgbClr val="0FA79D"/>
              </a:buClr>
              <a:buSzPct val="110000"/>
              <a:buFont typeface="Arial" pitchFamily="34" charset="0"/>
              <a:buChar char="•"/>
            </a:pPr>
            <a:r>
              <a:rPr lang="en-GB" altLang="en-US" sz="2800" dirty="0" smtClean="0">
                <a:solidFill>
                  <a:srgbClr val="A40800"/>
                </a:solidFill>
                <a:latin typeface="Arial" pitchFamily="34" charset="0"/>
                <a:cs typeface="Arial" pitchFamily="34" charset="0"/>
                <a:sym typeface="Helvetica Neue Light"/>
              </a:rPr>
              <a:t> One tool to collate all the already implemented projects and achievements and to make obvious the areas that need prioritising or improving.</a:t>
            </a:r>
          </a:p>
          <a:p>
            <a:pPr>
              <a:spcBef>
                <a:spcPct val="20000"/>
              </a:spcBef>
              <a:buClr>
                <a:srgbClr val="0FA79D"/>
              </a:buClr>
              <a:buSzPct val="110000"/>
              <a:buFont typeface="Arial" pitchFamily="34" charset="0"/>
              <a:buChar char="•"/>
            </a:pPr>
            <a:r>
              <a:rPr lang="en-GB" altLang="en-US" sz="2800" dirty="0" smtClean="0">
                <a:solidFill>
                  <a:srgbClr val="A40800"/>
                </a:solidFill>
                <a:latin typeface="Arial" pitchFamily="34" charset="0"/>
                <a:cs typeface="Arial" pitchFamily="34" charset="0"/>
                <a:sym typeface="Helvetica Neue Light"/>
              </a:rPr>
              <a:t> Not a league table, no information or results are shared.</a:t>
            </a:r>
          </a:p>
          <a:p>
            <a:pPr>
              <a:spcBef>
                <a:spcPct val="20000"/>
              </a:spcBef>
              <a:buClr>
                <a:srgbClr val="0FA79D"/>
              </a:buClr>
              <a:buSzPct val="110000"/>
              <a:buFont typeface="Arial" pitchFamily="34" charset="0"/>
              <a:buChar char="•"/>
            </a:pPr>
            <a:r>
              <a:rPr lang="en-GB" altLang="en-US" sz="2800" dirty="0" smtClean="0">
                <a:solidFill>
                  <a:srgbClr val="A40800"/>
                </a:solidFill>
                <a:latin typeface="Arial" pitchFamily="34" charset="0"/>
                <a:cs typeface="Arial" pitchFamily="34" charset="0"/>
                <a:sym typeface="Helvetica Neue Light"/>
              </a:rPr>
              <a:t> Accreditation will be available shortly.</a:t>
            </a:r>
          </a:p>
          <a:p>
            <a:pPr>
              <a:spcBef>
                <a:spcPct val="20000"/>
              </a:spcBef>
              <a:buClr>
                <a:srgbClr val="0FA79D"/>
              </a:buClr>
              <a:buSzPct val="110000"/>
              <a:buFont typeface="Arial" pitchFamily="34" charset="0"/>
              <a:buChar char="•"/>
            </a:pPr>
            <a:r>
              <a:rPr lang="en-GB" altLang="en-US" sz="2800" dirty="0" smtClean="0">
                <a:solidFill>
                  <a:srgbClr val="A40800"/>
                </a:solidFill>
                <a:latin typeface="Arial" pitchFamily="34" charset="0"/>
                <a:cs typeface="Arial" pitchFamily="34" charset="0"/>
                <a:sym typeface="Helvetica Neue Light"/>
              </a:rPr>
              <a:t> Guides, videos and more help can be </a:t>
            </a:r>
          </a:p>
          <a:p>
            <a:pPr marL="0" lvl="3" indent="0">
              <a:spcBef>
                <a:spcPct val="0"/>
              </a:spcBef>
              <a:buNone/>
            </a:pPr>
            <a:r>
              <a:rPr lang="en-GB" altLang="en-US" sz="2800" dirty="0" smtClean="0">
                <a:solidFill>
                  <a:srgbClr val="A40800"/>
                </a:solidFill>
                <a:latin typeface="Arial" pitchFamily="34" charset="0"/>
                <a:cs typeface="Arial" pitchFamily="34" charset="0"/>
                <a:sym typeface="Helvetica Neue Light"/>
              </a:rPr>
              <a:t>found at </a:t>
            </a:r>
            <a:r>
              <a:rPr lang="en-GB" altLang="en-US" sz="2800" b="1" dirty="0" smtClean="0">
                <a:solidFill>
                  <a:srgbClr val="A40800"/>
                </a:solidFill>
                <a:latin typeface="Arial" pitchFamily="34" charset="0"/>
                <a:cs typeface="Arial" pitchFamily="34" charset="0"/>
                <a:sym typeface="Helvetica Neue Light"/>
              </a:rPr>
              <a:t>www.eauc.org.uk/life</a:t>
            </a:r>
            <a:r>
              <a:rPr lang="en-GB" altLang="en-US" sz="2800" dirty="0" smtClean="0">
                <a:solidFill>
                  <a:srgbClr val="A40800"/>
                </a:solidFill>
                <a:latin typeface="Arial" pitchFamily="34" charset="0"/>
                <a:cs typeface="Arial" pitchFamily="34" charset="0"/>
                <a:sym typeface="Helvetica Neue Light"/>
              </a:rPr>
              <a:t>.</a:t>
            </a:r>
            <a:endParaRPr lang="en-GB" altLang="en-US" sz="2800" b="1" dirty="0" smtClean="0">
              <a:solidFill>
                <a:srgbClr val="A40800"/>
              </a:solidFill>
              <a:latin typeface="Arial" pitchFamily="34" charset="0"/>
              <a:cs typeface="Arial" pitchFamily="34" charset="0"/>
              <a:sym typeface="Helvetica Neue Light"/>
            </a:endParaRPr>
          </a:p>
          <a:p>
            <a:pPr lvl="0">
              <a:spcBef>
                <a:spcPct val="20000"/>
              </a:spcBef>
              <a:buClr>
                <a:srgbClr val="0FA79D"/>
              </a:buClr>
              <a:buSzPct val="110000"/>
              <a:buFont typeface="Arial" pitchFamily="34" charset="0"/>
              <a:buChar char="•"/>
            </a:pPr>
            <a:endParaRPr lang="en-GB" sz="2100" dirty="0" smtClean="0">
              <a:latin typeface="Arial" pitchFamily="34" charset="0"/>
              <a:cs typeface="Arial" pitchFamily="34" charset="0"/>
            </a:endParaRPr>
          </a:p>
        </p:txBody>
      </p:sp>
      <p:sp>
        <p:nvSpPr>
          <p:cNvPr id="6" name="Title 1"/>
          <p:cNvSpPr txBox="1">
            <a:spLocks/>
          </p:cNvSpPr>
          <p:nvPr/>
        </p:nvSpPr>
        <p:spPr>
          <a:xfrm>
            <a:off x="251520" y="188640"/>
            <a:ext cx="6768752" cy="1143000"/>
          </a:xfrm>
          <a:prstGeom prst="rect">
            <a:avLst/>
          </a:prstGeom>
        </p:spPr>
        <p:txBody>
          <a:bodyPr vert="horz" lIns="91440" tIns="45720" rIns="91440" bIns="45720" rtlCol="0" anchor="ctr">
            <a:noAutofit/>
          </a:bodyPr>
          <a:lstStyle/>
          <a:p>
            <a:pPr lvl="0">
              <a:spcBef>
                <a:spcPct val="0"/>
              </a:spcBef>
            </a:pPr>
            <a:r>
              <a:rPr lang="en-GB" sz="3200" dirty="0" smtClean="0">
                <a:solidFill>
                  <a:srgbClr val="4CB748"/>
                </a:solidFill>
                <a:latin typeface="Arial" pitchFamily="34" charset="0"/>
                <a:ea typeface="+mj-ea"/>
                <a:cs typeface="Arial" pitchFamily="34" charset="0"/>
              </a:rPr>
              <a:t>Learning in Future Environments (</a:t>
            </a:r>
            <a:r>
              <a:rPr lang="en-GB" sz="3200" dirty="0" err="1" smtClean="0">
                <a:solidFill>
                  <a:srgbClr val="4CB748"/>
                </a:solidFill>
                <a:latin typeface="Arial" pitchFamily="34" charset="0"/>
                <a:ea typeface="+mj-ea"/>
                <a:cs typeface="Arial" pitchFamily="34" charset="0"/>
              </a:rPr>
              <a:t>LiFE</a:t>
            </a:r>
            <a:r>
              <a:rPr lang="en-GB" sz="3200" dirty="0" smtClean="0">
                <a:solidFill>
                  <a:srgbClr val="4CB748"/>
                </a:solidFill>
                <a:latin typeface="Arial" pitchFamily="34" charset="0"/>
                <a:ea typeface="+mj-ea"/>
                <a:cs typeface="Arial" pitchFamily="34" charset="0"/>
              </a:rPr>
              <a:t>)</a:t>
            </a:r>
            <a:endParaRPr kumimoji="0" lang="en-US" sz="3200" b="0" i="0" u="none" strike="noStrike" kern="1200" cap="none" spc="0" normalizeH="0" noProof="0" dirty="0">
              <a:ln>
                <a:noFill/>
              </a:ln>
              <a:solidFill>
                <a:srgbClr val="4CB748"/>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961045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6563072" cy="1143000"/>
          </a:xfrm>
        </p:spPr>
        <p:txBody>
          <a:bodyPr>
            <a:normAutofit fontScale="90000"/>
          </a:bodyPr>
          <a:lstStyle/>
          <a:p>
            <a:r>
              <a:rPr lang="en-GB" altLang="en-US" sz="4000" dirty="0"/>
              <a:t>How we support sustainability knowledge exchange</a:t>
            </a:r>
            <a:br>
              <a:rPr lang="en-GB" altLang="en-US" sz="4000"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916832"/>
            <a:ext cx="7254255" cy="30011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53136"/>
            <a:ext cx="9144000" cy="1691054"/>
          </a:xfrm>
          <a:prstGeom prst="rect">
            <a:avLst/>
          </a:prstGeom>
        </p:spPr>
      </p:pic>
    </p:spTree>
    <p:extLst>
      <p:ext uri="{BB962C8B-B14F-4D97-AF65-F5344CB8AC3E}">
        <p14:creationId xmlns:p14="http://schemas.microsoft.com/office/powerpoint/2010/main" val="122073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188640"/>
            <a:ext cx="6768752" cy="1143000"/>
          </a:xfrm>
          <a:prstGeom prst="rect">
            <a:avLst/>
          </a:prstGeom>
        </p:spPr>
        <p:txBody>
          <a:bodyPr vert="horz" lIns="91440" tIns="45720" rIns="91440" bIns="45720" rtlCol="0" anchor="ctr">
            <a:noAutofit/>
          </a:bodyPr>
          <a:lstStyle/>
          <a:p>
            <a:pPr lvl="0">
              <a:spcBef>
                <a:spcPct val="0"/>
              </a:spcBef>
            </a:pPr>
            <a:r>
              <a:rPr lang="en-US" sz="3200" dirty="0" smtClean="0">
                <a:solidFill>
                  <a:srgbClr val="8FC736"/>
                </a:solidFill>
                <a:latin typeface="Arial" pitchFamily="34" charset="0"/>
                <a:ea typeface="+mj-ea"/>
                <a:cs typeface="Arial" pitchFamily="34" charset="0"/>
              </a:rPr>
              <a:t>Sustainability Exchange</a:t>
            </a:r>
            <a:endParaRPr kumimoji="0" lang="en-US" sz="3200" b="0" i="0" u="none" strike="noStrike" kern="1200" cap="none" spc="0" normalizeH="0" noProof="0" dirty="0">
              <a:ln>
                <a:noFill/>
              </a:ln>
              <a:solidFill>
                <a:srgbClr val="8FC736"/>
              </a:solidFill>
              <a:effectLst/>
              <a:uLnTx/>
              <a:uFillTx/>
              <a:latin typeface="Arial" pitchFamily="34" charset="0"/>
              <a:ea typeface="+mj-ea"/>
              <a:cs typeface="Arial" pitchFamily="34" charset="0"/>
            </a:endParaRPr>
          </a:p>
        </p:txBody>
      </p:sp>
      <p:sp>
        <p:nvSpPr>
          <p:cNvPr id="5" name="TextBox 4"/>
          <p:cNvSpPr txBox="1"/>
          <p:nvPr/>
        </p:nvSpPr>
        <p:spPr>
          <a:xfrm>
            <a:off x="6300192" y="1484784"/>
            <a:ext cx="2843808" cy="4216539"/>
          </a:xfrm>
          <a:prstGeom prst="rect">
            <a:avLst/>
          </a:prstGeom>
          <a:noFill/>
        </p:spPr>
        <p:txBody>
          <a:bodyPr wrap="square" rtlCol="0">
            <a:spAutoFit/>
          </a:bodyPr>
          <a:lstStyle/>
          <a:p>
            <a:r>
              <a:rPr lang="en-GB" altLang="en-US" sz="2500" dirty="0">
                <a:latin typeface="Arial" pitchFamily="34" charset="0"/>
                <a:cs typeface="Arial" pitchFamily="34" charset="0"/>
              </a:rPr>
              <a:t>The UK’s first centralised information </a:t>
            </a:r>
            <a:r>
              <a:rPr lang="en-GB" altLang="en-US" sz="2500" dirty="0" smtClean="0">
                <a:latin typeface="Arial" pitchFamily="34" charset="0"/>
                <a:cs typeface="Arial" pitchFamily="34" charset="0"/>
              </a:rPr>
              <a:t>portal  for </a:t>
            </a:r>
            <a:r>
              <a:rPr lang="en-GB" altLang="en-US" sz="2500" dirty="0">
                <a:latin typeface="Arial" pitchFamily="34" charset="0"/>
                <a:cs typeface="Arial" pitchFamily="34" charset="0"/>
              </a:rPr>
              <a:t>the sector, sharing a wealth of information, experience and resources that are available to everyone.</a:t>
            </a:r>
          </a:p>
          <a:p>
            <a:endParaRPr lang="en-GB"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56792"/>
            <a:ext cx="5715000" cy="3829050"/>
          </a:xfrm>
          <a:prstGeom prst="rect">
            <a:avLst/>
          </a:prstGeom>
        </p:spPr>
      </p:pic>
      <p:sp>
        <p:nvSpPr>
          <p:cNvPr id="7" name="TextBox 6"/>
          <p:cNvSpPr txBox="1"/>
          <p:nvPr/>
        </p:nvSpPr>
        <p:spPr>
          <a:xfrm>
            <a:off x="251520" y="5517232"/>
            <a:ext cx="8424936" cy="553998"/>
          </a:xfrm>
          <a:prstGeom prst="rect">
            <a:avLst/>
          </a:prstGeom>
          <a:noFill/>
        </p:spPr>
        <p:txBody>
          <a:bodyPr wrap="square" rtlCol="0">
            <a:spAutoFit/>
          </a:bodyPr>
          <a:lstStyle/>
          <a:p>
            <a:r>
              <a:rPr lang="en-GB" sz="3000" dirty="0" smtClean="0">
                <a:solidFill>
                  <a:srgbClr val="8FC736"/>
                </a:solidFill>
                <a:latin typeface="Arial" pitchFamily="34" charset="0"/>
                <a:cs typeface="Arial" pitchFamily="34" charset="0"/>
              </a:rPr>
              <a:t>www.sustainabilityexchange.ac.uk</a:t>
            </a:r>
            <a:endParaRPr lang="en-GB" sz="3000" dirty="0">
              <a:solidFill>
                <a:srgbClr val="8FC736"/>
              </a:solidFill>
              <a:latin typeface="Arial" pitchFamily="34" charset="0"/>
              <a:cs typeface="Arial" pitchFamily="34" charset="0"/>
            </a:endParaRPr>
          </a:p>
        </p:txBody>
      </p:sp>
    </p:spTree>
    <p:extLst>
      <p:ext uri="{BB962C8B-B14F-4D97-AF65-F5344CB8AC3E}">
        <p14:creationId xmlns:p14="http://schemas.microsoft.com/office/powerpoint/2010/main" val="263289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188640"/>
            <a:ext cx="6768752" cy="1143000"/>
          </a:xfrm>
          <a:prstGeom prst="rect">
            <a:avLst/>
          </a:prstGeom>
        </p:spPr>
        <p:txBody>
          <a:bodyPr vert="horz" lIns="91440" tIns="45720" rIns="91440" bIns="45720" rtlCol="0" anchor="ctr">
            <a:noAutofit/>
          </a:bodyPr>
          <a:lstStyle/>
          <a:p>
            <a:pPr lvl="0">
              <a:spcBef>
                <a:spcPct val="0"/>
              </a:spcBef>
            </a:pPr>
            <a:r>
              <a:rPr lang="en-GB" sz="3200" dirty="0" smtClean="0">
                <a:solidFill>
                  <a:srgbClr val="4CB748"/>
                </a:solidFill>
                <a:latin typeface="Arial" pitchFamily="34" charset="0"/>
                <a:ea typeface="+mj-ea"/>
                <a:cs typeface="Arial" pitchFamily="34" charset="0"/>
              </a:rPr>
              <a:t>Sustainability Exchange</a:t>
            </a:r>
            <a:endParaRPr kumimoji="0" lang="en-US" sz="3200" b="0" i="0" u="none" strike="noStrike" kern="1200" cap="none" spc="0" normalizeH="0" noProof="0" dirty="0">
              <a:ln>
                <a:noFill/>
              </a:ln>
              <a:solidFill>
                <a:srgbClr val="4CB748"/>
              </a:solidFill>
              <a:effectLst/>
              <a:uLnTx/>
              <a:uFillTx/>
              <a:latin typeface="Arial" pitchFamily="34" charset="0"/>
              <a:ea typeface="+mj-ea"/>
              <a:cs typeface="Arial" pitchFamily="34" charset="0"/>
            </a:endParaRPr>
          </a:p>
        </p:txBody>
      </p:sp>
      <p:sp>
        <p:nvSpPr>
          <p:cNvPr id="4" name="Content Placeholder 2"/>
          <p:cNvSpPr>
            <a:spLocks noGrp="1"/>
          </p:cNvSpPr>
          <p:nvPr>
            <p:ph idx="1"/>
          </p:nvPr>
        </p:nvSpPr>
        <p:spPr>
          <a:xfrm>
            <a:off x="467544" y="1340768"/>
            <a:ext cx="8229600" cy="4525963"/>
          </a:xfrm>
        </p:spPr>
        <p:txBody>
          <a:bodyPr>
            <a:normAutofit/>
          </a:bodyPr>
          <a:lstStyle/>
          <a:p>
            <a:r>
              <a:rPr lang="en-GB" dirty="0" smtClean="0"/>
              <a:t>Over 1000 active and useful resources</a:t>
            </a:r>
          </a:p>
          <a:p>
            <a:r>
              <a:rPr lang="en-GB" dirty="0" smtClean="0"/>
              <a:t>Resources are searchable and tagged by region, provider, resource type and </a:t>
            </a:r>
            <a:r>
              <a:rPr lang="en-GB" dirty="0" err="1" smtClean="0"/>
              <a:t>LiFE</a:t>
            </a:r>
            <a:r>
              <a:rPr lang="en-GB" dirty="0" smtClean="0"/>
              <a:t> Framework</a:t>
            </a:r>
          </a:p>
          <a:p>
            <a:r>
              <a:rPr lang="en-GB" dirty="0"/>
              <a:t>320+ innovative Green Gown Award projects from </a:t>
            </a:r>
            <a:r>
              <a:rPr lang="en-GB" dirty="0" smtClean="0"/>
              <a:t>2011-2015</a:t>
            </a:r>
          </a:p>
          <a:p>
            <a:r>
              <a:rPr lang="en-GB" dirty="0" smtClean="0"/>
              <a:t>Free for everyone</a:t>
            </a:r>
          </a:p>
        </p:txBody>
      </p:sp>
    </p:spTree>
    <p:extLst>
      <p:ext uri="{BB962C8B-B14F-4D97-AF65-F5344CB8AC3E}">
        <p14:creationId xmlns:p14="http://schemas.microsoft.com/office/powerpoint/2010/main" val="49610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6563072" cy="1143000"/>
          </a:xfrm>
        </p:spPr>
        <p:txBody>
          <a:bodyPr>
            <a:normAutofit/>
          </a:bodyPr>
          <a:lstStyle/>
          <a:p>
            <a:r>
              <a:rPr lang="en-GB" dirty="0" smtClean="0"/>
              <a:t>Sustainability Exchange</a:t>
            </a:r>
            <a:endParaRPr lang="en-GB" dirty="0"/>
          </a:p>
        </p:txBody>
      </p:sp>
      <p:sp>
        <p:nvSpPr>
          <p:cNvPr id="5" name="TextBox 4"/>
          <p:cNvSpPr txBox="1"/>
          <p:nvPr/>
        </p:nvSpPr>
        <p:spPr>
          <a:xfrm>
            <a:off x="5796136" y="1196752"/>
            <a:ext cx="3347864" cy="4708981"/>
          </a:xfrm>
          <a:prstGeom prst="rect">
            <a:avLst/>
          </a:prstGeom>
          <a:noFill/>
        </p:spPr>
        <p:txBody>
          <a:bodyPr wrap="square" rtlCol="0">
            <a:spAutoFit/>
          </a:bodyPr>
          <a:lstStyle/>
          <a:p>
            <a:r>
              <a:rPr lang="en-GB" sz="3000" dirty="0" smtClean="0">
                <a:latin typeface="Arial" pitchFamily="34" charset="0"/>
                <a:cs typeface="Arial" pitchFamily="34" charset="0"/>
              </a:rPr>
              <a:t>Partners have a key role on the Sustainability Exchange by providing specific insight and resources and disseminating good practice to the sector.</a:t>
            </a:r>
            <a:endParaRPr lang="en-GB" sz="3000" dirty="0">
              <a:latin typeface="Arial" pitchFamily="34" charset="0"/>
              <a:cs typeface="Arial" pitchFamily="34" charset="0"/>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32" t="11315" r="26459" b="9375"/>
          <a:stretch/>
        </p:blipFill>
        <p:spPr bwMode="auto">
          <a:xfrm>
            <a:off x="-1" y="1196752"/>
            <a:ext cx="550861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432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188640"/>
            <a:ext cx="6768752" cy="1143000"/>
          </a:xfrm>
          <a:prstGeom prst="rect">
            <a:avLst/>
          </a:prstGeom>
        </p:spPr>
        <p:txBody>
          <a:bodyPr vert="horz" lIns="91440" tIns="45720" rIns="91440" bIns="45720" rtlCol="0" anchor="ctr">
            <a:noAutofit/>
          </a:bodyPr>
          <a:lstStyle/>
          <a:p>
            <a:pPr lvl="0">
              <a:spcBef>
                <a:spcPct val="0"/>
              </a:spcBef>
            </a:pPr>
            <a:r>
              <a:rPr lang="en-US" sz="3200" dirty="0" smtClean="0">
                <a:solidFill>
                  <a:srgbClr val="8FC736"/>
                </a:solidFill>
                <a:latin typeface="Arial" pitchFamily="34" charset="0"/>
                <a:ea typeface="+mj-ea"/>
                <a:cs typeface="Arial" pitchFamily="34" charset="0"/>
              </a:rPr>
              <a:t>Sustainability Exchange</a:t>
            </a:r>
            <a:endParaRPr kumimoji="0" lang="en-US" sz="3200" b="0" i="0" u="none" strike="noStrike" kern="1200" cap="none" spc="0" normalizeH="0" noProof="0" dirty="0">
              <a:ln>
                <a:noFill/>
              </a:ln>
              <a:solidFill>
                <a:srgbClr val="8FC736"/>
              </a:solidFill>
              <a:effectLst/>
              <a:uLnTx/>
              <a:uFillTx/>
              <a:latin typeface="Arial" pitchFamily="34" charset="0"/>
              <a:ea typeface="+mj-ea"/>
              <a:cs typeface="Arial" pitchFamily="34" charset="0"/>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05" t="11207" r="25493" b="40524"/>
          <a:stretch/>
        </p:blipFill>
        <p:spPr bwMode="auto">
          <a:xfrm>
            <a:off x="0" y="1268760"/>
            <a:ext cx="9144000" cy="491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292080" y="2420888"/>
            <a:ext cx="1944216" cy="648072"/>
          </a:xfrm>
          <a:prstGeom prst="ellipse">
            <a:avLst/>
          </a:prstGeom>
          <a:noFill/>
          <a:ln w="38100">
            <a:solidFill>
              <a:srgbClr val="0F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2893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260648"/>
            <a:ext cx="6563072" cy="11430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800" b="0" i="0" u="none" strike="noStrike" kern="1200" cap="none" spc="0" normalizeH="0" baseline="0" noProof="0" dirty="0" smtClean="0">
                <a:ln>
                  <a:noFill/>
                </a:ln>
                <a:solidFill>
                  <a:srgbClr val="0FA79D"/>
                </a:solidFill>
                <a:effectLst/>
                <a:uLnTx/>
                <a:uFillTx/>
                <a:latin typeface="Arial" pitchFamily="34" charset="0"/>
                <a:ea typeface="+mj-ea"/>
                <a:cs typeface="Arial" pitchFamily="34" charset="0"/>
              </a:rPr>
              <a:t>How we support the sector’s achievements</a:t>
            </a:r>
            <a:endParaRPr kumimoji="0" lang="en-GB" sz="3800" b="0" i="0" u="none" strike="noStrike" kern="1200" cap="none" spc="0" normalizeH="0" baseline="0" noProof="0" dirty="0">
              <a:ln>
                <a:noFill/>
              </a:ln>
              <a:solidFill>
                <a:srgbClr val="0FA79D"/>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929978"/>
            <a:ext cx="8218564" cy="2864165"/>
          </a:xfrm>
          <a:prstGeom prst="rect">
            <a:avLst/>
          </a:prstGeom>
        </p:spPr>
      </p:pic>
    </p:spTree>
    <p:extLst>
      <p:ext uri="{BB962C8B-B14F-4D97-AF65-F5344CB8AC3E}">
        <p14:creationId xmlns:p14="http://schemas.microsoft.com/office/powerpoint/2010/main" val="2632893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23528" y="1556792"/>
            <a:ext cx="8229600" cy="4525963"/>
          </a:xfrm>
          <a:prstGeom prst="rect">
            <a:avLst/>
          </a:prstGeom>
        </p:spPr>
        <p:txBody>
          <a:bodyPr vert="horz" lIns="91440" tIns="45720" rIns="91440" bIns="45720" rtlCol="0">
            <a:noAutofit/>
          </a:bodyPr>
          <a:lstStyle/>
          <a:p>
            <a:pPr lvl="0">
              <a:spcBef>
                <a:spcPct val="20000"/>
              </a:spcBef>
              <a:buClr>
                <a:srgbClr val="0FA79D"/>
              </a:buClr>
              <a:buSzPct val="110000"/>
              <a:buFont typeface="Arial" pitchFamily="34" charset="0"/>
              <a:buChar char="•"/>
            </a:pPr>
            <a:r>
              <a:rPr lang="en-GB" sz="2100" dirty="0" smtClean="0">
                <a:latin typeface="Arial" pitchFamily="34" charset="0"/>
                <a:cs typeface="Arial" pitchFamily="34" charset="0"/>
              </a:rPr>
              <a:t> The Green Gown Awards ceremony brings together the leaders, drivers and thinkers of sustainability initiatives within the tertiary education sector.</a:t>
            </a:r>
          </a:p>
          <a:p>
            <a:pPr lvl="0">
              <a:spcBef>
                <a:spcPct val="20000"/>
              </a:spcBef>
              <a:buClr>
                <a:srgbClr val="0FA79D"/>
              </a:buClr>
              <a:buSzPct val="110000"/>
              <a:buFont typeface="Arial" pitchFamily="34" charset="0"/>
              <a:buChar char="•"/>
            </a:pPr>
            <a:r>
              <a:rPr lang="en-GB" sz="2100" dirty="0" smtClean="0">
                <a:latin typeface="Arial" pitchFamily="34" charset="0"/>
                <a:cs typeface="Arial" pitchFamily="34" charset="0"/>
              </a:rPr>
              <a:t> Read about the Finalists’ in this year’s events on the Sustainability Exchange.</a:t>
            </a:r>
          </a:p>
          <a:p>
            <a:pPr lvl="0">
              <a:spcBef>
                <a:spcPct val="20000"/>
              </a:spcBef>
              <a:buClr>
                <a:srgbClr val="0FA79D"/>
              </a:buClr>
              <a:buSzPct val="110000"/>
              <a:buFont typeface="Arial" pitchFamily="34" charset="0"/>
              <a:buChar char="•"/>
            </a:pPr>
            <a:r>
              <a:rPr lang="en-GB" sz="2100" dirty="0" smtClean="0">
                <a:latin typeface="Arial" pitchFamily="34" charset="0"/>
                <a:cs typeface="Arial" pitchFamily="34" charset="0"/>
              </a:rPr>
              <a:t> All dissemination of the winning and highly commended projects will be made available shortly.</a:t>
            </a:r>
          </a:p>
          <a:p>
            <a:pPr lvl="0">
              <a:spcBef>
                <a:spcPct val="20000"/>
              </a:spcBef>
              <a:buClr>
                <a:srgbClr val="0FA79D"/>
              </a:buClr>
              <a:buSzPct val="110000"/>
              <a:buFont typeface="Arial" pitchFamily="34" charset="0"/>
              <a:buChar char="•"/>
            </a:pPr>
            <a:r>
              <a:rPr lang="en-GB" sz="2100" dirty="0" smtClean="0">
                <a:latin typeface="Arial" pitchFamily="34" charset="0"/>
                <a:cs typeface="Arial" pitchFamily="34" charset="0"/>
              </a:rPr>
              <a:t> Think you have what it takes? Apply for next year!</a:t>
            </a:r>
          </a:p>
        </p:txBody>
      </p:sp>
      <p:sp>
        <p:nvSpPr>
          <p:cNvPr id="4" name="Title 1"/>
          <p:cNvSpPr>
            <a:spLocks noGrp="1"/>
          </p:cNvSpPr>
          <p:nvPr>
            <p:ph type="title"/>
          </p:nvPr>
        </p:nvSpPr>
        <p:spPr>
          <a:xfrm>
            <a:off x="457200" y="274638"/>
            <a:ext cx="6563072" cy="1143000"/>
          </a:xfrm>
        </p:spPr>
        <p:txBody>
          <a:bodyPr/>
          <a:lstStyle/>
          <a:p>
            <a:r>
              <a:rPr lang="en-GB" dirty="0" smtClean="0">
                <a:solidFill>
                  <a:srgbClr val="0FA79D"/>
                </a:solidFill>
              </a:rPr>
              <a:t>Green Gown Awards</a:t>
            </a:r>
            <a:endParaRPr lang="en-GB" dirty="0">
              <a:solidFill>
                <a:srgbClr val="0FA79D"/>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371631"/>
            <a:ext cx="3970784" cy="1383816"/>
          </a:xfrm>
          <a:prstGeom prst="rect">
            <a:avLst/>
          </a:prstGeom>
        </p:spPr>
      </p:pic>
    </p:spTree>
    <p:extLst>
      <p:ext uri="{BB962C8B-B14F-4D97-AF65-F5344CB8AC3E}">
        <p14:creationId xmlns:p14="http://schemas.microsoft.com/office/powerpoint/2010/main" val="496104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endParaRPr lang="en-GB"/>
          </a:p>
        </p:txBody>
      </p:sp>
      <p:pic>
        <p:nvPicPr>
          <p:cNvPr id="6" name="Picture 5"/>
          <p:cNvPicPr>
            <a:picLocks noChangeAspect="1"/>
          </p:cNvPicPr>
          <p:nvPr/>
        </p:nvPicPr>
        <p:blipFill>
          <a:blip r:embed="rId2" cstate="print"/>
          <a:stretch>
            <a:fillRect/>
          </a:stretch>
        </p:blipFill>
        <p:spPr>
          <a:xfrm rot="21265996">
            <a:off x="17462" y="1183329"/>
            <a:ext cx="5310187" cy="3683000"/>
          </a:xfrm>
          <a:prstGeom prst="rect">
            <a:avLst/>
          </a:prstGeom>
          <a:ln>
            <a:solidFill>
              <a:schemeClr val="bg1">
                <a:lumMod val="75000"/>
              </a:schemeClr>
            </a:solidFill>
          </a:ln>
        </p:spPr>
      </p:pic>
      <p:pic>
        <p:nvPicPr>
          <p:cNvPr id="7" name="Picture 6"/>
          <p:cNvPicPr>
            <a:picLocks noChangeAspect="1"/>
          </p:cNvPicPr>
          <p:nvPr/>
        </p:nvPicPr>
        <p:blipFill>
          <a:blip r:embed="rId3" cstate="print"/>
          <a:stretch>
            <a:fillRect/>
          </a:stretch>
        </p:blipFill>
        <p:spPr>
          <a:xfrm rot="383664">
            <a:off x="4392612" y="965842"/>
            <a:ext cx="4837112" cy="3352800"/>
          </a:xfrm>
          <a:prstGeom prst="rect">
            <a:avLst/>
          </a:prstGeom>
          <a:ln>
            <a:solidFill>
              <a:schemeClr val="bg1">
                <a:lumMod val="75000"/>
              </a:schemeClr>
            </a:solidFill>
          </a:ln>
        </p:spPr>
      </p:pic>
      <p:pic>
        <p:nvPicPr>
          <p:cNvPr id="8" name="Picture 7"/>
          <p:cNvPicPr>
            <a:picLocks noChangeAspect="1"/>
          </p:cNvPicPr>
          <p:nvPr/>
        </p:nvPicPr>
        <p:blipFill>
          <a:blip r:embed="rId4" cstate="print"/>
          <a:stretch>
            <a:fillRect/>
          </a:stretch>
        </p:blipFill>
        <p:spPr>
          <a:xfrm rot="21256809">
            <a:off x="149882" y="2766239"/>
            <a:ext cx="5018088" cy="3479800"/>
          </a:xfrm>
          <a:prstGeom prst="rect">
            <a:avLst/>
          </a:prstGeom>
          <a:ln>
            <a:solidFill>
              <a:schemeClr val="bg1">
                <a:lumMod val="75000"/>
              </a:schemeClr>
            </a:solidFill>
          </a:ln>
        </p:spPr>
      </p:pic>
      <p:pic>
        <p:nvPicPr>
          <p:cNvPr id="9" name="Picture 8"/>
          <p:cNvPicPr>
            <a:picLocks noChangeAspect="1"/>
          </p:cNvPicPr>
          <p:nvPr/>
        </p:nvPicPr>
        <p:blipFill>
          <a:blip r:embed="rId5" cstate="print"/>
          <a:stretch>
            <a:fillRect/>
          </a:stretch>
        </p:blipFill>
        <p:spPr>
          <a:xfrm rot="421665">
            <a:off x="3208337" y="1575442"/>
            <a:ext cx="5715000" cy="3962400"/>
          </a:xfrm>
          <a:prstGeom prst="rect">
            <a:avLst/>
          </a:prstGeom>
          <a:ln>
            <a:solidFill>
              <a:schemeClr val="bg1">
                <a:lumMod val="65000"/>
              </a:schemeClr>
            </a:solidFill>
          </a:ln>
        </p:spPr>
      </p:pic>
      <p:pic>
        <p:nvPicPr>
          <p:cNvPr id="10" name="Picture 9"/>
          <p:cNvPicPr>
            <a:picLocks noChangeAspect="1"/>
          </p:cNvPicPr>
          <p:nvPr/>
        </p:nvPicPr>
        <p:blipFill>
          <a:blip r:embed="rId6" cstate="print"/>
          <a:stretch>
            <a:fillRect/>
          </a:stretch>
        </p:blipFill>
        <p:spPr>
          <a:xfrm rot="20977824">
            <a:off x="-98191" y="-53774"/>
            <a:ext cx="5105400" cy="3962400"/>
          </a:xfrm>
          <a:prstGeom prst="rect">
            <a:avLst/>
          </a:prstGeom>
          <a:ln>
            <a:solidFill>
              <a:schemeClr val="bg1">
                <a:lumMod val="65000"/>
              </a:schemeClr>
            </a:solidFill>
          </a:ln>
        </p:spPr>
      </p:pic>
      <p:pic>
        <p:nvPicPr>
          <p:cNvPr id="11" name="Picture 10"/>
          <p:cNvPicPr>
            <a:picLocks noChangeAspect="1"/>
          </p:cNvPicPr>
          <p:nvPr/>
        </p:nvPicPr>
        <p:blipFill>
          <a:blip r:embed="rId7" cstate="print"/>
          <a:stretch>
            <a:fillRect/>
          </a:stretch>
        </p:blipFill>
        <p:spPr>
          <a:xfrm rot="333082">
            <a:off x="3494088" y="2684463"/>
            <a:ext cx="5715000" cy="3590925"/>
          </a:xfrm>
          <a:prstGeom prst="rect">
            <a:avLst/>
          </a:prstGeom>
          <a:ln>
            <a:solidFill>
              <a:schemeClr val="bg1">
                <a:lumMod val="65000"/>
              </a:schemeClr>
            </a:solidFill>
          </a:ln>
        </p:spPr>
      </p:pic>
      <p:pic>
        <p:nvPicPr>
          <p:cNvPr id="12" name="Picture 11"/>
          <p:cNvPicPr>
            <a:picLocks noChangeAspect="1"/>
          </p:cNvPicPr>
          <p:nvPr/>
        </p:nvPicPr>
        <p:blipFill>
          <a:blip r:embed="rId8" cstate="print"/>
          <a:stretch>
            <a:fillRect/>
          </a:stretch>
        </p:blipFill>
        <p:spPr>
          <a:xfrm rot="21126223">
            <a:off x="553243" y="1400133"/>
            <a:ext cx="4238625" cy="3962400"/>
          </a:xfrm>
          <a:prstGeom prst="rect">
            <a:avLst/>
          </a:prstGeom>
          <a:ln>
            <a:solidFill>
              <a:schemeClr val="bg1">
                <a:lumMod val="65000"/>
              </a:schemeClr>
            </a:solidFill>
          </a:ln>
        </p:spPr>
      </p:pic>
      <p:pic>
        <p:nvPicPr>
          <p:cNvPr id="13" name="Picture 12"/>
          <p:cNvPicPr>
            <a:picLocks noChangeAspect="1"/>
          </p:cNvPicPr>
          <p:nvPr/>
        </p:nvPicPr>
        <p:blipFill>
          <a:blip r:embed="rId9" cstate="print"/>
          <a:stretch>
            <a:fillRect/>
          </a:stretch>
        </p:blipFill>
        <p:spPr>
          <a:xfrm rot="1469236">
            <a:off x="3811237" y="561819"/>
            <a:ext cx="4238625" cy="3228975"/>
          </a:xfrm>
          <a:prstGeom prst="rect">
            <a:avLst/>
          </a:prstGeom>
          <a:ln>
            <a:solidFill>
              <a:schemeClr val="bg1">
                <a:lumMod val="65000"/>
              </a:schemeClr>
            </a:solidFill>
          </a:ln>
        </p:spPr>
      </p:pic>
      <p:pic>
        <p:nvPicPr>
          <p:cNvPr id="14" name="Picture 13"/>
          <p:cNvPicPr>
            <a:picLocks noChangeAspect="1"/>
          </p:cNvPicPr>
          <p:nvPr/>
        </p:nvPicPr>
        <p:blipFill>
          <a:blip r:embed="rId10" cstate="print"/>
          <a:stretch>
            <a:fillRect/>
          </a:stretch>
        </p:blipFill>
        <p:spPr>
          <a:xfrm>
            <a:off x="1228724" y="1127767"/>
            <a:ext cx="4238625" cy="3228975"/>
          </a:xfrm>
          <a:prstGeom prst="rect">
            <a:avLst/>
          </a:prstGeom>
          <a:ln>
            <a:solidFill>
              <a:schemeClr val="bg1">
                <a:lumMod val="65000"/>
              </a:schemeClr>
            </a:solidFill>
          </a:ln>
        </p:spPr>
      </p:pic>
      <p:pic>
        <p:nvPicPr>
          <p:cNvPr id="15" name="Picture 14"/>
          <p:cNvPicPr>
            <a:picLocks noChangeAspect="1"/>
          </p:cNvPicPr>
          <p:nvPr/>
        </p:nvPicPr>
        <p:blipFill>
          <a:blip r:embed="rId11" cstate="print"/>
          <a:stretch>
            <a:fillRect/>
          </a:stretch>
        </p:blipFill>
        <p:spPr>
          <a:xfrm>
            <a:off x="4052887" y="1448442"/>
            <a:ext cx="4238625" cy="2495550"/>
          </a:xfrm>
          <a:prstGeom prst="rect">
            <a:avLst/>
          </a:prstGeom>
          <a:ln>
            <a:solidFill>
              <a:schemeClr val="bg1">
                <a:lumMod val="65000"/>
              </a:schemeClr>
            </a:solidFill>
          </a:ln>
        </p:spPr>
      </p:pic>
      <p:sp>
        <p:nvSpPr>
          <p:cNvPr id="16" name="TextBox 15"/>
          <p:cNvSpPr txBox="1"/>
          <p:nvPr/>
        </p:nvSpPr>
        <p:spPr>
          <a:xfrm>
            <a:off x="683568" y="2176306"/>
            <a:ext cx="7844860"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7" name="Rectangle 16"/>
          <p:cNvSpPr/>
          <p:nvPr/>
        </p:nvSpPr>
        <p:spPr>
          <a:xfrm>
            <a:off x="-437063" y="3140968"/>
            <a:ext cx="10265268" cy="796955"/>
          </a:xfrm>
          <a:prstGeom prst="rect">
            <a:avLst/>
          </a:prstGeom>
          <a:solidFill>
            <a:srgbClr val="4CB748"/>
          </a:solidFill>
          <a:ln>
            <a:solidFill>
              <a:srgbClr val="4CB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latin typeface="Arial" pitchFamily="34" charset="0"/>
                <a:cs typeface="Arial" pitchFamily="34" charset="0"/>
              </a:rPr>
              <a:t>www.greengownawards.org.uk</a:t>
            </a:r>
            <a:endParaRPr lang="en-GB"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83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2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4000"/>
                            </p:stCondLst>
                            <p:childTnLst>
                              <p:par>
                                <p:cTn id="19" presetID="31" presetClass="entr" presetSubtype="0" fill="hold" nodeType="after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7000"/>
                            </p:stCondLst>
                            <p:childTnLst>
                              <p:par>
                                <p:cTn id="26" presetID="31" presetClass="entr" presetSubtype="0" fill="hold" nodeType="afterEffect">
                                  <p:stCondLst>
                                    <p:cond delay="200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10000"/>
                            </p:stCondLst>
                            <p:childTnLst>
                              <p:par>
                                <p:cTn id="33" presetID="31" presetClass="entr" presetSubtype="0" fill="hold" nodeType="afterEffect">
                                  <p:stCondLst>
                                    <p:cond delay="20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3000"/>
                            </p:stCondLst>
                            <p:childTnLst>
                              <p:par>
                                <p:cTn id="40" presetID="31" presetClass="entr" presetSubtype="0" fill="hold" nodeType="afterEffect">
                                  <p:stCondLst>
                                    <p:cond delay="2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16000"/>
                            </p:stCondLst>
                            <p:childTnLst>
                              <p:par>
                                <p:cTn id="47" presetID="31" presetClass="entr" presetSubtype="0" fill="hold" nodeType="afterEffect">
                                  <p:stCondLst>
                                    <p:cond delay="2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19000"/>
                            </p:stCondLst>
                            <p:childTnLst>
                              <p:par>
                                <p:cTn id="54" presetID="31" presetClass="entr" presetSubtype="0" fill="hold" nodeType="afterEffect">
                                  <p:stCondLst>
                                    <p:cond delay="20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par>
                          <p:cTn id="60" fill="hold">
                            <p:stCondLst>
                              <p:cond delay="22000"/>
                            </p:stCondLst>
                            <p:childTnLst>
                              <p:par>
                                <p:cTn id="61" presetID="31" presetClass="entr" presetSubtype="0" fill="hold" nodeType="afterEffect">
                                  <p:stCondLst>
                                    <p:cond delay="20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childTnLst>
                          </p:cTn>
                        </p:par>
                        <p:par>
                          <p:cTn id="67" fill="hold">
                            <p:stCondLst>
                              <p:cond delay="25000"/>
                            </p:stCondLst>
                            <p:childTnLst>
                              <p:par>
                                <p:cTn id="68" presetID="31" presetClass="entr" presetSubtype="0" fill="hold" nodeType="afterEffect">
                                  <p:stCondLst>
                                    <p:cond delay="20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28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normAutofit/>
          </a:bodyPr>
          <a:lstStyle/>
          <a:p>
            <a:pPr marL="0" indent="0">
              <a:buNone/>
            </a:pPr>
            <a:r>
              <a:rPr lang="en-GB" sz="3600" dirty="0" smtClean="0"/>
              <a:t>The Environmental Association for Universities and Colleges (EAUC) is a not-for-profit charity with a membership of over 200 universities and colleges, supporting sustainability within the UK tertiary education sector.</a:t>
            </a:r>
            <a:r>
              <a:rPr lang="en-GB" sz="3600" dirty="0" smtClean="0">
                <a:solidFill>
                  <a:srgbClr val="8FC736"/>
                </a:solidFill>
              </a:rPr>
              <a:t> </a:t>
            </a:r>
            <a:endParaRPr lang="en-GB" sz="3600" dirty="0">
              <a:solidFill>
                <a:srgbClr val="8FC736"/>
              </a:solidFill>
            </a:endParaRPr>
          </a:p>
        </p:txBody>
      </p:sp>
    </p:spTree>
    <p:extLst>
      <p:ext uri="{BB962C8B-B14F-4D97-AF65-F5344CB8AC3E}">
        <p14:creationId xmlns:p14="http://schemas.microsoft.com/office/powerpoint/2010/main" val="496104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Further Information</a:t>
            </a:r>
            <a:endParaRPr lang="en-GB" dirty="0"/>
          </a:p>
        </p:txBody>
      </p:sp>
      <p:sp>
        <p:nvSpPr>
          <p:cNvPr id="6" name="Content Placeholder 2"/>
          <p:cNvSpPr txBox="1">
            <a:spLocks/>
          </p:cNvSpPr>
          <p:nvPr/>
        </p:nvSpPr>
        <p:spPr>
          <a:xfrm>
            <a:off x="323528" y="1556792"/>
            <a:ext cx="8229600" cy="4525963"/>
          </a:xfrm>
          <a:prstGeom prst="rect">
            <a:avLst/>
          </a:prstGeom>
        </p:spPr>
        <p:txBody>
          <a:bodyPr vert="horz" lIns="91440" tIns="45720" rIns="91440" bIns="45720" rtlCol="0">
            <a:noAutofit/>
          </a:bodyPr>
          <a:lstStyle/>
          <a:p>
            <a:pPr lvl="0">
              <a:spcBef>
                <a:spcPct val="20000"/>
              </a:spcBef>
              <a:buClr>
                <a:srgbClr val="0FA79D"/>
              </a:buClr>
              <a:buSzPct val="110000"/>
            </a:pPr>
            <a:r>
              <a:rPr lang="en-GB" sz="3600" dirty="0" smtClean="0">
                <a:latin typeface="Arial" pitchFamily="34" charset="0"/>
                <a:cs typeface="Arial" pitchFamily="34" charset="0"/>
              </a:rPr>
              <a:t>If you have any questions please contact us at:</a:t>
            </a:r>
          </a:p>
          <a:p>
            <a:pPr lvl="0">
              <a:spcBef>
                <a:spcPct val="20000"/>
              </a:spcBef>
              <a:buClr>
                <a:srgbClr val="0FA79D"/>
              </a:buClr>
              <a:buSzPct val="110000"/>
            </a:pPr>
            <a:r>
              <a:rPr lang="en-GB" sz="3600" dirty="0" smtClean="0">
                <a:latin typeface="Arial" pitchFamily="34" charset="0"/>
                <a:cs typeface="Arial" pitchFamily="34" charset="0"/>
              </a:rPr>
              <a:t>info@eauc.org.uk </a:t>
            </a:r>
          </a:p>
          <a:p>
            <a:pPr lvl="0">
              <a:spcBef>
                <a:spcPct val="20000"/>
              </a:spcBef>
              <a:buClr>
                <a:srgbClr val="0FA79D"/>
              </a:buClr>
              <a:buSzPct val="110000"/>
            </a:pPr>
            <a:r>
              <a:rPr lang="en-GB" sz="3600" dirty="0" smtClean="0">
                <a:latin typeface="Arial" pitchFamily="34" charset="0"/>
                <a:cs typeface="Arial" pitchFamily="34" charset="0"/>
              </a:rPr>
              <a:t>01242 71 4321</a:t>
            </a:r>
          </a:p>
        </p:txBody>
      </p:sp>
    </p:spTree>
    <p:extLst>
      <p:ext uri="{BB962C8B-B14F-4D97-AF65-F5344CB8AC3E}">
        <p14:creationId xmlns:p14="http://schemas.microsoft.com/office/powerpoint/2010/main" val="2097432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768752" cy="1143000"/>
          </a:xfrm>
        </p:spPr>
        <p:txBody>
          <a:bodyPr>
            <a:noAutofit/>
          </a:bodyPr>
          <a:lstStyle/>
          <a:p>
            <a:r>
              <a:rPr lang="en-US" sz="3200" dirty="0" smtClean="0"/>
              <a:t>How we can support you</a:t>
            </a:r>
            <a:endParaRPr lang="en-US" sz="3200" dirty="0"/>
          </a:p>
        </p:txBody>
      </p:sp>
      <p:sp>
        <p:nvSpPr>
          <p:cNvPr id="3" name="Content Placeholder 2"/>
          <p:cNvSpPr>
            <a:spLocks noGrp="1"/>
          </p:cNvSpPr>
          <p:nvPr>
            <p:ph idx="1"/>
          </p:nvPr>
        </p:nvSpPr>
        <p:spPr>
          <a:xfrm>
            <a:off x="323528" y="1556792"/>
            <a:ext cx="8229600" cy="4525963"/>
          </a:xfrm>
        </p:spPr>
        <p:txBody>
          <a:bodyPr>
            <a:normAutofit fontScale="85000" lnSpcReduction="20000"/>
          </a:bodyPr>
          <a:lstStyle/>
          <a:p>
            <a:pPr>
              <a:buFontTx/>
              <a:buChar char="•"/>
            </a:pPr>
            <a:r>
              <a:rPr lang="en-GB" altLang="en-US" dirty="0"/>
              <a:t>A network of over </a:t>
            </a:r>
            <a:r>
              <a:rPr lang="en-GB" altLang="en-US" dirty="0" smtClean="0"/>
              <a:t>6,000 </a:t>
            </a:r>
            <a:r>
              <a:rPr lang="en-GB" altLang="en-US" dirty="0"/>
              <a:t>peers </a:t>
            </a:r>
          </a:p>
          <a:p>
            <a:pPr>
              <a:buFontTx/>
              <a:buChar char="•"/>
            </a:pPr>
            <a:r>
              <a:rPr lang="en-GB" altLang="en-US" dirty="0"/>
              <a:t>One cohesive voice – stronger presence</a:t>
            </a:r>
          </a:p>
          <a:p>
            <a:pPr>
              <a:buFontTx/>
              <a:buChar char="•"/>
            </a:pPr>
            <a:r>
              <a:rPr lang="en-GB" altLang="en-US" dirty="0"/>
              <a:t>Representation via consultations, policy and lobbying</a:t>
            </a:r>
          </a:p>
          <a:p>
            <a:pPr>
              <a:buFontTx/>
              <a:buChar char="•"/>
            </a:pPr>
            <a:r>
              <a:rPr lang="en-GB" altLang="en-US" dirty="0"/>
              <a:t>Regular and relevant sector news brought directly to you </a:t>
            </a:r>
          </a:p>
          <a:p>
            <a:pPr>
              <a:buFontTx/>
              <a:buChar char="•"/>
            </a:pPr>
            <a:r>
              <a:rPr lang="en-GB" altLang="en-US" dirty="0"/>
              <a:t>Networking - Communities of Practice, </a:t>
            </a:r>
            <a:r>
              <a:rPr lang="en-GB" altLang="en-US" dirty="0" smtClean="0"/>
              <a:t>regional/branch </a:t>
            </a:r>
            <a:r>
              <a:rPr lang="en-GB" altLang="en-US" dirty="0"/>
              <a:t>groups and online networks</a:t>
            </a:r>
          </a:p>
          <a:p>
            <a:pPr>
              <a:buFontTx/>
              <a:buChar char="•"/>
            </a:pPr>
            <a:r>
              <a:rPr lang="en-GB" altLang="en-US" dirty="0" smtClean="0"/>
              <a:t>CPD - Annual </a:t>
            </a:r>
            <a:r>
              <a:rPr lang="en-GB" altLang="en-US" dirty="0"/>
              <a:t>Conference, face to face and online </a:t>
            </a:r>
            <a:r>
              <a:rPr lang="en-GB" altLang="en-US" dirty="0" smtClean="0"/>
              <a:t>events (webinars)</a:t>
            </a:r>
          </a:p>
          <a:p>
            <a:pPr>
              <a:buFontTx/>
              <a:buChar char="•"/>
            </a:pPr>
            <a:r>
              <a:rPr lang="en-GB" altLang="en-US" dirty="0" smtClean="0"/>
              <a:t>Resources! Sustainability Exchange</a:t>
            </a:r>
          </a:p>
        </p:txBody>
      </p:sp>
    </p:spTree>
    <p:extLst>
      <p:ext uri="{BB962C8B-B14F-4D97-AF65-F5344CB8AC3E}">
        <p14:creationId xmlns:p14="http://schemas.microsoft.com/office/powerpoint/2010/main" val="267030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1556792"/>
            <a:ext cx="8229600" cy="4525963"/>
          </a:xfrm>
          <a:prstGeom prst="rect">
            <a:avLst/>
          </a:prstGeom>
        </p:spPr>
        <p:txBody>
          <a:bodyPr vert="horz" lIns="91440" tIns="45720" rIns="91440" bIns="45720" rtlCol="0">
            <a:normAutofit/>
          </a:bodyPr>
          <a:lstStyle/>
          <a:p>
            <a:pPr lvl="0">
              <a:spcBef>
                <a:spcPct val="20000"/>
              </a:spcBef>
              <a:buClr>
                <a:srgbClr val="0FA79D"/>
              </a:buClr>
              <a:buSzPct val="110000"/>
            </a:pPr>
            <a:r>
              <a:rPr lang="en-GB" sz="2100" dirty="0" smtClean="0">
                <a:solidFill>
                  <a:srgbClr val="0FA79D"/>
                </a:solidFill>
                <a:latin typeface="Arial" pitchFamily="34" charset="0"/>
                <a:cs typeface="Arial" pitchFamily="34" charset="0"/>
              </a:rPr>
              <a:t>The EAUC provides the training and knowledge your staff require to embed sustainability within your institution. The EAUC is the only organisation that provides specific support, tools and training that is aimed at staff within tertiary education related to sustainability:</a:t>
            </a:r>
          </a:p>
          <a:p>
            <a:pPr lvl="0">
              <a:spcBef>
                <a:spcPct val="20000"/>
              </a:spcBef>
              <a:buClr>
                <a:srgbClr val="0FA79D"/>
              </a:buClr>
              <a:buSzPct val="110000"/>
            </a:pPr>
            <a:endParaRPr lang="en-GB" sz="2100" dirty="0" smtClean="0">
              <a:solidFill>
                <a:srgbClr val="0FA79D"/>
              </a:solidFill>
              <a:latin typeface="Arial" pitchFamily="34" charset="0"/>
              <a:cs typeface="Arial" pitchFamily="34" charset="0"/>
            </a:endParaRPr>
          </a:p>
          <a:p>
            <a:pPr lvl="0">
              <a:spcBef>
                <a:spcPct val="20000"/>
              </a:spcBef>
              <a:buClr>
                <a:srgbClr val="0FA79D"/>
              </a:buClr>
              <a:buSzPct val="110000"/>
              <a:buFont typeface="Arial" pitchFamily="34" charset="0"/>
              <a:buChar char="•"/>
            </a:pPr>
            <a:r>
              <a:rPr lang="en-GB" sz="2100" dirty="0" smtClean="0">
                <a:latin typeface="Arial" pitchFamily="34" charset="0"/>
                <a:cs typeface="Arial" pitchFamily="34" charset="0"/>
              </a:rPr>
              <a:t> We work closely with accreditation bodies such as CIWM and IEMA to provide sector-specific accredited courses for professionals. </a:t>
            </a:r>
          </a:p>
          <a:p>
            <a:pPr lvl="0">
              <a:spcBef>
                <a:spcPct val="20000"/>
              </a:spcBef>
              <a:buClr>
                <a:srgbClr val="0FA79D"/>
              </a:buClr>
              <a:buSzPct val="110000"/>
              <a:buFont typeface="Arial" pitchFamily="34" charset="0"/>
              <a:buChar char="•"/>
            </a:pPr>
            <a:r>
              <a:rPr lang="en-GB" sz="2100" dirty="0" smtClean="0">
                <a:latin typeface="Arial" pitchFamily="34" charset="0"/>
                <a:cs typeface="Arial" pitchFamily="34" charset="0"/>
              </a:rPr>
              <a:t> We provide a sustainability </a:t>
            </a:r>
            <a:r>
              <a:rPr lang="en-GB" sz="2100" dirty="0" err="1" smtClean="0">
                <a:latin typeface="Arial" pitchFamily="34" charset="0"/>
                <a:cs typeface="Arial" pitchFamily="34" charset="0"/>
              </a:rPr>
              <a:t>elearning</a:t>
            </a:r>
            <a:r>
              <a:rPr lang="en-GB" sz="2100" dirty="0" smtClean="0">
                <a:latin typeface="Arial" pitchFamily="34" charset="0"/>
                <a:cs typeface="Arial" pitchFamily="34" charset="0"/>
              </a:rPr>
              <a:t> module which is free to EAUC members. The free </a:t>
            </a:r>
            <a:r>
              <a:rPr lang="en-GB" sz="2100" dirty="0" err="1" smtClean="0">
                <a:latin typeface="Arial" pitchFamily="34" charset="0"/>
                <a:cs typeface="Arial" pitchFamily="34" charset="0"/>
              </a:rPr>
              <a:t>elearning</a:t>
            </a:r>
            <a:r>
              <a:rPr lang="en-GB" sz="2100" dirty="0" smtClean="0">
                <a:latin typeface="Arial" pitchFamily="34" charset="0"/>
                <a:cs typeface="Arial" pitchFamily="34" charset="0"/>
              </a:rPr>
              <a:t> module is a 20 minute 'introduction to sustainability' and is only available to EAUC members. It is generic to cover all universities and colleges within the UK.</a:t>
            </a:r>
          </a:p>
        </p:txBody>
      </p:sp>
      <p:sp>
        <p:nvSpPr>
          <p:cNvPr id="4" name="Title 1"/>
          <p:cNvSpPr txBox="1">
            <a:spLocks/>
          </p:cNvSpPr>
          <p:nvPr/>
        </p:nvSpPr>
        <p:spPr>
          <a:xfrm>
            <a:off x="251520" y="188640"/>
            <a:ext cx="6768752" cy="1143000"/>
          </a:xfrm>
          <a:prstGeom prst="rect">
            <a:avLst/>
          </a:prstGeom>
        </p:spPr>
        <p:txBody>
          <a:bodyPr vert="horz" lIns="91440" tIns="45720" rIns="91440" bIns="45720" rtlCol="0" anchor="ctr">
            <a:noAutofit/>
          </a:bodyPr>
          <a:lstStyle/>
          <a:p>
            <a:pPr lvl="0">
              <a:spcBef>
                <a:spcPct val="0"/>
              </a:spcBef>
            </a:pPr>
            <a:r>
              <a:rPr lang="en-GB" sz="3200" dirty="0" smtClean="0">
                <a:solidFill>
                  <a:srgbClr val="8FC736"/>
                </a:solidFill>
                <a:latin typeface="Arial" pitchFamily="34" charset="0"/>
                <a:ea typeface="+mj-ea"/>
                <a:cs typeface="Arial" pitchFamily="34" charset="0"/>
              </a:rPr>
              <a:t>Tools from the EAUC</a:t>
            </a:r>
            <a:endParaRPr kumimoji="0" lang="en-US" sz="3200" b="0" i="0" u="none" strike="noStrike" kern="1200" cap="none" spc="0" normalizeH="0" noProof="0" dirty="0">
              <a:ln>
                <a:noFill/>
              </a:ln>
              <a:solidFill>
                <a:srgbClr val="8FC736"/>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632893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0"/>
            <a:ext cx="6768752" cy="1143000"/>
          </a:xfrm>
          <a:prstGeom prst="rect">
            <a:avLst/>
          </a:prstGeom>
        </p:spPr>
        <p:txBody>
          <a:bodyPr vert="horz" lIns="91440" tIns="45720" rIns="91440" bIns="45720" rtlCol="0" anchor="ctr">
            <a:noAutofit/>
          </a:bodyPr>
          <a:lstStyle/>
          <a:p>
            <a:pPr lvl="0">
              <a:spcBef>
                <a:spcPct val="0"/>
              </a:spcBef>
            </a:pPr>
            <a:r>
              <a:rPr lang="en-US" sz="3200" dirty="0" smtClean="0">
                <a:solidFill>
                  <a:srgbClr val="4CB748"/>
                </a:solidFill>
                <a:latin typeface="Arial" pitchFamily="34" charset="0"/>
                <a:ea typeface="+mj-ea"/>
                <a:cs typeface="Arial" pitchFamily="34" charset="0"/>
              </a:rPr>
              <a:t>Sustainability e-learning module</a:t>
            </a:r>
            <a:endParaRPr kumimoji="0" lang="en-US" sz="3200" b="0" i="0" u="none" strike="noStrike" kern="1200" cap="none" spc="0" normalizeH="0" noProof="0" dirty="0">
              <a:ln>
                <a:noFill/>
              </a:ln>
              <a:solidFill>
                <a:srgbClr val="4CB748"/>
              </a:solidFill>
              <a:effectLst/>
              <a:uLnTx/>
              <a:uFillTx/>
              <a:latin typeface="Arial" pitchFamily="34" charset="0"/>
              <a:ea typeface="+mj-ea"/>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5333" r="23080" b="31961"/>
          <a:stretch>
            <a:fillRect/>
          </a:stretch>
        </p:blipFill>
        <p:spPr bwMode="auto">
          <a:xfrm>
            <a:off x="3923928" y="1052736"/>
            <a:ext cx="5060151" cy="3299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t="4950" r="22813" b="31897"/>
          <a:stretch>
            <a:fillRect/>
          </a:stretch>
        </p:blipFill>
        <p:spPr bwMode="auto">
          <a:xfrm>
            <a:off x="-972616" y="1484784"/>
            <a:ext cx="5101628" cy="33401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4" cstate="print"/>
          <a:srcRect l="2" t="5005" r="22988" b="31642"/>
          <a:stretch/>
        </p:blipFill>
        <p:spPr bwMode="auto">
          <a:xfrm>
            <a:off x="3261242" y="2276872"/>
            <a:ext cx="5873249" cy="3864688"/>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79512" y="4209216"/>
            <a:ext cx="2880320" cy="1812072"/>
          </a:xfrm>
          <a:prstGeom prst="roundRect">
            <a:avLst/>
          </a:prstGeom>
          <a:solidFill>
            <a:srgbClr val="0FA79D"/>
          </a:solidFill>
          <a:ln>
            <a:solidFill>
              <a:srgbClr val="0F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bg1"/>
                </a:solidFill>
                <a:latin typeface="Arial" pitchFamily="34" charset="0"/>
                <a:cs typeface="Arial" pitchFamily="34" charset="0"/>
              </a:rPr>
              <a:t>Free to EAUC Members – worth up to £7,500</a:t>
            </a:r>
            <a:endParaRPr lang="en-GB"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610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31"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768752" cy="1143000"/>
          </a:xfrm>
        </p:spPr>
        <p:txBody>
          <a:bodyPr>
            <a:noAutofit/>
          </a:bodyPr>
          <a:lstStyle/>
          <a:p>
            <a:r>
              <a:rPr lang="en-US" sz="3200" dirty="0" smtClean="0"/>
              <a:t>How our Tools Help You</a:t>
            </a:r>
            <a:endParaRPr lang="en-US" sz="3200" dirty="0"/>
          </a:p>
        </p:txBody>
      </p:sp>
      <p:sp>
        <p:nvSpPr>
          <p:cNvPr id="5" name="Content Placeholder 2"/>
          <p:cNvSpPr txBox="1">
            <a:spLocks/>
          </p:cNvSpPr>
          <p:nvPr/>
        </p:nvSpPr>
        <p:spPr>
          <a:xfrm>
            <a:off x="323528" y="1412776"/>
            <a:ext cx="8229600" cy="4525963"/>
          </a:xfrm>
          <a:prstGeom prst="rect">
            <a:avLst/>
          </a:prstGeom>
        </p:spPr>
        <p:txBody>
          <a:bodyPr vert="horz" lIns="91440" tIns="45720" rIns="91440" bIns="45720" rtlCol="0">
            <a:noAutofit/>
          </a:bodyPr>
          <a:lstStyle/>
          <a:p>
            <a:pPr lvl="0">
              <a:spcBef>
                <a:spcPct val="20000"/>
              </a:spcBef>
              <a:buClr>
                <a:srgbClr val="0FA79D"/>
              </a:buClr>
              <a:buSzPct val="110000"/>
            </a:pPr>
            <a:r>
              <a:rPr lang="en-GB" sz="2800" dirty="0" smtClean="0">
                <a:solidFill>
                  <a:srgbClr val="0FA79D"/>
                </a:solidFill>
                <a:latin typeface="Arial" pitchFamily="34" charset="0"/>
                <a:cs typeface="Arial" pitchFamily="34" charset="0"/>
              </a:rPr>
              <a:t>By ensuring your staff and students have the skills, knowledge and tools they need to engage with sustainability issues, your institution will:</a:t>
            </a:r>
          </a:p>
          <a:p>
            <a:pPr lvl="0">
              <a:spcBef>
                <a:spcPct val="20000"/>
              </a:spcBef>
              <a:buClr>
                <a:srgbClr val="0FA79D"/>
              </a:buClr>
              <a:buSzPct val="110000"/>
            </a:pPr>
            <a:endParaRPr lang="en-GB" sz="2800" dirty="0" smtClean="0">
              <a:solidFill>
                <a:srgbClr val="0FA79D"/>
              </a:solidFill>
              <a:latin typeface="Arial" pitchFamily="34" charset="0"/>
              <a:cs typeface="Arial" pitchFamily="34" charset="0"/>
            </a:endParaRPr>
          </a:p>
          <a:p>
            <a:pPr lvl="0">
              <a:spcBef>
                <a:spcPct val="20000"/>
              </a:spcBef>
              <a:buClr>
                <a:srgbClr val="0FA79D"/>
              </a:buClr>
              <a:buSzPct val="110000"/>
              <a:buFont typeface="Arial" pitchFamily="34" charset="0"/>
              <a:buChar char="•"/>
            </a:pPr>
            <a:r>
              <a:rPr lang="en-GB" sz="2800" dirty="0" smtClean="0">
                <a:latin typeface="Arial" pitchFamily="34" charset="0"/>
                <a:cs typeface="Arial" pitchFamily="34" charset="0"/>
              </a:rPr>
              <a:t> Reduce costs </a:t>
            </a:r>
          </a:p>
          <a:p>
            <a:pPr lvl="0">
              <a:spcBef>
                <a:spcPct val="20000"/>
              </a:spcBef>
              <a:buClr>
                <a:srgbClr val="0FA79D"/>
              </a:buClr>
              <a:buSzPct val="110000"/>
              <a:buFont typeface="Arial" pitchFamily="34" charset="0"/>
              <a:buChar char="•"/>
            </a:pPr>
            <a:r>
              <a:rPr lang="en-GB" sz="2800" dirty="0" smtClean="0">
                <a:latin typeface="Arial" pitchFamily="34" charset="0"/>
                <a:cs typeface="Arial" pitchFamily="34" charset="0"/>
              </a:rPr>
              <a:t> Save </a:t>
            </a:r>
          </a:p>
          <a:p>
            <a:pPr lvl="0">
              <a:spcBef>
                <a:spcPct val="20000"/>
              </a:spcBef>
              <a:buClr>
                <a:srgbClr val="0FA79D"/>
              </a:buClr>
              <a:buSzPct val="110000"/>
              <a:buFont typeface="Arial" pitchFamily="34" charset="0"/>
              <a:buChar char="•"/>
            </a:pPr>
            <a:r>
              <a:rPr lang="en-GB" sz="2800" dirty="0" smtClean="0">
                <a:latin typeface="Arial" pitchFamily="34" charset="0"/>
                <a:cs typeface="Arial" pitchFamily="34" charset="0"/>
              </a:rPr>
              <a:t> Engage staff and students </a:t>
            </a:r>
          </a:p>
        </p:txBody>
      </p:sp>
    </p:spTree>
    <p:extLst>
      <p:ext uri="{BB962C8B-B14F-4D97-AF65-F5344CB8AC3E}">
        <p14:creationId xmlns:p14="http://schemas.microsoft.com/office/powerpoint/2010/main" val="2670307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2656" y="1628800"/>
            <a:ext cx="6562725" cy="1143000"/>
          </a:xfrm>
        </p:spPr>
        <p:txBody>
          <a:bodyPr/>
          <a:lstStyle/>
          <a:p>
            <a:r>
              <a:rPr lang="en-GB" dirty="0" smtClean="0">
                <a:solidFill>
                  <a:srgbClr val="C00000"/>
                </a:solidFill>
                <a:latin typeface="Arial" pitchFamily="34" charset="0"/>
                <a:cs typeface="Arial" pitchFamily="34" charset="0"/>
              </a:rPr>
              <a:t>What is </a:t>
            </a:r>
            <a:r>
              <a:rPr lang="en-GB" dirty="0" err="1" smtClean="0">
                <a:solidFill>
                  <a:srgbClr val="C00000"/>
                </a:solidFill>
                <a:latin typeface="Arial" pitchFamily="34" charset="0"/>
                <a:cs typeface="Arial" pitchFamily="34" charset="0"/>
              </a:rPr>
              <a:t>LiFE</a:t>
            </a:r>
            <a:r>
              <a:rPr lang="en-GB" dirty="0" smtClean="0">
                <a:solidFill>
                  <a:srgbClr val="C00000"/>
                </a:solidFill>
                <a:latin typeface="Arial" pitchFamily="34" charset="0"/>
                <a:cs typeface="Arial" pitchFamily="34" charset="0"/>
              </a:rPr>
              <a:t>?</a:t>
            </a:r>
            <a:endParaRPr lang="en-GB" dirty="0">
              <a:solidFill>
                <a:srgbClr val="C00000"/>
              </a:solidFill>
              <a:latin typeface="Arial" pitchFamily="34" charset="0"/>
              <a:cs typeface="Arial" pitchFamily="34" charset="0"/>
            </a:endParaRPr>
          </a:p>
        </p:txBody>
      </p:sp>
      <p:sp>
        <p:nvSpPr>
          <p:cNvPr id="3" name="Content Placeholder 2"/>
          <p:cNvSpPr>
            <a:spLocks noGrp="1"/>
          </p:cNvSpPr>
          <p:nvPr>
            <p:ph idx="4294967295"/>
          </p:nvPr>
        </p:nvSpPr>
        <p:spPr>
          <a:xfrm>
            <a:off x="251520" y="2692400"/>
            <a:ext cx="5051425" cy="4165600"/>
          </a:xfrm>
        </p:spPr>
        <p:txBody>
          <a:bodyPr>
            <a:normAutofit/>
          </a:bodyPr>
          <a:lstStyle/>
          <a:p>
            <a:pPr marL="0" lvl="3">
              <a:spcBef>
                <a:spcPct val="0"/>
              </a:spcBef>
              <a:buNone/>
            </a:pPr>
            <a:r>
              <a:rPr lang="en-GB" altLang="en-US" sz="2800" dirty="0" err="1" smtClean="0">
                <a:solidFill>
                  <a:srgbClr val="A40800"/>
                </a:solidFill>
                <a:latin typeface="Arial" pitchFamily="34" charset="0"/>
                <a:cs typeface="Arial" pitchFamily="34" charset="0"/>
                <a:sym typeface="Helvetica Neue Light"/>
              </a:rPr>
              <a:t>LiFE</a:t>
            </a:r>
            <a:r>
              <a:rPr lang="en-GB" altLang="en-US" sz="2800" dirty="0" smtClean="0">
                <a:solidFill>
                  <a:srgbClr val="A40800"/>
                </a:solidFill>
                <a:latin typeface="Arial" pitchFamily="34" charset="0"/>
                <a:cs typeface="Arial" pitchFamily="34" charset="0"/>
                <a:sym typeface="Helvetica Neue Light"/>
              </a:rPr>
              <a:t> is a </a:t>
            </a:r>
            <a:r>
              <a:rPr lang="en-GB" altLang="en-US" sz="2800" b="1" dirty="0" smtClean="0">
                <a:solidFill>
                  <a:srgbClr val="A40800"/>
                </a:solidFill>
                <a:latin typeface="Arial" pitchFamily="34" charset="0"/>
                <a:cs typeface="Arial" pitchFamily="34" charset="0"/>
                <a:sym typeface="Helvetica Neue Light"/>
              </a:rPr>
              <a:t>planning and self-assessment tool</a:t>
            </a:r>
            <a:r>
              <a:rPr lang="en-GB" altLang="en-US" sz="2800" dirty="0" smtClean="0">
                <a:solidFill>
                  <a:srgbClr val="A40800"/>
                </a:solidFill>
                <a:latin typeface="Arial" pitchFamily="34" charset="0"/>
                <a:cs typeface="Arial" pitchFamily="34" charset="0"/>
                <a:sym typeface="Helvetica Neue Light"/>
              </a:rPr>
              <a:t> specifically for colleges and universities to improve social responsibility and environmental performance through a whole institution approach.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36" t="7476" r="6316" b="7835"/>
          <a:stretch/>
        </p:blipFill>
        <p:spPr>
          <a:xfrm>
            <a:off x="5148064" y="1556792"/>
            <a:ext cx="3895531" cy="2719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txBox="1">
            <a:spLocks/>
          </p:cNvSpPr>
          <p:nvPr/>
        </p:nvSpPr>
        <p:spPr>
          <a:xfrm>
            <a:off x="2627784" y="260648"/>
            <a:ext cx="6768752" cy="1143000"/>
          </a:xfrm>
          <a:prstGeom prst="rect">
            <a:avLst/>
          </a:prstGeom>
        </p:spPr>
        <p:txBody>
          <a:bodyPr vert="horz" lIns="91440" tIns="45720" rIns="91440" bIns="45720" rtlCol="0" anchor="ctr">
            <a:noAutofit/>
          </a:bodyPr>
          <a:lstStyle/>
          <a:p>
            <a:pPr lvl="0">
              <a:spcBef>
                <a:spcPct val="0"/>
              </a:spcBef>
            </a:pPr>
            <a:r>
              <a:rPr lang="en-GB" altLang="en-US" sz="3200" dirty="0" smtClean="0">
                <a:solidFill>
                  <a:srgbClr val="A40800"/>
                </a:solidFill>
                <a:latin typeface="Arial" pitchFamily="34" charset="0"/>
                <a:cs typeface="Arial" pitchFamily="34" charset="0"/>
                <a:sym typeface="Helvetica Neue Light"/>
              </a:rPr>
              <a:t>Let’s talk about </a:t>
            </a:r>
            <a:r>
              <a:rPr lang="en-GB" altLang="en-US" sz="3200" dirty="0" err="1" smtClean="0">
                <a:solidFill>
                  <a:srgbClr val="A40800"/>
                </a:solidFill>
                <a:latin typeface="Arial" pitchFamily="34" charset="0"/>
                <a:cs typeface="Arial" pitchFamily="34" charset="0"/>
                <a:sym typeface="Helvetica Neue Light"/>
              </a:rPr>
              <a:t>LiFE</a:t>
            </a:r>
            <a:endParaRPr kumimoji="0" lang="en-US" sz="3200" b="0" i="0" u="none" strike="noStrike" kern="1200" cap="none" spc="0" normalizeH="0" noProof="0" dirty="0">
              <a:ln>
                <a:noFill/>
              </a:ln>
              <a:solidFill>
                <a:srgbClr val="4CB748"/>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64475292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BE082E"/>
                </a:solidFill>
                <a:latin typeface="Arial" pitchFamily="34" charset="0"/>
                <a:cs typeface="Arial" pitchFamily="34" charset="0"/>
              </a:rPr>
              <a:t>Self-Assessment</a:t>
            </a:r>
            <a:endParaRPr lang="en-GB" dirty="0">
              <a:solidFill>
                <a:srgbClr val="BE082E"/>
              </a:solidFill>
              <a:latin typeface="Arial" pitchFamily="34" charset="0"/>
              <a:cs typeface="Arial" pitchFamily="34" charset="0"/>
            </a:endParaRPr>
          </a:p>
        </p:txBody>
      </p:sp>
      <p:sp>
        <p:nvSpPr>
          <p:cNvPr id="3" name="Content Placeholder 2"/>
          <p:cNvSpPr>
            <a:spLocks noGrp="1"/>
          </p:cNvSpPr>
          <p:nvPr>
            <p:ph idx="1"/>
          </p:nvPr>
        </p:nvSpPr>
        <p:spPr>
          <a:xfrm>
            <a:off x="457200" y="1600200"/>
            <a:ext cx="7211144" cy="4525963"/>
          </a:xfrm>
        </p:spPr>
        <p:txBody>
          <a:bodyPr>
            <a:normAutofit/>
          </a:bodyPr>
          <a:lstStyle/>
          <a:p>
            <a:pPr>
              <a:buBlip>
                <a:blip r:embed="rId3"/>
              </a:buBlip>
            </a:pPr>
            <a:r>
              <a:rPr lang="en-GB" dirty="0">
                <a:latin typeface="Arial" pitchFamily="34" charset="0"/>
                <a:cs typeface="Arial" pitchFamily="34" charset="0"/>
              </a:rPr>
              <a:t>At the centre of </a:t>
            </a:r>
            <a:r>
              <a:rPr lang="en-GB" dirty="0" err="1">
                <a:latin typeface="Arial" pitchFamily="34" charset="0"/>
                <a:cs typeface="Arial" pitchFamily="34" charset="0"/>
              </a:rPr>
              <a:t>LiFE</a:t>
            </a:r>
            <a:r>
              <a:rPr lang="en-GB" dirty="0">
                <a:latin typeface="Arial" pitchFamily="34" charset="0"/>
                <a:cs typeface="Arial" pitchFamily="34" charset="0"/>
              </a:rPr>
              <a:t> is </a:t>
            </a:r>
          </a:p>
          <a:p>
            <a:pPr marL="355600" indent="0">
              <a:buNone/>
            </a:pPr>
            <a:r>
              <a:rPr lang="en-GB" dirty="0" smtClean="0">
                <a:latin typeface="Arial" pitchFamily="34" charset="0"/>
                <a:cs typeface="Arial" pitchFamily="34" charset="0"/>
              </a:rPr>
              <a:t>the </a:t>
            </a:r>
            <a:r>
              <a:rPr lang="en-GB" dirty="0">
                <a:solidFill>
                  <a:srgbClr val="BE082E"/>
                </a:solidFill>
                <a:latin typeface="Arial" pitchFamily="34" charset="0"/>
                <a:cs typeface="Arial" pitchFamily="34" charset="0"/>
              </a:rPr>
              <a:t>planning and </a:t>
            </a:r>
            <a:endParaRPr lang="en-GB" dirty="0" smtClean="0">
              <a:solidFill>
                <a:srgbClr val="BE082E"/>
              </a:solidFill>
              <a:latin typeface="Arial" pitchFamily="34" charset="0"/>
              <a:cs typeface="Arial" pitchFamily="34" charset="0"/>
            </a:endParaRPr>
          </a:p>
          <a:p>
            <a:pPr marL="355600" indent="0">
              <a:buNone/>
            </a:pPr>
            <a:r>
              <a:rPr lang="en-GB" dirty="0" smtClean="0">
                <a:solidFill>
                  <a:srgbClr val="BE082E"/>
                </a:solidFill>
                <a:latin typeface="Arial" pitchFamily="34" charset="0"/>
                <a:cs typeface="Arial" pitchFamily="34" charset="0"/>
              </a:rPr>
              <a:t>self-assessment </a:t>
            </a:r>
            <a:r>
              <a:rPr lang="en-GB" dirty="0">
                <a:solidFill>
                  <a:srgbClr val="BE082E"/>
                </a:solidFill>
                <a:latin typeface="Arial" pitchFamily="34" charset="0"/>
                <a:cs typeface="Arial" pitchFamily="34" charset="0"/>
              </a:rPr>
              <a:t>tool</a:t>
            </a:r>
          </a:p>
          <a:p>
            <a:pPr>
              <a:buNone/>
            </a:pPr>
            <a:endParaRPr lang="en-GB" altLang="en-US" sz="2500" dirty="0" smtClean="0"/>
          </a:p>
          <a:p>
            <a:pPr>
              <a:buBlip>
                <a:blip r:embed="rId3"/>
              </a:buBlip>
            </a:pPr>
            <a:r>
              <a:rPr lang="en-GB" altLang="en-US" sz="2800" dirty="0" smtClean="0">
                <a:latin typeface="Arial" pitchFamily="34" charset="0"/>
                <a:cs typeface="Arial" pitchFamily="34" charset="0"/>
              </a:rPr>
              <a:t>This </a:t>
            </a:r>
            <a:r>
              <a:rPr lang="en-GB" altLang="en-US" sz="2800" dirty="0">
                <a:latin typeface="Arial" pitchFamily="34" charset="0"/>
                <a:cs typeface="Arial" pitchFamily="34" charset="0"/>
              </a:rPr>
              <a:t>guides you through the </a:t>
            </a:r>
            <a:r>
              <a:rPr lang="en-GB" altLang="en-US" sz="2800" dirty="0">
                <a:solidFill>
                  <a:srgbClr val="BE082E"/>
                </a:solidFill>
                <a:latin typeface="Arial" pitchFamily="34" charset="0"/>
                <a:cs typeface="Arial" pitchFamily="34" charset="0"/>
              </a:rPr>
              <a:t>Priority Areas</a:t>
            </a:r>
            <a:r>
              <a:rPr lang="en-GB" altLang="en-US" sz="2800" dirty="0">
                <a:latin typeface="Arial" pitchFamily="34" charset="0"/>
                <a:cs typeface="Arial" pitchFamily="34" charset="0"/>
              </a:rPr>
              <a:t>, </a:t>
            </a:r>
            <a:r>
              <a:rPr lang="en-GB" altLang="en-US" sz="2800" dirty="0">
                <a:solidFill>
                  <a:srgbClr val="BE082E"/>
                </a:solidFill>
                <a:latin typeface="Arial" pitchFamily="34" charset="0"/>
                <a:cs typeface="Arial" pitchFamily="34" charset="0"/>
              </a:rPr>
              <a:t>Frameworks</a:t>
            </a:r>
            <a:r>
              <a:rPr lang="en-GB" altLang="en-US" sz="2800" dirty="0">
                <a:latin typeface="Arial" pitchFamily="34" charset="0"/>
                <a:cs typeface="Arial" pitchFamily="34" charset="0"/>
              </a:rPr>
              <a:t> and </a:t>
            </a:r>
            <a:r>
              <a:rPr lang="en-GB" altLang="en-US" sz="2800" dirty="0">
                <a:solidFill>
                  <a:srgbClr val="BE082E"/>
                </a:solidFill>
                <a:latin typeface="Arial" pitchFamily="34" charset="0"/>
                <a:cs typeface="Arial" pitchFamily="34" charset="0"/>
              </a:rPr>
              <a:t>Activity Areas</a:t>
            </a:r>
            <a:r>
              <a:rPr lang="en-GB" altLang="en-US" sz="2800" dirty="0">
                <a:latin typeface="Arial" pitchFamily="34" charset="0"/>
                <a:cs typeface="Arial" pitchFamily="34" charset="0"/>
              </a:rPr>
              <a:t> to measure your progress </a:t>
            </a:r>
            <a:r>
              <a:rPr lang="en-GB" altLang="en-US" sz="2800" dirty="0" smtClean="0">
                <a:latin typeface="Arial" pitchFamily="34" charset="0"/>
                <a:cs typeface="Arial" pitchFamily="34" charset="0"/>
              </a:rPr>
              <a:t>in </a:t>
            </a:r>
            <a:r>
              <a:rPr lang="en-GB" altLang="en-US" sz="2800" dirty="0">
                <a:latin typeface="Arial" pitchFamily="34" charset="0"/>
                <a:cs typeface="Arial" pitchFamily="34" charset="0"/>
              </a:rPr>
              <a:t>every aspect of your environmental and social responsibility </a:t>
            </a:r>
            <a:r>
              <a:rPr lang="en-GB" altLang="en-US" sz="2800" dirty="0" smtClean="0">
                <a:latin typeface="Arial" pitchFamily="34" charset="0"/>
                <a:cs typeface="Arial" pitchFamily="34" charset="0"/>
              </a:rPr>
              <a:t>activities</a:t>
            </a:r>
            <a:r>
              <a:rPr lang="en-GB" altLang="en-US" sz="2800" dirty="0">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544" t="22264" r="7779" b="28264"/>
          <a:stretch/>
        </p:blipFill>
        <p:spPr>
          <a:xfrm>
            <a:off x="5220072" y="1556792"/>
            <a:ext cx="3923928" cy="1841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043910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274638"/>
            <a:ext cx="8229600" cy="1143000"/>
          </a:xfrm>
        </p:spPr>
        <p:txBody>
          <a:bodyPr>
            <a:normAutofit/>
          </a:bodyPr>
          <a:lstStyle/>
          <a:p>
            <a:r>
              <a:rPr lang="en-GB" sz="3200" dirty="0" smtClean="0">
                <a:solidFill>
                  <a:srgbClr val="BE082E"/>
                </a:solidFill>
                <a:latin typeface="Arial" pitchFamily="34" charset="0"/>
                <a:cs typeface="Arial" pitchFamily="34" charset="0"/>
              </a:rPr>
              <a:t>Priority Areas and Frameworks</a:t>
            </a:r>
            <a:endParaRPr lang="en-GB" sz="3200" dirty="0">
              <a:solidFill>
                <a:srgbClr val="BE082E"/>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569" y="1196752"/>
            <a:ext cx="5674751"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502448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918</Words>
  <Application>Microsoft Office PowerPoint</Application>
  <PresentationFormat>On-screen Show (4:3)</PresentationFormat>
  <Paragraphs>91</Paragraphs>
  <Slides>20</Slides>
  <Notes>5</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2_Office Theme</vt:lpstr>
      <vt:lpstr>3_Office Theme</vt:lpstr>
      <vt:lpstr> Supporting sustainability in the tertiary education sector</vt:lpstr>
      <vt:lpstr>PowerPoint Presentation</vt:lpstr>
      <vt:lpstr>How we can support you</vt:lpstr>
      <vt:lpstr>PowerPoint Presentation</vt:lpstr>
      <vt:lpstr>PowerPoint Presentation</vt:lpstr>
      <vt:lpstr>How our Tools Help You</vt:lpstr>
      <vt:lpstr>What is LiFE?</vt:lpstr>
      <vt:lpstr>Self-Assessment</vt:lpstr>
      <vt:lpstr>Priority Areas and Frameworks</vt:lpstr>
      <vt:lpstr>Activity Areas</vt:lpstr>
      <vt:lpstr>PowerPoint Presentation</vt:lpstr>
      <vt:lpstr>How we support sustainability knowledge exchange </vt:lpstr>
      <vt:lpstr>PowerPoint Presentation</vt:lpstr>
      <vt:lpstr>PowerPoint Presentation</vt:lpstr>
      <vt:lpstr>Sustainability Exchange</vt:lpstr>
      <vt:lpstr>PowerPoint Presentation</vt:lpstr>
      <vt:lpstr>PowerPoint Presentation</vt:lpstr>
      <vt:lpstr>Green Gown Awards</vt:lpstr>
      <vt:lpstr>PowerPoint Presentation</vt:lpstr>
      <vt:lpstr>Further Information</vt:lpstr>
    </vt:vector>
  </TitlesOfParts>
  <Company>University of Gloucestershire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gfgf</dc:title>
  <dc:creator>WALKLEY, Lisa</dc:creator>
  <cp:lastModifiedBy>rpetford</cp:lastModifiedBy>
  <cp:revision>86</cp:revision>
  <dcterms:created xsi:type="dcterms:W3CDTF">2012-03-07T12:54:13Z</dcterms:created>
  <dcterms:modified xsi:type="dcterms:W3CDTF">2015-11-18T09:53:11Z</dcterms:modified>
</cp:coreProperties>
</file>