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3" r:id="rId2"/>
    <p:sldId id="281" r:id="rId3"/>
    <p:sldId id="283" r:id="rId4"/>
    <p:sldId id="293" r:id="rId5"/>
    <p:sldId id="286" r:id="rId6"/>
    <p:sldId id="285" r:id="rId7"/>
    <p:sldId id="287" r:id="rId8"/>
    <p:sldId id="289" r:id="rId9"/>
    <p:sldId id="290" r:id="rId10"/>
    <p:sldId id="292" r:id="rId11"/>
    <p:sldId id="295" r:id="rId12"/>
    <p:sldId id="296" r:id="rId13"/>
    <p:sldId id="297" r:id="rId14"/>
    <p:sldId id="291" r:id="rId15"/>
    <p:sldId id="294" r:id="rId16"/>
    <p:sldId id="302" r:id="rId17"/>
    <p:sldId id="288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FAA"/>
    <a:srgbClr val="203461"/>
    <a:srgbClr val="30455A"/>
    <a:srgbClr val="11A99D"/>
    <a:srgbClr val="11A9C5"/>
    <a:srgbClr val="D2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59398" autoAdjust="0"/>
  </p:normalViewPr>
  <p:slideViewPr>
    <p:cSldViewPr>
      <p:cViewPr varScale="1">
        <p:scale>
          <a:sx n="43" d="100"/>
          <a:sy n="43" d="100"/>
        </p:scale>
        <p:origin x="1572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6E891-3C43-44E9-A871-6BDCAC8FF41E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049E4-81DC-4FFC-98DF-3970187CA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330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561D6-F224-4DDA-BF0E-A0F6DFC39377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AA4DB-D318-4DEE-B9E4-40AA83C8D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613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AA4DB-D318-4DEE-B9E4-40AA83C8D39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4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DA6A4-185D-45B1-B3DC-7DB51969D5C9}" type="datetime4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1,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A8A21-AD07-4631-A957-09AB90A586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  <a:p>
            <a:r>
              <a:rPr lang="en-US" baseline="0" dirty="0"/>
              <a:t>Get each table to share the number of different roles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0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DA6A4-185D-45B1-B3DC-7DB51969D5C9}" type="datetime4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1,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A8A21-AD07-4631-A957-09AB90A586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</a:t>
            </a:r>
          </a:p>
        </p:txBody>
      </p:sp>
    </p:spTree>
    <p:extLst>
      <p:ext uri="{BB962C8B-B14F-4D97-AF65-F5344CB8AC3E}">
        <p14:creationId xmlns:p14="http://schemas.microsoft.com/office/powerpoint/2010/main" val="3934700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DA6A4-185D-45B1-B3DC-7DB51969D5C9}" type="datetime4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1,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A8A21-AD07-4631-A957-09AB90A586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mins</a:t>
            </a:r>
            <a:r>
              <a:rPr lang="en-US" dirty="0"/>
              <a:t> – need to alter this to make it shorter</a:t>
            </a:r>
          </a:p>
          <a:p>
            <a:endParaRPr lang="en-US" dirty="0"/>
          </a:p>
          <a:p>
            <a:r>
              <a:rPr lang="en-US" dirty="0"/>
              <a:t>1</a:t>
            </a:r>
            <a:r>
              <a:rPr lang="en-US" baseline="0" dirty="0"/>
              <a:t> – 1 member of each group share for 1 min</a:t>
            </a:r>
          </a:p>
          <a:p>
            <a:r>
              <a:rPr lang="en-US" baseline="0" dirty="0"/>
              <a:t>1.1 – each person in the room decides what they like and dislike</a:t>
            </a:r>
          </a:p>
          <a:p>
            <a:r>
              <a:rPr lang="en-US" baseline="0" dirty="0"/>
              <a:t>2 – 1 min to discuss idea</a:t>
            </a:r>
          </a:p>
          <a:p>
            <a:r>
              <a:rPr lang="en-US" baseline="0" dirty="0"/>
              <a:t>2.1 – 1 min to share feedback on like, dislike and suggest</a:t>
            </a:r>
          </a:p>
          <a:p>
            <a:r>
              <a:rPr lang="en-US" baseline="0" dirty="0"/>
              <a:t>3 – with all the knowledge personal decision = vote</a:t>
            </a:r>
          </a:p>
          <a:p>
            <a:endParaRPr lang="en-US" baseline="0" dirty="0"/>
          </a:p>
          <a:p>
            <a:r>
              <a:rPr lang="en-US" baseline="0" dirty="0"/>
              <a:t>Benefit of the process is that they get feedback straight away. </a:t>
            </a:r>
          </a:p>
          <a:p>
            <a:r>
              <a:rPr lang="en-US" baseline="0" dirty="0"/>
              <a:t>Record which group was 1</a:t>
            </a:r>
            <a:r>
              <a:rPr lang="en-US" baseline="30000" dirty="0"/>
              <a:t>st</a:t>
            </a:r>
            <a:r>
              <a:rPr lang="en-US" baseline="0" dirty="0"/>
              <a:t> 2</a:t>
            </a:r>
            <a:r>
              <a:rPr lang="en-US" baseline="30000" dirty="0"/>
              <a:t>nd</a:t>
            </a:r>
            <a:r>
              <a:rPr lang="en-US" baseline="0" dirty="0"/>
              <a:t> and 3rd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7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DA6A4-185D-45B1-B3DC-7DB51969D5C9}" type="datetime4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1,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A8A21-AD07-4631-A957-09AB90A586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mins</a:t>
            </a:r>
            <a:r>
              <a:rPr lang="en-US" dirty="0"/>
              <a:t> wrap up and Qs</a:t>
            </a:r>
          </a:p>
        </p:txBody>
      </p:sp>
    </p:spTree>
    <p:extLst>
      <p:ext uri="{BB962C8B-B14F-4D97-AF65-F5344CB8AC3E}">
        <p14:creationId xmlns:p14="http://schemas.microsoft.com/office/powerpoint/2010/main" val="100123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AA4DB-D318-4DEE-B9E4-40AA83C8D39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70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people partake in unhealthy behaviour which can be difficult to change.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environments have a very strong influence on us and we can end up doing things we don’t want to without knowing why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actions are a mix on conscious and non-conscious processes. Many behaviour change projects focus on conscious processes.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Non-Conscious processes are activated by ques in the environment. So if we change environment rather than trying to change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mind it may change behaviour. This is called Nudging.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 glass shape and size might affect how quickly and how much people drink.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AA4DB-D318-4DEE-B9E4-40AA83C8D3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25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4</a:t>
            </a:r>
            <a:r>
              <a:rPr lang="en-GB" baseline="0" dirty="0"/>
              <a:t> </a:t>
            </a:r>
            <a:r>
              <a:rPr lang="en-GB" dirty="0"/>
              <a:t>min (slide</a:t>
            </a:r>
            <a:r>
              <a:rPr lang="en-GB" baseline="0" dirty="0"/>
              <a:t> and video)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AA4DB-D318-4DEE-B9E4-40AA83C8D39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637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AA4DB-D318-4DEE-B9E4-40AA83C8D39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355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0" dirty="0"/>
              <a:t> </a:t>
            </a:r>
            <a:r>
              <a:rPr lang="en-GB" baseline="0" dirty="0" err="1"/>
              <a:t>mins</a:t>
            </a:r>
            <a:r>
              <a:rPr lang="en-GB" baseline="0" dirty="0"/>
              <a:t> (this slide and next one)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AA4DB-D318-4DEE-B9E4-40AA83C8D39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82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DA6A4-185D-45B1-B3DC-7DB51969D5C9}" type="datetime4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1,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A8A21-AD07-4631-A957-09AB90A586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 am here?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present an idea, founded in psychological research, which fosters citizen-led action: An innovative seven-step process (SSP). SSP can encourage sufficient action (e.g., sufficiency energy use in any sector: Homes, businesses, travel). SSP, a completely new idea, works on a small scale (Udall et al., 2019). In 1-month – 1-year, we can see sufficient action.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SSP: (a) Company stakeholders identify and establish consensus on key challenges around reducing carbon emissions while maintaining competitive advantage; (b) Companies have the potential to solve these challenges while saving costs, and making money; (c) Companies gain understanding of how to effectively optimise energy decision making and change behaviour to be energy sufficient.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believe SSP is an important tool to advance energy transition for companies because of its small-scale success. We work closely with stakeholders making the journey acceptable to citizens, and support energy sufficiency on individual and company levels, which can be informative/attractive for policy makers and design. SSP is in the early phases of use and we are writing a research application to do this on a larger scale. With your help, and by using SSP, we believe we will start this journey towards energy sufficiency.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Udall, A. M., Read, D., &amp; Taj, U. (2019). Nudgeathon for Encouraging Energy Behaviour. Proceedings of the European Council for an Energy Efficient Economy Summer Study, 3-8 June 2019, Toulon/Hyeres, France, 1-12. Retrieved March 16, 2019, from: </a:t>
            </a: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https://www.researchgate.net/publication/331653677_Nudgeathon_for_Encouraging_Energy_Behaviour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25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DA6A4-185D-45B1-B3DC-7DB51969D5C9}" type="datetime4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1,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A8A21-AD07-4631-A957-09AB90A586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minute provided to decide</a:t>
            </a: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challenge (and share)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tract of what we do and find so we can summarise what we did with key examples of the day</a:t>
            </a:r>
            <a:endParaRPr lang="en-US" dirty="0"/>
          </a:p>
          <a:p>
            <a:r>
              <a:rPr lang="en-US" baseline="0" dirty="0"/>
              <a:t>Needs to be SMART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9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DA6A4-185D-45B1-B3DC-7DB51969D5C9}" type="datetime4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1,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A8A21-AD07-4631-A957-09AB90A586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to</a:t>
            </a:r>
            <a:r>
              <a:rPr lang="en-US" baseline="0" dirty="0"/>
              <a:t> identify stakeholders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3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4807" r="1282" b="3858"/>
          <a:stretch/>
        </p:blipFill>
        <p:spPr>
          <a:xfrm>
            <a:off x="620416" y="692696"/>
            <a:ext cx="10873208" cy="4320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50295B5-E243-4BE4-8141-F7B3557A4273}"/>
              </a:ext>
            </a:extLst>
          </p:cNvPr>
          <p:cNvSpPr txBox="1">
            <a:spLocks/>
          </p:cNvSpPr>
          <p:nvPr userDrawn="1"/>
        </p:nvSpPr>
        <p:spPr>
          <a:xfrm>
            <a:off x="479376" y="5640176"/>
            <a:ext cx="11014248" cy="821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altLang="en-US" sz="3600" b="1" dirty="0">
                <a:solidFill>
                  <a:srgbClr val="30455A"/>
                </a:solidFill>
                <a:latin typeface="Arial" charset="0"/>
              </a:rPr>
            </a:b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Don’t forget to follow and tweet us @</a:t>
            </a:r>
            <a:r>
              <a:rPr lang="en-GB" altLang="en-US" sz="2000" b="1" dirty="0" err="1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TheEAUC</a:t>
            </a: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Join in the conversation using #Influence2019</a:t>
            </a:r>
            <a:br>
              <a:rPr lang="en-GB" altLang="en-US" sz="2400" b="1" dirty="0">
                <a:solidFill>
                  <a:srgbClr val="30455A"/>
                </a:solidFill>
                <a:latin typeface="Arial" charset="0"/>
              </a:rPr>
            </a:br>
            <a:endParaRPr lang="en-GB" altLang="en-US" sz="2400" b="1" dirty="0">
              <a:solidFill>
                <a:srgbClr val="30455A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767422"/>
            <a:ext cx="711523" cy="71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8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846773" cy="997098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7541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B26C59-088D-4D36-9BEA-BD5B3DEE5EAC}"/>
              </a:ext>
            </a:extLst>
          </p:cNvPr>
          <p:cNvGrpSpPr/>
          <p:nvPr userDrawn="1"/>
        </p:nvGrpSpPr>
        <p:grpSpPr>
          <a:xfrm>
            <a:off x="389916" y="1403776"/>
            <a:ext cx="11401267" cy="32195"/>
            <a:chOff x="292437" y="1403775"/>
            <a:chExt cx="8550950" cy="3219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BD777E1-6E58-4532-B219-E5CC3DB543DA}"/>
                </a:ext>
              </a:extLst>
            </p:cNvPr>
            <p:cNvCxnSpPr/>
            <p:nvPr userDrawn="1"/>
          </p:nvCxnSpPr>
          <p:spPr>
            <a:xfrm>
              <a:off x="292437" y="1403775"/>
              <a:ext cx="855095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812C565-C9CB-4A1E-B3E1-9D2DFB5CEA36}"/>
                </a:ext>
              </a:extLst>
            </p:cNvPr>
            <p:cNvCxnSpPr/>
            <p:nvPr userDrawn="1"/>
          </p:nvCxnSpPr>
          <p:spPr>
            <a:xfrm>
              <a:off x="292437" y="1435970"/>
              <a:ext cx="855095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822" y="188641"/>
            <a:ext cx="2707409" cy="108309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40036"/>
            <a:ext cx="12192000" cy="517964"/>
          </a:xfrm>
          <a:prstGeom prst="rect">
            <a:avLst/>
          </a:prstGeom>
          <a:solidFill>
            <a:srgbClr val="1C5F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6340036"/>
            <a:ext cx="1224136" cy="47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1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3352B-44F2-483F-950A-DA5FBF4D5ADB}" type="datetime1">
              <a:rPr lang="en-GB" smtClean="0"/>
              <a:t>01/07/2019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7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vider_slide_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7999" y="1609339"/>
            <a:ext cx="10363200" cy="1362075"/>
          </a:xfrm>
          <a:prstGeom prst="rect">
            <a:avLst/>
          </a:prstGeom>
        </p:spPr>
        <p:txBody>
          <a:bodyPr tIns="0" rIns="0" bIns="0" anchor="t"/>
          <a:lstStyle>
            <a:lvl1pPr algn="l">
              <a:defRPr sz="42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87999" y="3117274"/>
            <a:ext cx="10363200" cy="394157"/>
          </a:xfr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3748008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44141-5CE0-4A68-B366-3D765705B4D6}" type="datetimeFigureOut">
              <a:rPr lang="en-GB" smtClean="0"/>
              <a:t>01/07/2019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3F522-7FE2-4621-B553-C9FD5070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87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6.jpe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14.jpeg"/><Relationship Id="rId10" Type="http://schemas.openxmlformats.org/officeDocument/2006/relationships/image" Target="../media/image13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6.jpe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95B5-E243-4BE4-8141-F7B3557A427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79376" y="5640176"/>
            <a:ext cx="11014248" cy="821953"/>
          </a:xfrm>
        </p:spPr>
        <p:txBody>
          <a:bodyPr>
            <a:noAutofit/>
          </a:bodyPr>
          <a:lstStyle/>
          <a:p>
            <a:br>
              <a:rPr lang="en-GB" altLang="en-US" sz="3600" b="1" dirty="0">
                <a:solidFill>
                  <a:srgbClr val="30455A"/>
                </a:solidFill>
                <a:latin typeface="Arial" charset="0"/>
              </a:rPr>
            </a:b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Don’t forget to follow and tweet us @</a:t>
            </a:r>
            <a:r>
              <a:rPr lang="en-GB" altLang="en-US" sz="2000" b="1" dirty="0" err="1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TheEAUC</a:t>
            </a: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Join in the conversation using #Influence2019</a:t>
            </a:r>
            <a:br>
              <a:rPr lang="en-GB" altLang="en-US" sz="2400" b="1" dirty="0">
                <a:solidFill>
                  <a:srgbClr val="30455A"/>
                </a:solidFill>
                <a:latin typeface="Arial" charset="0"/>
              </a:rPr>
            </a:br>
            <a:endParaRPr lang="en-GB" altLang="en-US" sz="2400" b="1" dirty="0">
              <a:solidFill>
                <a:srgbClr val="30455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98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993" y="869579"/>
            <a:ext cx="1347060" cy="129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1052623" y="329610"/>
            <a:ext cx="10278796" cy="1850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get people to bring their own reusable mug?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1F020A78-048E-D34B-9DC6-06104F2C6C00}"/>
              </a:ext>
            </a:extLst>
          </p:cNvPr>
          <p:cNvSpPr txBox="1">
            <a:spLocks/>
          </p:cNvSpPr>
          <p:nvPr/>
        </p:nvSpPr>
        <p:spPr>
          <a:xfrm>
            <a:off x="134410" y="5807136"/>
            <a:ext cx="265814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1-2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494803" y="6645984"/>
            <a:ext cx="10741208" cy="27971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4" descr="Image result for hel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64" y="1358466"/>
            <a:ext cx="1088475" cy="3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itle 1"/>
          <p:cNvSpPr txBox="1">
            <a:spLocks/>
          </p:cNvSpPr>
          <p:nvPr/>
        </p:nvSpPr>
        <p:spPr>
          <a:xfrm>
            <a:off x="1148646" y="2154132"/>
            <a:ext cx="10111525" cy="326358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 consumer/citizen,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user, waiter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38559" y="1380305"/>
            <a:ext cx="2824168" cy="1369225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Empathy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2631" y="1775972"/>
            <a:ext cx="1899984" cy="1901687"/>
            <a:chOff x="2012438" y="2543821"/>
            <a:chExt cx="1899984" cy="1901687"/>
          </a:xfrm>
        </p:grpSpPr>
        <p:grpSp>
          <p:nvGrpSpPr>
            <p:cNvPr id="17" name="Group 16"/>
            <p:cNvGrpSpPr/>
            <p:nvPr/>
          </p:nvGrpSpPr>
          <p:grpSpPr>
            <a:xfrm>
              <a:off x="2168316" y="2963359"/>
              <a:ext cx="1719184" cy="1119043"/>
              <a:chOff x="2396326" y="2476547"/>
              <a:chExt cx="1719184" cy="1119043"/>
            </a:xfrm>
          </p:grpSpPr>
          <p:pic>
            <p:nvPicPr>
              <p:cNvPr id="23" name="Picture 8" descr="Image result for heart line dra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467" y="2476547"/>
                <a:ext cx="1119043" cy="1119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6326" y="2672175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Donut 17">
              <a:extLst>
                <a:ext uri="{FF2B5EF4-FFF2-40B4-BE49-F238E27FC236}">
                  <a16:creationId xmlns:a16="http://schemas.microsoft.com/office/drawing/2014/main" id="{8929AF06-2864-7B47-A51D-3D963623D102}"/>
                </a:ext>
              </a:extLst>
            </p:cNvPr>
            <p:cNvSpPr/>
            <p:nvPr/>
          </p:nvSpPr>
          <p:spPr>
            <a:xfrm>
              <a:off x="2012438" y="2563675"/>
              <a:ext cx="1881832" cy="1881833"/>
            </a:xfrm>
            <a:prstGeom prst="donut">
              <a:avLst>
                <a:gd name="adj" fmla="val 31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014250" y="2543821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186176" y="3001856"/>
              <a:ext cx="1505432" cy="979910"/>
              <a:chOff x="2396326" y="2476547"/>
              <a:chExt cx="1719184" cy="1119043"/>
            </a:xfrm>
          </p:grpSpPr>
          <p:pic>
            <p:nvPicPr>
              <p:cNvPr id="21" name="Picture 8" descr="Image result for heart line drawi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467" y="2476547"/>
                <a:ext cx="1119043" cy="1119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6326" y="2672175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997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069">
        <p:fade/>
      </p:transition>
    </mc:Choice>
    <mc:Fallback xmlns="">
      <p:transition spd="med" advTm="11506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669" y="691847"/>
            <a:ext cx="1347060" cy="129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1105009" y="152812"/>
            <a:ext cx="10278796" cy="1850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get people to bring their own reusable mug?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1F020A78-048E-D34B-9DC6-06104F2C6C00}"/>
              </a:ext>
            </a:extLst>
          </p:cNvPr>
          <p:cNvSpPr txBox="1">
            <a:spLocks/>
          </p:cNvSpPr>
          <p:nvPr/>
        </p:nvSpPr>
        <p:spPr>
          <a:xfrm>
            <a:off x="134410" y="5807136"/>
            <a:ext cx="265814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1-2</a:t>
            </a:r>
          </a:p>
        </p:txBody>
      </p:sp>
      <p:pic>
        <p:nvPicPr>
          <p:cNvPr id="62" name="Picture 4" descr="Image result for hel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1180734"/>
            <a:ext cx="1088475" cy="3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03313" y="1988840"/>
            <a:ext cx="1899984" cy="1901687"/>
            <a:chOff x="2012438" y="2543821"/>
            <a:chExt cx="1899984" cy="1901687"/>
          </a:xfrm>
        </p:grpSpPr>
        <p:grpSp>
          <p:nvGrpSpPr>
            <p:cNvPr id="17" name="Group 16"/>
            <p:cNvGrpSpPr/>
            <p:nvPr/>
          </p:nvGrpSpPr>
          <p:grpSpPr>
            <a:xfrm>
              <a:off x="2168316" y="2963359"/>
              <a:ext cx="1719184" cy="1119043"/>
              <a:chOff x="2396326" y="2476547"/>
              <a:chExt cx="1719184" cy="1119043"/>
            </a:xfrm>
          </p:grpSpPr>
          <p:pic>
            <p:nvPicPr>
              <p:cNvPr id="23" name="Picture 8" descr="Image result for heart line dra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467" y="2476547"/>
                <a:ext cx="1119043" cy="1119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6326" y="2672175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Donut 17">
              <a:extLst>
                <a:ext uri="{FF2B5EF4-FFF2-40B4-BE49-F238E27FC236}">
                  <a16:creationId xmlns:a16="http://schemas.microsoft.com/office/drawing/2014/main" id="{8929AF06-2864-7B47-A51D-3D963623D102}"/>
                </a:ext>
              </a:extLst>
            </p:cNvPr>
            <p:cNvSpPr/>
            <p:nvPr/>
          </p:nvSpPr>
          <p:spPr>
            <a:xfrm>
              <a:off x="2012438" y="2563675"/>
              <a:ext cx="1881832" cy="1881833"/>
            </a:xfrm>
            <a:prstGeom prst="donut">
              <a:avLst>
                <a:gd name="adj" fmla="val 31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014250" y="2543821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186176" y="3001856"/>
              <a:ext cx="1505432" cy="979910"/>
              <a:chOff x="2396326" y="2476547"/>
              <a:chExt cx="1719184" cy="1119043"/>
            </a:xfrm>
          </p:grpSpPr>
          <p:pic>
            <p:nvPicPr>
              <p:cNvPr id="21" name="Picture 8" descr="Image result for heart line drawi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467" y="2476547"/>
                <a:ext cx="1119043" cy="1119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6326" y="2672175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r="16530"/>
          <a:stretch/>
        </p:blipFill>
        <p:spPr>
          <a:xfrm>
            <a:off x="3953665" y="1790551"/>
            <a:ext cx="4086551" cy="4838700"/>
          </a:xfrm>
          <a:prstGeom prst="rect">
            <a:avLst/>
          </a:prstGeom>
        </p:spPr>
      </p:pic>
      <p:pic>
        <p:nvPicPr>
          <p:cNvPr id="26" name="Picture 2" descr="http://www.matthewalgie.com/images/coffee.fairtrade.2@2x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0"/>
          <a:stretch/>
        </p:blipFill>
        <p:spPr bwMode="auto">
          <a:xfrm>
            <a:off x="3956613" y="1800130"/>
            <a:ext cx="4083603" cy="483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r="16752"/>
          <a:stretch/>
        </p:blipFill>
        <p:spPr>
          <a:xfrm>
            <a:off x="3964520" y="1797974"/>
            <a:ext cx="4075696" cy="483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69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069">
        <p:fade/>
      </p:transition>
    </mc:Choice>
    <mc:Fallback xmlns="">
      <p:transition spd="med" advTm="115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993" y="869579"/>
            <a:ext cx="1347060" cy="129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1052623" y="329610"/>
            <a:ext cx="10278796" cy="1850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get people to bring their own reusable mug?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1F020A78-048E-D34B-9DC6-06104F2C6C00}"/>
              </a:ext>
            </a:extLst>
          </p:cNvPr>
          <p:cNvSpPr txBox="1">
            <a:spLocks/>
          </p:cNvSpPr>
          <p:nvPr/>
        </p:nvSpPr>
        <p:spPr>
          <a:xfrm>
            <a:off x="134410" y="5807136"/>
            <a:ext cx="265814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1-2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494803" y="6645984"/>
            <a:ext cx="10741208" cy="27971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4" descr="Image result for hel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64" y="1358466"/>
            <a:ext cx="1088475" cy="3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42961" y="-224928"/>
            <a:ext cx="8389743" cy="64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546572" y="2614919"/>
            <a:ext cx="10007557" cy="2787998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 at the card provided.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a solution based on the tips on the card.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24458" y="1725023"/>
            <a:ext cx="1805831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Ideas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33610" y="1676084"/>
            <a:ext cx="1898172" cy="1898172"/>
            <a:chOff x="4377238" y="2688759"/>
            <a:chExt cx="1898172" cy="1898172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5391108" y="4378835"/>
              <a:ext cx="199092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377238" y="2688759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713" y="3627594"/>
              <a:ext cx="755882" cy="72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4929391" y="2796381"/>
              <a:ext cx="798290" cy="798290"/>
              <a:chOff x="4741373" y="2581185"/>
              <a:chExt cx="988102" cy="988102"/>
            </a:xfrm>
          </p:grpSpPr>
          <p:pic>
            <p:nvPicPr>
              <p:cNvPr id="31" name="Picture 12" descr="Related imag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1373" y="2581185"/>
                <a:ext cx="988102" cy="988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Image result for question mark line drawi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9245" y="2861484"/>
                <a:ext cx="295376" cy="29537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63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069">
        <p:fade/>
      </p:transition>
    </mc:Choice>
    <mc:Fallback xmlns="">
      <p:transition spd="med" advTm="115069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993" y="869579"/>
            <a:ext cx="1347060" cy="129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1052623" y="329610"/>
            <a:ext cx="10278796" cy="1850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get people to bring their own reusable mug?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1F020A78-048E-D34B-9DC6-06104F2C6C00}"/>
              </a:ext>
            </a:extLst>
          </p:cNvPr>
          <p:cNvSpPr txBox="1">
            <a:spLocks/>
          </p:cNvSpPr>
          <p:nvPr/>
        </p:nvSpPr>
        <p:spPr>
          <a:xfrm>
            <a:off x="134410" y="5807136"/>
            <a:ext cx="265814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1-2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494803" y="6645984"/>
            <a:ext cx="10741208" cy="27971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4" descr="Image result for hel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64" y="1358466"/>
            <a:ext cx="1088475" cy="3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42961" y="-224928"/>
            <a:ext cx="8389743" cy="64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713537" y="1933231"/>
            <a:ext cx="10956967" cy="4465760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and Share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solution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 min elevator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speech)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Like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– Dislike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Suggestion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727514" y="1536907"/>
            <a:ext cx="1990714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43663" y="1656592"/>
            <a:ext cx="1898172" cy="1898172"/>
            <a:chOff x="4681442" y="4048489"/>
            <a:chExt cx="1898172" cy="1898172"/>
          </a:xfrm>
        </p:grpSpPr>
        <p:sp>
          <p:nvSpPr>
            <p:cNvPr id="35" name="Oval 34"/>
            <p:cNvSpPr/>
            <p:nvPr/>
          </p:nvSpPr>
          <p:spPr>
            <a:xfrm>
              <a:off x="4681442" y="4048489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000155" y="4318053"/>
              <a:ext cx="1265138" cy="1347792"/>
              <a:chOff x="5501676" y="4106829"/>
              <a:chExt cx="1414352" cy="1508331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501676" y="4106829"/>
                <a:ext cx="1414352" cy="1508331"/>
                <a:chOff x="6832711" y="2198411"/>
                <a:chExt cx="1414351" cy="1508331"/>
              </a:xfrm>
            </p:grpSpPr>
            <p:pic>
              <p:nvPicPr>
                <p:cNvPr id="40" name="Picture 14" descr="Image result for speech bubble line drawi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01993" y="2198411"/>
                  <a:ext cx="1245069" cy="8549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2711" y="2978954"/>
                  <a:ext cx="755882" cy="7277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9" name="Title 1"/>
              <p:cNvSpPr txBox="1">
                <a:spLocks/>
              </p:cNvSpPr>
              <p:nvPr/>
            </p:nvSpPr>
            <p:spPr>
              <a:xfrm>
                <a:off x="5811735" y="4257572"/>
                <a:ext cx="912479" cy="435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 anchorCtr="0">
                <a:noAutofit/>
              </a:bodyPr>
              <a:lstStyle>
                <a:defPPr>
                  <a:defRPr lang="en-US"/>
                </a:defPPr>
                <a:lvl1pPr eaLnBrk="1" hangingPunct="1">
                  <a:buFontTx/>
                  <a:buNone/>
                  <a:defRPr sz="2200">
                    <a:solidFill>
                      <a:srgbClr val="7F7F7F"/>
                    </a:solidFill>
                    <a:latin typeface="29LT Bukra Medium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/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/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/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/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39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069">
        <p:fade/>
      </p:transition>
    </mc:Choice>
    <mc:Fallback xmlns="">
      <p:transition spd="med" advTm="115069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val 60"/>
          <p:cNvSpPr/>
          <p:nvPr/>
        </p:nvSpPr>
        <p:spPr>
          <a:xfrm rot="2140960">
            <a:off x="-193687" y="1804736"/>
            <a:ext cx="7920880" cy="377858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993" y="869579"/>
            <a:ext cx="1347060" cy="129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753421" y="2247397"/>
            <a:ext cx="1898172" cy="1898172"/>
            <a:chOff x="7449155" y="2247397"/>
            <a:chExt cx="1898172" cy="1898172"/>
          </a:xfrm>
        </p:grpSpPr>
        <p:sp>
          <p:nvSpPr>
            <p:cNvPr id="68" name="Oval 67"/>
            <p:cNvSpPr/>
            <p:nvPr/>
          </p:nvSpPr>
          <p:spPr>
            <a:xfrm>
              <a:off x="7449155" y="2247397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7778254" y="2537091"/>
              <a:ext cx="1265138" cy="1347792"/>
              <a:chOff x="5501676" y="4106829"/>
              <a:chExt cx="1414352" cy="1508331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5501676" y="4106829"/>
                <a:ext cx="1414352" cy="1508331"/>
                <a:chOff x="6832711" y="2198411"/>
                <a:chExt cx="1414351" cy="1508331"/>
              </a:xfrm>
            </p:grpSpPr>
            <p:pic>
              <p:nvPicPr>
                <p:cNvPr id="78" name="Picture 14" descr="Image result for speech bubble line drawi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01993" y="2198411"/>
                  <a:ext cx="1245069" cy="8549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2711" y="2978954"/>
                  <a:ext cx="755882" cy="7277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77" name="Title 1"/>
              <p:cNvSpPr txBox="1">
                <a:spLocks/>
              </p:cNvSpPr>
              <p:nvPr/>
            </p:nvSpPr>
            <p:spPr>
              <a:xfrm>
                <a:off x="5811735" y="4257572"/>
                <a:ext cx="912479" cy="435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 anchorCtr="0">
                <a:noAutofit/>
              </a:bodyPr>
              <a:lstStyle>
                <a:defPPr>
                  <a:defRPr lang="en-US"/>
                </a:defPPr>
                <a:lvl1pPr eaLnBrk="1" hangingPunct="1">
                  <a:buFontTx/>
                  <a:buNone/>
                  <a:defRPr sz="2200">
                    <a:solidFill>
                      <a:srgbClr val="7F7F7F"/>
                    </a:solidFill>
                    <a:latin typeface="29LT Bukra Medium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/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/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/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/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37" name="Title 1"/>
          <p:cNvSpPr txBox="1">
            <a:spLocks/>
          </p:cNvSpPr>
          <p:nvPr/>
        </p:nvSpPr>
        <p:spPr>
          <a:xfrm>
            <a:off x="1046925" y="65466"/>
            <a:ext cx="10278796" cy="1850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get people to bring their own reusable mug?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7919" y="1606701"/>
            <a:ext cx="1971751" cy="1898172"/>
            <a:chOff x="802131" y="1614919"/>
            <a:chExt cx="1971751" cy="1898172"/>
          </a:xfrm>
        </p:grpSpPr>
        <p:sp>
          <p:nvSpPr>
            <p:cNvPr id="58" name="Oval 57"/>
            <p:cNvSpPr/>
            <p:nvPr/>
          </p:nvSpPr>
          <p:spPr>
            <a:xfrm>
              <a:off x="802131" y="1614919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8" name="Picture 4" descr="Image result for question mark line draw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015" y="1717659"/>
              <a:ext cx="1604867" cy="160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458" y="2468695"/>
              <a:ext cx="755882" cy="72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6" name="Title 1"/>
          <p:cNvSpPr txBox="1">
            <a:spLocks/>
          </p:cNvSpPr>
          <p:nvPr/>
        </p:nvSpPr>
        <p:spPr>
          <a:xfrm>
            <a:off x="1893169" y="1869461"/>
            <a:ext cx="2241991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3262808" y="2225178"/>
            <a:ext cx="2824168" cy="1369225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Empathy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776521" y="3549867"/>
            <a:ext cx="1805831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Ideas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6112949" y="4670686"/>
            <a:ext cx="1990714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8722997" y="2419400"/>
            <a:ext cx="2061535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Refine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1F020A78-048E-D34B-9DC6-06104F2C6C00}"/>
              </a:ext>
            </a:extLst>
          </p:cNvPr>
          <p:cNvSpPr txBox="1">
            <a:spLocks/>
          </p:cNvSpPr>
          <p:nvPr/>
        </p:nvSpPr>
        <p:spPr>
          <a:xfrm>
            <a:off x="134410" y="5807136"/>
            <a:ext cx="265814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1-2</a:t>
            </a: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1F020A78-048E-D34B-9DC6-06104F2C6C00}"/>
              </a:ext>
            </a:extLst>
          </p:cNvPr>
          <p:cNvSpPr txBox="1">
            <a:spLocks/>
          </p:cNvSpPr>
          <p:nvPr/>
        </p:nvSpPr>
        <p:spPr>
          <a:xfrm>
            <a:off x="6695657" y="5324115"/>
            <a:ext cx="3131476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3-365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77599" y="2594796"/>
            <a:ext cx="1899984" cy="1901687"/>
            <a:chOff x="2012438" y="2543821"/>
            <a:chExt cx="1899984" cy="1901687"/>
          </a:xfrm>
        </p:grpSpPr>
        <p:grpSp>
          <p:nvGrpSpPr>
            <p:cNvPr id="4107" name="Group 4106"/>
            <p:cNvGrpSpPr/>
            <p:nvPr/>
          </p:nvGrpSpPr>
          <p:grpSpPr>
            <a:xfrm>
              <a:off x="2168316" y="2963359"/>
              <a:ext cx="1719184" cy="1119043"/>
              <a:chOff x="2396326" y="2476547"/>
              <a:chExt cx="1719184" cy="1119043"/>
            </a:xfrm>
          </p:grpSpPr>
          <p:pic>
            <p:nvPicPr>
              <p:cNvPr id="1032" name="Picture 8" descr="Image result for heart line drawi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467" y="2476547"/>
                <a:ext cx="1119043" cy="1119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6326" y="2672175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" name="Donut 24">
              <a:extLst>
                <a:ext uri="{FF2B5EF4-FFF2-40B4-BE49-F238E27FC236}">
                  <a16:creationId xmlns:a16="http://schemas.microsoft.com/office/drawing/2014/main" id="{8929AF06-2864-7B47-A51D-3D963623D102}"/>
                </a:ext>
              </a:extLst>
            </p:cNvPr>
            <p:cNvSpPr/>
            <p:nvPr/>
          </p:nvSpPr>
          <p:spPr>
            <a:xfrm>
              <a:off x="2012438" y="2563675"/>
              <a:ext cx="1881832" cy="1881833"/>
            </a:xfrm>
            <a:prstGeom prst="donut">
              <a:avLst>
                <a:gd name="adj" fmla="val 31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2014250" y="2543821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186176" y="3001856"/>
              <a:ext cx="1505432" cy="979910"/>
              <a:chOff x="2396326" y="2476547"/>
              <a:chExt cx="1719184" cy="1119043"/>
            </a:xfrm>
          </p:grpSpPr>
          <p:pic>
            <p:nvPicPr>
              <p:cNvPr id="56" name="Picture 8" descr="Image result for heart line dra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467" y="2476547"/>
                <a:ext cx="1119043" cy="1119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6326" y="2672175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3029091" y="3586406"/>
            <a:ext cx="1898172" cy="1898172"/>
            <a:chOff x="4377238" y="2688759"/>
            <a:chExt cx="1898172" cy="1898172"/>
          </a:xfrm>
        </p:grpSpPr>
        <p:cxnSp>
          <p:nvCxnSpPr>
            <p:cNvPr id="17" name="Straight Arrow Connector 16"/>
            <p:cNvCxnSpPr>
              <a:stCxn id="26" idx="6"/>
            </p:cNvCxnSpPr>
            <p:nvPr/>
          </p:nvCxnSpPr>
          <p:spPr>
            <a:xfrm>
              <a:off x="5391108" y="4378835"/>
              <a:ext cx="199092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4377238" y="2688759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713" y="3627594"/>
              <a:ext cx="755882" cy="72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4929391" y="2796381"/>
              <a:ext cx="798290" cy="798290"/>
              <a:chOff x="4741373" y="2581185"/>
              <a:chExt cx="988102" cy="988102"/>
            </a:xfrm>
          </p:grpSpPr>
          <p:pic>
            <p:nvPicPr>
              <p:cNvPr id="94" name="Picture 12" descr="Related image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1373" y="2581185"/>
                <a:ext cx="988102" cy="988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4" descr="Image result for question mark line drawi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9245" y="2861484"/>
                <a:ext cx="295376" cy="29537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4478772" y="4574501"/>
            <a:ext cx="1898172" cy="1898172"/>
            <a:chOff x="4681442" y="4048489"/>
            <a:chExt cx="1898172" cy="1898172"/>
          </a:xfrm>
        </p:grpSpPr>
        <p:sp>
          <p:nvSpPr>
            <p:cNvPr id="65" name="Oval 64"/>
            <p:cNvSpPr/>
            <p:nvPr/>
          </p:nvSpPr>
          <p:spPr>
            <a:xfrm>
              <a:off x="4681442" y="4048489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000155" y="4318053"/>
              <a:ext cx="1265138" cy="1347792"/>
              <a:chOff x="5501676" y="4106829"/>
              <a:chExt cx="1414352" cy="1508331"/>
            </a:xfrm>
          </p:grpSpPr>
          <p:grpSp>
            <p:nvGrpSpPr>
              <p:cNvPr id="4108" name="Group 4107"/>
              <p:cNvGrpSpPr/>
              <p:nvPr/>
            </p:nvGrpSpPr>
            <p:grpSpPr>
              <a:xfrm>
                <a:off x="5501676" y="4106829"/>
                <a:ext cx="1414352" cy="1508331"/>
                <a:chOff x="6832711" y="2198411"/>
                <a:chExt cx="1414351" cy="1508331"/>
              </a:xfrm>
            </p:grpSpPr>
            <p:pic>
              <p:nvPicPr>
                <p:cNvPr id="1038" name="Picture 14" descr="Image result for speech bubble line drawi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01993" y="2198411"/>
                  <a:ext cx="1245069" cy="8549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7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2711" y="2978954"/>
                  <a:ext cx="755882" cy="7277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4" name="Title 1"/>
              <p:cNvSpPr txBox="1">
                <a:spLocks/>
              </p:cNvSpPr>
              <p:nvPr/>
            </p:nvSpPr>
            <p:spPr>
              <a:xfrm>
                <a:off x="5811735" y="4257572"/>
                <a:ext cx="912479" cy="435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 anchorCtr="0">
                <a:noAutofit/>
              </a:bodyPr>
              <a:lstStyle>
                <a:defPPr>
                  <a:defRPr lang="en-US"/>
                </a:defPPr>
                <a:lvl1pPr eaLnBrk="1" hangingPunct="1">
                  <a:buFontTx/>
                  <a:buNone/>
                  <a:defRPr sz="2200">
                    <a:solidFill>
                      <a:srgbClr val="7F7F7F"/>
                    </a:solidFill>
                    <a:latin typeface="29LT Bukra Medium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/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/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/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/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/>
          <p:cNvCxnSpPr/>
          <p:nvPr/>
        </p:nvCxnSpPr>
        <p:spPr>
          <a:xfrm flipV="1">
            <a:off x="494803" y="6645984"/>
            <a:ext cx="10741208" cy="27971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4" descr="Image result for hel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64" y="1358466"/>
            <a:ext cx="1088475" cy="3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itle 1"/>
          <p:cNvSpPr txBox="1">
            <a:spLocks/>
          </p:cNvSpPr>
          <p:nvPr/>
        </p:nvSpPr>
        <p:spPr>
          <a:xfrm>
            <a:off x="9830532" y="3376103"/>
            <a:ext cx="1509668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Pilot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7956461" y="3311383"/>
            <a:ext cx="1898172" cy="1898172"/>
            <a:chOff x="10552010" y="2128875"/>
            <a:chExt cx="1898172" cy="1898172"/>
          </a:xfrm>
        </p:grpSpPr>
        <p:sp>
          <p:nvSpPr>
            <p:cNvPr id="89" name="Oval 88"/>
            <p:cNvSpPr/>
            <p:nvPr/>
          </p:nvSpPr>
          <p:spPr>
            <a:xfrm>
              <a:off x="10552010" y="2128875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10940605" y="2256168"/>
              <a:ext cx="1208069" cy="1514402"/>
              <a:chOff x="8663850" y="5010295"/>
              <a:chExt cx="1208069" cy="1514402"/>
            </a:xfrm>
          </p:grpSpPr>
          <p:pic>
            <p:nvPicPr>
              <p:cNvPr id="91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3850" y="5796909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12" descr="Related image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0" r="100000">
                            <a14:foregroundMark x1="56889" y1="40889" x2="56889" y2="40889"/>
                            <a14:foregroundMark x1="76000" y1="16444" x2="76000" y2="16444"/>
                            <a14:foregroundMark x1="84000" y1="40000" x2="84000" y2="40000"/>
                            <a14:foregroundMark x1="77333" y1="64889" x2="77333" y2="64889"/>
                            <a14:foregroundMark x1="27111" y1="63556" x2="27111" y2="63556"/>
                            <a14:foregroundMark x1="17778" y1="40889" x2="17778" y2="40889"/>
                            <a14:foregroundMark x1="25778" y1="17778" x2="25778" y2="17778"/>
                            <a14:foregroundMark x1="56889" y1="82667" x2="56889" y2="82667"/>
                            <a14:foregroundMark x1="57778" y1="85333" x2="57778" y2="85333"/>
                            <a14:foregroundMark x1="56000" y1="91556" x2="56000" y2="91556"/>
                            <a14:foregroundMark x1="48889" y1="3556" x2="48889" y2="3556"/>
                            <a14:foregroundMark x1="48000" y1="3111" x2="48444" y2="0"/>
                            <a14:foregroundMark x1="45333" y1="95556" x2="45333" y2="9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5988" y="5010295"/>
                <a:ext cx="865931" cy="865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3" name="Title 1"/>
          <p:cNvSpPr txBox="1">
            <a:spLocks/>
          </p:cNvSpPr>
          <p:nvPr/>
        </p:nvSpPr>
        <p:spPr>
          <a:xfrm>
            <a:off x="10703889" y="4492318"/>
            <a:ext cx="1545460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9100938" y="4332807"/>
            <a:ext cx="1898172" cy="2016981"/>
            <a:chOff x="6921752" y="4258983"/>
            <a:chExt cx="1898172" cy="2016981"/>
          </a:xfrm>
        </p:grpSpPr>
        <p:sp>
          <p:nvSpPr>
            <p:cNvPr id="99" name="Oval 98"/>
            <p:cNvSpPr/>
            <p:nvPr/>
          </p:nvSpPr>
          <p:spPr>
            <a:xfrm>
              <a:off x="6921752" y="4377792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6980469" y="4258983"/>
              <a:ext cx="1618398" cy="1808569"/>
              <a:chOff x="10272947" y="4683462"/>
              <a:chExt cx="1618398" cy="1808569"/>
            </a:xfrm>
          </p:grpSpPr>
          <p:pic>
            <p:nvPicPr>
              <p:cNvPr id="101" name="Picture 18" descr="Image result for ruler line drawi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2947" y="4683462"/>
                <a:ext cx="1618398" cy="1618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8403" y="5764243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0046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069">
        <p:fade/>
      </p:transition>
    </mc:Choice>
    <mc:Fallback xmlns="">
      <p:transition spd="med" advTm="115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Nudgeathon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93096"/>
          </a:xfrm>
        </p:spPr>
        <p:txBody>
          <a:bodyPr/>
          <a:lstStyle/>
          <a:p>
            <a:r>
              <a:rPr lang="en-GB" strike="sngStrike" dirty="0">
                <a:solidFill>
                  <a:srgbClr val="203461"/>
                </a:solidFill>
              </a:rPr>
              <a:t>What is behaviour change using nudging?</a:t>
            </a:r>
          </a:p>
          <a:p>
            <a:r>
              <a:rPr lang="en-GB" strike="sngStrike" dirty="0">
                <a:solidFill>
                  <a:srgbClr val="203461"/>
                </a:solidFill>
              </a:rPr>
              <a:t>What is Nudgeathon?</a:t>
            </a:r>
          </a:p>
          <a:p>
            <a:r>
              <a:rPr lang="en-GB" strike="sngStrike" dirty="0">
                <a:solidFill>
                  <a:srgbClr val="203461"/>
                </a:solidFill>
              </a:rPr>
              <a:t>Nudgeathon exercise!</a:t>
            </a:r>
            <a:endParaRPr lang="en-GB" strike="sngStrike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356992"/>
            <a:ext cx="1347060" cy="129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Image result for hel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9" y="3845879"/>
            <a:ext cx="1088475" cy="3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04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751" y="2060848"/>
            <a:ext cx="4416491" cy="997098"/>
          </a:xfrm>
        </p:spPr>
        <p:txBody>
          <a:bodyPr>
            <a:noAutofit/>
          </a:bodyPr>
          <a:lstStyle/>
          <a:p>
            <a:r>
              <a:rPr lang="en-GB" sz="7200" dirty="0"/>
              <a:t>Questions?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03545" y="4005064"/>
            <a:ext cx="8136904" cy="20037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000" b="1" dirty="0"/>
              <a:t>Contact</a:t>
            </a:r>
          </a:p>
          <a:p>
            <a:pPr marL="0" indent="0" algn="ctr">
              <a:buNone/>
            </a:pPr>
            <a:r>
              <a:rPr lang="en-GB" sz="4000" b="1" dirty="0"/>
              <a:t>Alina:  </a:t>
            </a:r>
            <a:r>
              <a:rPr lang="en-GB" sz="4000" dirty="0"/>
              <a:t>Alina.Udall@wbs.ac.uk</a:t>
            </a:r>
          </a:p>
          <a:p>
            <a:pPr marL="0" indent="0" algn="ctr">
              <a:buNone/>
            </a:pPr>
            <a:r>
              <a:rPr lang="en-GB" sz="4000" b="1" dirty="0"/>
              <a:t>David:  </a:t>
            </a:r>
            <a:r>
              <a:rPr lang="en-GB" sz="4000" dirty="0"/>
              <a:t>D.M.Chapman@warwick.ac.uk</a:t>
            </a:r>
          </a:p>
        </p:txBody>
      </p:sp>
    </p:spTree>
    <p:extLst>
      <p:ext uri="{BB962C8B-B14F-4D97-AF65-F5344CB8AC3E}">
        <p14:creationId xmlns:p14="http://schemas.microsoft.com/office/powerpoint/2010/main" val="319886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The SDG Accord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628800"/>
            <a:ext cx="4032448" cy="401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360" y="5630093"/>
            <a:ext cx="5138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End extreme poverty, inequality and climate change</a:t>
            </a:r>
          </a:p>
          <a:p>
            <a:pPr algn="ctr"/>
            <a:r>
              <a:rPr lang="en-GB" b="1" dirty="0"/>
              <a:t>www.sdgaccord.org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0" y="679325"/>
            <a:ext cx="316896" cy="3154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0295B5-E243-4BE4-8141-F7B3557A4273}"/>
              </a:ext>
            </a:extLst>
          </p:cNvPr>
          <p:cNvSpPr txBox="1">
            <a:spLocks/>
          </p:cNvSpPr>
          <p:nvPr/>
        </p:nvSpPr>
        <p:spPr>
          <a:xfrm>
            <a:off x="6312024" y="5454471"/>
            <a:ext cx="5678039" cy="821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altLang="en-US" sz="3600" b="1" dirty="0">
                <a:solidFill>
                  <a:srgbClr val="30455A"/>
                </a:solidFill>
                <a:latin typeface="Arial" charset="0"/>
              </a:rPr>
            </a:b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Don’t forget to follow and tweet us @</a:t>
            </a:r>
            <a:r>
              <a:rPr lang="en-GB" altLang="en-US" sz="2000" b="1" dirty="0" err="1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TheEAUC</a:t>
            </a: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en-US" sz="2000" b="1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Join in the conversation using #Influence2019</a:t>
            </a:r>
            <a:br>
              <a:rPr lang="en-GB" altLang="en-US" sz="2400" b="1" dirty="0">
                <a:solidFill>
                  <a:srgbClr val="30455A"/>
                </a:solidFill>
                <a:latin typeface="Arial" charset="0"/>
              </a:rPr>
            </a:br>
            <a:endParaRPr lang="en-GB" altLang="en-US" sz="2400" b="1" dirty="0">
              <a:solidFill>
                <a:srgbClr val="30455A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62" y="5597797"/>
            <a:ext cx="711523" cy="71152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32AFBAB-18B3-4EC7-92F7-B8DAF83FB74F}"/>
              </a:ext>
            </a:extLst>
          </p:cNvPr>
          <p:cNvGrpSpPr/>
          <p:nvPr/>
        </p:nvGrpSpPr>
        <p:grpSpPr>
          <a:xfrm>
            <a:off x="7278131" y="2636912"/>
            <a:ext cx="4218469" cy="1098085"/>
            <a:chOff x="206515" y="6039290"/>
            <a:chExt cx="3039848" cy="7033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7E664C-5CA4-4B32-A808-FCCFDB396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15" y="6219310"/>
              <a:ext cx="3039848" cy="5233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4A9F07-70CB-45CB-9BAE-73D941F9B0FD}"/>
                </a:ext>
              </a:extLst>
            </p:cNvPr>
            <p:cNvSpPr txBox="1"/>
            <p:nvPr/>
          </p:nvSpPr>
          <p:spPr>
            <a:xfrm>
              <a:off x="1286635" y="6039290"/>
              <a:ext cx="10801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Headline Sponsor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214" y="3760434"/>
            <a:ext cx="4300248" cy="16940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67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2204864"/>
            <a:ext cx="10972800" cy="36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 err="1">
                <a:solidFill>
                  <a:srgbClr val="203461"/>
                </a:solidFill>
              </a:rPr>
              <a:t>Nudgeathon</a:t>
            </a:r>
            <a:r>
              <a:rPr lang="en-GB" sz="6000" dirty="0">
                <a:solidFill>
                  <a:srgbClr val="203461"/>
                </a:solidFill>
              </a:rPr>
              <a:t>: Influencing Behaviours Positively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556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Nudgeathon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93096"/>
          </a:xfrm>
        </p:spPr>
        <p:txBody>
          <a:bodyPr/>
          <a:lstStyle/>
          <a:p>
            <a:r>
              <a:rPr lang="en-GB" dirty="0">
                <a:solidFill>
                  <a:srgbClr val="203461"/>
                </a:solidFill>
              </a:rPr>
              <a:t>What is behaviour change using nudging? </a:t>
            </a:r>
          </a:p>
          <a:p>
            <a:r>
              <a:rPr lang="en-GB" dirty="0">
                <a:solidFill>
                  <a:srgbClr val="203461"/>
                </a:solidFill>
              </a:rPr>
              <a:t>What is Nudgeathon?</a:t>
            </a:r>
          </a:p>
          <a:p>
            <a:r>
              <a:rPr lang="en-GB" dirty="0">
                <a:solidFill>
                  <a:srgbClr val="203461"/>
                </a:solidFill>
              </a:rPr>
              <a:t>Nudgeathon exercise!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159896" y="3584925"/>
            <a:ext cx="4296476" cy="1848843"/>
            <a:chOff x="5159896" y="3584925"/>
            <a:chExt cx="4296476" cy="1848843"/>
          </a:xfrm>
        </p:grpSpPr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6159" y="3584925"/>
              <a:ext cx="1920213" cy="1848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" name="Picture 4" descr="Image result for hel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896" y="4126979"/>
              <a:ext cx="2088232" cy="7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043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Nudgeathon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93096"/>
          </a:xfrm>
        </p:spPr>
        <p:txBody>
          <a:bodyPr/>
          <a:lstStyle/>
          <a:p>
            <a:r>
              <a:rPr lang="en-GB" dirty="0">
                <a:solidFill>
                  <a:srgbClr val="203461"/>
                </a:solidFill>
              </a:rPr>
              <a:t>What is behaviour change using nudging?</a:t>
            </a:r>
          </a:p>
        </p:txBody>
      </p:sp>
    </p:spTree>
    <p:extLst>
      <p:ext uri="{BB962C8B-B14F-4D97-AF65-F5344CB8AC3E}">
        <p14:creationId xmlns:p14="http://schemas.microsoft.com/office/powerpoint/2010/main" val="3567025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Nudgeathon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93096"/>
          </a:xfrm>
        </p:spPr>
        <p:txBody>
          <a:bodyPr/>
          <a:lstStyle/>
          <a:p>
            <a:r>
              <a:rPr lang="en-GB" strike="sngStrike" dirty="0">
                <a:solidFill>
                  <a:srgbClr val="203461"/>
                </a:solidFill>
              </a:rPr>
              <a:t>What is behaviour change and by nudging?</a:t>
            </a:r>
          </a:p>
          <a:p>
            <a:r>
              <a:rPr lang="en-GB" dirty="0">
                <a:solidFill>
                  <a:srgbClr val="203461"/>
                </a:solidFill>
              </a:rPr>
              <a:t>What is Nudgeathon?</a:t>
            </a:r>
          </a:p>
        </p:txBody>
      </p:sp>
    </p:spTree>
    <p:extLst>
      <p:ext uri="{BB962C8B-B14F-4D97-AF65-F5344CB8AC3E}">
        <p14:creationId xmlns:p14="http://schemas.microsoft.com/office/powerpoint/2010/main" val="716157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y2mate.com - nudgeathon_to_save_energy_at_warwick_campus_9ztEbUrHUu8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5486035"/>
          </a:xfrm>
        </p:spPr>
      </p:pic>
    </p:spTree>
    <p:extLst>
      <p:ext uri="{BB962C8B-B14F-4D97-AF65-F5344CB8AC3E}">
        <p14:creationId xmlns:p14="http://schemas.microsoft.com/office/powerpoint/2010/main" val="15819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9898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Nudgeathon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93096"/>
          </a:xfrm>
        </p:spPr>
        <p:txBody>
          <a:bodyPr/>
          <a:lstStyle/>
          <a:p>
            <a:r>
              <a:rPr lang="en-GB" strike="sngStrike" dirty="0">
                <a:solidFill>
                  <a:srgbClr val="203461"/>
                </a:solidFill>
              </a:rPr>
              <a:t>What is behaviour change using nudging?</a:t>
            </a:r>
          </a:p>
          <a:p>
            <a:r>
              <a:rPr lang="en-GB" strike="sngStrike" dirty="0">
                <a:solidFill>
                  <a:srgbClr val="203461"/>
                </a:solidFill>
              </a:rPr>
              <a:t>What is Nudgeathon?</a:t>
            </a:r>
          </a:p>
          <a:p>
            <a:r>
              <a:rPr lang="en-GB" dirty="0">
                <a:solidFill>
                  <a:srgbClr val="203461"/>
                </a:solidFill>
              </a:rPr>
              <a:t>Nudgeathon exercise!</a:t>
            </a:r>
            <a:endParaRPr lang="en-GB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356992"/>
            <a:ext cx="1347060" cy="129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Image result for hel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9" y="3845879"/>
            <a:ext cx="1088475" cy="3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851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 rot="2140960">
            <a:off x="-193687" y="1804736"/>
            <a:ext cx="7920880" cy="377858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052623" y="329610"/>
            <a:ext cx="10278796" cy="1850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Seven Step Process (SSP)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Udall et al. (2019)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7919" y="1606701"/>
            <a:ext cx="1971751" cy="1898172"/>
            <a:chOff x="802131" y="1614919"/>
            <a:chExt cx="1971751" cy="1898172"/>
          </a:xfrm>
        </p:grpSpPr>
        <p:sp>
          <p:nvSpPr>
            <p:cNvPr id="58" name="Oval 57"/>
            <p:cNvSpPr/>
            <p:nvPr/>
          </p:nvSpPr>
          <p:spPr>
            <a:xfrm>
              <a:off x="802131" y="1614919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8" name="Picture 4" descr="Image result for question mark line draw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015" y="1717659"/>
              <a:ext cx="1604867" cy="160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458" y="2468695"/>
              <a:ext cx="755882" cy="72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6" name="Title 1"/>
          <p:cNvSpPr txBox="1">
            <a:spLocks/>
          </p:cNvSpPr>
          <p:nvPr/>
        </p:nvSpPr>
        <p:spPr>
          <a:xfrm>
            <a:off x="1893169" y="1869461"/>
            <a:ext cx="2241991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3262808" y="2225178"/>
            <a:ext cx="2824168" cy="1369225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Empathy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776521" y="3549867"/>
            <a:ext cx="1805831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Ideas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6112949" y="4670686"/>
            <a:ext cx="1990714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1F020A78-048E-D34B-9DC6-06104F2C6C00}"/>
              </a:ext>
            </a:extLst>
          </p:cNvPr>
          <p:cNvSpPr txBox="1">
            <a:spLocks/>
          </p:cNvSpPr>
          <p:nvPr/>
        </p:nvSpPr>
        <p:spPr>
          <a:xfrm>
            <a:off x="134410" y="5807136"/>
            <a:ext cx="265814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1-2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77599" y="2594796"/>
            <a:ext cx="1899984" cy="1901687"/>
            <a:chOff x="2012438" y="2543821"/>
            <a:chExt cx="1899984" cy="1901687"/>
          </a:xfrm>
        </p:grpSpPr>
        <p:grpSp>
          <p:nvGrpSpPr>
            <p:cNvPr id="4107" name="Group 4106"/>
            <p:cNvGrpSpPr/>
            <p:nvPr/>
          </p:nvGrpSpPr>
          <p:grpSpPr>
            <a:xfrm>
              <a:off x="2168316" y="2963359"/>
              <a:ext cx="1719184" cy="1119043"/>
              <a:chOff x="2396326" y="2476547"/>
              <a:chExt cx="1719184" cy="1119043"/>
            </a:xfrm>
          </p:grpSpPr>
          <p:pic>
            <p:nvPicPr>
              <p:cNvPr id="1032" name="Picture 8" descr="Image result for heart line dra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467" y="2476547"/>
                <a:ext cx="1119043" cy="1119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6326" y="2672175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" name="Donut 24">
              <a:extLst>
                <a:ext uri="{FF2B5EF4-FFF2-40B4-BE49-F238E27FC236}">
                  <a16:creationId xmlns:a16="http://schemas.microsoft.com/office/drawing/2014/main" id="{8929AF06-2864-7B47-A51D-3D963623D102}"/>
                </a:ext>
              </a:extLst>
            </p:cNvPr>
            <p:cNvSpPr/>
            <p:nvPr/>
          </p:nvSpPr>
          <p:spPr>
            <a:xfrm>
              <a:off x="2012438" y="2563675"/>
              <a:ext cx="1881832" cy="1881833"/>
            </a:xfrm>
            <a:prstGeom prst="donut">
              <a:avLst>
                <a:gd name="adj" fmla="val 31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2014250" y="2543821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2186176" y="3001856"/>
              <a:ext cx="1505432" cy="979910"/>
              <a:chOff x="2396326" y="2476547"/>
              <a:chExt cx="1719184" cy="1119043"/>
            </a:xfrm>
          </p:grpSpPr>
          <p:pic>
            <p:nvPicPr>
              <p:cNvPr id="56" name="Picture 8" descr="Image result for heart line drawi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467" y="2476547"/>
                <a:ext cx="1119043" cy="1119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6326" y="2672175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3029091" y="3586406"/>
            <a:ext cx="1898172" cy="1898172"/>
            <a:chOff x="4377238" y="2688759"/>
            <a:chExt cx="1898172" cy="1898172"/>
          </a:xfrm>
        </p:grpSpPr>
        <p:cxnSp>
          <p:nvCxnSpPr>
            <p:cNvPr id="17" name="Straight Arrow Connector 16"/>
            <p:cNvCxnSpPr>
              <a:stCxn id="26" idx="6"/>
            </p:cNvCxnSpPr>
            <p:nvPr/>
          </p:nvCxnSpPr>
          <p:spPr>
            <a:xfrm>
              <a:off x="5391108" y="4378835"/>
              <a:ext cx="199092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4377238" y="2688759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713" y="3627594"/>
              <a:ext cx="755882" cy="72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4929391" y="2796381"/>
              <a:ext cx="798290" cy="798290"/>
              <a:chOff x="4741373" y="2581185"/>
              <a:chExt cx="988102" cy="988102"/>
            </a:xfrm>
          </p:grpSpPr>
          <p:pic>
            <p:nvPicPr>
              <p:cNvPr id="94" name="Picture 12" descr="Related image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1373" y="2581185"/>
                <a:ext cx="988102" cy="988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4" descr="Image result for question mark line drawi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9245" y="2861484"/>
                <a:ext cx="295376" cy="29537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4478772" y="4574501"/>
            <a:ext cx="1898172" cy="1898172"/>
            <a:chOff x="4681442" y="4048489"/>
            <a:chExt cx="1898172" cy="1898172"/>
          </a:xfrm>
        </p:grpSpPr>
        <p:sp>
          <p:nvSpPr>
            <p:cNvPr id="65" name="Oval 64"/>
            <p:cNvSpPr/>
            <p:nvPr/>
          </p:nvSpPr>
          <p:spPr>
            <a:xfrm>
              <a:off x="4681442" y="4048489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000155" y="4318053"/>
              <a:ext cx="1265138" cy="1347792"/>
              <a:chOff x="5501676" y="4106829"/>
              <a:chExt cx="1414352" cy="1508331"/>
            </a:xfrm>
          </p:grpSpPr>
          <p:grpSp>
            <p:nvGrpSpPr>
              <p:cNvPr id="4108" name="Group 4107"/>
              <p:cNvGrpSpPr/>
              <p:nvPr/>
            </p:nvGrpSpPr>
            <p:grpSpPr>
              <a:xfrm>
                <a:off x="5501676" y="4106829"/>
                <a:ext cx="1414352" cy="1508331"/>
                <a:chOff x="6832711" y="2198411"/>
                <a:chExt cx="1414351" cy="1508331"/>
              </a:xfrm>
            </p:grpSpPr>
            <p:pic>
              <p:nvPicPr>
                <p:cNvPr id="1038" name="Picture 14" descr="Image result for speech bubble line drawi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01993" y="2198411"/>
                  <a:ext cx="1245069" cy="8549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7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2711" y="2978954"/>
                  <a:ext cx="755882" cy="7277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4" name="Title 1"/>
              <p:cNvSpPr txBox="1">
                <a:spLocks/>
              </p:cNvSpPr>
              <p:nvPr/>
            </p:nvSpPr>
            <p:spPr>
              <a:xfrm>
                <a:off x="5811735" y="4257572"/>
                <a:ext cx="912479" cy="435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 anchorCtr="0">
                <a:noAutofit/>
              </a:bodyPr>
              <a:lstStyle>
                <a:defPPr>
                  <a:defRPr lang="en-US"/>
                </a:defPPr>
                <a:lvl1pPr eaLnBrk="1" hangingPunct="1">
                  <a:buFontTx/>
                  <a:buNone/>
                  <a:defRPr sz="2200">
                    <a:solidFill>
                      <a:srgbClr val="7F7F7F"/>
                    </a:solidFill>
                    <a:latin typeface="29LT Bukra Medium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/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/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/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/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/>
          <p:cNvCxnSpPr/>
          <p:nvPr/>
        </p:nvCxnSpPr>
        <p:spPr>
          <a:xfrm flipV="1">
            <a:off x="494803" y="6645984"/>
            <a:ext cx="10741208" cy="27971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753421" y="2247397"/>
            <a:ext cx="1898172" cy="1898172"/>
            <a:chOff x="7449155" y="2247397"/>
            <a:chExt cx="1898172" cy="1898172"/>
          </a:xfrm>
        </p:grpSpPr>
        <p:sp>
          <p:nvSpPr>
            <p:cNvPr id="68" name="Oval 67"/>
            <p:cNvSpPr/>
            <p:nvPr/>
          </p:nvSpPr>
          <p:spPr>
            <a:xfrm>
              <a:off x="7449155" y="2247397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7778254" y="2537091"/>
              <a:ext cx="1265138" cy="1347792"/>
              <a:chOff x="5501676" y="4106829"/>
              <a:chExt cx="1414352" cy="1508331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5501676" y="4106829"/>
                <a:ext cx="1414352" cy="1508331"/>
                <a:chOff x="6832711" y="2198411"/>
                <a:chExt cx="1414351" cy="1508331"/>
              </a:xfrm>
            </p:grpSpPr>
            <p:pic>
              <p:nvPicPr>
                <p:cNvPr id="78" name="Picture 14" descr="Image result for speech bubble line drawi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01993" y="2198411"/>
                  <a:ext cx="1245069" cy="8549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2711" y="2978954"/>
                  <a:ext cx="755882" cy="7277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77" name="Title 1"/>
              <p:cNvSpPr txBox="1">
                <a:spLocks/>
              </p:cNvSpPr>
              <p:nvPr/>
            </p:nvSpPr>
            <p:spPr>
              <a:xfrm>
                <a:off x="5811735" y="4257572"/>
                <a:ext cx="912479" cy="435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anchor="ctr" anchorCtr="0">
                <a:noAutofit/>
              </a:bodyPr>
              <a:lstStyle>
                <a:defPPr>
                  <a:defRPr lang="en-US"/>
                </a:defPPr>
                <a:lvl1pPr eaLnBrk="1" hangingPunct="1">
                  <a:buFontTx/>
                  <a:buNone/>
                  <a:defRPr sz="2200">
                    <a:solidFill>
                      <a:srgbClr val="7F7F7F"/>
                    </a:solidFill>
                    <a:latin typeface="29LT Bukra Medium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/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/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/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/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/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110" name="Title 1"/>
          <p:cNvSpPr txBox="1">
            <a:spLocks/>
          </p:cNvSpPr>
          <p:nvPr/>
        </p:nvSpPr>
        <p:spPr>
          <a:xfrm>
            <a:off x="8722997" y="2419400"/>
            <a:ext cx="2061535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Refine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1F020A78-048E-D34B-9DC6-06104F2C6C00}"/>
              </a:ext>
            </a:extLst>
          </p:cNvPr>
          <p:cNvSpPr txBox="1">
            <a:spLocks/>
          </p:cNvSpPr>
          <p:nvPr/>
        </p:nvSpPr>
        <p:spPr>
          <a:xfrm>
            <a:off x="6695657" y="5324115"/>
            <a:ext cx="3131476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3-365 </a:t>
            </a: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9830532" y="3376103"/>
            <a:ext cx="1509668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Pilot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7956461" y="3311383"/>
            <a:ext cx="1898172" cy="1898172"/>
            <a:chOff x="10552010" y="2128875"/>
            <a:chExt cx="1898172" cy="1898172"/>
          </a:xfrm>
        </p:grpSpPr>
        <p:sp>
          <p:nvSpPr>
            <p:cNvPr id="89" name="Oval 88"/>
            <p:cNvSpPr/>
            <p:nvPr/>
          </p:nvSpPr>
          <p:spPr>
            <a:xfrm>
              <a:off x="10552010" y="2128875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10940605" y="2256168"/>
              <a:ext cx="1208069" cy="1514402"/>
              <a:chOff x="8663850" y="5010295"/>
              <a:chExt cx="1208069" cy="1514402"/>
            </a:xfrm>
          </p:grpSpPr>
          <p:pic>
            <p:nvPicPr>
              <p:cNvPr id="91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3850" y="5796909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12" descr="Related image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56889" y1="40889" x2="56889" y2="40889"/>
                            <a14:foregroundMark x1="76000" y1="16444" x2="76000" y2="16444"/>
                            <a14:foregroundMark x1="84000" y1="40000" x2="84000" y2="40000"/>
                            <a14:foregroundMark x1="77333" y1="64889" x2="77333" y2="64889"/>
                            <a14:foregroundMark x1="27111" y1="63556" x2="27111" y2="63556"/>
                            <a14:foregroundMark x1="17778" y1="40889" x2="17778" y2="40889"/>
                            <a14:foregroundMark x1="25778" y1="17778" x2="25778" y2="17778"/>
                            <a14:foregroundMark x1="56889" y1="82667" x2="56889" y2="82667"/>
                            <a14:foregroundMark x1="57778" y1="85333" x2="57778" y2="85333"/>
                            <a14:foregroundMark x1="56000" y1="91556" x2="56000" y2="91556"/>
                            <a14:foregroundMark x1="48889" y1="3556" x2="48889" y2="3556"/>
                            <a14:foregroundMark x1="48000" y1="3111" x2="48444" y2="0"/>
                            <a14:foregroundMark x1="45333" y1="95556" x2="45333" y2="9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5988" y="5010295"/>
                <a:ext cx="865931" cy="865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3" name="Title 1"/>
          <p:cNvSpPr txBox="1">
            <a:spLocks/>
          </p:cNvSpPr>
          <p:nvPr/>
        </p:nvSpPr>
        <p:spPr>
          <a:xfrm>
            <a:off x="10703889" y="4492318"/>
            <a:ext cx="1545460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9100938" y="4332807"/>
            <a:ext cx="1898172" cy="2016981"/>
            <a:chOff x="6921752" y="4258983"/>
            <a:chExt cx="1898172" cy="2016981"/>
          </a:xfrm>
        </p:grpSpPr>
        <p:sp>
          <p:nvSpPr>
            <p:cNvPr id="99" name="Oval 98"/>
            <p:cNvSpPr/>
            <p:nvPr/>
          </p:nvSpPr>
          <p:spPr>
            <a:xfrm>
              <a:off x="6921752" y="4377792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6980469" y="4258983"/>
              <a:ext cx="1618398" cy="1808569"/>
              <a:chOff x="10272947" y="4683462"/>
              <a:chExt cx="1618398" cy="1808569"/>
            </a:xfrm>
          </p:grpSpPr>
          <p:pic>
            <p:nvPicPr>
              <p:cNvPr id="101" name="Picture 18" descr="Image result for ruler line drawi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2947" y="4683462"/>
                <a:ext cx="1618398" cy="1618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8403" y="5764243"/>
                <a:ext cx="755882" cy="727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6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069">
        <p:fade/>
      </p:transition>
    </mc:Choice>
    <mc:Fallback xmlns="">
      <p:transition spd="med" advTm="115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6" grpId="0"/>
      <p:bldP spid="107" grpId="0"/>
      <p:bldP spid="108" grpId="0"/>
      <p:bldP spid="109" grpId="0"/>
      <p:bldP spid="115" grpId="0"/>
      <p:bldP spid="110" grpId="0"/>
      <p:bldP spid="116" grpId="0"/>
      <p:bldP spid="86" grpId="0"/>
      <p:bldP spid="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993" y="869579"/>
            <a:ext cx="1347060" cy="129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1052623" y="329610"/>
            <a:ext cx="10278796" cy="1850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get people to bring their own reusable mug?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7919" y="1606701"/>
            <a:ext cx="1971751" cy="1898172"/>
            <a:chOff x="802131" y="1614919"/>
            <a:chExt cx="1971751" cy="1898172"/>
          </a:xfrm>
        </p:grpSpPr>
        <p:sp>
          <p:nvSpPr>
            <p:cNvPr id="58" name="Oval 57"/>
            <p:cNvSpPr/>
            <p:nvPr/>
          </p:nvSpPr>
          <p:spPr>
            <a:xfrm>
              <a:off x="802131" y="1614919"/>
              <a:ext cx="1898172" cy="1898172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8" name="Picture 4" descr="Image result for question mark line dra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015" y="1717659"/>
              <a:ext cx="1604867" cy="1604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458" y="2468695"/>
              <a:ext cx="755882" cy="72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6" name="Title 1"/>
          <p:cNvSpPr txBox="1">
            <a:spLocks/>
          </p:cNvSpPr>
          <p:nvPr/>
        </p:nvSpPr>
        <p:spPr>
          <a:xfrm>
            <a:off x="1893169" y="1869461"/>
            <a:ext cx="2241991" cy="570273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1F020A78-048E-D34B-9DC6-06104F2C6C00}"/>
              </a:ext>
            </a:extLst>
          </p:cNvPr>
          <p:cNvSpPr txBox="1">
            <a:spLocks/>
          </p:cNvSpPr>
          <p:nvPr/>
        </p:nvSpPr>
        <p:spPr>
          <a:xfrm>
            <a:off x="134410" y="5807136"/>
            <a:ext cx="265814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1-2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494803" y="6645984"/>
            <a:ext cx="10741208" cy="27971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4" descr="Image result for hel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764" y="1358466"/>
            <a:ext cx="1088475" cy="3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42961" y="-224928"/>
            <a:ext cx="8389743" cy="64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017338" y="1869460"/>
            <a:ext cx="10723545" cy="4095255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eaLnBrk="1" hangingPunct="1">
              <a:buFontTx/>
              <a:buNone/>
              <a:defRPr sz="2200">
                <a:solidFill>
                  <a:srgbClr val="7F7F7F"/>
                </a:solidFill>
                <a:latin typeface="29LT Bukra Medium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algn="ctr">
              <a:defRPr/>
            </a:pP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down the specific challenge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6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069">
        <p:fade/>
      </p:transition>
    </mc:Choice>
    <mc:Fallback xmlns="">
      <p:transition spd="med" advTm="115069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9.9|8.1|11.7|15|4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9.9|8.1|11.7|15|4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9.9|8.1|11.7|15|4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9.9|8.1|11.7|15|4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9.9|8.1|11.7|15|4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9.9|8.1|11.7|15|4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9.9|8.1|11.7|15|4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UC 2018 Slide Template" id="{354F3554-DC4A-4896-980B-78BA04D20423}" vid="{1294C06D-F4A8-4EEB-A6AF-BD2BAED670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2997</TotalTime>
  <Words>679</Words>
  <Application>Microsoft Office PowerPoint</Application>
  <PresentationFormat>Widescreen</PresentationFormat>
  <Paragraphs>143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 Don’t forget to follow and tweet us @TheEAUC  Join in the conversation using #Influence2019 </vt:lpstr>
      <vt:lpstr>PowerPoint Presentation</vt:lpstr>
      <vt:lpstr>Nudgeathon</vt:lpstr>
      <vt:lpstr>Nudgeathon</vt:lpstr>
      <vt:lpstr>Nudgeathon</vt:lpstr>
      <vt:lpstr>PowerPoint Presentation</vt:lpstr>
      <vt:lpstr>Nudgeathon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Nudgeathon</vt:lpstr>
      <vt:lpstr>Questions?</vt:lpstr>
      <vt:lpstr>The SDG Accord</vt:lpstr>
    </vt:vector>
  </TitlesOfParts>
  <Company>University of Gloucestershire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2018 EAUC Annual Conference Don’t forget to follow and tweet us @TheEAUC  Join in the conversation using #EAUCConf18</dc:title>
  <dc:creator>WOODS, Sophie</dc:creator>
  <cp:lastModifiedBy>Harriet Brown</cp:lastModifiedBy>
  <cp:revision>73</cp:revision>
  <cp:lastPrinted>2017-03-27T11:43:41Z</cp:lastPrinted>
  <dcterms:created xsi:type="dcterms:W3CDTF">2018-06-18T12:28:19Z</dcterms:created>
  <dcterms:modified xsi:type="dcterms:W3CDTF">2019-07-01T18:40:35Z</dcterms:modified>
</cp:coreProperties>
</file>