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5" r:id="rId5"/>
    <p:sldMasterId id="2147483668" r:id="rId6"/>
  </p:sldMasterIdLst>
  <p:notesMasterIdLst>
    <p:notesMasterId r:id="rId26"/>
  </p:notesMasterIdLst>
  <p:sldIdLst>
    <p:sldId id="258" r:id="rId7"/>
    <p:sldId id="406" r:id="rId8"/>
    <p:sldId id="432" r:id="rId9"/>
    <p:sldId id="433" r:id="rId10"/>
    <p:sldId id="409" r:id="rId11"/>
    <p:sldId id="434" r:id="rId12"/>
    <p:sldId id="435" r:id="rId13"/>
    <p:sldId id="417" r:id="rId14"/>
    <p:sldId id="448" r:id="rId15"/>
    <p:sldId id="438" r:id="rId16"/>
    <p:sldId id="439" r:id="rId17"/>
    <p:sldId id="441" r:id="rId18"/>
    <p:sldId id="440" r:id="rId19"/>
    <p:sldId id="451" r:id="rId20"/>
    <p:sldId id="446" r:id="rId21"/>
    <p:sldId id="449" r:id="rId22"/>
    <p:sldId id="447" r:id="rId23"/>
    <p:sldId id="445" r:id="rId24"/>
    <p:sldId id="437" r:id="rId25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73188" autoAdjust="0"/>
  </p:normalViewPr>
  <p:slideViewPr>
    <p:cSldViewPr>
      <p:cViewPr>
        <p:scale>
          <a:sx n="58" d="100"/>
          <a:sy n="58" d="100"/>
        </p:scale>
        <p:origin x="-171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85A411-691A-412F-AC04-9B2A286CE756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855B3214-E91A-4BFD-BD06-864B5112F580}">
      <dgm:prSet phldrT="[Text]"/>
      <dgm:spPr>
        <a:solidFill>
          <a:srgbClr val="EEDC00">
            <a:alpha val="50000"/>
          </a:srgbClr>
        </a:solidFill>
        <a:ln>
          <a:solidFill>
            <a:srgbClr val="EEDC00"/>
          </a:solidFill>
        </a:ln>
      </dgm:spPr>
      <dgm:t>
        <a:bodyPr/>
        <a:lstStyle/>
        <a:p>
          <a:r>
            <a:rPr lang="en-GB" dirty="0" smtClean="0"/>
            <a:t>Community</a:t>
          </a:r>
          <a:endParaRPr lang="en-GB" dirty="0"/>
        </a:p>
      </dgm:t>
    </dgm:pt>
    <dgm:pt modelId="{F16B70B7-06ED-4F3A-9BFA-5E1F49B932F5}" type="parTrans" cxnId="{ADEA93F9-7D67-4872-9608-EB30B70B338C}">
      <dgm:prSet/>
      <dgm:spPr/>
      <dgm:t>
        <a:bodyPr/>
        <a:lstStyle/>
        <a:p>
          <a:endParaRPr lang="en-GB"/>
        </a:p>
      </dgm:t>
    </dgm:pt>
    <dgm:pt modelId="{1DDA9849-B88B-44D2-860F-DEA20CC49CA5}" type="sibTrans" cxnId="{ADEA93F9-7D67-4872-9608-EB30B70B338C}">
      <dgm:prSet/>
      <dgm:spPr/>
      <dgm:t>
        <a:bodyPr/>
        <a:lstStyle/>
        <a:p>
          <a:endParaRPr lang="en-GB"/>
        </a:p>
      </dgm:t>
    </dgm:pt>
    <dgm:pt modelId="{35AFB76A-6C11-41FF-BAEB-9C821CB1EF96}">
      <dgm:prSet phldrT="[Text]"/>
      <dgm:spPr>
        <a:solidFill>
          <a:srgbClr val="E10098">
            <a:alpha val="50000"/>
          </a:srgbClr>
        </a:solidFill>
        <a:ln>
          <a:solidFill>
            <a:srgbClr val="E10098"/>
          </a:solidFill>
        </a:ln>
      </dgm:spPr>
      <dgm:t>
        <a:bodyPr/>
        <a:lstStyle/>
        <a:p>
          <a:r>
            <a:rPr lang="en-GB" dirty="0" smtClean="0"/>
            <a:t>Institutions</a:t>
          </a:r>
          <a:endParaRPr lang="en-GB" dirty="0"/>
        </a:p>
      </dgm:t>
    </dgm:pt>
    <dgm:pt modelId="{7C37B648-EB69-4405-9665-69BA7AA28FEF}" type="parTrans" cxnId="{11227FD4-5628-456A-B775-E84BD90E01AC}">
      <dgm:prSet/>
      <dgm:spPr/>
      <dgm:t>
        <a:bodyPr/>
        <a:lstStyle/>
        <a:p>
          <a:endParaRPr lang="en-GB"/>
        </a:p>
      </dgm:t>
    </dgm:pt>
    <dgm:pt modelId="{0F748B7A-0703-464F-95A5-6B2BD6BBA763}" type="sibTrans" cxnId="{11227FD4-5628-456A-B775-E84BD90E01AC}">
      <dgm:prSet/>
      <dgm:spPr/>
      <dgm:t>
        <a:bodyPr/>
        <a:lstStyle/>
        <a:p>
          <a:endParaRPr lang="en-GB"/>
        </a:p>
      </dgm:t>
    </dgm:pt>
    <dgm:pt modelId="{C11BFFEF-50D0-43FD-8678-047CD44DE662}">
      <dgm:prSet phldrT="[Text]"/>
      <dgm:spPr>
        <a:solidFill>
          <a:srgbClr val="00B1BD">
            <a:alpha val="50000"/>
          </a:srgbClr>
        </a:solidFill>
        <a:ln>
          <a:solidFill>
            <a:srgbClr val="00B1BD"/>
          </a:solidFill>
        </a:ln>
      </dgm:spPr>
      <dgm:t>
        <a:bodyPr/>
        <a:lstStyle/>
        <a:p>
          <a:r>
            <a:rPr lang="en-GB" dirty="0" smtClean="0"/>
            <a:t>Students’</a:t>
          </a:r>
        </a:p>
        <a:p>
          <a:r>
            <a:rPr lang="en-GB" dirty="0" smtClean="0"/>
            <a:t>Unions</a:t>
          </a:r>
          <a:endParaRPr lang="en-GB" dirty="0"/>
        </a:p>
      </dgm:t>
    </dgm:pt>
    <dgm:pt modelId="{BB331175-5E74-41B2-8FE5-6826DE6DDB36}" type="parTrans" cxnId="{5CAF2641-23A9-4F44-B283-427B0A8A5935}">
      <dgm:prSet/>
      <dgm:spPr/>
      <dgm:t>
        <a:bodyPr/>
        <a:lstStyle/>
        <a:p>
          <a:endParaRPr lang="en-GB"/>
        </a:p>
      </dgm:t>
    </dgm:pt>
    <dgm:pt modelId="{328E9E1C-A683-474C-AE00-F743824B0ECE}" type="sibTrans" cxnId="{5CAF2641-23A9-4F44-B283-427B0A8A5935}">
      <dgm:prSet/>
      <dgm:spPr/>
      <dgm:t>
        <a:bodyPr/>
        <a:lstStyle/>
        <a:p>
          <a:endParaRPr lang="en-GB"/>
        </a:p>
      </dgm:t>
    </dgm:pt>
    <dgm:pt modelId="{1CEC1259-3B51-48F5-9A95-694FD1251473}" type="pres">
      <dgm:prSet presAssocID="{6E85A411-691A-412F-AC04-9B2A286CE756}" presName="compositeShape" presStyleCnt="0">
        <dgm:presLayoutVars>
          <dgm:chMax val="7"/>
          <dgm:dir/>
          <dgm:resizeHandles val="exact"/>
        </dgm:presLayoutVars>
      </dgm:prSet>
      <dgm:spPr/>
    </dgm:pt>
    <dgm:pt modelId="{64363A55-4897-4B31-AE29-0B2FC0A8AE5B}" type="pres">
      <dgm:prSet presAssocID="{855B3214-E91A-4BFD-BD06-864B5112F580}" presName="circ1" presStyleLbl="vennNode1" presStyleIdx="0" presStyleCnt="3"/>
      <dgm:spPr/>
      <dgm:t>
        <a:bodyPr/>
        <a:lstStyle/>
        <a:p>
          <a:endParaRPr lang="en-GB"/>
        </a:p>
      </dgm:t>
    </dgm:pt>
    <dgm:pt modelId="{1E50DBEB-0E42-4599-9555-FBAB9B779B43}" type="pres">
      <dgm:prSet presAssocID="{855B3214-E91A-4BFD-BD06-864B5112F58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B49147A-9B92-4788-AB5B-24FDCDACAD2C}" type="pres">
      <dgm:prSet presAssocID="{35AFB76A-6C11-41FF-BAEB-9C821CB1EF96}" presName="circ2" presStyleLbl="vennNode1" presStyleIdx="1" presStyleCnt="3"/>
      <dgm:spPr/>
      <dgm:t>
        <a:bodyPr/>
        <a:lstStyle/>
        <a:p>
          <a:endParaRPr lang="en-GB"/>
        </a:p>
      </dgm:t>
    </dgm:pt>
    <dgm:pt modelId="{139F675B-FBC8-4049-AEEB-CB8E41D3299E}" type="pres">
      <dgm:prSet presAssocID="{35AFB76A-6C11-41FF-BAEB-9C821CB1EF9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E887D37-C0E8-4A5C-88C4-94C98349E0CD}" type="pres">
      <dgm:prSet presAssocID="{C11BFFEF-50D0-43FD-8678-047CD44DE662}" presName="circ3" presStyleLbl="vennNode1" presStyleIdx="2" presStyleCnt="3"/>
      <dgm:spPr/>
      <dgm:t>
        <a:bodyPr/>
        <a:lstStyle/>
        <a:p>
          <a:endParaRPr lang="en-GB"/>
        </a:p>
      </dgm:t>
    </dgm:pt>
    <dgm:pt modelId="{CD85441E-8898-4AE1-9D2F-6C2DB338D169}" type="pres">
      <dgm:prSet presAssocID="{C11BFFEF-50D0-43FD-8678-047CD44DE66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CAF2641-23A9-4F44-B283-427B0A8A5935}" srcId="{6E85A411-691A-412F-AC04-9B2A286CE756}" destId="{C11BFFEF-50D0-43FD-8678-047CD44DE662}" srcOrd="2" destOrd="0" parTransId="{BB331175-5E74-41B2-8FE5-6826DE6DDB36}" sibTransId="{328E9E1C-A683-474C-AE00-F743824B0ECE}"/>
    <dgm:cxn modelId="{F511905D-9A4E-43C1-B0B8-BF784831112E}" type="presOf" srcId="{855B3214-E91A-4BFD-BD06-864B5112F580}" destId="{64363A55-4897-4B31-AE29-0B2FC0A8AE5B}" srcOrd="0" destOrd="0" presId="urn:microsoft.com/office/officeart/2005/8/layout/venn1"/>
    <dgm:cxn modelId="{518785E4-289E-4BCE-B2FC-D9209CA85F4E}" type="presOf" srcId="{855B3214-E91A-4BFD-BD06-864B5112F580}" destId="{1E50DBEB-0E42-4599-9555-FBAB9B779B43}" srcOrd="1" destOrd="0" presId="urn:microsoft.com/office/officeart/2005/8/layout/venn1"/>
    <dgm:cxn modelId="{CE256E07-0192-4ADD-B97B-4724D4AB31C2}" type="presOf" srcId="{C11BFFEF-50D0-43FD-8678-047CD44DE662}" destId="{CD85441E-8898-4AE1-9D2F-6C2DB338D169}" srcOrd="1" destOrd="0" presId="urn:microsoft.com/office/officeart/2005/8/layout/venn1"/>
    <dgm:cxn modelId="{ADEA93F9-7D67-4872-9608-EB30B70B338C}" srcId="{6E85A411-691A-412F-AC04-9B2A286CE756}" destId="{855B3214-E91A-4BFD-BD06-864B5112F580}" srcOrd="0" destOrd="0" parTransId="{F16B70B7-06ED-4F3A-9BFA-5E1F49B932F5}" sibTransId="{1DDA9849-B88B-44D2-860F-DEA20CC49CA5}"/>
    <dgm:cxn modelId="{11227FD4-5628-456A-B775-E84BD90E01AC}" srcId="{6E85A411-691A-412F-AC04-9B2A286CE756}" destId="{35AFB76A-6C11-41FF-BAEB-9C821CB1EF96}" srcOrd="1" destOrd="0" parTransId="{7C37B648-EB69-4405-9665-69BA7AA28FEF}" sibTransId="{0F748B7A-0703-464F-95A5-6B2BD6BBA763}"/>
    <dgm:cxn modelId="{25732F38-ECAF-4CBD-8F96-0386CD017C57}" type="presOf" srcId="{C11BFFEF-50D0-43FD-8678-047CD44DE662}" destId="{1E887D37-C0E8-4A5C-88C4-94C98349E0CD}" srcOrd="0" destOrd="0" presId="urn:microsoft.com/office/officeart/2005/8/layout/venn1"/>
    <dgm:cxn modelId="{FA89D539-E408-459F-B950-EC4B7EA37644}" type="presOf" srcId="{6E85A411-691A-412F-AC04-9B2A286CE756}" destId="{1CEC1259-3B51-48F5-9A95-694FD1251473}" srcOrd="0" destOrd="0" presId="urn:microsoft.com/office/officeart/2005/8/layout/venn1"/>
    <dgm:cxn modelId="{86736EF0-9299-4269-821E-BB088D0DD358}" type="presOf" srcId="{35AFB76A-6C11-41FF-BAEB-9C821CB1EF96}" destId="{139F675B-FBC8-4049-AEEB-CB8E41D3299E}" srcOrd="1" destOrd="0" presId="urn:microsoft.com/office/officeart/2005/8/layout/venn1"/>
    <dgm:cxn modelId="{002BBA8E-289D-490E-B604-31F8393C7A6F}" type="presOf" srcId="{35AFB76A-6C11-41FF-BAEB-9C821CB1EF96}" destId="{6B49147A-9B92-4788-AB5B-24FDCDACAD2C}" srcOrd="0" destOrd="0" presId="urn:microsoft.com/office/officeart/2005/8/layout/venn1"/>
    <dgm:cxn modelId="{738B6429-E6AB-480A-ABB2-4E9F852E685B}" type="presParOf" srcId="{1CEC1259-3B51-48F5-9A95-694FD1251473}" destId="{64363A55-4897-4B31-AE29-0B2FC0A8AE5B}" srcOrd="0" destOrd="0" presId="urn:microsoft.com/office/officeart/2005/8/layout/venn1"/>
    <dgm:cxn modelId="{1500A452-08CB-456D-BE6D-9408C500ED40}" type="presParOf" srcId="{1CEC1259-3B51-48F5-9A95-694FD1251473}" destId="{1E50DBEB-0E42-4599-9555-FBAB9B779B43}" srcOrd="1" destOrd="0" presId="urn:microsoft.com/office/officeart/2005/8/layout/venn1"/>
    <dgm:cxn modelId="{77813848-06D7-49EE-BE1C-4730C2695BFC}" type="presParOf" srcId="{1CEC1259-3B51-48F5-9A95-694FD1251473}" destId="{6B49147A-9B92-4788-AB5B-24FDCDACAD2C}" srcOrd="2" destOrd="0" presId="urn:microsoft.com/office/officeart/2005/8/layout/venn1"/>
    <dgm:cxn modelId="{AAB8C4A9-5ECA-4C71-9E87-AC0B244DE864}" type="presParOf" srcId="{1CEC1259-3B51-48F5-9A95-694FD1251473}" destId="{139F675B-FBC8-4049-AEEB-CB8E41D3299E}" srcOrd="3" destOrd="0" presId="urn:microsoft.com/office/officeart/2005/8/layout/venn1"/>
    <dgm:cxn modelId="{EDE08A89-867A-413F-A690-B2533C9CCA1E}" type="presParOf" srcId="{1CEC1259-3B51-48F5-9A95-694FD1251473}" destId="{1E887D37-C0E8-4A5C-88C4-94C98349E0CD}" srcOrd="4" destOrd="0" presId="urn:microsoft.com/office/officeart/2005/8/layout/venn1"/>
    <dgm:cxn modelId="{DF855A16-B804-428E-81CB-6B5D198FE423}" type="presParOf" srcId="{1CEC1259-3B51-48F5-9A95-694FD1251473}" destId="{CD85441E-8898-4AE1-9D2F-6C2DB338D169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7A170C-A9F4-445D-90BC-04A573A5754A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EC6869B-CD84-406D-9AD0-A60A236D8FCF}">
      <dgm:prSet phldrT="[Text]"/>
      <dgm:spPr>
        <a:solidFill>
          <a:srgbClr val="E10098"/>
        </a:solidFill>
      </dgm:spPr>
      <dgm:t>
        <a:bodyPr/>
        <a:lstStyle/>
        <a:p>
          <a:r>
            <a:rPr lang="en-GB" dirty="0" smtClean="0"/>
            <a:t>Curriculum</a:t>
          </a:r>
          <a:endParaRPr lang="en-GB" dirty="0"/>
        </a:p>
      </dgm:t>
    </dgm:pt>
    <dgm:pt modelId="{301E9467-A5EE-41A9-AADF-077FF1E3A942}" type="parTrans" cxnId="{4601830C-2379-496B-A2F9-65B61B2491B9}">
      <dgm:prSet/>
      <dgm:spPr/>
      <dgm:t>
        <a:bodyPr/>
        <a:lstStyle/>
        <a:p>
          <a:endParaRPr lang="en-GB"/>
        </a:p>
      </dgm:t>
    </dgm:pt>
    <dgm:pt modelId="{6C9D8B07-CE41-42A9-8B55-152650EC4102}" type="sibTrans" cxnId="{4601830C-2379-496B-A2F9-65B61B2491B9}">
      <dgm:prSet/>
      <dgm:spPr>
        <a:solidFill>
          <a:srgbClr val="84BD00"/>
        </a:solidFill>
      </dgm:spPr>
      <dgm:t>
        <a:bodyPr/>
        <a:lstStyle/>
        <a:p>
          <a:endParaRPr lang="en-GB"/>
        </a:p>
      </dgm:t>
    </dgm:pt>
    <dgm:pt modelId="{2217F48F-FC73-4706-A5C9-E1FFE13309EA}">
      <dgm:prSet phldrT="[Text]"/>
      <dgm:spPr>
        <a:solidFill>
          <a:srgbClr val="00B1BD"/>
        </a:solidFill>
      </dgm:spPr>
      <dgm:t>
        <a:bodyPr/>
        <a:lstStyle/>
        <a:p>
          <a:r>
            <a:rPr lang="en-GB" dirty="0" smtClean="0"/>
            <a:t>Staff</a:t>
          </a:r>
          <a:endParaRPr lang="en-GB" dirty="0"/>
        </a:p>
      </dgm:t>
    </dgm:pt>
    <dgm:pt modelId="{63838D75-7A25-4B03-BA90-7929245E96FE}" type="parTrans" cxnId="{74DB5507-F81A-40CB-B166-5A754F5890B7}">
      <dgm:prSet/>
      <dgm:spPr/>
      <dgm:t>
        <a:bodyPr/>
        <a:lstStyle/>
        <a:p>
          <a:endParaRPr lang="en-GB"/>
        </a:p>
      </dgm:t>
    </dgm:pt>
    <dgm:pt modelId="{3D9B493E-80DB-4D27-8EC4-F006E6BBC883}" type="sibTrans" cxnId="{74DB5507-F81A-40CB-B166-5A754F5890B7}">
      <dgm:prSet/>
      <dgm:spPr>
        <a:solidFill>
          <a:srgbClr val="84BD00"/>
        </a:solidFill>
      </dgm:spPr>
      <dgm:t>
        <a:bodyPr/>
        <a:lstStyle/>
        <a:p>
          <a:endParaRPr lang="en-GB"/>
        </a:p>
      </dgm:t>
    </dgm:pt>
    <dgm:pt modelId="{9541EA24-FD4B-4C31-9C6B-FAB33D6514F4}">
      <dgm:prSet phldrT="[Text]"/>
      <dgm:spPr>
        <a:solidFill>
          <a:srgbClr val="EEDC00"/>
        </a:solidFill>
      </dgm:spPr>
      <dgm:t>
        <a:bodyPr/>
        <a:lstStyle/>
        <a:p>
          <a:r>
            <a:rPr lang="en-GB" dirty="0" smtClean="0"/>
            <a:t>Students</a:t>
          </a:r>
          <a:endParaRPr lang="en-GB" dirty="0"/>
        </a:p>
      </dgm:t>
    </dgm:pt>
    <dgm:pt modelId="{BBE6BB8D-6334-41F7-856B-EDE983F31948}" type="parTrans" cxnId="{CC99B92E-8D0A-4081-818B-7B5692F8A7FD}">
      <dgm:prSet/>
      <dgm:spPr/>
      <dgm:t>
        <a:bodyPr/>
        <a:lstStyle/>
        <a:p>
          <a:endParaRPr lang="en-GB"/>
        </a:p>
      </dgm:t>
    </dgm:pt>
    <dgm:pt modelId="{C3DED19F-1617-437A-88C7-734E995D2131}" type="sibTrans" cxnId="{CC99B92E-8D0A-4081-818B-7B5692F8A7FD}">
      <dgm:prSet/>
      <dgm:spPr>
        <a:solidFill>
          <a:srgbClr val="84BD00"/>
        </a:solidFill>
      </dgm:spPr>
      <dgm:t>
        <a:bodyPr/>
        <a:lstStyle/>
        <a:p>
          <a:endParaRPr lang="en-GB"/>
        </a:p>
      </dgm:t>
    </dgm:pt>
    <dgm:pt modelId="{9B525625-B5F6-415C-9F58-8CEC5E0C1FEC}" type="pres">
      <dgm:prSet presAssocID="{6E7A170C-A9F4-445D-90BC-04A573A5754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6AB14FB-63DB-4596-A7D0-60D314A5F1BD}" type="pres">
      <dgm:prSet presAssocID="{1EC6869B-CD84-406D-9AD0-A60A236D8FC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4EBA8A0-55A8-44A5-B370-21A3A28E311D}" type="pres">
      <dgm:prSet presAssocID="{6C9D8B07-CE41-42A9-8B55-152650EC4102}" presName="sibTrans" presStyleLbl="sibTrans2D1" presStyleIdx="0" presStyleCnt="3"/>
      <dgm:spPr/>
      <dgm:t>
        <a:bodyPr/>
        <a:lstStyle/>
        <a:p>
          <a:endParaRPr lang="en-GB"/>
        </a:p>
      </dgm:t>
    </dgm:pt>
    <dgm:pt modelId="{42792F31-341A-45D2-9B22-DB5B886C09FC}" type="pres">
      <dgm:prSet presAssocID="{6C9D8B07-CE41-42A9-8B55-152650EC4102}" presName="connectorText" presStyleLbl="sibTrans2D1" presStyleIdx="0" presStyleCnt="3"/>
      <dgm:spPr/>
      <dgm:t>
        <a:bodyPr/>
        <a:lstStyle/>
        <a:p>
          <a:endParaRPr lang="en-GB"/>
        </a:p>
      </dgm:t>
    </dgm:pt>
    <dgm:pt modelId="{A7F8DFC4-8182-42C2-90DB-401766D487F1}" type="pres">
      <dgm:prSet presAssocID="{2217F48F-FC73-4706-A5C9-E1FFE13309E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258FB6A-84F3-4A23-A7F5-18788AEA871A}" type="pres">
      <dgm:prSet presAssocID="{3D9B493E-80DB-4D27-8EC4-F006E6BBC883}" presName="sibTrans" presStyleLbl="sibTrans2D1" presStyleIdx="1" presStyleCnt="3"/>
      <dgm:spPr/>
      <dgm:t>
        <a:bodyPr/>
        <a:lstStyle/>
        <a:p>
          <a:endParaRPr lang="en-GB"/>
        </a:p>
      </dgm:t>
    </dgm:pt>
    <dgm:pt modelId="{C2B3021A-B2AB-419C-851E-E13E4602D35D}" type="pres">
      <dgm:prSet presAssocID="{3D9B493E-80DB-4D27-8EC4-F006E6BBC883}" presName="connectorText" presStyleLbl="sibTrans2D1" presStyleIdx="1" presStyleCnt="3"/>
      <dgm:spPr/>
      <dgm:t>
        <a:bodyPr/>
        <a:lstStyle/>
        <a:p>
          <a:endParaRPr lang="en-GB"/>
        </a:p>
      </dgm:t>
    </dgm:pt>
    <dgm:pt modelId="{88958D36-D3F9-4BFC-A3DF-8A43B18AC4A6}" type="pres">
      <dgm:prSet presAssocID="{9541EA24-FD4B-4C31-9C6B-FAB33D6514F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7BFB1A2-EB43-42F8-AB94-F53D20FB2920}" type="pres">
      <dgm:prSet presAssocID="{C3DED19F-1617-437A-88C7-734E995D2131}" presName="sibTrans" presStyleLbl="sibTrans2D1" presStyleIdx="2" presStyleCnt="3"/>
      <dgm:spPr/>
      <dgm:t>
        <a:bodyPr/>
        <a:lstStyle/>
        <a:p>
          <a:endParaRPr lang="en-GB"/>
        </a:p>
      </dgm:t>
    </dgm:pt>
    <dgm:pt modelId="{209DFBA4-99D9-41D6-A826-836265AAD1E3}" type="pres">
      <dgm:prSet presAssocID="{C3DED19F-1617-437A-88C7-734E995D2131}" presName="connectorText" presStyleLbl="sibTrans2D1" presStyleIdx="2" presStyleCnt="3"/>
      <dgm:spPr/>
      <dgm:t>
        <a:bodyPr/>
        <a:lstStyle/>
        <a:p>
          <a:endParaRPr lang="en-GB"/>
        </a:p>
      </dgm:t>
    </dgm:pt>
  </dgm:ptLst>
  <dgm:cxnLst>
    <dgm:cxn modelId="{74DB5507-F81A-40CB-B166-5A754F5890B7}" srcId="{6E7A170C-A9F4-445D-90BC-04A573A5754A}" destId="{2217F48F-FC73-4706-A5C9-E1FFE13309EA}" srcOrd="1" destOrd="0" parTransId="{63838D75-7A25-4B03-BA90-7929245E96FE}" sibTransId="{3D9B493E-80DB-4D27-8EC4-F006E6BBC883}"/>
    <dgm:cxn modelId="{4CAB993A-BAC5-4E70-AED0-F789FB29BEBC}" type="presOf" srcId="{2217F48F-FC73-4706-A5C9-E1FFE13309EA}" destId="{A7F8DFC4-8182-42C2-90DB-401766D487F1}" srcOrd="0" destOrd="0" presId="urn:microsoft.com/office/officeart/2005/8/layout/cycle7"/>
    <dgm:cxn modelId="{E521E793-73A5-4174-B693-E144378DBAA8}" type="presOf" srcId="{C3DED19F-1617-437A-88C7-734E995D2131}" destId="{209DFBA4-99D9-41D6-A826-836265AAD1E3}" srcOrd="1" destOrd="0" presId="urn:microsoft.com/office/officeart/2005/8/layout/cycle7"/>
    <dgm:cxn modelId="{002265F5-AF77-451F-A8D5-C60E31F1BDBE}" type="presOf" srcId="{C3DED19F-1617-437A-88C7-734E995D2131}" destId="{17BFB1A2-EB43-42F8-AB94-F53D20FB2920}" srcOrd="0" destOrd="0" presId="urn:microsoft.com/office/officeart/2005/8/layout/cycle7"/>
    <dgm:cxn modelId="{595B9D45-87D3-415B-BE82-03D33FC485CD}" type="presOf" srcId="{3D9B493E-80DB-4D27-8EC4-F006E6BBC883}" destId="{C2B3021A-B2AB-419C-851E-E13E4602D35D}" srcOrd="1" destOrd="0" presId="urn:microsoft.com/office/officeart/2005/8/layout/cycle7"/>
    <dgm:cxn modelId="{4601830C-2379-496B-A2F9-65B61B2491B9}" srcId="{6E7A170C-A9F4-445D-90BC-04A573A5754A}" destId="{1EC6869B-CD84-406D-9AD0-A60A236D8FCF}" srcOrd="0" destOrd="0" parTransId="{301E9467-A5EE-41A9-AADF-077FF1E3A942}" sibTransId="{6C9D8B07-CE41-42A9-8B55-152650EC4102}"/>
    <dgm:cxn modelId="{6C63F0BA-1EFF-4547-9AEA-FD5DD3542C72}" type="presOf" srcId="{1EC6869B-CD84-406D-9AD0-A60A236D8FCF}" destId="{D6AB14FB-63DB-4596-A7D0-60D314A5F1BD}" srcOrd="0" destOrd="0" presId="urn:microsoft.com/office/officeart/2005/8/layout/cycle7"/>
    <dgm:cxn modelId="{551F1030-6956-4743-AEA9-6B185DF45E6D}" type="presOf" srcId="{6C9D8B07-CE41-42A9-8B55-152650EC4102}" destId="{42792F31-341A-45D2-9B22-DB5B886C09FC}" srcOrd="1" destOrd="0" presId="urn:microsoft.com/office/officeart/2005/8/layout/cycle7"/>
    <dgm:cxn modelId="{812E8463-3062-44E4-BC83-D315AA54BD7D}" type="presOf" srcId="{3D9B493E-80DB-4D27-8EC4-F006E6BBC883}" destId="{4258FB6A-84F3-4A23-A7F5-18788AEA871A}" srcOrd="0" destOrd="0" presId="urn:microsoft.com/office/officeart/2005/8/layout/cycle7"/>
    <dgm:cxn modelId="{749FEF6F-F9A2-46ED-8354-BEDA3B6D6E69}" type="presOf" srcId="{9541EA24-FD4B-4C31-9C6B-FAB33D6514F4}" destId="{88958D36-D3F9-4BFC-A3DF-8A43B18AC4A6}" srcOrd="0" destOrd="0" presId="urn:microsoft.com/office/officeart/2005/8/layout/cycle7"/>
    <dgm:cxn modelId="{CC99B92E-8D0A-4081-818B-7B5692F8A7FD}" srcId="{6E7A170C-A9F4-445D-90BC-04A573A5754A}" destId="{9541EA24-FD4B-4C31-9C6B-FAB33D6514F4}" srcOrd="2" destOrd="0" parTransId="{BBE6BB8D-6334-41F7-856B-EDE983F31948}" sibTransId="{C3DED19F-1617-437A-88C7-734E995D2131}"/>
    <dgm:cxn modelId="{3A2580E0-9427-4A78-93B4-2378AF6BF186}" type="presOf" srcId="{6E7A170C-A9F4-445D-90BC-04A573A5754A}" destId="{9B525625-B5F6-415C-9F58-8CEC5E0C1FEC}" srcOrd="0" destOrd="0" presId="urn:microsoft.com/office/officeart/2005/8/layout/cycle7"/>
    <dgm:cxn modelId="{894078D9-9B07-42EE-B1ED-1EFDFECF87ED}" type="presOf" srcId="{6C9D8B07-CE41-42A9-8B55-152650EC4102}" destId="{F4EBA8A0-55A8-44A5-B370-21A3A28E311D}" srcOrd="0" destOrd="0" presId="urn:microsoft.com/office/officeart/2005/8/layout/cycle7"/>
    <dgm:cxn modelId="{E3400CD5-E738-4E41-AEBB-D89538823005}" type="presParOf" srcId="{9B525625-B5F6-415C-9F58-8CEC5E0C1FEC}" destId="{D6AB14FB-63DB-4596-A7D0-60D314A5F1BD}" srcOrd="0" destOrd="0" presId="urn:microsoft.com/office/officeart/2005/8/layout/cycle7"/>
    <dgm:cxn modelId="{815E3A1D-1D6C-43A8-B834-6D0131EBBF47}" type="presParOf" srcId="{9B525625-B5F6-415C-9F58-8CEC5E0C1FEC}" destId="{F4EBA8A0-55A8-44A5-B370-21A3A28E311D}" srcOrd="1" destOrd="0" presId="urn:microsoft.com/office/officeart/2005/8/layout/cycle7"/>
    <dgm:cxn modelId="{7A40648A-676B-4CEC-B168-914612A80D11}" type="presParOf" srcId="{F4EBA8A0-55A8-44A5-B370-21A3A28E311D}" destId="{42792F31-341A-45D2-9B22-DB5B886C09FC}" srcOrd="0" destOrd="0" presId="urn:microsoft.com/office/officeart/2005/8/layout/cycle7"/>
    <dgm:cxn modelId="{11E05704-463E-446C-BC11-B65C248C44B4}" type="presParOf" srcId="{9B525625-B5F6-415C-9F58-8CEC5E0C1FEC}" destId="{A7F8DFC4-8182-42C2-90DB-401766D487F1}" srcOrd="2" destOrd="0" presId="urn:microsoft.com/office/officeart/2005/8/layout/cycle7"/>
    <dgm:cxn modelId="{1E0E5AA6-6399-4FBD-8642-3F90D8FAAC69}" type="presParOf" srcId="{9B525625-B5F6-415C-9F58-8CEC5E0C1FEC}" destId="{4258FB6A-84F3-4A23-A7F5-18788AEA871A}" srcOrd="3" destOrd="0" presId="urn:microsoft.com/office/officeart/2005/8/layout/cycle7"/>
    <dgm:cxn modelId="{96C87662-1C4B-42F2-95E2-2EFE5F1ACA46}" type="presParOf" srcId="{4258FB6A-84F3-4A23-A7F5-18788AEA871A}" destId="{C2B3021A-B2AB-419C-851E-E13E4602D35D}" srcOrd="0" destOrd="0" presId="urn:microsoft.com/office/officeart/2005/8/layout/cycle7"/>
    <dgm:cxn modelId="{380077CF-3EF3-443F-9F59-08AAEBA5B136}" type="presParOf" srcId="{9B525625-B5F6-415C-9F58-8CEC5E0C1FEC}" destId="{88958D36-D3F9-4BFC-A3DF-8A43B18AC4A6}" srcOrd="4" destOrd="0" presId="urn:microsoft.com/office/officeart/2005/8/layout/cycle7"/>
    <dgm:cxn modelId="{E7083BE8-A55F-4801-A2C8-99E97328B7DB}" type="presParOf" srcId="{9B525625-B5F6-415C-9F58-8CEC5E0C1FEC}" destId="{17BFB1A2-EB43-42F8-AB94-F53D20FB2920}" srcOrd="5" destOrd="0" presId="urn:microsoft.com/office/officeart/2005/8/layout/cycle7"/>
    <dgm:cxn modelId="{A4EF6653-6BE8-4D9B-B30B-392CFDE49CFB}" type="presParOf" srcId="{17BFB1A2-EB43-42F8-AB94-F53D20FB2920}" destId="{209DFBA4-99D9-41D6-A826-836265AAD1E3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363A55-4897-4B31-AE29-0B2FC0A8AE5B}">
      <dsp:nvSpPr>
        <dsp:cNvPr id="0" name=""/>
        <dsp:cNvSpPr/>
      </dsp:nvSpPr>
      <dsp:spPr>
        <a:xfrm>
          <a:off x="1936811" y="55300"/>
          <a:ext cx="2654424" cy="2654424"/>
        </a:xfrm>
        <a:prstGeom prst="ellipse">
          <a:avLst/>
        </a:prstGeom>
        <a:solidFill>
          <a:srgbClr val="EEDC00">
            <a:alpha val="50000"/>
          </a:srgbClr>
        </a:solidFill>
        <a:ln w="25400" cap="flat" cmpd="sng" algn="ctr">
          <a:solidFill>
            <a:srgbClr val="EEDC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Community</a:t>
          </a:r>
          <a:endParaRPr lang="en-GB" sz="2200" kern="1200" dirty="0"/>
        </a:p>
      </dsp:txBody>
      <dsp:txXfrm>
        <a:off x="2290735" y="519824"/>
        <a:ext cx="1946577" cy="1194490"/>
      </dsp:txXfrm>
    </dsp:sp>
    <dsp:sp modelId="{6B49147A-9B92-4788-AB5B-24FDCDACAD2C}">
      <dsp:nvSpPr>
        <dsp:cNvPr id="0" name=""/>
        <dsp:cNvSpPr/>
      </dsp:nvSpPr>
      <dsp:spPr>
        <a:xfrm>
          <a:off x="2894616" y="1714315"/>
          <a:ext cx="2654424" cy="2654424"/>
        </a:xfrm>
        <a:prstGeom prst="ellipse">
          <a:avLst/>
        </a:prstGeom>
        <a:solidFill>
          <a:srgbClr val="E10098">
            <a:alpha val="50000"/>
          </a:srgbClr>
        </a:solidFill>
        <a:ln w="25400" cap="flat" cmpd="sng" algn="ctr">
          <a:solidFill>
            <a:srgbClr val="E1009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Institutions</a:t>
          </a:r>
          <a:endParaRPr lang="en-GB" sz="2200" kern="1200" dirty="0"/>
        </a:p>
      </dsp:txBody>
      <dsp:txXfrm>
        <a:off x="3706428" y="2400041"/>
        <a:ext cx="1592654" cy="1459933"/>
      </dsp:txXfrm>
    </dsp:sp>
    <dsp:sp modelId="{1E887D37-C0E8-4A5C-88C4-94C98349E0CD}">
      <dsp:nvSpPr>
        <dsp:cNvPr id="0" name=""/>
        <dsp:cNvSpPr/>
      </dsp:nvSpPr>
      <dsp:spPr>
        <a:xfrm>
          <a:off x="979007" y="1714315"/>
          <a:ext cx="2654424" cy="2654424"/>
        </a:xfrm>
        <a:prstGeom prst="ellipse">
          <a:avLst/>
        </a:prstGeom>
        <a:solidFill>
          <a:srgbClr val="00B1BD">
            <a:alpha val="50000"/>
          </a:srgbClr>
        </a:solidFill>
        <a:ln w="25400" cap="flat" cmpd="sng" algn="ctr">
          <a:solidFill>
            <a:srgbClr val="00B1B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Students’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Unions</a:t>
          </a:r>
          <a:endParaRPr lang="en-GB" sz="2200" kern="1200" dirty="0"/>
        </a:p>
      </dsp:txBody>
      <dsp:txXfrm>
        <a:off x="1228965" y="2400041"/>
        <a:ext cx="1592654" cy="14599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AB14FB-63DB-4596-A7D0-60D314A5F1BD}">
      <dsp:nvSpPr>
        <dsp:cNvPr id="0" name=""/>
        <dsp:cNvSpPr/>
      </dsp:nvSpPr>
      <dsp:spPr>
        <a:xfrm>
          <a:off x="2401649" y="1253"/>
          <a:ext cx="2253484" cy="1126742"/>
        </a:xfrm>
        <a:prstGeom prst="roundRect">
          <a:avLst>
            <a:gd name="adj" fmla="val 10000"/>
          </a:avLst>
        </a:prstGeom>
        <a:solidFill>
          <a:srgbClr val="E1009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Curriculum</a:t>
          </a:r>
          <a:endParaRPr lang="en-GB" sz="2800" kern="1200" dirty="0"/>
        </a:p>
      </dsp:txBody>
      <dsp:txXfrm>
        <a:off x="2434650" y="34254"/>
        <a:ext cx="2187482" cy="1060740"/>
      </dsp:txXfrm>
    </dsp:sp>
    <dsp:sp modelId="{F4EBA8A0-55A8-44A5-B370-21A3A28E311D}">
      <dsp:nvSpPr>
        <dsp:cNvPr id="0" name=""/>
        <dsp:cNvSpPr/>
      </dsp:nvSpPr>
      <dsp:spPr>
        <a:xfrm rot="3600000">
          <a:off x="3871583" y="1978836"/>
          <a:ext cx="1174290" cy="394359"/>
        </a:xfrm>
        <a:prstGeom prst="leftRightArrow">
          <a:avLst>
            <a:gd name="adj1" fmla="val 60000"/>
            <a:gd name="adj2" fmla="val 50000"/>
          </a:avLst>
        </a:prstGeom>
        <a:solidFill>
          <a:srgbClr val="84BD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700" kern="1200"/>
        </a:p>
      </dsp:txBody>
      <dsp:txXfrm>
        <a:off x="3989891" y="2057708"/>
        <a:ext cx="937674" cy="236615"/>
      </dsp:txXfrm>
    </dsp:sp>
    <dsp:sp modelId="{A7F8DFC4-8182-42C2-90DB-401766D487F1}">
      <dsp:nvSpPr>
        <dsp:cNvPr id="0" name=""/>
        <dsp:cNvSpPr/>
      </dsp:nvSpPr>
      <dsp:spPr>
        <a:xfrm>
          <a:off x="4262323" y="3224035"/>
          <a:ext cx="2253484" cy="1126742"/>
        </a:xfrm>
        <a:prstGeom prst="roundRect">
          <a:avLst>
            <a:gd name="adj" fmla="val 10000"/>
          </a:avLst>
        </a:prstGeom>
        <a:solidFill>
          <a:srgbClr val="00B1B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Staff</a:t>
          </a:r>
          <a:endParaRPr lang="en-GB" sz="2800" kern="1200" dirty="0"/>
        </a:p>
      </dsp:txBody>
      <dsp:txXfrm>
        <a:off x="4295324" y="3257036"/>
        <a:ext cx="2187482" cy="1060740"/>
      </dsp:txXfrm>
    </dsp:sp>
    <dsp:sp modelId="{4258FB6A-84F3-4A23-A7F5-18788AEA871A}">
      <dsp:nvSpPr>
        <dsp:cNvPr id="0" name=""/>
        <dsp:cNvSpPr/>
      </dsp:nvSpPr>
      <dsp:spPr>
        <a:xfrm rot="10800000">
          <a:off x="2941246" y="3590227"/>
          <a:ext cx="1174290" cy="394359"/>
        </a:xfrm>
        <a:prstGeom prst="leftRightArrow">
          <a:avLst>
            <a:gd name="adj1" fmla="val 60000"/>
            <a:gd name="adj2" fmla="val 50000"/>
          </a:avLst>
        </a:prstGeom>
        <a:solidFill>
          <a:srgbClr val="84BD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700" kern="1200"/>
        </a:p>
      </dsp:txBody>
      <dsp:txXfrm rot="10800000">
        <a:off x="3059554" y="3669099"/>
        <a:ext cx="937674" cy="236615"/>
      </dsp:txXfrm>
    </dsp:sp>
    <dsp:sp modelId="{88958D36-D3F9-4BFC-A3DF-8A43B18AC4A6}">
      <dsp:nvSpPr>
        <dsp:cNvPr id="0" name=""/>
        <dsp:cNvSpPr/>
      </dsp:nvSpPr>
      <dsp:spPr>
        <a:xfrm>
          <a:off x="540975" y="3224035"/>
          <a:ext cx="2253484" cy="1126742"/>
        </a:xfrm>
        <a:prstGeom prst="roundRect">
          <a:avLst>
            <a:gd name="adj" fmla="val 10000"/>
          </a:avLst>
        </a:prstGeom>
        <a:solidFill>
          <a:srgbClr val="EEDC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Students</a:t>
          </a:r>
          <a:endParaRPr lang="en-GB" sz="2800" kern="1200" dirty="0"/>
        </a:p>
      </dsp:txBody>
      <dsp:txXfrm>
        <a:off x="573976" y="3257036"/>
        <a:ext cx="2187482" cy="1060740"/>
      </dsp:txXfrm>
    </dsp:sp>
    <dsp:sp modelId="{17BFB1A2-EB43-42F8-AB94-F53D20FB2920}">
      <dsp:nvSpPr>
        <dsp:cNvPr id="0" name=""/>
        <dsp:cNvSpPr/>
      </dsp:nvSpPr>
      <dsp:spPr>
        <a:xfrm rot="18000000">
          <a:off x="2010909" y="1978836"/>
          <a:ext cx="1174290" cy="394359"/>
        </a:xfrm>
        <a:prstGeom prst="leftRightArrow">
          <a:avLst>
            <a:gd name="adj1" fmla="val 60000"/>
            <a:gd name="adj2" fmla="val 50000"/>
          </a:avLst>
        </a:prstGeom>
        <a:solidFill>
          <a:srgbClr val="84BD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700" kern="1200"/>
        </a:p>
      </dsp:txBody>
      <dsp:txXfrm>
        <a:off x="2129217" y="2057708"/>
        <a:ext cx="937674" cy="2366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967D5E-789A-4767-A8C2-01A68EA084C2}" type="datetimeFigureOut">
              <a:rPr lang="en-GB" smtClean="0"/>
              <a:t>11/05/2016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DCA46B-E282-4BF6-A720-5CF517444AF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1898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GB" dirty="0" smtClean="0">
                <a:solidFill>
                  <a:srgbClr val="00AEC7"/>
                </a:solidFill>
                <a:latin typeface="Verdana" charset="0"/>
                <a:cs typeface="Verdana" charset="0"/>
              </a:rPr>
              <a:t>3:15-3:45pm </a:t>
            </a:r>
            <a:endParaRPr lang="en-GB" sz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CA46B-E282-4BF6-A720-5CF517444AF4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58698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CA46B-E282-4BF6-A720-5CF517444AF4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1928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Hands-on and participatory learning</a:t>
            </a:r>
          </a:p>
          <a:p>
            <a:pPr marL="171450" indent="-17145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Preparing students for life beyond graduation</a:t>
            </a:r>
          </a:p>
          <a:p>
            <a:pPr marL="171450" indent="-17145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Looking at theory in a real-world context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CA46B-E282-4BF6-A720-5CF517444AF4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2244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r>
              <a:rPr lang="en-GB" dirty="0" smtClean="0"/>
              <a:t>Curriculum, campus,</a:t>
            </a:r>
            <a:r>
              <a:rPr lang="en-GB" baseline="0" dirty="0" smtClean="0"/>
              <a:t> community – theme of today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9D9F3-6DBE-4B0C-A62A-14029F7859F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4268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CA46B-E282-4BF6-A720-5CF517444AF4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992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CA46B-E282-4BF6-A720-5CF517444AF4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7749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Positive outcomes for learners</a:t>
            </a:r>
          </a:p>
          <a:p>
            <a:r>
              <a:rPr lang="en-GB" dirty="0" smtClean="0"/>
              <a:t>Quality</a:t>
            </a:r>
            <a:r>
              <a:rPr lang="en-GB" baseline="0" dirty="0" smtClean="0"/>
              <a:t> teaching, learning and assessment</a:t>
            </a:r>
          </a:p>
          <a:p>
            <a:r>
              <a:rPr lang="en-GB" baseline="0" dirty="0" smtClean="0"/>
              <a:t>Effective leadership and management</a:t>
            </a:r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CA46B-E282-4BF6-A720-5CF517444AF4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70058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23288-FBB8-47A2-AB8F-031A615EFB4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09926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CA46B-E282-4BF6-A720-5CF517444AF4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03464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200" b="1" dirty="0" smtClean="0"/>
              <a:t>400 actions completed by the 13 partnerships</a:t>
            </a:r>
            <a:r>
              <a:rPr lang="en-GB" sz="1200" dirty="0" smtClean="0"/>
              <a:t>:</a:t>
            </a:r>
          </a:p>
          <a:p>
            <a:r>
              <a:rPr lang="en-GB" sz="1200" dirty="0" smtClean="0"/>
              <a:t>Conducted a survey of students;</a:t>
            </a:r>
          </a:p>
          <a:p>
            <a:r>
              <a:rPr lang="en-GB" sz="1200" dirty="0" smtClean="0"/>
              <a:t>Created a coordinating group;</a:t>
            </a:r>
          </a:p>
          <a:p>
            <a:r>
              <a:rPr lang="en-GB" sz="1200" dirty="0" smtClean="0"/>
              <a:t>Developed a SMART action plan with senior-level support;</a:t>
            </a:r>
          </a:p>
          <a:p>
            <a:r>
              <a:rPr lang="en-GB" sz="1200" dirty="0" smtClean="0"/>
              <a:t>Gained the support of high-level champions within both the students’ union and the university/college; </a:t>
            </a:r>
          </a:p>
          <a:p>
            <a:r>
              <a:rPr lang="en-GB" sz="1200" dirty="0" smtClean="0"/>
              <a:t>Included education for sustainable development within the institution’s learning and teaching strategy; </a:t>
            </a:r>
          </a:p>
          <a:p>
            <a:r>
              <a:rPr lang="en-GB" sz="1200" dirty="0" smtClean="0"/>
              <a:t>Developed professional development opportunities for relevant personnel on the issues covered by </a:t>
            </a:r>
            <a:r>
              <a:rPr lang="en-GB" sz="1200" i="1" dirty="0" smtClean="0"/>
              <a:t>Responsible Futures; </a:t>
            </a:r>
            <a:endParaRPr lang="en-GB" sz="1200" dirty="0" smtClean="0"/>
          </a:p>
          <a:p>
            <a:r>
              <a:rPr lang="en-GB" sz="1200" dirty="0" smtClean="0"/>
              <a:t>Held an internal event bringing together staff and students; </a:t>
            </a:r>
          </a:p>
          <a:p>
            <a:r>
              <a:rPr lang="en-GB" sz="1200" dirty="0" smtClean="0"/>
              <a:t>Made use of student coursework;</a:t>
            </a:r>
          </a:p>
          <a:p>
            <a:r>
              <a:rPr lang="en-GB" sz="1200" dirty="0" smtClean="0"/>
              <a:t>Developed informal curriculum activities.</a:t>
            </a:r>
          </a:p>
          <a:p>
            <a:pPr marL="0" indent="0">
              <a:buNone/>
            </a:pPr>
            <a:endParaRPr lang="en-GB" sz="1200" dirty="0" smtClean="0"/>
          </a:p>
          <a:p>
            <a:pPr marL="0" indent="0">
              <a:buNone/>
            </a:pPr>
            <a:r>
              <a:rPr lang="en-GB" sz="1200" dirty="0" smtClean="0"/>
              <a:t>Other impacts delivered by the pilot cohort include: </a:t>
            </a:r>
          </a:p>
          <a:p>
            <a:r>
              <a:rPr lang="en-GB" sz="1200" dirty="0" smtClean="0"/>
              <a:t>10 completed a curriculum audit/review;</a:t>
            </a:r>
          </a:p>
          <a:p>
            <a:r>
              <a:rPr lang="en-GB" sz="1200" dirty="0" smtClean="0"/>
              <a:t>11 engaged with their trustees and/or governors to gain high-level support; </a:t>
            </a:r>
          </a:p>
          <a:p>
            <a:r>
              <a:rPr lang="en-GB" sz="1200" dirty="0" smtClean="0"/>
              <a:t>8 embedded sustainability within their institutions’ learner attributes; </a:t>
            </a:r>
          </a:p>
          <a:p>
            <a:r>
              <a:rPr lang="en-GB" sz="1200" dirty="0" smtClean="0"/>
              <a:t>9 students’ unions passed formal policy;</a:t>
            </a:r>
          </a:p>
          <a:p>
            <a:r>
              <a:rPr lang="en-GB" sz="1200" dirty="0" smtClean="0"/>
              <a:t>8 institutions created ‘living laboratories’; </a:t>
            </a:r>
          </a:p>
          <a:p>
            <a:r>
              <a:rPr lang="en-GB" sz="1200" dirty="0" smtClean="0"/>
              <a:t>9 institutions offer interdisciplinary experiences relating to sustainability through the formal curriculum.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FD064-93D8-4F22-9B16-5AB83578FBF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919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47873637-2009-D645-8B8B-CC06CD09524E}" type="slidenum">
              <a:rPr lang="en-US" sz="240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67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1784" y="548681"/>
            <a:ext cx="7988300" cy="1008111"/>
          </a:xfrm>
        </p:spPr>
        <p:txBody>
          <a:bodyPr anchor="t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1772816"/>
            <a:ext cx="7992888" cy="64807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459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424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3249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Brand PPT page header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9" y="0"/>
            <a:ext cx="9183624" cy="6909816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32656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44824"/>
            <a:ext cx="7772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578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330200" y="376238"/>
            <a:ext cx="8483600" cy="0"/>
          </a:xfrm>
          <a:prstGeom prst="line">
            <a:avLst/>
          </a:prstGeom>
          <a:ln w="127000">
            <a:solidFill>
              <a:srgbClr val="413D3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330200" y="765175"/>
            <a:ext cx="8483600" cy="0"/>
          </a:xfrm>
          <a:prstGeom prst="line">
            <a:avLst/>
          </a:prstGeom>
          <a:ln w="12700" cmpd="sng">
            <a:solidFill>
              <a:srgbClr val="413D3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 userDrawn="1"/>
        </p:nvSpPr>
        <p:spPr>
          <a:xfrm>
            <a:off x="354013" y="555625"/>
            <a:ext cx="3068637" cy="246063"/>
          </a:xfrm>
          <a:prstGeom prst="rect">
            <a:avLst/>
          </a:prstGeom>
        </p:spPr>
        <p:txBody>
          <a:bodyPr wrap="none" lIns="0" tIns="0" rIns="0" bIns="0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GB" sz="2000" b="1" baseline="30000" dirty="0" smtClean="0">
                <a:solidFill>
                  <a:srgbClr val="413D3A"/>
                </a:solidFill>
                <a:latin typeface="Arial"/>
                <a:cs typeface="Arial"/>
              </a:rPr>
              <a:t>The Climate Coalition</a:t>
            </a:r>
            <a:endParaRPr lang="en-US" sz="2000" b="1" dirty="0">
              <a:solidFill>
                <a:srgbClr val="413D3A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2372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330200" y="376238"/>
            <a:ext cx="8483600" cy="0"/>
          </a:xfrm>
          <a:prstGeom prst="line">
            <a:avLst/>
          </a:prstGeom>
          <a:ln w="1270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330200" y="765175"/>
            <a:ext cx="8483600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 userDrawn="1"/>
        </p:nvSpPr>
        <p:spPr>
          <a:xfrm>
            <a:off x="354013" y="555625"/>
            <a:ext cx="3068637" cy="246063"/>
          </a:xfrm>
          <a:prstGeom prst="rect">
            <a:avLst/>
          </a:prstGeom>
        </p:spPr>
        <p:txBody>
          <a:bodyPr wrap="none" lIns="0" tIns="0" rIns="0" bIns="0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GB" sz="2000" b="1" baseline="30000" dirty="0" smtClean="0">
                <a:solidFill>
                  <a:prstClr val="white"/>
                </a:solidFill>
                <a:latin typeface="Arial"/>
                <a:cs typeface="Arial"/>
              </a:rPr>
              <a:t>The Climate Coalition</a:t>
            </a:r>
            <a:endParaRPr lang="en-US" sz="2000" b="1" dirty="0">
              <a:solidFill>
                <a:prstClr val="white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1901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1100" y="665313"/>
            <a:ext cx="7988300" cy="100811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8868" y="1889448"/>
            <a:ext cx="7992888" cy="64807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1" descr="NEW Brand PPT title pag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84" y="116632"/>
            <a:ext cx="9183688" cy="691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Placeholder 1"/>
          <p:cNvSpPr txBox="1">
            <a:spLocks/>
          </p:cNvSpPr>
          <p:nvPr/>
        </p:nvSpPr>
        <p:spPr bwMode="auto">
          <a:xfrm>
            <a:off x="269800" y="2433662"/>
            <a:ext cx="8229600" cy="1183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3200" dirty="0" smtClean="0">
                <a:solidFill>
                  <a:srgbClr val="00AEC7"/>
                </a:solidFill>
                <a:latin typeface="Verdana" charset="0"/>
                <a:cs typeface="Verdana" charset="0"/>
              </a:rPr>
              <a:t>ESD in FE Topic Support Network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00AEC7"/>
                </a:solidFill>
                <a:latin typeface="Verdana" charset="0"/>
                <a:cs typeface="Verdana" charset="0"/>
              </a:rPr>
              <a:t>Introduction to Responsible Futures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00AEC7"/>
                </a:solidFill>
                <a:latin typeface="Verdana" charset="0"/>
                <a:cs typeface="Verdana" charset="0"/>
              </a:rPr>
              <a:t>10/05/2016</a:t>
            </a:r>
            <a:endParaRPr lang="en-US" sz="2000" dirty="0">
              <a:solidFill>
                <a:srgbClr val="00AEC7"/>
              </a:solidFill>
              <a:latin typeface="Verdana" charset="0"/>
              <a:cs typeface="Verdana" charset="0"/>
            </a:endParaRPr>
          </a:p>
        </p:txBody>
      </p:sp>
      <p:sp>
        <p:nvSpPr>
          <p:cNvPr id="6" name="Title Placeholder 1"/>
          <p:cNvSpPr txBox="1">
            <a:spLocks/>
          </p:cNvSpPr>
          <p:nvPr/>
        </p:nvSpPr>
        <p:spPr bwMode="auto">
          <a:xfrm>
            <a:off x="390450" y="4095979"/>
            <a:ext cx="8229600" cy="1537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677F"/>
                </a:solidFill>
                <a:latin typeface="Verdana" charset="0"/>
                <a:cs typeface="Verdana" charset="0"/>
              </a:rPr>
              <a:t>Quinn Runkle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677F"/>
                </a:solidFill>
                <a:latin typeface="Verdana" charset="0"/>
                <a:cs typeface="Verdana" charset="0"/>
              </a:rPr>
              <a:t>Senior Project Officer - Communities and Curriculum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677F"/>
                </a:solidFill>
                <a:latin typeface="Verdana" charset="0"/>
                <a:cs typeface="Verdana" charset="0"/>
              </a:rPr>
              <a:t>Department for Sustainability, NUS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00677F"/>
              </a:solidFill>
              <a:latin typeface="Verdana" charset="0"/>
              <a:cs typeface="Verdana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800" dirty="0" smtClean="0">
              <a:solidFill>
                <a:srgbClr val="00677F"/>
              </a:solidFill>
              <a:latin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02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GB" dirty="0" smtClean="0">
                <a:ea typeface="ＭＳ Ｐゴシック" pitchFamily="34" charset="-128"/>
              </a:rPr>
              <a:t>		</a:t>
            </a:r>
            <a:endParaRPr lang="en-GB" dirty="0">
              <a:ea typeface="ＭＳ Ｐゴシック" pitchFamily="34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36712"/>
            <a:ext cx="9144000" cy="51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67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6"/>
          <p:cNvSpPr txBox="1">
            <a:spLocks noChangeArrowheads="1"/>
          </p:cNvSpPr>
          <p:nvPr/>
        </p:nvSpPr>
        <p:spPr bwMode="auto">
          <a:xfrm>
            <a:off x="395536" y="1772816"/>
            <a:ext cx="8496944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 smtClean="0">
                <a:solidFill>
                  <a:srgbClr val="000000"/>
                </a:solidFill>
                <a:latin typeface="+mn-lt"/>
              </a:rPr>
              <a:t>Is an </a:t>
            </a:r>
            <a:r>
              <a:rPr lang="en-GB" altLang="en-US" sz="2400" b="1" dirty="0" smtClean="0">
                <a:solidFill>
                  <a:srgbClr val="000000"/>
                </a:solidFill>
                <a:latin typeface="+mn-lt"/>
              </a:rPr>
              <a:t>accreditation </a:t>
            </a:r>
            <a:r>
              <a:rPr lang="en-GB" altLang="en-US" sz="2400" b="1" dirty="0">
                <a:solidFill>
                  <a:srgbClr val="000000"/>
                </a:solidFill>
                <a:latin typeface="+mn-lt"/>
              </a:rPr>
              <a:t>mark </a:t>
            </a:r>
            <a:r>
              <a:rPr lang="en-GB" altLang="en-US" sz="2400" b="1" dirty="0" smtClean="0">
                <a:solidFill>
                  <a:srgbClr val="000000"/>
                </a:solidFill>
                <a:latin typeface="+mn-lt"/>
              </a:rPr>
              <a:t>and supported change programme </a:t>
            </a:r>
            <a:r>
              <a:rPr lang="en-GB" altLang="en-US" sz="2400" dirty="0" smtClean="0">
                <a:solidFill>
                  <a:srgbClr val="000000"/>
                </a:solidFill>
                <a:latin typeface="+mn-lt"/>
              </a:rPr>
              <a:t>for </a:t>
            </a:r>
            <a:r>
              <a:rPr lang="en-GB" altLang="en-US" sz="2400" dirty="0">
                <a:solidFill>
                  <a:srgbClr val="000000"/>
                </a:solidFill>
                <a:latin typeface="+mn-lt"/>
              </a:rPr>
              <a:t>a whole-institution approach to environmental sustainability and social </a:t>
            </a:r>
            <a:r>
              <a:rPr lang="en-GB" altLang="en-US" sz="2400" dirty="0" smtClean="0">
                <a:solidFill>
                  <a:srgbClr val="000000"/>
                </a:solidFill>
                <a:latin typeface="+mn-lt"/>
              </a:rPr>
              <a:t>responsibility. It spans the </a:t>
            </a:r>
            <a:r>
              <a:rPr lang="en-GB" altLang="en-US" sz="2400" dirty="0">
                <a:solidFill>
                  <a:srgbClr val="000000"/>
                </a:solidFill>
                <a:latin typeface="+mn-lt"/>
              </a:rPr>
              <a:t>formal and informal </a:t>
            </a:r>
            <a:r>
              <a:rPr lang="en-GB" altLang="en-US" sz="2400" dirty="0" smtClean="0">
                <a:solidFill>
                  <a:srgbClr val="000000"/>
                </a:solidFill>
                <a:latin typeface="+mn-lt"/>
              </a:rPr>
              <a:t>curriculum and is </a:t>
            </a:r>
            <a:r>
              <a:rPr lang="en-GB" altLang="en-US" sz="2400" dirty="0">
                <a:solidFill>
                  <a:srgbClr val="000000"/>
                </a:solidFill>
                <a:latin typeface="+mn-lt"/>
              </a:rPr>
              <a:t>applicable to both further and higher </a:t>
            </a:r>
            <a:r>
              <a:rPr lang="en-GB" altLang="en-US" sz="2400" dirty="0" smtClean="0">
                <a:solidFill>
                  <a:srgbClr val="000000"/>
                </a:solidFill>
                <a:latin typeface="+mn-lt"/>
              </a:rPr>
              <a:t>education.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 smtClean="0">
                <a:solidFill>
                  <a:srgbClr val="000000"/>
                </a:solidFill>
                <a:latin typeface="+mn-lt"/>
              </a:rPr>
              <a:t>Developed and piloted in 2014-15 by 13 institutions, 8 HE and 5 FE across England and Scotland (incl. Dumfries and Galloway College, South Lanarkshire College, and SRUC).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9459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715"/>
          <a:stretch>
            <a:fillRect/>
          </a:stretch>
        </p:blipFill>
        <p:spPr bwMode="auto">
          <a:xfrm>
            <a:off x="6955210" y="5220089"/>
            <a:ext cx="2188790" cy="1637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539552" y="332656"/>
            <a:ext cx="7988300" cy="100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kern="0" dirty="0" smtClean="0"/>
              <a:t>Responsible Futures…</a:t>
            </a: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110161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Process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17550"/>
            <a:ext cx="5470376" cy="4764294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GB" sz="2400" dirty="0" smtClean="0"/>
              <a:t> Workbook of criteria outlining best practice, must reach score threshold</a:t>
            </a:r>
          </a:p>
          <a:p>
            <a:pPr marL="514350" indent="-514350">
              <a:buAutoNum type="arabicPeriod"/>
            </a:pPr>
            <a:r>
              <a:rPr lang="en-GB" sz="2400" dirty="0" smtClean="0"/>
              <a:t> Supported cohort approach, regular contact, online resource bank</a:t>
            </a:r>
          </a:p>
          <a:p>
            <a:pPr marL="514350" indent="-514350">
              <a:buAutoNum type="arabicPeriod"/>
            </a:pPr>
            <a:r>
              <a:rPr lang="en-GB" sz="2400" dirty="0" smtClean="0"/>
              <a:t> Student-led audit and programme review</a:t>
            </a:r>
          </a:p>
          <a:p>
            <a:pPr marL="514350" indent="-514350">
              <a:buAutoNum type="arabicPeriod"/>
            </a:pPr>
            <a:r>
              <a:rPr lang="en-GB" sz="2400" dirty="0" smtClean="0"/>
              <a:t> Continuous improvement, student-driven change</a:t>
            </a:r>
          </a:p>
          <a:p>
            <a:pPr marL="514350" indent="-514350">
              <a:buAutoNum type="arabicPeriod"/>
            </a:pPr>
            <a:endParaRPr lang="en-GB" sz="2400" dirty="0" smtClean="0"/>
          </a:p>
          <a:p>
            <a:pPr marL="514350" indent="-514350">
              <a:buAutoNum type="arabicPeriod"/>
            </a:pPr>
            <a:endParaRPr lang="en-GB" sz="2400" dirty="0"/>
          </a:p>
        </p:txBody>
      </p:sp>
      <p:pic>
        <p:nvPicPr>
          <p:cNvPr id="4" name="Content Placeholder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296498" y="1817550"/>
            <a:ext cx="2847502" cy="224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176" y="4324042"/>
            <a:ext cx="3003645" cy="250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7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Criteria themes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44675"/>
            <a:ext cx="8458200" cy="3657600"/>
          </a:xfrm>
        </p:spPr>
        <p:txBody>
          <a:bodyPr/>
          <a:lstStyle/>
          <a:p>
            <a:r>
              <a:rPr lang="en-GB" sz="2400" dirty="0" smtClean="0"/>
              <a:t>Baselining and benchmarking understanding</a:t>
            </a:r>
          </a:p>
          <a:p>
            <a:r>
              <a:rPr lang="en-GB" sz="2400" dirty="0" smtClean="0"/>
              <a:t>Working in partnership with the students’ union/association </a:t>
            </a:r>
          </a:p>
          <a:p>
            <a:r>
              <a:rPr lang="en-GB" sz="2400" dirty="0" smtClean="0"/>
              <a:t>Engaging senior management and developing organisational strategy </a:t>
            </a:r>
          </a:p>
          <a:p>
            <a:r>
              <a:rPr lang="en-GB" sz="2400" dirty="0" smtClean="0"/>
              <a:t>Creating meaningful policy and embedding ESD within existing academic and sustainability policies </a:t>
            </a:r>
          </a:p>
          <a:p>
            <a:r>
              <a:rPr lang="en-GB" sz="2400" dirty="0" smtClean="0"/>
              <a:t>Implementing specific interventions within the formal and informal curriculum </a:t>
            </a:r>
          </a:p>
          <a:p>
            <a:r>
              <a:rPr lang="en-GB" sz="2400" dirty="0" smtClean="0"/>
              <a:t>Measuring and articulating impacts and outcomes </a:t>
            </a:r>
          </a:p>
          <a:p>
            <a:r>
              <a:rPr lang="en-GB" sz="2400" dirty="0" smtClean="0"/>
              <a:t>Celebrating success</a:t>
            </a:r>
          </a:p>
        </p:txBody>
      </p:sp>
    </p:spTree>
    <p:extLst>
      <p:ext uri="{BB962C8B-B14F-4D97-AF65-F5344CB8AC3E}">
        <p14:creationId xmlns:p14="http://schemas.microsoft.com/office/powerpoint/2010/main" val="265738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Accreditation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55682" y="2403771"/>
            <a:ext cx="5315136" cy="3058569"/>
          </a:xfrm>
        </p:spPr>
        <p:txBody>
          <a:bodyPr/>
          <a:lstStyle/>
          <a:p>
            <a:r>
              <a:rPr lang="en-GB" sz="1600" dirty="0"/>
              <a:t>To achieve the accreditation mark, the Partnership must meet or exceed the score threshold of </a:t>
            </a:r>
            <a:r>
              <a:rPr lang="en-GB" sz="1600" b="1" dirty="0" smtClean="0"/>
              <a:t>200 </a:t>
            </a:r>
            <a:r>
              <a:rPr lang="en-GB" sz="1600" b="1" dirty="0"/>
              <a:t>points</a:t>
            </a:r>
            <a:r>
              <a:rPr lang="en-GB" sz="1600" dirty="0"/>
              <a:t>, </a:t>
            </a:r>
            <a:r>
              <a:rPr lang="en-GB" sz="1600" dirty="0" smtClean="0"/>
              <a:t>out of the maximum 300 points, </a:t>
            </a:r>
            <a:r>
              <a:rPr lang="en-GB" sz="1600" dirty="0"/>
              <a:t>not including the four self-defined criteria</a:t>
            </a:r>
            <a:r>
              <a:rPr lang="en-GB" sz="1600" dirty="0" smtClean="0"/>
              <a:t>. </a:t>
            </a:r>
          </a:p>
          <a:p>
            <a:endParaRPr lang="en-GB" sz="1600" b="1" dirty="0"/>
          </a:p>
          <a:p>
            <a:r>
              <a:rPr lang="en-GB" sz="1600" b="1" dirty="0" smtClean="0"/>
              <a:t>Partnerships must complete the mandatory criteria </a:t>
            </a:r>
            <a:r>
              <a:rPr lang="en-GB" sz="1600" dirty="0" smtClean="0"/>
              <a:t>to </a:t>
            </a:r>
            <a:r>
              <a:rPr lang="en-GB" sz="1600" dirty="0"/>
              <a:t>gain accreditation. </a:t>
            </a:r>
          </a:p>
          <a:p>
            <a:endParaRPr lang="en-GB" sz="1600" dirty="0" smtClean="0"/>
          </a:p>
          <a:p>
            <a:r>
              <a:rPr lang="en-GB" sz="1600" dirty="0" smtClean="0"/>
              <a:t>45 criteria in total: </a:t>
            </a:r>
            <a:r>
              <a:rPr lang="en-GB" sz="1600" dirty="0"/>
              <a:t>10 are mandatory, </a:t>
            </a:r>
            <a:r>
              <a:rPr lang="en-GB" sz="1600" dirty="0" smtClean="0"/>
              <a:t>35 </a:t>
            </a:r>
            <a:r>
              <a:rPr lang="en-GB" sz="1600" dirty="0"/>
              <a:t>are optional, and of which </a:t>
            </a:r>
            <a:r>
              <a:rPr lang="en-GB" sz="1600" dirty="0" smtClean="0"/>
              <a:t>3 </a:t>
            </a:r>
            <a:r>
              <a:rPr lang="en-GB" sz="1600" dirty="0"/>
              <a:t>you can write yourself (self-defining criteria</a:t>
            </a:r>
            <a:r>
              <a:rPr lang="en-GB" sz="1600" dirty="0" smtClean="0"/>
              <a:t>).</a:t>
            </a:r>
          </a:p>
          <a:p>
            <a:endParaRPr lang="en-GB" sz="1600" dirty="0"/>
          </a:p>
          <a:p>
            <a:endParaRPr lang="en-GB" sz="2000" dirty="0" smtClean="0"/>
          </a:p>
          <a:p>
            <a:endParaRPr lang="en-GB" sz="18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endParaRPr lang="en-GB" sz="1800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09" y="1666575"/>
            <a:ext cx="2880320" cy="22664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09" y="4042839"/>
            <a:ext cx="3002673" cy="246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87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Impacts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1772816"/>
            <a:ext cx="8712968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b="1" dirty="0" smtClean="0"/>
              <a:t>Over 400 actions taken</a:t>
            </a:r>
            <a:r>
              <a:rPr lang="en-GB" dirty="0" smtClean="0"/>
              <a:t> by the 2014/15 cohort, including: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Conducting student surveys;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Completing a curriculum audit/review;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Including ESD in the institution’s learning and teaching strategy;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Developing professional development opportunities for staff;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Gaining support of senior management, trustees, and/or governors;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Offering interdisciplinary experiences related to sustainability.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323528" y="5050636"/>
            <a:ext cx="8134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Currently</a:t>
            </a:r>
            <a:r>
              <a:rPr lang="en-GB" dirty="0" smtClean="0"/>
              <a:t>, 6 institutions working through the programme, incl. Dundee and Angus College.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236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Taking part in Responsible Futures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768" y="1475656"/>
            <a:ext cx="8748464" cy="3657600"/>
          </a:xfrm>
        </p:spPr>
        <p:txBody>
          <a:bodyPr/>
          <a:lstStyle/>
          <a:p>
            <a:r>
              <a:rPr lang="en-GB" dirty="0" smtClean="0"/>
              <a:t>If you’re interested in joining the 2016 cohort of Responsible Futures, we have </a:t>
            </a:r>
            <a:r>
              <a:rPr lang="en-GB" b="1" dirty="0" smtClean="0"/>
              <a:t>two sponsored places </a:t>
            </a:r>
            <a:r>
              <a:rPr lang="en-GB" dirty="0" smtClean="0"/>
              <a:t>for your first year remaining for colleges in Scotland provided by EAUC Scotland.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45632"/>
            <a:ext cx="9144000" cy="196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15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do you need?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are the greatest </a:t>
            </a:r>
            <a:r>
              <a:rPr lang="en-GB" b="1" dirty="0" smtClean="0"/>
              <a:t>successes</a:t>
            </a:r>
            <a:r>
              <a:rPr lang="en-GB" dirty="0" smtClean="0"/>
              <a:t> you’ve had related to ESD? How did these occur?</a:t>
            </a:r>
          </a:p>
          <a:p>
            <a:endParaRPr lang="en-GB" dirty="0"/>
          </a:p>
          <a:p>
            <a:r>
              <a:rPr lang="en-GB" dirty="0" smtClean="0"/>
              <a:t>What are your greatest </a:t>
            </a:r>
            <a:r>
              <a:rPr lang="en-GB" b="1" dirty="0" smtClean="0"/>
              <a:t>challenges</a:t>
            </a:r>
            <a:r>
              <a:rPr lang="en-GB" dirty="0" smtClean="0"/>
              <a:t> relating to ESD? What barriers are in place?</a:t>
            </a:r>
          </a:p>
        </p:txBody>
      </p:sp>
    </p:spTree>
    <p:extLst>
      <p:ext uri="{BB962C8B-B14F-4D97-AF65-F5344CB8AC3E}">
        <p14:creationId xmlns:p14="http://schemas.microsoft.com/office/powerpoint/2010/main" val="53618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porrit slide 315 blu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00" y="0"/>
            <a:ext cx="9183688" cy="691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372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1" descr="NEW Brand PPT divider heading 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3688" cy="691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Placeholder 1"/>
          <p:cNvSpPr txBox="1">
            <a:spLocks/>
          </p:cNvSpPr>
          <p:nvPr/>
        </p:nvSpPr>
        <p:spPr bwMode="auto">
          <a:xfrm>
            <a:off x="179512" y="1922909"/>
            <a:ext cx="7488832" cy="3594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 sz="2200" dirty="0">
              <a:solidFill>
                <a:schemeClr val="bg1"/>
              </a:solidFill>
              <a:latin typeface="Verdana" charset="0"/>
              <a:cs typeface="Verdana" charset="0"/>
            </a:endParaRPr>
          </a:p>
          <a:p>
            <a:endParaRPr lang="en-GB" dirty="0" smtClean="0">
              <a:solidFill>
                <a:schemeClr val="bg1"/>
              </a:solidFill>
              <a:latin typeface="Verdana" charset="0"/>
              <a:cs typeface="Verdana" charset="0"/>
            </a:endParaRPr>
          </a:p>
          <a:p>
            <a:endParaRPr lang="en-GB" dirty="0">
              <a:solidFill>
                <a:schemeClr val="bg1"/>
              </a:solidFill>
              <a:latin typeface="Verdana" charset="0"/>
              <a:cs typeface="Verdana" charset="0"/>
            </a:endParaRPr>
          </a:p>
          <a:p>
            <a:r>
              <a:rPr lang="en-US" sz="3200" dirty="0" smtClean="0">
                <a:solidFill>
                  <a:schemeClr val="bg1"/>
                </a:solidFill>
                <a:latin typeface="Verdana" charset="0"/>
                <a:cs typeface="Verdana" charset="0"/>
              </a:rPr>
              <a:t>Thank you!</a:t>
            </a:r>
          </a:p>
          <a:p>
            <a:endParaRPr lang="en-US" sz="2800" dirty="0" smtClean="0">
              <a:solidFill>
                <a:schemeClr val="bg1"/>
              </a:solidFill>
              <a:latin typeface="Verdana" charset="0"/>
              <a:cs typeface="Verdana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Verdana" charset="0"/>
                <a:cs typeface="Verdana" charset="0"/>
              </a:rPr>
              <a:t>Quinn Runkle</a:t>
            </a:r>
          </a:p>
          <a:p>
            <a:r>
              <a:rPr lang="en-US" dirty="0" smtClean="0">
                <a:solidFill>
                  <a:schemeClr val="bg1"/>
                </a:solidFill>
                <a:latin typeface="Verdana" charset="0"/>
                <a:cs typeface="Verdana" charset="0"/>
              </a:rPr>
              <a:t>quinn.runkle@nus.org.uk</a:t>
            </a:r>
          </a:p>
        </p:txBody>
      </p:sp>
    </p:spTree>
    <p:extLst>
      <p:ext uri="{BB962C8B-B14F-4D97-AF65-F5344CB8AC3E}">
        <p14:creationId xmlns:p14="http://schemas.microsoft.com/office/powerpoint/2010/main" val="2143829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3040" y="548680"/>
            <a:ext cx="8640960" cy="1008111"/>
          </a:xfrm>
        </p:spPr>
        <p:txBody>
          <a:bodyPr/>
          <a:lstStyle/>
          <a:p>
            <a:r>
              <a:rPr lang="en-GB" dirty="0" smtClean="0"/>
              <a:t>How do we define ESD?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5647" y="2204864"/>
            <a:ext cx="7992888" cy="3456384"/>
          </a:xfrm>
        </p:spPr>
        <p:txBody>
          <a:bodyPr/>
          <a:lstStyle/>
          <a:p>
            <a:r>
              <a:rPr lang="en-GB" b="1" dirty="0" smtClean="0"/>
              <a:t>Education </a:t>
            </a:r>
            <a:r>
              <a:rPr lang="en-GB" b="1" dirty="0"/>
              <a:t>for sustainable development </a:t>
            </a:r>
            <a:r>
              <a:rPr lang="en-GB" dirty="0"/>
              <a:t>is the process of equipping students with the </a:t>
            </a:r>
            <a:r>
              <a:rPr lang="en-GB" dirty="0">
                <a:solidFill>
                  <a:srgbClr val="00B0F0"/>
                </a:solidFill>
              </a:rPr>
              <a:t>knowledge and understanding</a:t>
            </a:r>
            <a:r>
              <a:rPr lang="en-GB" dirty="0"/>
              <a:t>, </a:t>
            </a:r>
            <a:r>
              <a:rPr lang="en-GB" dirty="0">
                <a:solidFill>
                  <a:srgbClr val="00B0F0"/>
                </a:solidFill>
              </a:rPr>
              <a:t>skills</a:t>
            </a:r>
            <a:r>
              <a:rPr lang="en-GB" dirty="0"/>
              <a:t> and </a:t>
            </a:r>
            <a:r>
              <a:rPr lang="en-GB" dirty="0">
                <a:solidFill>
                  <a:srgbClr val="00B0F0"/>
                </a:solidFill>
              </a:rPr>
              <a:t>attributes</a:t>
            </a:r>
            <a:r>
              <a:rPr lang="en-GB" dirty="0"/>
              <a:t> needed to work and live in a way that safeguards environmental, social and economic wellbeing, both in the present and for future generations. </a:t>
            </a:r>
            <a:endParaRPr lang="en-GB" dirty="0" smtClean="0"/>
          </a:p>
          <a:p>
            <a:r>
              <a:rPr lang="en-GB" dirty="0"/>
              <a:t>	</a:t>
            </a:r>
            <a:r>
              <a:rPr lang="en-GB" sz="2000" i="1" dirty="0" smtClean="0"/>
              <a:t>QAA ESD guidance 2014</a:t>
            </a:r>
            <a:endParaRPr lang="en-GB" sz="2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568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548681"/>
            <a:ext cx="7988300" cy="1008111"/>
          </a:xfrm>
        </p:spPr>
        <p:txBody>
          <a:bodyPr/>
          <a:lstStyle/>
          <a:p>
            <a:r>
              <a:rPr lang="en-GB" dirty="0" smtClean="0"/>
              <a:t>Three spheres of work</a:t>
            </a:r>
            <a:endParaRPr lang="en-GB" dirty="0"/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-540568" y="1772816"/>
          <a:ext cx="6528048" cy="4424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ight Arrow 4"/>
          <p:cNvSpPr/>
          <p:nvPr/>
        </p:nvSpPr>
        <p:spPr bwMode="auto">
          <a:xfrm>
            <a:off x="4788024" y="3212976"/>
            <a:ext cx="1728192" cy="1080120"/>
          </a:xfrm>
          <a:prstGeom prst="rightArrow">
            <a:avLst/>
          </a:prstGeom>
          <a:solidFill>
            <a:srgbClr val="00B1BD"/>
          </a:solidFill>
          <a:ln w="9525" cap="flat" cmpd="sng" algn="ctr">
            <a:solidFill>
              <a:srgbClr val="00B1BD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60232" y="2420888"/>
            <a:ext cx="23042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Students leave tertiary education as part of the solution, rather than part of the problem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443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7988300" cy="1008111"/>
          </a:xfrm>
        </p:spPr>
        <p:txBody>
          <a:bodyPr/>
          <a:lstStyle/>
          <a:p>
            <a:r>
              <a:rPr lang="en-GB" dirty="0" smtClean="0"/>
              <a:t>In each of these spheres we aim to include…</a:t>
            </a:r>
            <a:endParaRPr lang="en-GB" dirty="0"/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683568" y="1700808"/>
          <a:ext cx="7056784" cy="435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5580112" y="1641492"/>
            <a:ext cx="3333604" cy="1715499"/>
            <a:chOff x="5580112" y="1641492"/>
            <a:chExt cx="3333604" cy="1715499"/>
          </a:xfrm>
        </p:grpSpPr>
        <p:sp>
          <p:nvSpPr>
            <p:cNvPr id="3" name="Right Arrow 2"/>
            <p:cNvSpPr/>
            <p:nvPr/>
          </p:nvSpPr>
          <p:spPr bwMode="auto">
            <a:xfrm>
              <a:off x="5580112" y="2204864"/>
              <a:ext cx="792088" cy="288032"/>
            </a:xfrm>
            <a:prstGeom prst="rightArrow">
              <a:avLst/>
            </a:prstGeom>
            <a:solidFill>
              <a:srgbClr val="E10098"/>
            </a:solidFill>
            <a:ln w="9525" cap="flat" cmpd="sng" algn="ctr">
              <a:solidFill>
                <a:srgbClr val="E10098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Verdana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6660232" y="1641492"/>
              <a:ext cx="2253484" cy="1715499"/>
              <a:chOff x="2401649" y="1253"/>
              <a:chExt cx="2253484" cy="1126742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2401649" y="1253"/>
                <a:ext cx="2253484" cy="1126742"/>
              </a:xfrm>
              <a:prstGeom prst="roundRect">
                <a:avLst>
                  <a:gd name="adj" fmla="val 10000"/>
                </a:avLst>
              </a:prstGeom>
              <a:solidFill>
                <a:srgbClr val="E10098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" name="Rounded Rectangle 4"/>
              <p:cNvSpPr/>
              <p:nvPr/>
            </p:nvSpPr>
            <p:spPr>
              <a:xfrm>
                <a:off x="2434650" y="34254"/>
                <a:ext cx="2187482" cy="106074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6680" tIns="106680" rIns="106680" bIns="106680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2800" dirty="0" smtClean="0"/>
                  <a:t>Formal</a:t>
                </a:r>
              </a:p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2800" kern="1200" dirty="0" smtClean="0"/>
                  <a:t>Informal</a:t>
                </a:r>
              </a:p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2800" dirty="0" smtClean="0"/>
                  <a:t>Subliminal</a:t>
                </a:r>
                <a:endParaRPr lang="en-GB" sz="2800" kern="1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9236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What does that mean for students?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Consider </a:t>
            </a:r>
            <a:r>
              <a:rPr lang="en-GB" sz="1800" dirty="0"/>
              <a:t>what the concept of </a:t>
            </a:r>
            <a:r>
              <a:rPr lang="en-GB" sz="1800" b="1" dirty="0"/>
              <a:t>global citizenship</a:t>
            </a:r>
            <a:r>
              <a:rPr lang="en-GB" sz="1800" dirty="0"/>
              <a:t> means in the context of their own discipline and in their future professional and personal </a:t>
            </a:r>
            <a:r>
              <a:rPr lang="en-GB" sz="1800" dirty="0" smtClean="0"/>
              <a:t>lives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Democratic </a:t>
            </a:r>
            <a:r>
              <a:rPr lang="en-GB" sz="1800" dirty="0"/>
              <a:t>and </a:t>
            </a:r>
            <a:r>
              <a:rPr lang="en-GB" sz="1800" b="1" dirty="0"/>
              <a:t>participatory learning </a:t>
            </a:r>
            <a:r>
              <a:rPr lang="en-GB" sz="1800" dirty="0"/>
              <a:t>approaches are </a:t>
            </a:r>
            <a:r>
              <a:rPr lang="en-GB" sz="1800" dirty="0" smtClean="0"/>
              <a:t>modelled. Teaching</a:t>
            </a:r>
            <a:r>
              <a:rPr lang="en-GB" sz="1800" dirty="0"/>
              <a:t>, learning and assessment activities are linked to </a:t>
            </a:r>
            <a:r>
              <a:rPr lang="en-GB" sz="1800" b="1" dirty="0"/>
              <a:t>real-life concerns</a:t>
            </a:r>
            <a:r>
              <a:rPr lang="en-GB" sz="1800" dirty="0"/>
              <a:t>.</a:t>
            </a:r>
          </a:p>
          <a:p>
            <a:pPr lvl="0"/>
            <a:endParaRPr lang="en-GB" sz="1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800" dirty="0"/>
              <a:t>T</a:t>
            </a:r>
            <a:r>
              <a:rPr lang="en-GB" sz="1800" dirty="0" smtClean="0"/>
              <a:t>hink </a:t>
            </a:r>
            <a:r>
              <a:rPr lang="en-GB" sz="1800" dirty="0"/>
              <a:t>about issues of </a:t>
            </a:r>
            <a:r>
              <a:rPr lang="en-GB" sz="1800" b="1" dirty="0"/>
              <a:t>social justice, ethics and wellbeing</a:t>
            </a:r>
            <a:r>
              <a:rPr lang="en-GB" sz="1800" dirty="0"/>
              <a:t>, and how these relate to ecological and economic </a:t>
            </a:r>
            <a:r>
              <a:rPr lang="en-GB" sz="1800" dirty="0" smtClean="0"/>
              <a:t>factors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Develop </a:t>
            </a:r>
            <a:r>
              <a:rPr lang="en-GB" sz="1800" dirty="0"/>
              <a:t>a </a:t>
            </a:r>
            <a:r>
              <a:rPr lang="en-GB" sz="1800" b="1" dirty="0"/>
              <a:t>future-facing </a:t>
            </a:r>
            <a:r>
              <a:rPr lang="en-GB" sz="1800" dirty="0"/>
              <a:t>outlook, learning to think about the </a:t>
            </a:r>
            <a:r>
              <a:rPr lang="en-GB" sz="1800" b="1" dirty="0"/>
              <a:t>consequences </a:t>
            </a:r>
            <a:r>
              <a:rPr lang="en-GB" sz="1800" dirty="0"/>
              <a:t>of actions, and how systems and societies can be adapted to ensure </a:t>
            </a:r>
            <a:r>
              <a:rPr lang="en-GB" sz="1800" b="1" dirty="0"/>
              <a:t>sustainable futures</a:t>
            </a:r>
            <a:r>
              <a:rPr lang="en-GB" sz="18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39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impact of our students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28800"/>
            <a:ext cx="7772400" cy="365760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ESD allows colleges and universities to </a:t>
            </a:r>
            <a:r>
              <a:rPr lang="en-GB" b="1" dirty="0" smtClean="0"/>
              <a:t>multiply the </a:t>
            </a:r>
            <a:r>
              <a:rPr lang="en-GB" b="1" i="1" dirty="0" smtClean="0"/>
              <a:t>positive</a:t>
            </a:r>
            <a:r>
              <a:rPr lang="en-GB" b="1" dirty="0" smtClean="0"/>
              <a:t> effect </a:t>
            </a:r>
            <a:r>
              <a:rPr lang="en-GB" dirty="0" smtClean="0"/>
              <a:t>that they have on society, rather than simply limiting their negative effect</a:t>
            </a:r>
          </a:p>
          <a:p>
            <a:pPr marL="0" indent="0" algn="ctr">
              <a:buNone/>
            </a:pPr>
            <a:endParaRPr lang="en-GB" sz="2000" dirty="0"/>
          </a:p>
        </p:txBody>
      </p:sp>
      <p:pic>
        <p:nvPicPr>
          <p:cNvPr id="4" name="Picture 2" descr="http://s3-eu-west-1.amazonaws.com/nusdigital/page/images/34745/twobysix/UBU%20Get%20Green%20-%20065%2010243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0" y="3878262"/>
            <a:ext cx="9753600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52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631598"/>
            <a:ext cx="7988300" cy="1008111"/>
          </a:xfrm>
        </p:spPr>
        <p:txBody>
          <a:bodyPr/>
          <a:lstStyle/>
          <a:p>
            <a:r>
              <a:rPr lang="en-GB" dirty="0" smtClean="0"/>
              <a:t>Skills for sustainable development</a:t>
            </a:r>
            <a:endParaRPr lang="en-GB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310166" y="5221923"/>
            <a:ext cx="2232025" cy="1138237"/>
          </a:xfrm>
          <a:prstGeom prst="wedgeRoundRectCallout">
            <a:avLst/>
          </a:prstGeom>
          <a:solidFill>
            <a:srgbClr val="EEDC00"/>
          </a:solidFill>
          <a:ln>
            <a:solidFill>
              <a:srgbClr val="EED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 smtClean="0">
                <a:solidFill>
                  <a:schemeClr val="tx1"/>
                </a:solidFill>
              </a:rPr>
              <a:t>Critical thinking 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6444208" y="2204864"/>
            <a:ext cx="2376487" cy="1138238"/>
          </a:xfrm>
          <a:prstGeom prst="wedgeRoundRectCallout">
            <a:avLst>
              <a:gd name="adj1" fmla="val 20212"/>
              <a:gd name="adj2" fmla="val 65179"/>
              <a:gd name="adj3" fmla="val 16667"/>
            </a:avLst>
          </a:prstGeom>
          <a:solidFill>
            <a:srgbClr val="84BD00"/>
          </a:solidFill>
          <a:ln>
            <a:solidFill>
              <a:srgbClr val="84B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chemeClr val="tx1"/>
                </a:solidFill>
              </a:rPr>
              <a:t>Analyse using many subjects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3635102" y="3293665"/>
            <a:ext cx="2665090" cy="1287463"/>
          </a:xfrm>
          <a:prstGeom prst="wedgeRoundRectCallout">
            <a:avLst/>
          </a:prstGeom>
          <a:solidFill>
            <a:srgbClr val="EEDC00"/>
          </a:solidFill>
          <a:ln>
            <a:solidFill>
              <a:srgbClr val="EED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chemeClr val="tx1"/>
                </a:solidFill>
              </a:rPr>
              <a:t>Plan for the long term as well as the short term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827584" y="1916833"/>
            <a:ext cx="2592289" cy="1368152"/>
          </a:xfrm>
          <a:prstGeom prst="wedgeRoundRectCallout">
            <a:avLst/>
          </a:prstGeom>
          <a:solidFill>
            <a:srgbClr val="00AEC7"/>
          </a:solidFill>
          <a:ln>
            <a:solidFill>
              <a:srgbClr val="00AE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chemeClr val="bg1"/>
                </a:solidFill>
              </a:rPr>
              <a:t>Understand people’s relationship to nature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3762225" y="1634703"/>
            <a:ext cx="2484440" cy="1362249"/>
          </a:xfrm>
          <a:prstGeom prst="wedgeRoundRectCallout">
            <a:avLst/>
          </a:prstGeom>
          <a:solidFill>
            <a:srgbClr val="E10098"/>
          </a:solidFill>
          <a:ln>
            <a:solidFill>
              <a:srgbClr val="E100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 smtClean="0">
                <a:solidFill>
                  <a:schemeClr val="bg1"/>
                </a:solidFill>
              </a:rPr>
              <a:t>Global citizenship perspectives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693886" y="3789089"/>
            <a:ext cx="2293938" cy="1008063"/>
          </a:xfrm>
          <a:prstGeom prst="wedgeRoundRectCallout">
            <a:avLst/>
          </a:prstGeom>
          <a:solidFill>
            <a:srgbClr val="84BD00"/>
          </a:solidFill>
          <a:ln>
            <a:solidFill>
              <a:srgbClr val="84B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smtClean="0">
                <a:solidFill>
                  <a:schemeClr val="tx1"/>
                </a:solidFill>
              </a:rPr>
              <a:t>Use resources efficiently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6520039" y="3933056"/>
            <a:ext cx="2411413" cy="1152525"/>
          </a:xfrm>
          <a:prstGeom prst="wedgeRoundRectCallout">
            <a:avLst>
              <a:gd name="adj1" fmla="val 17700"/>
              <a:gd name="adj2" fmla="val 65146"/>
              <a:gd name="adj3" fmla="val 16667"/>
            </a:avLst>
          </a:prstGeom>
          <a:solidFill>
            <a:srgbClr val="E10098"/>
          </a:solidFill>
          <a:ln>
            <a:solidFill>
              <a:srgbClr val="E100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chemeClr val="bg1"/>
                </a:solidFill>
              </a:rPr>
              <a:t>Consider the ethical issues of your subject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3203849" y="5005947"/>
            <a:ext cx="3042816" cy="1570187"/>
          </a:xfrm>
          <a:prstGeom prst="wedgeRoundRectCallout">
            <a:avLst>
              <a:gd name="adj1" fmla="val -57819"/>
              <a:gd name="adj2" fmla="val -10854"/>
              <a:gd name="adj3" fmla="val 16667"/>
            </a:avLst>
          </a:prstGeom>
          <a:solidFill>
            <a:srgbClr val="00AEC7"/>
          </a:solidFill>
          <a:ln>
            <a:solidFill>
              <a:srgbClr val="00AE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 smtClean="0">
                <a:solidFill>
                  <a:schemeClr val="bg1"/>
                </a:solidFill>
              </a:rPr>
              <a:t>Systems </a:t>
            </a:r>
          </a:p>
          <a:p>
            <a:pPr algn="ctr">
              <a:defRPr/>
            </a:pPr>
            <a:r>
              <a:rPr lang="en-GB" sz="2000" dirty="0" smtClean="0">
                <a:solidFill>
                  <a:schemeClr val="bg1"/>
                </a:solidFill>
              </a:rPr>
              <a:t>thinking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60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impact of ESD in FE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44824"/>
            <a:ext cx="8134672" cy="3657600"/>
          </a:xfrm>
        </p:spPr>
        <p:txBody>
          <a:bodyPr/>
          <a:lstStyle/>
          <a:p>
            <a:r>
              <a:rPr lang="en-GB" sz="2400" dirty="0" smtClean="0"/>
              <a:t>5 million students across the UK</a:t>
            </a:r>
            <a:endParaRPr lang="en-GB" sz="2400" dirty="0"/>
          </a:p>
          <a:p>
            <a:r>
              <a:rPr lang="en-GB" sz="2400" dirty="0" smtClean="0"/>
              <a:t>Informal and formal learning about sustainability makes for a better learner experience</a:t>
            </a:r>
          </a:p>
          <a:p>
            <a:r>
              <a:rPr lang="en-GB" sz="2400" dirty="0" smtClean="0"/>
              <a:t>FE is already well-suited to take this on:</a:t>
            </a:r>
          </a:p>
          <a:p>
            <a:pPr lvl="1"/>
            <a:r>
              <a:rPr lang="en-GB" sz="2000" dirty="0" smtClean="0"/>
              <a:t>Hands on, experiential learning</a:t>
            </a:r>
          </a:p>
          <a:p>
            <a:pPr lvl="1"/>
            <a:r>
              <a:rPr lang="en-GB" sz="2000" dirty="0" smtClean="0"/>
              <a:t>Real-life examples from instructors</a:t>
            </a:r>
          </a:p>
          <a:p>
            <a:pPr lvl="1"/>
            <a:r>
              <a:rPr lang="en-GB" sz="2000" dirty="0" smtClean="0"/>
              <a:t>Equipping students with life skills</a:t>
            </a:r>
          </a:p>
          <a:p>
            <a:pPr lvl="1"/>
            <a:r>
              <a:rPr lang="en-GB" sz="2000" dirty="0" smtClean="0"/>
              <a:t>Incredible knock-on effect in different sectors</a:t>
            </a:r>
          </a:p>
          <a:p>
            <a:pPr lvl="1"/>
            <a:r>
              <a:rPr lang="en-GB" sz="2000" dirty="0" smtClean="0"/>
              <a:t>Community connections</a:t>
            </a:r>
          </a:p>
        </p:txBody>
      </p:sp>
    </p:spTree>
    <p:extLst>
      <p:ext uri="{BB962C8B-B14F-4D97-AF65-F5344CB8AC3E}">
        <p14:creationId xmlns:p14="http://schemas.microsoft.com/office/powerpoint/2010/main" val="161279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4"/>
          <p:cNvSpPr txBox="1">
            <a:spLocks noChangeArrowheads="1"/>
          </p:cNvSpPr>
          <p:nvPr/>
        </p:nvSpPr>
        <p:spPr bwMode="auto">
          <a:xfrm>
            <a:off x="501650" y="539969"/>
            <a:ext cx="82819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 smtClean="0">
                <a:solidFill>
                  <a:schemeClr val="bg1"/>
                </a:solidFill>
                <a:latin typeface="+mj-lt"/>
              </a:rPr>
              <a:t>To what extent to you agree/disagree?</a:t>
            </a:r>
            <a:endParaRPr lang="en-GB" alt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7651" name="Rectangle 1"/>
          <p:cNvSpPr>
            <a:spLocks noChangeArrowheads="1"/>
          </p:cNvSpPr>
          <p:nvPr/>
        </p:nvSpPr>
        <p:spPr bwMode="auto">
          <a:xfrm>
            <a:off x="501650" y="1628800"/>
            <a:ext cx="8281963" cy="384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2000" dirty="0" smtClean="0">
                <a:latin typeface="Arial" panose="020B0604020202020204" pitchFamily="34" charset="0"/>
              </a:rPr>
              <a:t>My course helps students to develop ESD skills (critical thinking, systems thinking, communications, </a:t>
            </a:r>
            <a:r>
              <a:rPr lang="en-GB" altLang="en-US" sz="2000" dirty="0" err="1" smtClean="0">
                <a:latin typeface="Arial" panose="020B0604020202020204" pitchFamily="34" charset="0"/>
              </a:rPr>
              <a:t>interdisciplinarity</a:t>
            </a:r>
            <a:r>
              <a:rPr lang="en-GB" altLang="en-US" sz="2000" dirty="0" smtClean="0">
                <a:latin typeface="Arial" panose="020B0604020202020204" pitchFamily="34" charset="0"/>
              </a:rPr>
              <a:t>, etc.)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GB" altLang="en-US" sz="2000" dirty="0" smtClean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  <a:defRPr/>
            </a:pPr>
            <a:r>
              <a:rPr lang="en-GB" altLang="en-US" sz="2000" dirty="0" smtClean="0">
                <a:latin typeface="Arial" panose="020B0604020202020204" pitchFamily="34" charset="0"/>
              </a:rPr>
              <a:t>My course promotes students’ </a:t>
            </a:r>
            <a:r>
              <a:rPr lang="en-GB" sz="2000" dirty="0" smtClean="0">
                <a:latin typeface="Arial" panose="020B0604020202020204" pitchFamily="34" charset="0"/>
              </a:rPr>
              <a:t>understanding </a:t>
            </a:r>
            <a:r>
              <a:rPr lang="en-GB" sz="2000" dirty="0">
                <a:latin typeface="Arial" panose="020B0604020202020204" pitchFamily="34" charset="0"/>
              </a:rPr>
              <a:t>of </a:t>
            </a:r>
            <a:r>
              <a:rPr lang="en-GB" sz="2000" b="1" kern="0" dirty="0">
                <a:solidFill>
                  <a:srgbClr val="000000"/>
                </a:solidFill>
                <a:latin typeface="Arial" panose="020B0604020202020204" pitchFamily="34" charset="0"/>
              </a:rPr>
              <a:t>social justice, ethics and wellbeing</a:t>
            </a:r>
            <a:r>
              <a:rPr lang="en-GB" sz="2000" kern="0" dirty="0">
                <a:solidFill>
                  <a:srgbClr val="000000"/>
                </a:solidFill>
                <a:latin typeface="Arial" panose="020B0604020202020204" pitchFamily="34" charset="0"/>
              </a:rPr>
              <a:t>, and how these relate to ecological and economic </a:t>
            </a:r>
            <a:r>
              <a:rPr lang="en-GB" sz="2000" kern="0" dirty="0" smtClean="0">
                <a:solidFill>
                  <a:srgbClr val="000000"/>
                </a:solidFill>
                <a:latin typeface="Arial" panose="020B0604020202020204" pitchFamily="34" charset="0"/>
              </a:rPr>
              <a:t>factors</a:t>
            </a:r>
            <a:endParaRPr lang="en-GB" altLang="en-US" sz="20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GB" altLang="en-US" sz="2000" dirty="0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2000" b="1" dirty="0" smtClean="0">
                <a:latin typeface="Arial" panose="020B0604020202020204" pitchFamily="34" charset="0"/>
              </a:rPr>
              <a:t>Students have a say </a:t>
            </a:r>
            <a:r>
              <a:rPr lang="en-GB" altLang="en-US" sz="2000" dirty="0" smtClean="0">
                <a:latin typeface="Arial" panose="020B0604020202020204" pitchFamily="34" charset="0"/>
              </a:rPr>
              <a:t>in what and how they learn on their course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GB" altLang="en-US" sz="2000" dirty="0"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  <a:defRPr/>
            </a:pPr>
            <a:r>
              <a:rPr lang="en-GB" sz="2000" b="1" dirty="0" smtClean="0">
                <a:latin typeface="Arial" panose="020B0604020202020204" pitchFamily="34" charset="0"/>
              </a:rPr>
              <a:t>I have a say </a:t>
            </a:r>
            <a:r>
              <a:rPr lang="en-GB" sz="2000" dirty="0" smtClean="0">
                <a:latin typeface="Arial" panose="020B0604020202020204" pitchFamily="34" charset="0"/>
              </a:rPr>
              <a:t>in how my course run and if I wanted to change it (e.g. to include more sustainability content/skills), I would be able to do so easily</a:t>
            </a:r>
            <a:endParaRPr lang="en-GB" altLang="en-US" sz="20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260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theme/theme1.xml><?xml version="1.0" encoding="utf-8"?>
<a:theme xmlns:a="http://schemas.openxmlformats.org/drawingml/2006/main" name="NUS-Presentation-templat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Verdana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Verdana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Verdana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0DC2FDC9D1494A8A6E3214D86844CB" ma:contentTypeVersion="0" ma:contentTypeDescription="Create a new document." ma:contentTypeScope="" ma:versionID="cc84b0eb5863d832748c1f449c333ed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3a2ffee256c1ad4ed8ebf3514766dc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AC4A6D5-220D-4AB5-9874-F5CA0B8E814F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826C410-6B40-461E-AD42-799D5A4C20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D7C5719-4D13-4D68-BA1F-90E3E4AFBA2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2198</TotalTime>
  <Words>1021</Words>
  <Application>Microsoft Office PowerPoint</Application>
  <PresentationFormat>On-screen Show (4:3)</PresentationFormat>
  <Paragraphs>144</Paragraphs>
  <Slides>19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NUS-Presentation-template</vt:lpstr>
      <vt:lpstr>Custom Design</vt:lpstr>
      <vt:lpstr>1_Custom Design</vt:lpstr>
      <vt:lpstr>PowerPoint Presentation</vt:lpstr>
      <vt:lpstr>How do we define ESD?</vt:lpstr>
      <vt:lpstr>Three spheres of work</vt:lpstr>
      <vt:lpstr>In each of these spheres we aim to include…</vt:lpstr>
      <vt:lpstr>What does that mean for students?</vt:lpstr>
      <vt:lpstr>The impact of our students</vt:lpstr>
      <vt:lpstr>Skills for sustainable development</vt:lpstr>
      <vt:lpstr>The impact of ESD in FE</vt:lpstr>
      <vt:lpstr>PowerPoint Presentation</vt:lpstr>
      <vt:lpstr>PowerPoint Presentation</vt:lpstr>
      <vt:lpstr>PowerPoint Presentation</vt:lpstr>
      <vt:lpstr>Process</vt:lpstr>
      <vt:lpstr>Criteria themes </vt:lpstr>
      <vt:lpstr>Accreditation</vt:lpstr>
      <vt:lpstr>Impacts</vt:lpstr>
      <vt:lpstr>Taking part in Responsible Futures</vt:lpstr>
      <vt:lpstr>What do you need?</vt:lpstr>
      <vt:lpstr>PowerPoint Presentation</vt:lpstr>
      <vt:lpstr>PowerPoint Presentation</vt:lpstr>
    </vt:vector>
  </TitlesOfParts>
  <Company>NUS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NUS ORG</dc:creator>
  <cp:lastModifiedBy>rpetford</cp:lastModifiedBy>
  <cp:revision>128</cp:revision>
  <cp:lastPrinted>2014-07-01T13:32:32Z</cp:lastPrinted>
  <dcterms:created xsi:type="dcterms:W3CDTF">2014-06-20T13:48:56Z</dcterms:created>
  <dcterms:modified xsi:type="dcterms:W3CDTF">2016-05-11T09:20:10Z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0x010100BB0DC2FDC9D1494A8A6E3214D86844CB</vt:lpwstr>
  </property>
</Properties>
</file>