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7" r:id="rId3"/>
    <p:sldId id="324" r:id="rId4"/>
    <p:sldId id="376" r:id="rId5"/>
    <p:sldId id="374" r:id="rId6"/>
    <p:sldId id="328" r:id="rId7"/>
    <p:sldId id="272" r:id="rId8"/>
    <p:sldId id="370" r:id="rId9"/>
    <p:sldId id="360" r:id="rId10"/>
    <p:sldId id="373" r:id="rId11"/>
    <p:sldId id="355" r:id="rId12"/>
    <p:sldId id="352" r:id="rId13"/>
    <p:sldId id="362" r:id="rId14"/>
    <p:sldId id="353" r:id="rId15"/>
    <p:sldId id="354" r:id="rId16"/>
    <p:sldId id="363" r:id="rId17"/>
    <p:sldId id="364" r:id="rId18"/>
    <p:sldId id="365" r:id="rId19"/>
    <p:sldId id="366" r:id="rId20"/>
    <p:sldId id="367" r:id="rId21"/>
    <p:sldId id="368" r:id="rId22"/>
    <p:sldId id="375" r:id="rId23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5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pPr>
              <a:defRPr/>
            </a:pPr>
            <a:fld id="{70E0154C-0DFA-4098-A7D8-8347B937C2D0}" type="datetimeFigureOut">
              <a:rPr lang="en-US"/>
              <a:pPr>
                <a:defRPr/>
              </a:pPr>
              <a:t>9/18/2017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FC4E9F-EBE0-4753-9CDB-A679B1A5C9E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2" tIns="46566" rIns="93132" bIns="4656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46348BB-E765-43F7-9107-BAA1D4D1834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4E42F5B-49B7-4134-93C0-44CA2DF73F1D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93FEEFE-80EA-4034-92EA-98296F33E45F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2361880-44D0-498A-99CF-ABCDE3F74BAD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52F059-B25C-4820-9943-4453B2C93A3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78CB63-BF99-43A1-8CFD-01BD53B81789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73527A3-FB76-4195-81A5-28F53F6CB438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34A49EF-CD07-4F3E-B441-541062D9CB02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ACFB8AD-7144-448C-A7D1-FA2EFAFB97F1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16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B59B97C-83DF-47F2-9079-226EC252B199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17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0CD8A43-2842-4794-88DF-079F9422CF56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18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346DA3-A97E-4D70-A1BB-54026CAED5C1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19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0DD2AC6-B4C3-4426-AFCB-C8E7DD1545BB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C84F05E-D342-45D5-8C6F-D20B25A6F94E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20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4BC2425-C6AA-48C7-92E0-A3B668E7AA08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21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4B68720-4BE7-422B-9E0B-852F0786D9EA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3B6C801-5770-4B49-8AF5-1BD7B5FF1969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3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28C282B-40F2-4B5D-8419-D302789562A4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4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83A297F-F0A7-41E5-A5D5-F02670BF363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F00CBAF-4B82-4545-B9B1-06362DA4A885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6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4563" y="747713"/>
            <a:ext cx="4968875" cy="3727450"/>
          </a:xfrm>
          <a:ln w="12700"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78" tIns="46890" rIns="93778" bIns="46890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29EA9C8-26FB-41D9-A8BF-BDF300DB05B0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7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733725-90CE-4A2B-8E83-C291644A60A4}" type="slidenum">
              <a:rPr lang="en-GB" altLang="en-US" sz="1200">
                <a:latin typeface="Times New Roman" panose="02020603050405020304" pitchFamily="18" charset="0"/>
              </a:rPr>
              <a:pPr eaLnBrk="1" hangingPunct="1"/>
              <a:t>8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82D506-EB7F-4BC0-9B2F-064038F9D78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4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D5D5C7A-3D70-42ED-B399-5F4B20FF81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769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BA1F4-399B-4C5C-88B5-80D14E4717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86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E3B5C-0AE0-4B91-9B97-E50A812776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58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A93E4-9B1C-4EEC-A5BF-634F5C01EA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24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BC271-9B2F-468E-902C-7C7897EEDA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775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28D25-E683-4F19-8CDA-E9713EC2DD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192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D4FE9-4D1A-4907-A1A3-921A2961CB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76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9977D-6E26-4222-B17E-8D609BD683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5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1CEF1-BDAB-471C-ABDE-71E1AC95AE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5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80112-2CFA-421D-8E85-1B7D7661FF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6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4B58C-0B64-45A3-88CB-BFAA30073C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15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844296-13B1-4F87-BDE9-67A6C3751A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996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E7C048-464E-4F91-9AC1-EE60A6F7C86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steit.org.uk/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labs21.org.uk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313" y="857250"/>
            <a:ext cx="8715375" cy="2143125"/>
          </a:xfrm>
        </p:spPr>
        <p:txBody>
          <a:bodyPr/>
          <a:lstStyle/>
          <a:p>
            <a:pPr algn="ctr" eaLnBrk="1" hangingPunct="1"/>
            <a:r>
              <a:rPr lang="en-GB" altLang="en-US" sz="3200" smtClean="0"/>
              <a:t>ACHIEVING HIGH PERFORMANCE BUILDINGS IN FURTHER AND HIGHER EDUCATION</a:t>
            </a:r>
            <a:br>
              <a:rPr lang="en-GB" altLang="en-US" sz="3200" smtClean="0"/>
            </a:br>
            <a:r>
              <a:rPr lang="en-GB" altLang="en-US" sz="3200" smtClean="0"/>
              <a:t>- AND HOW BREEAM CAN HELP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3200400"/>
            <a:ext cx="8501062" cy="310832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Peter James</a:t>
            </a:r>
          </a:p>
          <a:p>
            <a:pPr eaLnBrk="1" hangingPunct="1"/>
            <a:r>
              <a:rPr lang="en-GB" altLang="en-US" sz="2800" smtClean="0"/>
              <a:t>Higher Education Environmental</a:t>
            </a:r>
          </a:p>
          <a:p>
            <a:pPr eaLnBrk="1" hangingPunct="1"/>
            <a:r>
              <a:rPr lang="en-GB" altLang="en-US" sz="2800" smtClean="0"/>
              <a:t>Performance Improvement ( HEEPI)</a:t>
            </a:r>
          </a:p>
          <a:p>
            <a:pPr eaLnBrk="1" hangingPunct="1"/>
            <a:r>
              <a:rPr lang="en-GB" altLang="en-US" sz="2800" smtClean="0"/>
              <a:t>www.heepi.org.uk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53125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077" name="Picture 5" descr="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28688" y="571500"/>
            <a:ext cx="7415212" cy="928688"/>
          </a:xfrm>
        </p:spPr>
        <p:txBody>
          <a:bodyPr/>
          <a:lstStyle/>
          <a:p>
            <a:r>
              <a:rPr lang="en-GB" altLang="en-US" smtClean="0"/>
              <a:t>PROBLEM – </a:t>
            </a:r>
            <a:r>
              <a:rPr lang="en-GB" altLang="en-US" sz="4800" smtClean="0"/>
              <a:t>DISCONNECTED BUDGETS</a:t>
            </a:r>
            <a:endParaRPr lang="en-GB" altLang="en-US" smtClean="0"/>
          </a:p>
        </p:txBody>
      </p:sp>
      <p:pic>
        <p:nvPicPr>
          <p:cNvPr id="12291" name="Picture 3" descr="economst 21 april 05 amazon with dollar sig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009775"/>
            <a:ext cx="649287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57188" y="0"/>
            <a:ext cx="8286750" cy="1000125"/>
          </a:xfrm>
        </p:spPr>
        <p:txBody>
          <a:bodyPr/>
          <a:lstStyle/>
          <a:p>
            <a:r>
              <a:rPr lang="en-GB" altLang="en-US" smtClean="0"/>
              <a:t>PROBLEM – RULE OF THUMB</a:t>
            </a:r>
          </a:p>
        </p:txBody>
      </p:sp>
      <p:pic>
        <p:nvPicPr>
          <p:cNvPr id="13315" name="Picture 2" descr="sil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895350"/>
            <a:ext cx="3868737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71500" y="0"/>
            <a:ext cx="7772400" cy="1000125"/>
          </a:xfrm>
        </p:spPr>
        <p:txBody>
          <a:bodyPr/>
          <a:lstStyle/>
          <a:p>
            <a:r>
              <a:rPr lang="en-GB" altLang="en-US" smtClean="0"/>
              <a:t>PROBLEM – I WANT IT NOW</a:t>
            </a:r>
          </a:p>
        </p:txBody>
      </p:sp>
      <p:pic>
        <p:nvPicPr>
          <p:cNvPr id="14339" name="Picture 2" descr="sil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0125"/>
            <a:ext cx="85344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42875"/>
            <a:ext cx="8215312" cy="1000125"/>
          </a:xfrm>
        </p:spPr>
        <p:txBody>
          <a:bodyPr/>
          <a:lstStyle/>
          <a:p>
            <a:r>
              <a:rPr lang="en-GB" altLang="en-US" smtClean="0"/>
              <a:t>DESIGN INTEGRATION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71563" y="1357313"/>
            <a:ext cx="7643812" cy="3829050"/>
          </a:xfrm>
        </p:spPr>
        <p:txBody>
          <a:bodyPr/>
          <a:lstStyle/>
          <a:p>
            <a:r>
              <a:rPr lang="en-GB" altLang="en-US" smtClean="0"/>
              <a:t>Most lifetime cost - and energy consumption – is determined by design</a:t>
            </a:r>
          </a:p>
          <a:p>
            <a:r>
              <a:rPr lang="en-GB" altLang="en-US" smtClean="0"/>
              <a:t>‘Win win’ is highest in early days</a:t>
            </a:r>
          </a:p>
          <a:p>
            <a:r>
              <a:rPr lang="en-GB" altLang="en-US" smtClean="0"/>
              <a:t>A well managed ‘charette’ process creating intense dialogue and challenge between key stakeholders</a:t>
            </a:r>
          </a:p>
          <a:p>
            <a:pPr eaLnBrk="1" hangingPunct="1"/>
            <a:r>
              <a:rPr lang="en-GB" altLang="en-US" smtClean="0"/>
              <a:t>Empowering ngineers and facilities staff</a:t>
            </a:r>
          </a:p>
          <a:p>
            <a:pPr eaLnBrk="1" hangingPunct="1"/>
            <a:r>
              <a:rPr lang="en-GB" altLang="en-US" smtClean="0"/>
              <a:t>Understand the real costs of decisions</a:t>
            </a:r>
          </a:p>
          <a:p>
            <a:pPr eaLnBrk="1" hangingPunct="1"/>
            <a:r>
              <a:rPr lang="en-GB" altLang="en-US" smtClean="0"/>
              <a:t>Commissioning and evaluation </a:t>
            </a:r>
            <a:br>
              <a:rPr lang="en-GB" altLang="en-US" smtClean="0"/>
            </a:br>
            <a:r>
              <a:rPr lang="en-GB" altLang="en-US" smtClean="0"/>
              <a:t>-</a:t>
            </a:r>
          </a:p>
          <a:p>
            <a:endParaRPr lang="en-GB" altLang="en-US" smtClean="0"/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858125" cy="962025"/>
          </a:xfrm>
        </p:spPr>
        <p:txBody>
          <a:bodyPr/>
          <a:lstStyle/>
          <a:p>
            <a:r>
              <a:rPr lang="en-GB" altLang="en-US" smtClean="0"/>
              <a:t>A G(REEN)-LEAN PHILOSOPHY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857375"/>
            <a:ext cx="7558088" cy="3971925"/>
          </a:xfrm>
        </p:spPr>
        <p:txBody>
          <a:bodyPr/>
          <a:lstStyle/>
          <a:p>
            <a:r>
              <a:rPr lang="en-GB" altLang="en-US" smtClean="0"/>
              <a:t>Understanding the system</a:t>
            </a:r>
          </a:p>
          <a:p>
            <a:r>
              <a:rPr lang="en-GB" altLang="en-US" smtClean="0"/>
              <a:t>Right sizing</a:t>
            </a:r>
          </a:p>
          <a:p>
            <a:r>
              <a:rPr lang="en-GB" altLang="en-US" smtClean="0"/>
              <a:t>Smooth load following</a:t>
            </a:r>
          </a:p>
          <a:p>
            <a:r>
              <a:rPr lang="en-GB" altLang="en-US" smtClean="0"/>
              <a:t>Effective control and feedback</a:t>
            </a:r>
          </a:p>
          <a:p>
            <a:r>
              <a:rPr lang="en-GB" altLang="en-US" smtClean="0"/>
              <a:t>Flexibility</a:t>
            </a:r>
          </a:p>
          <a:p>
            <a:pPr eaLnBrk="1" hangingPunct="1"/>
            <a:r>
              <a:rPr lang="en-GB" altLang="en-US" smtClean="0"/>
              <a:t>Review - commissioning &amp; evaluation </a:t>
            </a:r>
          </a:p>
          <a:p>
            <a:pPr eaLnBrk="1" hangingPunct="1"/>
            <a:r>
              <a:rPr lang="en-GB" altLang="en-US" smtClean="0"/>
              <a:t>Empowering ‘shopfloor staff’</a:t>
            </a:r>
          </a:p>
          <a:p>
            <a:pPr eaLnBrk="1" hangingPunct="1"/>
            <a:r>
              <a:rPr lang="en-GB" altLang="en-US" smtClean="0"/>
              <a:t>Understand the real costs of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RIGHT SIZING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mtClean="0"/>
              <a:t>Provisioning as required</a:t>
            </a:r>
          </a:p>
          <a:p>
            <a:r>
              <a:rPr lang="en-GB" altLang="en-US" smtClean="0"/>
              <a:t>Avoiding design to unlikely/avoidable peak conditions</a:t>
            </a:r>
          </a:p>
          <a:p>
            <a:r>
              <a:rPr lang="en-GB" altLang="en-US" smtClean="0"/>
              <a:t>Taking full account of diversity</a:t>
            </a:r>
          </a:p>
          <a:p>
            <a:r>
              <a:rPr lang="en-GB" altLang="en-US" smtClean="0"/>
              <a:t>Grouping of high energy loads</a:t>
            </a:r>
          </a:p>
          <a:p>
            <a:r>
              <a:rPr lang="en-GB" altLang="en-US" smtClean="0"/>
              <a:t>Sharing facilities or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BREEAM FOR HE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17713"/>
            <a:ext cx="8143875" cy="41148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BRE Environmental Assessment Method</a:t>
            </a:r>
            <a:br>
              <a:rPr lang="en-GB" altLang="en-US" sz="2800" smtClean="0"/>
            </a:br>
            <a:r>
              <a:rPr lang="en-GB" altLang="en-US" sz="2800" smtClean="0"/>
              <a:t>- Credits for environmental positives</a:t>
            </a:r>
            <a:br>
              <a:rPr lang="en-GB" altLang="en-US" sz="2800" smtClean="0"/>
            </a:br>
            <a:r>
              <a:rPr lang="en-GB" altLang="en-US" sz="2800" smtClean="0"/>
              <a:t>- Outstanding, Excellent, Very Good, Good, Pass</a:t>
            </a:r>
            <a:br>
              <a:rPr lang="en-GB" altLang="en-US" sz="2800" smtClean="0"/>
            </a:br>
            <a:r>
              <a:rPr lang="en-GB" altLang="en-US" sz="2800" smtClean="0"/>
              <a:t>- Bespoke versus ‘Standard Schemes’</a:t>
            </a:r>
          </a:p>
          <a:p>
            <a:pPr eaLnBrk="1" hangingPunct="1"/>
            <a:r>
              <a:rPr lang="en-GB" altLang="en-US" sz="2800" smtClean="0"/>
              <a:t>Weaknesses</a:t>
            </a:r>
            <a:br>
              <a:rPr lang="en-GB" altLang="en-US" sz="2800" smtClean="0"/>
            </a:br>
            <a:r>
              <a:rPr lang="en-GB" altLang="en-US" sz="2800" smtClean="0"/>
              <a:t>- trade-offs within and between categories</a:t>
            </a:r>
            <a:br>
              <a:rPr lang="en-GB" altLang="en-US" sz="2800" smtClean="0"/>
            </a:br>
            <a:r>
              <a:rPr lang="en-GB" altLang="en-US" sz="2800" smtClean="0"/>
              <a:t>- unchallenging</a:t>
            </a:r>
            <a:br>
              <a:rPr lang="en-GB" altLang="en-US" sz="2800" smtClean="0"/>
            </a:br>
            <a:r>
              <a:rPr lang="en-GB" altLang="en-US" sz="2800" smtClean="0"/>
              <a:t>- not attuned to HE </a:t>
            </a:r>
          </a:p>
          <a:p>
            <a:pPr eaLnBrk="1" hangingPunct="1"/>
            <a:r>
              <a:rPr lang="en-GB" altLang="en-US" sz="2800" smtClean="0"/>
              <a:t>Relaunched in 2008</a:t>
            </a:r>
            <a:br>
              <a:rPr lang="en-GB" altLang="en-US" sz="2800" smtClean="0"/>
            </a:br>
            <a:r>
              <a:rPr lang="en-GB" altLang="en-US" sz="2800" smtClean="0"/>
              <a:t>- A 2007 ‘Excellent’ = 2009 ‘Good’</a:t>
            </a:r>
            <a:br>
              <a:rPr lang="en-GB" altLang="en-US" sz="2800" smtClean="0"/>
            </a:b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8"/>
          <p:cNvGrpSpPr>
            <a:grpSpLocks noChangeAspect="1"/>
          </p:cNvGrpSpPr>
          <p:nvPr/>
        </p:nvGrpSpPr>
        <p:grpSpPr bwMode="auto">
          <a:xfrm>
            <a:off x="214313" y="800100"/>
            <a:ext cx="8801100" cy="6057900"/>
            <a:chOff x="2186" y="566"/>
            <a:chExt cx="12052" cy="8480"/>
          </a:xfrm>
        </p:grpSpPr>
        <p:sp>
          <p:nvSpPr>
            <p:cNvPr id="19460" name="AutoShape 9"/>
            <p:cNvSpPr>
              <a:spLocks noChangeAspect="1" noChangeArrowheads="1"/>
            </p:cNvSpPr>
            <p:nvPr/>
          </p:nvSpPr>
          <p:spPr bwMode="auto">
            <a:xfrm>
              <a:off x="2186" y="566"/>
              <a:ext cx="12052" cy="8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1" name="AutoShape 10"/>
            <p:cNvSpPr>
              <a:spLocks noChangeArrowheads="1"/>
            </p:cNvSpPr>
            <p:nvPr/>
          </p:nvSpPr>
          <p:spPr bwMode="auto">
            <a:xfrm>
              <a:off x="8036" y="1057"/>
              <a:ext cx="665" cy="2880"/>
            </a:xfrm>
            <a:prstGeom prst="downArrow">
              <a:avLst>
                <a:gd name="adj1" fmla="val 50000"/>
                <a:gd name="adj2" fmla="val 108271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2" name="AutoShape 11"/>
            <p:cNvSpPr>
              <a:spLocks noChangeArrowheads="1"/>
            </p:cNvSpPr>
            <p:nvPr/>
          </p:nvSpPr>
          <p:spPr bwMode="auto">
            <a:xfrm>
              <a:off x="4866" y="1057"/>
              <a:ext cx="666" cy="2880"/>
            </a:xfrm>
            <a:prstGeom prst="downArrow">
              <a:avLst>
                <a:gd name="adj1" fmla="val 50000"/>
                <a:gd name="adj2" fmla="val 10810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3" name="AutoShape 12"/>
            <p:cNvSpPr>
              <a:spLocks noChangeArrowheads="1"/>
            </p:cNvSpPr>
            <p:nvPr/>
          </p:nvSpPr>
          <p:spPr bwMode="auto">
            <a:xfrm>
              <a:off x="11284" y="1057"/>
              <a:ext cx="666" cy="2880"/>
            </a:xfrm>
            <a:prstGeom prst="downArrow">
              <a:avLst>
                <a:gd name="adj1" fmla="val 50000"/>
                <a:gd name="adj2" fmla="val 108108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4" name="Text Box 13"/>
            <p:cNvSpPr txBox="1">
              <a:spLocks noChangeArrowheads="1"/>
            </p:cNvSpPr>
            <p:nvPr/>
          </p:nvSpPr>
          <p:spPr bwMode="auto">
            <a:xfrm>
              <a:off x="10501" y="3937"/>
              <a:ext cx="2191" cy="192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GB" altLang="en-US">
                <a:latin typeface="Times New Roman" panose="02020603050405020304" pitchFamily="18" charset="0"/>
              </a:endParaRPr>
            </a:p>
            <a:p>
              <a:pPr algn="ctr" eaLnBrk="1" hangingPunct="1"/>
              <a:r>
                <a:rPr lang="en-GB" altLang="en-US" sz="3000" b="1">
                  <a:latin typeface="Times New Roman" panose="02020603050405020304" pitchFamily="18" charset="0"/>
                </a:rPr>
                <a:t>LEED</a:t>
              </a:r>
              <a:endParaRPr lang="en-GB" altLang="en-US" sz="3000"/>
            </a:p>
          </p:txBody>
        </p:sp>
        <p:sp>
          <p:nvSpPr>
            <p:cNvPr id="19465" name="Text Box 14"/>
            <p:cNvSpPr txBox="1">
              <a:spLocks noChangeArrowheads="1"/>
            </p:cNvSpPr>
            <p:nvPr/>
          </p:nvSpPr>
          <p:spPr bwMode="auto">
            <a:xfrm>
              <a:off x="6979" y="3946"/>
              <a:ext cx="2739" cy="192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GB" altLang="en-US" b="1">
                <a:latin typeface="Times New Roman" panose="02020603050405020304" pitchFamily="18" charset="0"/>
              </a:endParaRPr>
            </a:p>
            <a:p>
              <a:pPr algn="ctr" eaLnBrk="1" hangingPunct="1"/>
              <a:r>
                <a:rPr lang="en-GB" altLang="en-US" sz="3000" b="1">
                  <a:latin typeface="Times New Roman" panose="02020603050405020304" pitchFamily="18" charset="0"/>
                </a:rPr>
                <a:t>BREEAM</a:t>
              </a:r>
              <a:endParaRPr lang="en-GB" altLang="en-US" sz="3000" b="1"/>
            </a:p>
          </p:txBody>
        </p:sp>
        <p:sp>
          <p:nvSpPr>
            <p:cNvPr id="19466" name="Text Box 15"/>
            <p:cNvSpPr txBox="1">
              <a:spLocks noChangeArrowheads="1"/>
            </p:cNvSpPr>
            <p:nvPr/>
          </p:nvSpPr>
          <p:spPr bwMode="auto">
            <a:xfrm>
              <a:off x="4084" y="3937"/>
              <a:ext cx="2191" cy="192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GB" altLang="en-US" b="1">
                <a:latin typeface="Times New Roman" panose="02020603050405020304" pitchFamily="18" charset="0"/>
              </a:endParaRPr>
            </a:p>
            <a:p>
              <a:pPr algn="ctr" eaLnBrk="1" hangingPunct="1"/>
              <a:r>
                <a:rPr lang="en-GB" altLang="en-US" sz="3200" b="1">
                  <a:latin typeface="Times New Roman" panose="02020603050405020304" pitchFamily="18" charset="0"/>
                </a:rPr>
                <a:t>DNGB</a:t>
              </a:r>
              <a:endParaRPr lang="en-GB" altLang="en-US" sz="3200"/>
            </a:p>
          </p:txBody>
        </p:sp>
        <p:sp>
          <p:nvSpPr>
            <p:cNvPr id="19467" name="AutoShape 16"/>
            <p:cNvSpPr>
              <a:spLocks noChangeArrowheads="1"/>
            </p:cNvSpPr>
            <p:nvPr/>
          </p:nvSpPr>
          <p:spPr bwMode="auto">
            <a:xfrm>
              <a:off x="8055" y="5846"/>
              <a:ext cx="665" cy="1440"/>
            </a:xfrm>
            <a:prstGeom prst="downArrow">
              <a:avLst>
                <a:gd name="adj1" fmla="val 50000"/>
                <a:gd name="adj2" fmla="val 5413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8" name="Text Box 17"/>
            <p:cNvSpPr txBox="1">
              <a:spLocks noChangeArrowheads="1"/>
            </p:cNvSpPr>
            <p:nvPr/>
          </p:nvSpPr>
          <p:spPr bwMode="auto">
            <a:xfrm>
              <a:off x="7175" y="7346"/>
              <a:ext cx="2347" cy="150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latin typeface="Times New Roman" panose="02020603050405020304" pitchFamily="18" charset="0"/>
                </a:rPr>
                <a:t>UK</a:t>
              </a:r>
              <a:endParaRPr lang="en-GB" altLang="en-US"/>
            </a:p>
          </p:txBody>
        </p:sp>
        <p:sp>
          <p:nvSpPr>
            <p:cNvPr id="19469" name="Text Box 18"/>
            <p:cNvSpPr txBox="1">
              <a:spLocks noChangeArrowheads="1"/>
            </p:cNvSpPr>
            <p:nvPr/>
          </p:nvSpPr>
          <p:spPr bwMode="auto">
            <a:xfrm>
              <a:off x="4338" y="7246"/>
              <a:ext cx="2192" cy="160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latin typeface="Times New Roman" panose="02020603050405020304" pitchFamily="18" charset="0"/>
                </a:rPr>
                <a:t>Europe (retail)</a:t>
              </a:r>
              <a:endParaRPr lang="en-GB" altLang="en-US"/>
            </a:p>
          </p:txBody>
        </p:sp>
        <p:sp>
          <p:nvSpPr>
            <p:cNvPr id="19470" name="Text Box 19"/>
            <p:cNvSpPr txBox="1">
              <a:spLocks noChangeArrowheads="1"/>
            </p:cNvSpPr>
            <p:nvPr/>
          </p:nvSpPr>
          <p:spPr bwMode="auto">
            <a:xfrm>
              <a:off x="10188" y="7297"/>
              <a:ext cx="2661" cy="1600"/>
            </a:xfrm>
            <a:prstGeom prst="rect">
              <a:avLst/>
            </a:prstGeom>
            <a:solidFill>
              <a:srgbClr val="FFFFFF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en-GB" altLang="en-US" b="1">
                  <a:latin typeface="Times New Roman" panose="02020603050405020304" pitchFamily="18" charset="0"/>
                </a:rPr>
                <a:t>Netherlands</a:t>
              </a:r>
              <a:endParaRPr lang="en-GB" altLang="en-US"/>
            </a:p>
          </p:txBody>
        </p:sp>
        <p:sp>
          <p:nvSpPr>
            <p:cNvPr id="19471" name="AutoShape 20"/>
            <p:cNvSpPr>
              <a:spLocks noChangeArrowheads="1"/>
            </p:cNvSpPr>
            <p:nvPr/>
          </p:nvSpPr>
          <p:spPr bwMode="auto">
            <a:xfrm rot="2527802">
              <a:off x="6114" y="5680"/>
              <a:ext cx="756" cy="1745"/>
            </a:xfrm>
            <a:prstGeom prst="downArrow">
              <a:avLst>
                <a:gd name="adj1" fmla="val 50000"/>
                <a:gd name="adj2" fmla="val 59393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2" name="AutoShape 21"/>
            <p:cNvSpPr>
              <a:spLocks noChangeArrowheads="1"/>
            </p:cNvSpPr>
            <p:nvPr/>
          </p:nvSpPr>
          <p:spPr bwMode="auto">
            <a:xfrm rot="-1997519">
              <a:off x="9900" y="5800"/>
              <a:ext cx="663" cy="1609"/>
            </a:xfrm>
            <a:prstGeom prst="downArrow">
              <a:avLst>
                <a:gd name="adj1" fmla="val 50000"/>
                <a:gd name="adj2" fmla="val 65615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187450" y="404813"/>
            <a:ext cx="6858000" cy="11430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b="1" dirty="0">
              <a:latin typeface="Times New Roman" pitchFamily="18" charset="0"/>
            </a:endParaRPr>
          </a:p>
          <a:p>
            <a:pPr algn="ctr">
              <a:defRPr/>
            </a:pPr>
            <a:r>
              <a:rPr lang="en-GB" sz="3200" b="1" dirty="0">
                <a:latin typeface="+mn-lt"/>
              </a:rPr>
              <a:t>INTERNATIONAL STANDARD</a:t>
            </a:r>
            <a:endParaRPr lang="en-GB" sz="32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BREEAM FOR HE - CHANGES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17713"/>
            <a:ext cx="8143875" cy="41148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Reflect HE peculiarities</a:t>
            </a:r>
            <a:br>
              <a:rPr lang="en-GB" altLang="en-US" sz="2800" smtClean="0"/>
            </a:br>
            <a:r>
              <a:rPr lang="en-GB" altLang="en-US" sz="2800" smtClean="0"/>
              <a:t>- Campus geography &amp; integration</a:t>
            </a:r>
            <a:br>
              <a:rPr lang="en-GB" altLang="en-US" sz="2800" smtClean="0"/>
            </a:br>
            <a:r>
              <a:rPr lang="en-GB" altLang="en-US" sz="2800" smtClean="0"/>
              <a:t>- Multi-use buildings</a:t>
            </a:r>
            <a:br>
              <a:rPr lang="en-GB" altLang="en-US" sz="2800" smtClean="0"/>
            </a:br>
            <a:r>
              <a:rPr lang="en-GB" altLang="en-US" sz="2800" smtClean="0"/>
              <a:t>- Planning constraints</a:t>
            </a:r>
            <a:br>
              <a:rPr lang="en-GB" altLang="en-US" sz="2800" smtClean="0"/>
            </a:br>
            <a:r>
              <a:rPr lang="en-GB" altLang="en-US" sz="2800" smtClean="0"/>
              <a:t>- Refurbishment</a:t>
            </a:r>
            <a:br>
              <a:rPr lang="en-GB" altLang="en-US" sz="2800" smtClean="0"/>
            </a:br>
            <a:r>
              <a:rPr lang="en-GB" altLang="en-US" sz="2800" smtClean="0"/>
              <a:t>- Specialised buildings</a:t>
            </a:r>
          </a:p>
          <a:p>
            <a:pPr eaLnBrk="1" hangingPunct="1"/>
            <a:r>
              <a:rPr lang="en-GB" altLang="en-US" sz="2800" smtClean="0"/>
              <a:t>Filtered credits (20%)</a:t>
            </a:r>
            <a:br>
              <a:rPr lang="en-GB" altLang="en-US" sz="2800" smtClean="0"/>
            </a:br>
            <a:r>
              <a:rPr lang="en-GB" altLang="en-US" sz="2800" smtClean="0"/>
              <a:t>- especially for laboratories</a:t>
            </a:r>
            <a:br>
              <a:rPr lang="en-GB" altLang="en-US" sz="2800" smtClean="0"/>
            </a:b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BREEAM FOR HE - TIMETABLE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17713"/>
            <a:ext cx="8143875" cy="41148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April – AUDE conference workshops</a:t>
            </a:r>
          </a:p>
          <a:p>
            <a:pPr eaLnBrk="1" hangingPunct="1"/>
            <a:r>
              <a:rPr lang="en-GB" altLang="en-US" sz="2800" smtClean="0"/>
              <a:t>May – Steering group sign off</a:t>
            </a:r>
          </a:p>
          <a:p>
            <a:pPr eaLnBrk="1" hangingPunct="1"/>
            <a:r>
              <a:rPr lang="en-GB" altLang="en-US" sz="2800" smtClean="0"/>
              <a:t>June – Assessor training</a:t>
            </a:r>
          </a:p>
          <a:p>
            <a:pPr eaLnBrk="1" hangingPunct="1"/>
            <a:r>
              <a:rPr lang="en-GB" altLang="en-US" sz="2800" smtClean="0"/>
              <a:t>June/July – Launch</a:t>
            </a:r>
          </a:p>
          <a:p>
            <a:pPr eaLnBrk="1" hangingPunct="1"/>
            <a:r>
              <a:rPr lang="en-GB" altLang="en-US" sz="2800" smtClean="0"/>
              <a:t>Dec 2010 (approx) – Review</a:t>
            </a:r>
          </a:p>
          <a:p>
            <a:pPr eaLnBrk="1" hangingPunct="1"/>
            <a:r>
              <a:rPr lang="en-GB" altLang="en-US" sz="2800" smtClean="0"/>
              <a:t>??? – Mandatory, as in Scotland and Wales</a:t>
            </a:r>
            <a:br>
              <a:rPr lang="en-GB" altLang="en-US" sz="2800" smtClean="0"/>
            </a:b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HEEPI PROJECT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288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Founded 2000 – primarily HEFCE funded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Steered by key sectoral organisations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Founded Green Gown Awards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Now more specialised: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High performance buildings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Sustainable ICT – </a:t>
            </a:r>
            <a:r>
              <a:rPr lang="en-GB" altLang="en-US" sz="2800" smtClean="0">
                <a:hlinkClick r:id="rId3"/>
              </a:rPr>
              <a:t>www.susteit.org.uk</a:t>
            </a:r>
            <a:r>
              <a:rPr lang="en-GB" alt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Sustainable Labs – </a:t>
            </a:r>
            <a:r>
              <a:rPr lang="en-GB" altLang="en-US" sz="2800" smtClean="0">
                <a:hlinkClick r:id="rId4"/>
              </a:rPr>
              <a:t>www.labs21.org.uk</a:t>
            </a:r>
            <a:endParaRPr lang="en-GB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smtClean="0"/>
              <a:t>Benchmarking</a:t>
            </a:r>
            <a:br>
              <a:rPr lang="en-GB" altLang="en-US" sz="2800" smtClean="0"/>
            </a:br>
            <a:r>
              <a:rPr lang="en-GB" altLang="en-US" sz="2800" smtClean="0"/>
              <a:t>- buildings, transport surveys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80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53125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4101" name="Picture 5" descr="logo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 descr="dharma-initiative-17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6057900"/>
            <a:ext cx="822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BREEAM FOR HE - ADVANTAGES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2017713"/>
            <a:ext cx="8143875" cy="41148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Reflects HE circumstances</a:t>
            </a:r>
          </a:p>
          <a:p>
            <a:pPr eaLnBrk="1" hangingPunct="1"/>
            <a:r>
              <a:rPr lang="en-GB" altLang="en-US" sz="2800" smtClean="0"/>
              <a:t>Lower costs – no more bespoke</a:t>
            </a:r>
          </a:p>
          <a:p>
            <a:pPr eaLnBrk="1" hangingPunct="1"/>
            <a:r>
              <a:rPr lang="en-GB" altLang="en-US" sz="2800" smtClean="0"/>
              <a:t>Greater certainty from the start</a:t>
            </a:r>
          </a:p>
          <a:p>
            <a:pPr eaLnBrk="1" hangingPunct="1"/>
            <a:r>
              <a:rPr lang="en-GB" altLang="en-US" sz="2800" smtClean="0"/>
              <a:t>Easier comparability and sharing</a:t>
            </a:r>
          </a:p>
          <a:p>
            <a:pPr eaLnBrk="1" hangingPunct="1"/>
            <a:r>
              <a:rPr lang="en-GB" altLang="en-US" sz="2800" smtClean="0"/>
              <a:t>But … less tailoring</a:t>
            </a:r>
          </a:p>
          <a:p>
            <a:pPr eaLnBrk="1" hangingPunct="1"/>
            <a:r>
              <a:rPr lang="en-GB" altLang="en-US" sz="2800" smtClean="0"/>
              <a:t>And it remains proprietary </a:t>
            </a:r>
            <a:br>
              <a:rPr lang="en-GB" altLang="en-US" sz="2800" smtClean="0"/>
            </a:br>
            <a:endParaRPr lang="en-GB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6"/>
          <p:cNvSpPr txBox="1">
            <a:spLocks noChangeArrowheads="1"/>
          </p:cNvSpPr>
          <p:nvPr/>
        </p:nvSpPr>
        <p:spPr bwMode="auto">
          <a:xfrm>
            <a:off x="3286125" y="2928938"/>
            <a:ext cx="2571750" cy="15128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200" dirty="0">
              <a:latin typeface="Times New Roman" pitchFamily="18" charset="0"/>
            </a:endParaRPr>
          </a:p>
          <a:p>
            <a:pPr algn="ctr">
              <a:defRPr/>
            </a:pPr>
            <a:r>
              <a:rPr lang="en-GB" b="1" dirty="0">
                <a:latin typeface="+mn-lt"/>
              </a:rPr>
              <a:t>BREEAM</a:t>
            </a:r>
          </a:p>
          <a:p>
            <a:pPr algn="ctr">
              <a:defRPr/>
            </a:pPr>
            <a:r>
              <a:rPr lang="en-GB" b="1" dirty="0">
                <a:latin typeface="+mn-lt"/>
              </a:rPr>
              <a:t>HIGHER</a:t>
            </a:r>
          </a:p>
          <a:p>
            <a:pPr algn="ctr">
              <a:defRPr/>
            </a:pPr>
            <a:r>
              <a:rPr lang="en-GB" b="1" dirty="0">
                <a:latin typeface="+mn-lt"/>
              </a:rPr>
              <a:t>   EDUCATION</a:t>
            </a:r>
            <a:endParaRPr lang="en-GB" dirty="0">
              <a:latin typeface="+mn-lt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28938" y="981075"/>
            <a:ext cx="3286125" cy="1076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000" b="1" dirty="0">
                <a:latin typeface="+mn-lt"/>
              </a:rPr>
              <a:t>SHARING EXPERIENCE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-User group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-User evaluation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786063" y="5286375"/>
            <a:ext cx="3571875" cy="1285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GB" sz="2000" b="1" dirty="0">
                <a:latin typeface="+mn-lt"/>
              </a:rPr>
              <a:t>EFFECTIVE IMPLEMENTATION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-Post occupancy evaluation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-BREEAM in Use</a:t>
            </a:r>
          </a:p>
        </p:txBody>
      </p:sp>
      <p:sp>
        <p:nvSpPr>
          <p:cNvPr id="23557" name="Line 11"/>
          <p:cNvSpPr>
            <a:spLocks noChangeShapeType="1"/>
          </p:cNvSpPr>
          <p:nvPr/>
        </p:nvSpPr>
        <p:spPr bwMode="auto">
          <a:xfrm flipH="1">
            <a:off x="4643438" y="2060575"/>
            <a:ext cx="0" cy="863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58" name="Line 12"/>
          <p:cNvSpPr>
            <a:spLocks noChangeShapeType="1"/>
          </p:cNvSpPr>
          <p:nvPr/>
        </p:nvSpPr>
        <p:spPr bwMode="auto">
          <a:xfrm flipV="1">
            <a:off x="2627313" y="3714750"/>
            <a:ext cx="658812" cy="15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14313" y="2857500"/>
            <a:ext cx="2463800" cy="1644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000" b="1" dirty="0">
                <a:latin typeface="+mn-lt"/>
              </a:rPr>
              <a:t>BUILDING CAPACITY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-HE specific training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-Sector assessors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-Referral service?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500813" y="2857500"/>
            <a:ext cx="2428875" cy="1644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000" b="1" dirty="0">
                <a:latin typeface="+mn-lt"/>
              </a:rPr>
              <a:t>DRIVING IMPROVEMENT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-Innovation credits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-Benchmarking</a:t>
            </a:r>
            <a:br>
              <a:rPr lang="en-GB" sz="2000" dirty="0">
                <a:latin typeface="+mn-lt"/>
              </a:rPr>
            </a:br>
            <a:r>
              <a:rPr lang="en-GB" sz="2000" dirty="0">
                <a:latin typeface="+mn-lt"/>
              </a:rPr>
              <a:t>-Linking with DECS</a:t>
            </a:r>
          </a:p>
        </p:txBody>
      </p:sp>
      <p:sp>
        <p:nvSpPr>
          <p:cNvPr id="23561" name="Line 20"/>
          <p:cNvSpPr>
            <a:spLocks noChangeShapeType="1"/>
          </p:cNvSpPr>
          <p:nvPr/>
        </p:nvSpPr>
        <p:spPr bwMode="auto">
          <a:xfrm>
            <a:off x="5857875" y="3714750"/>
            <a:ext cx="658813" cy="15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2" name="Line 21"/>
          <p:cNvSpPr>
            <a:spLocks noChangeShapeType="1"/>
          </p:cNvSpPr>
          <p:nvPr/>
        </p:nvSpPr>
        <p:spPr bwMode="auto">
          <a:xfrm>
            <a:off x="4618038" y="4429125"/>
            <a:ext cx="25400" cy="8715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42938" y="214313"/>
            <a:ext cx="7793037" cy="8572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CONTINUOUS IMPROVEMENT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14313" y="273050"/>
            <a:ext cx="3571875" cy="1870075"/>
          </a:xfrm>
        </p:spPr>
        <p:txBody>
          <a:bodyPr/>
          <a:lstStyle/>
          <a:p>
            <a:pPr algn="ctr"/>
            <a:r>
              <a:rPr lang="en-GB" altLang="en-US" sz="3600" smtClean="0"/>
              <a:t>QUEEN MARGARET UNIVERSITY</a:t>
            </a:r>
          </a:p>
        </p:txBody>
      </p:sp>
      <p:sp>
        <p:nvSpPr>
          <p:cNvPr id="24579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313" y="2428875"/>
            <a:ext cx="3571875" cy="3697288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GB" altLang="en-US" sz="3200" smtClean="0"/>
              <a:t>Wanted greenest building in UK</a:t>
            </a:r>
          </a:p>
          <a:p>
            <a:pPr marL="342900" indent="-342900">
              <a:buFontTx/>
              <a:buChar char="•"/>
            </a:pPr>
            <a:r>
              <a:rPr lang="en-GB" altLang="en-US" sz="3200" smtClean="0"/>
              <a:t>PCs main barrier</a:t>
            </a:r>
          </a:p>
          <a:p>
            <a:pPr marL="342900" indent="-342900">
              <a:buFontTx/>
              <a:buChar char="•"/>
            </a:pPr>
            <a:r>
              <a:rPr lang="en-GB" altLang="en-US" sz="3200" smtClean="0"/>
              <a:t>98% thin client</a:t>
            </a:r>
          </a:p>
          <a:p>
            <a:pPr marL="342900" indent="-342900">
              <a:buFontTx/>
              <a:buChar char="•"/>
            </a:pPr>
            <a:r>
              <a:rPr lang="en-GB" altLang="en-US" sz="3200" smtClean="0"/>
              <a:t>25-30% space savings</a:t>
            </a:r>
          </a:p>
        </p:txBody>
      </p:sp>
      <p:pic>
        <p:nvPicPr>
          <p:cNvPr id="24580" name="Picture 26" descr="recepti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6188" y="285750"/>
            <a:ext cx="4772025" cy="50514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17538"/>
            <a:ext cx="80010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HIGH PERFORMANCE BUILDINGS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2017713"/>
            <a:ext cx="8215312" cy="4114800"/>
          </a:xfrm>
        </p:spPr>
        <p:txBody>
          <a:bodyPr/>
          <a:lstStyle/>
          <a:p>
            <a:r>
              <a:rPr lang="en-GB" altLang="en-US" smtClean="0"/>
              <a:t>Deliver highly productive work conditions</a:t>
            </a:r>
          </a:p>
          <a:p>
            <a:r>
              <a:rPr lang="en-GB" altLang="en-US" smtClean="0"/>
              <a:t>Safeguard health and well being</a:t>
            </a:r>
          </a:p>
          <a:p>
            <a:r>
              <a:rPr lang="en-GB" altLang="en-US" smtClean="0"/>
              <a:t>High levels of space utilisation </a:t>
            </a:r>
          </a:p>
          <a:p>
            <a:r>
              <a:rPr lang="en-GB" altLang="en-US" smtClean="0"/>
              <a:t>Very low energy use and carbon emissions</a:t>
            </a:r>
          </a:p>
          <a:p>
            <a:r>
              <a:rPr lang="en-GB" altLang="en-US" smtClean="0"/>
              <a:t>Low water consumption systems</a:t>
            </a:r>
          </a:p>
          <a:p>
            <a:r>
              <a:rPr lang="en-GB" altLang="en-US" smtClean="0"/>
              <a:t>Effective use of scarce resources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Avoid ‘low performance’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53125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125" name="Picture 5" descr="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LAB PERFORMANCE</a:t>
            </a:r>
            <a:br>
              <a:rPr lang="en-GB" altLang="en-US" sz="4000" smtClean="0"/>
            </a:br>
            <a:r>
              <a:rPr lang="en-GB" altLang="en-US" sz="3200" smtClean="0"/>
              <a:t>- 2006 prices, hypothetical 7000</a:t>
            </a:r>
            <a:r>
              <a:rPr lang="en-US" altLang="en-US" sz="3200" smtClean="0"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altLang="en-US" sz="3200" baseline="30000" smtClean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en-GB" altLang="en-US" sz="3200" baseline="30000" smtClean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53125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6148" name="Picture 4" descr="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1867" name="Group 251"/>
          <p:cNvGraphicFramePr>
            <a:graphicFrameLocks noGrp="1"/>
          </p:cNvGraphicFramePr>
          <p:nvPr>
            <p:ph idx="1"/>
          </p:nvPr>
        </p:nvGraphicFramePr>
        <p:xfrm>
          <a:off x="571500" y="2060575"/>
          <a:ext cx="7929563" cy="2949575"/>
        </p:xfrm>
        <a:graphic>
          <a:graphicData uri="http://schemas.openxmlformats.org/drawingml/2006/table">
            <a:tbl>
              <a:tblPr/>
              <a:tblGrid>
                <a:gridCol w="1457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2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2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7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47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Type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Medical/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Bio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Chemical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Physical/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Engineering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26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Best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£163,802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£151,159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£58,229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6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Good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£234,671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Na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£97,626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26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Typical</a:t>
                      </a: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£326,766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£292,062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£140,729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DB631F6-746D-42A8-9F35-EA4584F41ABB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7171" name="Rectangle 4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990600"/>
          </a:xfrm>
        </p:spPr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 MARIA UNIVERSITY</a:t>
            </a:r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1476375" y="4549775"/>
            <a:ext cx="1676400" cy="561975"/>
          </a:xfrm>
          <a:custGeom>
            <a:avLst/>
            <a:gdLst>
              <a:gd name="T0" fmla="*/ 2147483647 w 1056"/>
              <a:gd name="T1" fmla="*/ 0 h 354"/>
              <a:gd name="T2" fmla="*/ 2147483647 w 1056"/>
              <a:gd name="T3" fmla="*/ 2147483647 h 354"/>
              <a:gd name="T4" fmla="*/ 0 w 1056"/>
              <a:gd name="T5" fmla="*/ 2147483647 h 354"/>
              <a:gd name="T6" fmla="*/ 2147483647 w 1056"/>
              <a:gd name="T7" fmla="*/ 2147483647 h 354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354"/>
              <a:gd name="T14" fmla="*/ 1056 w 1056"/>
              <a:gd name="T15" fmla="*/ 354 h 3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354">
                <a:moveTo>
                  <a:pt x="1056" y="0"/>
                </a:moveTo>
                <a:lnTo>
                  <a:pt x="1056" y="288"/>
                </a:lnTo>
                <a:lnTo>
                  <a:pt x="0" y="288"/>
                </a:lnTo>
                <a:lnTo>
                  <a:pt x="1" y="35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 flipH="1">
            <a:off x="2520950" y="2967038"/>
            <a:ext cx="838200" cy="609600"/>
          </a:xfrm>
          <a:custGeom>
            <a:avLst/>
            <a:gdLst>
              <a:gd name="T0" fmla="*/ 0 w 528"/>
              <a:gd name="T1" fmla="*/ 2147483647 h 384"/>
              <a:gd name="T2" fmla="*/ 2147483647 w 528"/>
              <a:gd name="T3" fmla="*/ 2147483647 h 384"/>
              <a:gd name="T4" fmla="*/ 2147483647 w 528"/>
              <a:gd name="T5" fmla="*/ 0 h 384"/>
              <a:gd name="T6" fmla="*/ 2147483647 w 528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84"/>
              <a:gd name="T14" fmla="*/ 528 w 528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52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 flipH="1" flipV="1">
            <a:off x="2520950" y="3881438"/>
            <a:ext cx="838200" cy="609600"/>
          </a:xfrm>
          <a:custGeom>
            <a:avLst/>
            <a:gdLst>
              <a:gd name="T0" fmla="*/ 0 w 528"/>
              <a:gd name="T1" fmla="*/ 2147483647 h 384"/>
              <a:gd name="T2" fmla="*/ 2147483647 w 528"/>
              <a:gd name="T3" fmla="*/ 2147483647 h 384"/>
              <a:gd name="T4" fmla="*/ 2147483647 w 528"/>
              <a:gd name="T5" fmla="*/ 0 h 384"/>
              <a:gd name="T6" fmla="*/ 2147483647 w 528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84"/>
              <a:gd name="T14" fmla="*/ 528 w 528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52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5824538" y="2971800"/>
            <a:ext cx="838200" cy="609600"/>
          </a:xfrm>
          <a:custGeom>
            <a:avLst/>
            <a:gdLst>
              <a:gd name="T0" fmla="*/ 0 w 528"/>
              <a:gd name="T1" fmla="*/ 2147483647 h 384"/>
              <a:gd name="T2" fmla="*/ 2147483647 w 528"/>
              <a:gd name="T3" fmla="*/ 2147483647 h 384"/>
              <a:gd name="T4" fmla="*/ 2147483647 w 528"/>
              <a:gd name="T5" fmla="*/ 0 h 384"/>
              <a:gd name="T6" fmla="*/ 2147483647 w 528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84"/>
              <a:gd name="T14" fmla="*/ 528 w 528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52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 flipV="1">
            <a:off x="5824538" y="3886200"/>
            <a:ext cx="838200" cy="609600"/>
          </a:xfrm>
          <a:custGeom>
            <a:avLst/>
            <a:gdLst>
              <a:gd name="T0" fmla="*/ 0 w 528"/>
              <a:gd name="T1" fmla="*/ 2147483647 h 384"/>
              <a:gd name="T2" fmla="*/ 2147483647 w 528"/>
              <a:gd name="T3" fmla="*/ 2147483647 h 384"/>
              <a:gd name="T4" fmla="*/ 2147483647 w 528"/>
              <a:gd name="T5" fmla="*/ 0 h 384"/>
              <a:gd name="T6" fmla="*/ 2147483647 w 528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84"/>
              <a:gd name="T14" fmla="*/ 528 w 528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84">
                <a:moveTo>
                  <a:pt x="0" y="384"/>
                </a:moveTo>
                <a:lnTo>
                  <a:pt x="288" y="384"/>
                </a:lnTo>
                <a:lnTo>
                  <a:pt x="288" y="0"/>
                </a:lnTo>
                <a:lnTo>
                  <a:pt x="52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4605338" y="22098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 flipH="1" flipV="1">
            <a:off x="4757738" y="2209800"/>
            <a:ext cx="1219200" cy="762000"/>
          </a:xfrm>
          <a:custGeom>
            <a:avLst/>
            <a:gdLst>
              <a:gd name="T0" fmla="*/ 2147483647 w 768"/>
              <a:gd name="T1" fmla="*/ 0 h 480"/>
              <a:gd name="T2" fmla="*/ 2147483647 w 768"/>
              <a:gd name="T3" fmla="*/ 2147483647 h 480"/>
              <a:gd name="T4" fmla="*/ 0 w 768"/>
              <a:gd name="T5" fmla="*/ 2147483647 h 480"/>
              <a:gd name="T6" fmla="*/ 0 w 768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480"/>
              <a:gd name="T14" fmla="*/ 768 w 76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480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3238500" y="4495800"/>
            <a:ext cx="1219200" cy="762000"/>
          </a:xfrm>
          <a:custGeom>
            <a:avLst/>
            <a:gdLst>
              <a:gd name="T0" fmla="*/ 2147483647 w 768"/>
              <a:gd name="T1" fmla="*/ 0 h 480"/>
              <a:gd name="T2" fmla="*/ 2147483647 w 768"/>
              <a:gd name="T3" fmla="*/ 2147483647 h 480"/>
              <a:gd name="T4" fmla="*/ 0 w 768"/>
              <a:gd name="T5" fmla="*/ 2147483647 h 480"/>
              <a:gd name="T6" fmla="*/ 0 w 768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480"/>
              <a:gd name="T14" fmla="*/ 768 w 76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480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 flipV="1">
            <a:off x="3238500" y="2209800"/>
            <a:ext cx="1219200" cy="762000"/>
          </a:xfrm>
          <a:custGeom>
            <a:avLst/>
            <a:gdLst>
              <a:gd name="T0" fmla="*/ 2147483647 w 768"/>
              <a:gd name="T1" fmla="*/ 0 h 480"/>
              <a:gd name="T2" fmla="*/ 2147483647 w 768"/>
              <a:gd name="T3" fmla="*/ 2147483647 h 480"/>
              <a:gd name="T4" fmla="*/ 0 w 768"/>
              <a:gd name="T5" fmla="*/ 2147483647 h 480"/>
              <a:gd name="T6" fmla="*/ 0 w 768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480"/>
              <a:gd name="T14" fmla="*/ 768 w 76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480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 flipH="1">
            <a:off x="4762500" y="4495800"/>
            <a:ext cx="1219200" cy="762000"/>
          </a:xfrm>
          <a:custGeom>
            <a:avLst/>
            <a:gdLst>
              <a:gd name="T0" fmla="*/ 2147483647 w 768"/>
              <a:gd name="T1" fmla="*/ 0 h 480"/>
              <a:gd name="T2" fmla="*/ 2147483647 w 768"/>
              <a:gd name="T3" fmla="*/ 2147483647 h 480"/>
              <a:gd name="T4" fmla="*/ 0 w 768"/>
              <a:gd name="T5" fmla="*/ 2147483647 h 480"/>
              <a:gd name="T6" fmla="*/ 0 w 768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480"/>
              <a:gd name="T14" fmla="*/ 768 w 768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480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4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605338" y="43434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blackWhite">
          <a:xfrm>
            <a:off x="7688263" y="2835275"/>
            <a:ext cx="6937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115000"/>
              <a:buFont typeface="Symbol" panose="05050102010706020507" pitchFamily="18" charset="2"/>
              <a:buNone/>
            </a:pPr>
            <a:r>
              <a:rPr lang="en-US" altLang="en-US" sz="1200">
                <a:latin typeface="Arial" panose="020B0604020202020204" pitchFamily="34" charset="0"/>
              </a:rPr>
              <a:t>Intrusion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Detection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381375" y="2946400"/>
            <a:ext cx="16033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838575" y="1744663"/>
            <a:ext cx="990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714750" y="1158875"/>
            <a:ext cx="1752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Fire Alarm</a:t>
            </a:r>
          </a:p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System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727325" y="1341438"/>
            <a:ext cx="9906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Power System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1054100" y="2886075"/>
            <a:ext cx="5572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r>
              <a:rPr lang="en-US" altLang="en-US" sz="1200">
                <a:latin typeface="Arial" panose="020B0604020202020204" pitchFamily="34" charset="0"/>
              </a:rPr>
              <a:t>Elevator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Mgmt.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228725" y="4152900"/>
            <a:ext cx="565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r>
              <a:rPr lang="en-US" altLang="en-US" sz="1200">
                <a:latin typeface="Arial" panose="020B0604020202020204" pitchFamily="34" charset="0"/>
              </a:rPr>
              <a:t>Lighting</a:t>
            </a:r>
          </a:p>
          <a:p>
            <a:pPr algn="r" eaLnBrk="1" hangingPunct="1"/>
            <a:r>
              <a:rPr lang="en-US" altLang="en-US" sz="1200">
                <a:latin typeface="Arial" panose="020B0604020202020204" pitchFamily="34" charset="0"/>
              </a:rPr>
              <a:t>Controls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4348163" y="6019800"/>
            <a:ext cx="4889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HVAC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Control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blackWhite">
          <a:xfrm>
            <a:off x="5529263" y="6019800"/>
            <a:ext cx="885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115000"/>
              <a:buFont typeface="Symbol" panose="05050102010706020507" pitchFamily="18" charset="2"/>
              <a:buNone/>
            </a:pPr>
            <a:r>
              <a:rPr lang="en-US" altLang="en-US" sz="1200">
                <a:latin typeface="Arial" panose="020B0604020202020204" pitchFamily="34" charset="0"/>
              </a:rPr>
              <a:t>Evacuation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Management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2955925" y="6019800"/>
            <a:ext cx="549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Security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Users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838200" y="6019800"/>
            <a:ext cx="1308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Building</a:t>
            </a:r>
          </a:p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Maintenance Users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7108825" y="4283075"/>
            <a:ext cx="11509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Arial" panose="020B0604020202020204" pitchFamily="34" charset="0"/>
              </a:rPr>
              <a:t>Access Control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(security system)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5432425" y="1158875"/>
            <a:ext cx="10699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200">
                <a:latin typeface="Arial" panose="020B0604020202020204" pitchFamily="34" charset="0"/>
              </a:rPr>
              <a:t>Campus</a:t>
            </a:r>
            <a:br>
              <a:rPr lang="en-US" altLang="en-US" sz="1200">
                <a:latin typeface="Arial" panose="020B0604020202020204" pitchFamily="34" charset="0"/>
              </a:rPr>
            </a:br>
            <a:r>
              <a:rPr lang="en-US" altLang="en-US" sz="1200">
                <a:latin typeface="Arial" panose="020B0604020202020204" pitchFamily="34" charset="0"/>
              </a:rPr>
              <a:t>Security</a:t>
            </a:r>
            <a:endParaRPr lang="en-US" altLang="en-US">
              <a:latin typeface="Arial" panose="020B0604020202020204" pitchFamily="34" charset="0"/>
            </a:endParaRPr>
          </a:p>
        </p:txBody>
      </p:sp>
      <p:pic>
        <p:nvPicPr>
          <p:cNvPr id="7196" name="Picture 28" descr="slide1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1624013"/>
            <a:ext cx="1100137" cy="773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7" name="Picture 29" descr="slide11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24013"/>
            <a:ext cx="1095375" cy="79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8" name="Picture 30" descr="slide11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1624013"/>
            <a:ext cx="1122362" cy="884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9" name="Picture 31" descr="slide11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2682875"/>
            <a:ext cx="1076325" cy="774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0" name="Picture 32" descr="slide11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38" y="3643313"/>
            <a:ext cx="904875" cy="1247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1" name="Picture 33" descr="slide11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5124450"/>
            <a:ext cx="981075" cy="809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2" name="Picture 34" descr="slide11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5124450"/>
            <a:ext cx="958850" cy="833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5" descr="slide11h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124450"/>
            <a:ext cx="1114425" cy="78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4" name="Picture 36" descr="slide11i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5124450"/>
            <a:ext cx="1152525" cy="776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7" descr="slide11k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2644775"/>
            <a:ext cx="115252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8" descr="slide11j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4027488"/>
            <a:ext cx="550863" cy="911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7" name="Picture 39" descr="slide11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38" y="2805113"/>
            <a:ext cx="3073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GB" altLang="en-US" sz="4000" smtClean="0"/>
              <a:t>HIGH PERFORMANCE BUILDINGS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205038"/>
            <a:ext cx="7772400" cy="3392487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GB" altLang="en-US" smtClean="0"/>
              <a:t>“minimal increases in upfront costs of about 2% to support green design would, on average, result in life cycle savings of 20% of total construction costs - more than ten times the initial investment”</a:t>
            </a:r>
            <a:br>
              <a:rPr lang="en-GB" altLang="en-US" smtClean="0"/>
            </a:br>
            <a:r>
              <a:rPr lang="en-GB" altLang="en-US" smtClean="0"/>
              <a:t>- </a:t>
            </a:r>
            <a:r>
              <a:rPr lang="en-GB" altLang="en-US" i="1" smtClean="0"/>
              <a:t>The Costs and Financial Benefits of Green Buildings, A Report to California’s Sustainable Building Task Force</a:t>
            </a:r>
            <a:endParaRPr lang="en-GB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LINK TO THE MAINSTREAM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pPr eaLnBrk="1" hangingPunct="1"/>
            <a:r>
              <a:rPr lang="en-GB" altLang="en-US" smtClean="0"/>
              <a:t>Efficiency and effectiveness</a:t>
            </a:r>
            <a:br>
              <a:rPr lang="en-GB" altLang="en-US" smtClean="0"/>
            </a:br>
            <a:r>
              <a:rPr lang="en-GB" altLang="en-US" smtClean="0"/>
              <a:t>- capital £1; operating £20</a:t>
            </a:r>
            <a:br>
              <a:rPr lang="en-GB" altLang="en-US" smtClean="0"/>
            </a:br>
            <a:r>
              <a:rPr lang="en-GB" altLang="en-US" smtClean="0"/>
              <a:t>- salaries £100-200</a:t>
            </a:r>
            <a:endParaRPr lang="en-US" altLang="en-US" smtClean="0"/>
          </a:p>
          <a:p>
            <a:pPr eaLnBrk="1" hangingPunct="1"/>
            <a:r>
              <a:rPr lang="en-GB" altLang="en-US" smtClean="0"/>
              <a:t>Cost transparency</a:t>
            </a:r>
          </a:p>
          <a:p>
            <a:pPr eaLnBrk="1" hangingPunct="1"/>
            <a:r>
              <a:rPr lang="en-GB" altLang="en-US" smtClean="0"/>
              <a:t>Space management</a:t>
            </a:r>
          </a:p>
          <a:p>
            <a:pPr eaLnBrk="1" hangingPunct="1"/>
            <a:r>
              <a:rPr lang="en-GB" altLang="en-US" smtClean="0"/>
              <a:t>Well being</a:t>
            </a:r>
          </a:p>
          <a:p>
            <a:pPr eaLnBrk="1" hangingPunct="1"/>
            <a:r>
              <a:rPr lang="en-GB" altLang="en-US" smtClean="0"/>
              <a:t>Student experience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953125"/>
            <a:ext cx="1371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221" name="Picture 5" descr="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86750" cy="1000125"/>
          </a:xfrm>
        </p:spPr>
        <p:txBody>
          <a:bodyPr/>
          <a:lstStyle/>
          <a:p>
            <a:pPr algn="ctr"/>
            <a:r>
              <a:rPr lang="en-GB" altLang="en-US" smtClean="0"/>
              <a:t>THE CARBON TRUST’S VIEW</a:t>
            </a:r>
          </a:p>
        </p:txBody>
      </p:sp>
      <p:sp>
        <p:nvSpPr>
          <p:cNvPr id="1021955" name="Text Box 3"/>
          <p:cNvSpPr txBox="1">
            <a:spLocks noChangeArrowheads="1"/>
          </p:cNvSpPr>
          <p:nvPr/>
        </p:nvSpPr>
        <p:spPr bwMode="auto">
          <a:xfrm>
            <a:off x="428625" y="1071563"/>
            <a:ext cx="267493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Environmental Criterion 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Thermal mass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 err="1">
                <a:latin typeface="+mn-lt"/>
              </a:rPr>
              <a:t>Daylighting</a:t>
            </a:r>
            <a:endParaRPr lang="en-GB" sz="2000" dirty="0">
              <a:latin typeface="+mn-lt"/>
            </a:endParaRP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Building orientation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Facade performance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Area type grouping</a:t>
            </a:r>
          </a:p>
        </p:txBody>
      </p:sp>
      <p:sp>
        <p:nvSpPr>
          <p:cNvPr id="1021956" name="Text Box 4"/>
          <p:cNvSpPr txBox="1">
            <a:spLocks noChangeArrowheads="1"/>
          </p:cNvSpPr>
          <p:nvPr/>
        </p:nvSpPr>
        <p:spPr bwMode="auto">
          <a:xfrm>
            <a:off x="3500438" y="1071563"/>
            <a:ext cx="2643187" cy="297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Solar HWS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Ground Source Heat pump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Controls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CHP/Biomass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Rainwater harvesting</a:t>
            </a:r>
          </a:p>
          <a:p>
            <a:pPr>
              <a:spcBef>
                <a:spcPct val="50000"/>
              </a:spcBef>
              <a:defRPr/>
            </a:pPr>
            <a:endParaRPr lang="en-GB" sz="1800" dirty="0">
              <a:latin typeface="Arial" pitchFamily="34" charset="0"/>
            </a:endParaRPr>
          </a:p>
        </p:txBody>
      </p:sp>
      <p:sp>
        <p:nvSpPr>
          <p:cNvPr id="1021957" name="Text Box 5"/>
          <p:cNvSpPr txBox="1">
            <a:spLocks noChangeArrowheads="1"/>
          </p:cNvSpPr>
          <p:nvPr/>
        </p:nvSpPr>
        <p:spPr bwMode="auto">
          <a:xfrm>
            <a:off x="6643688" y="1071563"/>
            <a:ext cx="18573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CHP/Fuel cell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Biomass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>
                <a:latin typeface="+mn-lt"/>
              </a:rPr>
              <a:t>Wind</a:t>
            </a:r>
          </a:p>
          <a:p>
            <a:pPr>
              <a:spcBef>
                <a:spcPct val="50000"/>
              </a:spcBef>
              <a:defRPr/>
            </a:pPr>
            <a:r>
              <a:rPr lang="en-GB" sz="2000" dirty="0" err="1">
                <a:latin typeface="+mn-lt"/>
              </a:rPr>
              <a:t>Photovoltaics</a:t>
            </a:r>
            <a:endParaRPr lang="en-GB" sz="2000" dirty="0">
              <a:latin typeface="+mn-lt"/>
            </a:endParaRPr>
          </a:p>
          <a:p>
            <a:pPr>
              <a:spcBef>
                <a:spcPct val="50000"/>
              </a:spcBef>
              <a:defRPr/>
            </a:pPr>
            <a:endParaRPr lang="en-GB" sz="1800" dirty="0">
              <a:latin typeface="Arial" pitchFamily="34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 rot="5400000">
            <a:off x="4068763" y="1196975"/>
            <a:ext cx="1079500" cy="7848600"/>
          </a:xfrm>
          <a:prstGeom prst="triangle">
            <a:avLst>
              <a:gd name="adj" fmla="val 50000"/>
            </a:avLst>
          </a:prstGeom>
          <a:solidFill>
            <a:srgbClr val="B5384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rot="-5400000">
            <a:off x="3995738" y="1989138"/>
            <a:ext cx="1079500" cy="7848600"/>
          </a:xfrm>
          <a:prstGeom prst="triangle">
            <a:avLst>
              <a:gd name="adj" fmla="val 50000"/>
            </a:avLst>
          </a:prstGeom>
          <a:solidFill>
            <a:srgbClr val="17F11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1960" name="Text Box 8"/>
          <p:cNvSpPr txBox="1">
            <a:spLocks noChangeArrowheads="1"/>
          </p:cNvSpPr>
          <p:nvPr/>
        </p:nvSpPr>
        <p:spPr bwMode="auto">
          <a:xfrm>
            <a:off x="755650" y="4724400"/>
            <a:ext cx="16573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200" dirty="0">
                <a:latin typeface="+mn-lt"/>
              </a:rPr>
              <a:t>Integrated Design</a:t>
            </a:r>
          </a:p>
        </p:txBody>
      </p:sp>
      <p:sp>
        <p:nvSpPr>
          <p:cNvPr id="1021961" name="Text Box 9"/>
          <p:cNvSpPr txBox="1">
            <a:spLocks noChangeArrowheads="1"/>
          </p:cNvSpPr>
          <p:nvPr/>
        </p:nvSpPr>
        <p:spPr bwMode="auto">
          <a:xfrm>
            <a:off x="5357813" y="4929188"/>
            <a:ext cx="16573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3" tIns="45712" rIns="91423" bIns="45712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200" dirty="0">
                <a:latin typeface="+mn-lt"/>
              </a:rPr>
              <a:t>Bolt On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40200" y="5734050"/>
            <a:ext cx="16573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>
                <a:latin typeface="Arial" panose="020B0604020202020204" pitchFamily="34" charset="0"/>
              </a:rPr>
              <a:t>Cost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-5400000">
            <a:off x="4140200" y="404813"/>
            <a:ext cx="1079500" cy="7848600"/>
          </a:xfrm>
          <a:prstGeom prst="triangle">
            <a:avLst>
              <a:gd name="adj" fmla="val 50000"/>
            </a:avLst>
          </a:prstGeom>
          <a:solidFill>
            <a:srgbClr val="17F11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995738" y="4149725"/>
            <a:ext cx="1790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>
                <a:latin typeface="Arial" panose="020B0604020202020204" pitchFamily="34" charset="0"/>
              </a:rPr>
              <a:t>Wow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57250" y="0"/>
            <a:ext cx="7486650" cy="1143000"/>
          </a:xfrm>
        </p:spPr>
        <p:txBody>
          <a:bodyPr/>
          <a:lstStyle/>
          <a:p>
            <a:r>
              <a:rPr lang="en-GB" altLang="en-US" smtClean="0"/>
              <a:t>PROBLEM – THE SILOS</a:t>
            </a:r>
          </a:p>
        </p:txBody>
      </p:sp>
      <p:pic>
        <p:nvPicPr>
          <p:cNvPr id="11267" name="Picture 2" descr="sil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572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4818</TotalTime>
  <Words>544</Words>
  <Application>Microsoft Office PowerPoint</Application>
  <PresentationFormat>On-screen Show (4:3)</PresentationFormat>
  <Paragraphs>188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Tahoma</vt:lpstr>
      <vt:lpstr>Arial</vt:lpstr>
      <vt:lpstr>Wingdings</vt:lpstr>
      <vt:lpstr>Times New Roman</vt:lpstr>
      <vt:lpstr>Symbol</vt:lpstr>
      <vt:lpstr>Blends</vt:lpstr>
      <vt:lpstr>ACHIEVING HIGH PERFORMANCE BUILDINGS IN FURTHER AND HIGHER EDUCATION - AND HOW BREEAM CAN HELP</vt:lpstr>
      <vt:lpstr>THE HEEPI PROJECT</vt:lpstr>
      <vt:lpstr>HIGH PERFORMANCE BUILDINGS</vt:lpstr>
      <vt:lpstr>LAB PERFORMANCE - 2006 prices, hypothetical 7000m2</vt:lpstr>
      <vt:lpstr>AVE MARIA UNIVERSITY</vt:lpstr>
      <vt:lpstr>HIGH PERFORMANCE BUILDINGS</vt:lpstr>
      <vt:lpstr>LINK TO THE MAINSTREAM</vt:lpstr>
      <vt:lpstr>THE CARBON TRUST’S VIEW</vt:lpstr>
      <vt:lpstr>PROBLEM – THE SILOS</vt:lpstr>
      <vt:lpstr>PROBLEM – DISCONNECTED BUDGETS</vt:lpstr>
      <vt:lpstr>PROBLEM – RULE OF THUMB</vt:lpstr>
      <vt:lpstr>PROBLEM – I WANT IT NOW</vt:lpstr>
      <vt:lpstr>DESIGN INTEGRATION</vt:lpstr>
      <vt:lpstr>A G(REEN)-LEAN PHILOSOPHY</vt:lpstr>
      <vt:lpstr>RIGHT SIZING</vt:lpstr>
      <vt:lpstr>BREEAM FOR HE</vt:lpstr>
      <vt:lpstr>PowerPoint Presentation</vt:lpstr>
      <vt:lpstr>BREEAM FOR HE - CHANGES</vt:lpstr>
      <vt:lpstr>BREEAM FOR HE - TIMETABLE</vt:lpstr>
      <vt:lpstr>BREEAM FOR HE - ADVANTAGES</vt:lpstr>
      <vt:lpstr>PowerPoint Presentation</vt:lpstr>
      <vt:lpstr>QUEEN MARGARET UNIVERSITY</vt:lpstr>
    </vt:vector>
  </TitlesOfParts>
  <Company>uk ceed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BENCHMARKING TO BENCHLEARNING?</dc:title>
  <dc:creator>peter james</dc:creator>
  <cp:lastModifiedBy>SABAN, Roseanne</cp:lastModifiedBy>
  <cp:revision>67</cp:revision>
  <dcterms:created xsi:type="dcterms:W3CDTF">2003-03-13T17:45:30Z</dcterms:created>
  <dcterms:modified xsi:type="dcterms:W3CDTF">2017-09-18T08:32:05Z</dcterms:modified>
</cp:coreProperties>
</file>