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19"/>
  </p:notesMasterIdLst>
  <p:sldIdLst>
    <p:sldId id="257" r:id="rId5"/>
    <p:sldId id="277" r:id="rId6"/>
    <p:sldId id="296" r:id="rId7"/>
    <p:sldId id="281" r:id="rId8"/>
    <p:sldId id="258" r:id="rId9"/>
    <p:sldId id="288" r:id="rId10"/>
    <p:sldId id="261" r:id="rId11"/>
    <p:sldId id="263" r:id="rId12"/>
    <p:sldId id="291" r:id="rId13"/>
    <p:sldId id="265" r:id="rId14"/>
    <p:sldId id="284" r:id="rId15"/>
    <p:sldId id="292" r:id="rId16"/>
    <p:sldId id="293"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eine Berg" initials="MB" lastIdx="1" clrIdx="0">
    <p:extLst>
      <p:ext uri="{19B8F6BF-5375-455C-9EA6-DF929625EA0E}">
        <p15:presenceInfo xmlns:p15="http://schemas.microsoft.com/office/powerpoint/2012/main" userId="Madeleine 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AF4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33C8B-292B-4D10-AF15-C0A2429BA27D}" v="1150" dt="2020-10-22T08:52:07.876"/>
    <p1510:client id="{E5804815-C667-035B-29DD-22D44FD8D034}" v="121" dt="2020-10-21T13:03:31.049"/>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490" autoAdjust="0"/>
  </p:normalViewPr>
  <p:slideViewPr>
    <p:cSldViewPr snapToGrid="0">
      <p:cViewPr varScale="1">
        <p:scale>
          <a:sx n="90" d="100"/>
          <a:sy n="90" d="100"/>
        </p:scale>
        <p:origin x="14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BF12E-FFDC-4889-926A-FE95C992C734}" type="datetimeFigureOut">
              <a:rPr lang="en-GB" smtClean="0"/>
              <a:t>27/10/2020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A7B7E-A670-47D0-80DF-FFDE9D4B9A08}" type="slidenum">
              <a:rPr lang="en-GB" smtClean="0"/>
              <a:t>‹#›</a:t>
            </a:fld>
            <a:endParaRPr lang="en-GB"/>
          </a:p>
        </p:txBody>
      </p:sp>
    </p:spTree>
    <p:extLst>
      <p:ext uri="{BB962C8B-B14F-4D97-AF65-F5344CB8AC3E}">
        <p14:creationId xmlns:p14="http://schemas.microsoft.com/office/powerpoint/2010/main" val="391877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 I’m Maddy Berg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06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you’re watching this, thinking I don’t manage a pitch, but I do play on one, or maybe your kids do… still plenty of opportunities to take part in our project and help spread the word about this little-known problem. </a:t>
            </a:r>
          </a:p>
          <a:p>
            <a:endParaRPr lang="en-GB" dirty="0"/>
          </a:p>
          <a:p>
            <a:r>
              <a:rPr lang="en-GB" dirty="0"/>
              <a:t>The first thing to do is to check out our website, team-pitch.in and sign our pledge there. This is an individual pledge to say you’re willing to take action on your own pitch but also that you want to see broader change. We’ve also got an option to add your local pitch to our map where we’re collecting information on our pitch in community. If you’re doing something to tackle microplastic, however small an action, you can let us know and we’ll add a pin to our map. </a:t>
            </a:r>
          </a:p>
        </p:txBody>
      </p:sp>
      <p:sp>
        <p:nvSpPr>
          <p:cNvPr id="4" name="Slide Number Placeholder 3"/>
          <p:cNvSpPr>
            <a:spLocks noGrp="1"/>
          </p:cNvSpPr>
          <p:nvPr>
            <p:ph type="sldNum" sz="quarter" idx="5"/>
          </p:nvPr>
        </p:nvSpPr>
        <p:spPr/>
        <p:txBody>
          <a:bodyPr/>
          <a:lstStyle/>
          <a:p>
            <a:fld id="{2BA1678A-78F2-5549-AAE1-ECA614A00E2F}" type="slidenum">
              <a:rPr lang="en-US" smtClean="0"/>
              <a:t>10</a:t>
            </a:fld>
            <a:endParaRPr lang="en-US"/>
          </a:p>
        </p:txBody>
      </p:sp>
    </p:spTree>
    <p:extLst>
      <p:ext uri="{BB962C8B-B14F-4D97-AF65-F5344CB8AC3E}">
        <p14:creationId xmlns:p14="http://schemas.microsoft.com/office/powerpoint/2010/main" val="419054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Pilot projects in Scandinavia </a:t>
            </a:r>
            <a:br>
              <a:rPr lang="en-US"/>
            </a:br>
            <a:endParaRPr lang="en-US"/>
          </a:p>
          <a:p>
            <a:r>
              <a:rPr lang="en-US"/>
              <a:t>Low cost, precautionary measures</a:t>
            </a:r>
          </a:p>
          <a:p>
            <a:endParaRPr lang="en-GB"/>
          </a:p>
        </p:txBody>
      </p:sp>
      <p:sp>
        <p:nvSpPr>
          <p:cNvPr id="4" name="Slide Number Placeholder 3"/>
          <p:cNvSpPr>
            <a:spLocks noGrp="1"/>
          </p:cNvSpPr>
          <p:nvPr>
            <p:ph type="sldNum" sz="quarter" idx="5"/>
          </p:nvPr>
        </p:nvSpPr>
        <p:spPr/>
        <p:txBody>
          <a:bodyPr/>
          <a:lstStyle/>
          <a:p>
            <a:fld id="{2BA1678A-78F2-5549-AAE1-ECA614A00E2F}" type="slidenum">
              <a:rPr lang="en-US" smtClean="0"/>
              <a:t>11</a:t>
            </a:fld>
            <a:endParaRPr lang="en-US"/>
          </a:p>
        </p:txBody>
      </p:sp>
    </p:spTree>
    <p:extLst>
      <p:ext uri="{BB962C8B-B14F-4D97-AF65-F5344CB8AC3E}">
        <p14:creationId xmlns:p14="http://schemas.microsoft.com/office/powerpoint/2010/main" val="336584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A1678A-78F2-5549-AAE1-ECA614A00E2F}" type="slidenum">
              <a:rPr lang="en-US" smtClean="0"/>
              <a:t>14</a:t>
            </a:fld>
            <a:endParaRPr lang="en-US"/>
          </a:p>
        </p:txBody>
      </p:sp>
    </p:spTree>
    <p:extLst>
      <p:ext uri="{BB962C8B-B14F-4D97-AF65-F5344CB8AC3E}">
        <p14:creationId xmlns:p14="http://schemas.microsoft.com/office/powerpoint/2010/main" val="51529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tell you a bit more about Fidra, we are an environmental organisation based in North Berwick, in Scotland. </a:t>
            </a:r>
          </a:p>
          <a:p>
            <a:endParaRPr lang="en-GB"/>
          </a:p>
          <a:p>
            <a:r>
              <a:rPr lang="en-GB"/>
              <a:t>We work on specific projects focused around using collaborative dialogue and a strong scientific evidence base to find practical solutions to specific environmental problems – we often work on quite niche issues. Some examples shown on the right e.g. salmon farming, specific types of marine litter including cotton bud sticks and nurdles, or industrial plastic pellets. The projects I’ve worked on at Fidra have mostly focused on plastic pollution. Find out more on our website</a:t>
            </a:r>
          </a:p>
          <a:p>
            <a:endParaRPr lang="en-GB"/>
          </a:p>
          <a:p>
            <a:r>
              <a:rPr lang="en-GB"/>
              <a:t>We’ve been working on our Pitch In project for 2 years now, which is all about microplastic infill from sports pitches.</a:t>
            </a:r>
            <a:br>
              <a:rPr lang="en-GB"/>
            </a:b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24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quick note to explain what we mean by microplastic pollution and why we’re particularly concerned about it. </a:t>
            </a:r>
          </a:p>
          <a:p>
            <a:endParaRPr lang="en-GB" dirty="0"/>
          </a:p>
          <a:p>
            <a:r>
              <a:rPr lang="en-GB" dirty="0"/>
              <a:t>Microplastics are essentially plastics, (synthetic polymers) less than 5mm in diameter. </a:t>
            </a:r>
          </a:p>
          <a:p>
            <a:endParaRPr lang="en-GB" dirty="0"/>
          </a:p>
          <a:p>
            <a:r>
              <a:rPr lang="en-GB" dirty="0"/>
              <a:t>Plastic doesn’t go away in the environment so all plastic, however large, will just keep breaking up into smaller and smaller pieces. At the same time we’re adding primary microplastics to the environment, i.e. particles that are already that small. This means that the amount of microplastic in the environment is building up rapidly and isn’t going away any time soon. </a:t>
            </a:r>
          </a:p>
          <a:p>
            <a:endParaRPr lang="en-GB" dirty="0"/>
          </a:p>
          <a:p>
            <a:r>
              <a:rPr lang="en-GB" dirty="0"/>
              <a:t>These small particles have particular impacts – we know for example that animals of all sizes in the food chain including tiny plankton are eating microplastics. This picture shows what one fulmar has picked up in the North Sea for example. We know that ingesting this stuff can be harmful, physically, blocking stomach etc. </a:t>
            </a:r>
          </a:p>
          <a:p>
            <a:endParaRPr lang="en-GB" dirty="0"/>
          </a:p>
          <a:p>
            <a:r>
              <a:rPr lang="en-GB" dirty="0"/>
              <a:t>Although plastic itself is seen as harmless and inert there are </a:t>
            </a:r>
            <a:r>
              <a:rPr lang="en-GB"/>
              <a:t>associated chemicals </a:t>
            </a:r>
            <a:r>
              <a:rPr lang="en-GB" dirty="0"/>
              <a:t>that can have additional impacts on our bodies, e.g. additives that can leach out of the plastic, or existing chemical pollutants that attach themselves to the surface of microplastic particles once in the environment, which can make these tiny ‘pills’ even more harmful once ingested.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7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what’s the problem with 3G pitches and microplastic?</a:t>
            </a:r>
          </a:p>
          <a:p>
            <a:endParaRPr lang="en-GB"/>
          </a:p>
          <a:p>
            <a:r>
              <a:rPr lang="en-GB"/>
              <a:t>If you’ve ever played on the pitch you will probably be aware of them – those little bits of rubber that stick to your kit and end up in your shoes. The rubber is called ‘performance infill’ and it is added to the top of a pitch to give the ‘bouncy’ feel of real grass. On the vast majority of pitches this is actually made of ground up old car and truck tyres – so-called SBR rubber, though there are also other kinds of rubber like EPDM and TPE which can be different shapes and colours. These are all microplastics. Only a small proportion of pitches at the moment use alternative non-microplastic infill like cork (will go into more detail later)</a:t>
            </a:r>
            <a:endParaRPr lang="en-GB">
              <a:cs typeface="Calibri"/>
            </a:endParaRPr>
          </a:p>
          <a:p>
            <a:endParaRPr lang="en-GB"/>
          </a:p>
          <a:p>
            <a:r>
              <a:rPr lang="en-GB"/>
              <a:t>Worth mentioning also is of course the plastic ‘grass’ yarn – which can also come off and stick to your shoes etc. our project has been focused mainly on infill because the total losses are relatively much higher than from the grass</a:t>
            </a:r>
            <a:endParaRPr lang="en-GB">
              <a:cs typeface="Calibri"/>
            </a:endParaRPr>
          </a:p>
        </p:txBody>
      </p:sp>
      <p:sp>
        <p:nvSpPr>
          <p:cNvPr id="4" name="Slide Number Placeholder 3"/>
          <p:cNvSpPr>
            <a:spLocks noGrp="1"/>
          </p:cNvSpPr>
          <p:nvPr>
            <p:ph type="sldNum" sz="quarter" idx="5"/>
          </p:nvPr>
        </p:nvSpPr>
        <p:spPr/>
        <p:txBody>
          <a:bodyPr/>
          <a:lstStyle/>
          <a:p>
            <a:fld id="{BEEA7B7E-A670-47D0-80DF-FFDE9D4B9A08}" type="slidenum">
              <a:rPr lang="en-GB" smtClean="0"/>
              <a:t>4</a:t>
            </a:fld>
            <a:endParaRPr lang="en-GB"/>
          </a:p>
        </p:txBody>
      </p:sp>
    </p:spTree>
    <p:extLst>
      <p:ext uri="{BB962C8B-B14F-4D97-AF65-F5344CB8AC3E}">
        <p14:creationId xmlns:p14="http://schemas.microsoft.com/office/powerpoint/2010/main" val="287034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how do granules actually escape the pitch? </a:t>
            </a:r>
          </a:p>
          <a:p>
            <a:endParaRPr lang="en-GB"/>
          </a:p>
          <a:p>
            <a:r>
              <a:rPr lang="en-GB"/>
              <a:t>We know that every year, pitch owners need to add infill to their pitches to keep up performance of the surface – at a rate of around 1-5tonnes a year, which is about 4% of the total infill - but where is that missing infill going? Lots of potential pathways…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1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Microplastic – once in the environment, it doesn’t go away – builds up. Plenty of evidence that this has impacts on local environment of pitches as seen in these photos. </a:t>
            </a:r>
          </a:p>
          <a:p>
            <a:endParaRPr lang="en-GB" dirty="0"/>
          </a:p>
          <a:p>
            <a:r>
              <a:rPr lang="en-GB" dirty="0"/>
              <a:t>Recent estimates from a government-commissioned study in Scotland suggests that overall, there may be around 400-1800 tonnes per year of microplastic escaping pitches, going into the wider environment. The majority of that goes into local soils and surrounding grass. </a:t>
            </a:r>
          </a:p>
        </p:txBody>
      </p:sp>
      <p:sp>
        <p:nvSpPr>
          <p:cNvPr id="4" name="Slide Number Placeholder 3"/>
          <p:cNvSpPr>
            <a:spLocks noGrp="1"/>
          </p:cNvSpPr>
          <p:nvPr>
            <p:ph type="sldNum" sz="quarter" idx="5"/>
          </p:nvPr>
        </p:nvSpPr>
        <p:spPr/>
        <p:txBody>
          <a:bodyPr/>
          <a:lstStyle/>
          <a:p>
            <a:fld id="{BEEA7B7E-A670-47D0-80DF-FFDE9D4B9A08}" type="slidenum">
              <a:rPr lang="en-GB" smtClean="0"/>
              <a:t>6</a:t>
            </a:fld>
            <a:endParaRPr lang="en-GB"/>
          </a:p>
        </p:txBody>
      </p:sp>
    </p:spTree>
    <p:extLst>
      <p:ext uri="{BB962C8B-B14F-4D97-AF65-F5344CB8AC3E}">
        <p14:creationId xmlns:p14="http://schemas.microsoft.com/office/powerpoint/2010/main" val="14567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can we stop microplastic loss from pitches? </a:t>
            </a:r>
          </a:p>
          <a:p>
            <a:endParaRPr lang="en-GB" dirty="0"/>
          </a:p>
          <a:p>
            <a:r>
              <a:rPr lang="en-GB" dirty="0"/>
              <a:t>At Fidra we’ve been keen to show that there are lots of ways that everyone in the pitch community and across the industry can take action to stop or reduce microplastic pollution. Our logical order of preference is as follows:</a:t>
            </a:r>
          </a:p>
          <a:p>
            <a:pPr marL="171450" indent="-171450">
              <a:buFontTx/>
              <a:buChar char="-"/>
            </a:pPr>
            <a:endParaRPr lang="en-GB" dirty="0">
              <a:cs typeface="Calibri" panose="020F0502020204030204"/>
            </a:endParaRPr>
          </a:p>
          <a:p>
            <a:r>
              <a:rPr lang="en-GB" dirty="0">
                <a:cs typeface="Calibri" panose="020F0502020204030204"/>
              </a:rPr>
              <a:t>Microplastic free: natural grass, infill-free pitches, growing range of alternative non-plastic infills on the market. Obviously these are only things that can be considered right at the start of a project, or when the pitch is up for refurbishment.</a:t>
            </a:r>
          </a:p>
          <a:p>
            <a:endParaRPr lang="en-GB" dirty="0">
              <a:cs typeface="Calibri" panose="020F0502020204030204"/>
            </a:endParaRPr>
          </a:p>
          <a:p>
            <a:pPr>
              <a:spcBef>
                <a:spcPts val="1000"/>
              </a:spcBef>
            </a:pPr>
            <a:r>
              <a:rPr lang="en-GB" dirty="0">
                <a:cs typeface="Calibri" panose="020F0502020204030204"/>
              </a:rPr>
              <a:t>Physical barriers: Options for pitches to reduce the amount of infill you need, and using kick-boards, filters in drains, even concrete walls or landscaping features to stop microplastic loss. Also retrofitting options.</a:t>
            </a:r>
            <a:br>
              <a:rPr lang="en-GB" dirty="0">
                <a:cs typeface="+mn-lt"/>
              </a:rPr>
            </a:br>
            <a:endParaRPr lang="en-GB" dirty="0">
              <a:cs typeface="+mn-lt"/>
            </a:endParaRPr>
          </a:p>
          <a:p>
            <a:pPr>
              <a:spcBef>
                <a:spcPts val="1000"/>
              </a:spcBef>
            </a:pPr>
            <a:r>
              <a:rPr lang="en-GB" dirty="0">
                <a:cs typeface="+mn-lt"/>
              </a:rPr>
              <a:t>Change how you maintain the pitch and how users behave when leaving the pitch  -provide equipment like brushes to help, and educate maintenance teams.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27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Wanted to also mention the end of life of pitches as this is a meeting on waste management.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Pitches last about 8-10 years before they need to be replaced</a:t>
            </a:r>
          </a:p>
          <a:p>
            <a:endParaRPr lang="en-GB" dirty="0"/>
          </a:p>
          <a:p>
            <a:r>
              <a:rPr lang="en-GB" dirty="0"/>
              <a:t>End of life can have a major impact.</a:t>
            </a:r>
          </a:p>
          <a:p>
            <a:endParaRPr lang="en-GB" dirty="0"/>
          </a:p>
          <a:p>
            <a:r>
              <a:rPr lang="en-GB" dirty="0"/>
              <a:t>Seems to go against any concept of waste hierarchy but want to explain thinking here:</a:t>
            </a:r>
          </a:p>
          <a:p>
            <a:endParaRPr lang="en-GB" dirty="0"/>
          </a:p>
          <a:p>
            <a:r>
              <a:rPr lang="en-GB" dirty="0"/>
              <a:t>NB some reuse services are described as ‘recycling’ but actually involve chopping up pitches into smaller pieces to be used for landscaping. Limited demand for these reused patches of grass mean there are currently major stockpiling issues of old pitches, and these will grow as many pitches are coming up to their end of life.</a:t>
            </a:r>
          </a:p>
          <a:p>
            <a:endParaRPr lang="en-GB" dirty="0"/>
          </a:p>
          <a:p>
            <a:r>
              <a:rPr lang="en-GB" dirty="0"/>
              <a:t>There are a growing number of options available now for fully recycling pitches and making sure there is increased demand for these services will make more industry options open up for this. </a:t>
            </a:r>
          </a:p>
        </p:txBody>
      </p:sp>
      <p:sp>
        <p:nvSpPr>
          <p:cNvPr id="4" name="Slide Number Placeholder 3"/>
          <p:cNvSpPr>
            <a:spLocks noGrp="1"/>
          </p:cNvSpPr>
          <p:nvPr>
            <p:ph type="sldNum" sz="quarter" idx="5"/>
          </p:nvPr>
        </p:nvSpPr>
        <p:spPr/>
        <p:txBody>
          <a:bodyPr/>
          <a:lstStyle/>
          <a:p>
            <a:fld id="{BEEA7B7E-A670-47D0-80DF-FFDE9D4B9A08}" type="slidenum">
              <a:rPr lang="en-GB" smtClean="0"/>
              <a:t>8</a:t>
            </a:fld>
            <a:endParaRPr lang="en-GB"/>
          </a:p>
        </p:txBody>
      </p:sp>
    </p:spTree>
    <p:extLst>
      <p:ext uri="{BB962C8B-B14F-4D97-AF65-F5344CB8AC3E}">
        <p14:creationId xmlns:p14="http://schemas.microsoft.com/office/powerpoint/2010/main" val="26272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different ways to take action if you’re involved with managing pitches… </a:t>
            </a:r>
          </a:p>
        </p:txBody>
      </p:sp>
      <p:sp>
        <p:nvSpPr>
          <p:cNvPr id="4" name="Slide Number Placeholder 3"/>
          <p:cNvSpPr>
            <a:spLocks noGrp="1"/>
          </p:cNvSpPr>
          <p:nvPr>
            <p:ph type="sldNum" sz="quarter" idx="5"/>
          </p:nvPr>
        </p:nvSpPr>
        <p:spPr/>
        <p:txBody>
          <a:bodyPr/>
          <a:lstStyle/>
          <a:p>
            <a:fld id="{BEEA7B7E-A670-47D0-80DF-FFDE9D4B9A08}" type="slidenum">
              <a:rPr lang="en-GB" smtClean="0"/>
              <a:t>9</a:t>
            </a:fld>
            <a:endParaRPr lang="en-GB"/>
          </a:p>
        </p:txBody>
      </p:sp>
    </p:spTree>
    <p:extLst>
      <p:ext uri="{BB962C8B-B14F-4D97-AF65-F5344CB8AC3E}">
        <p14:creationId xmlns:p14="http://schemas.microsoft.com/office/powerpoint/2010/main" val="53557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rgbClr val="3AAF4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159050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41573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61265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461699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34970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106160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4204347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31299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56840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80623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rgbClr val="3AAF4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80747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80563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rgbClr val="3AAF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rgbClr val="3AAF4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22984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52561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222372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80473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55EDFC66-5182-C34A-9029-D809496F7A7A}"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14588-7360-AE4E-96DA-A6A337667323}" type="slidenum">
              <a:rPr lang="en-US" smtClean="0"/>
              <a:t>‹#›</a:t>
            </a:fld>
            <a:endParaRPr lang="en-US"/>
          </a:p>
        </p:txBody>
      </p:sp>
    </p:spTree>
    <p:extLst>
      <p:ext uri="{BB962C8B-B14F-4D97-AF65-F5344CB8AC3E}">
        <p14:creationId xmlns:p14="http://schemas.microsoft.com/office/powerpoint/2010/main" val="36363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9">
            <a:extLst>
              <a:ext uri="{28A0092B-C50C-407E-A947-70E740481C1C}">
                <a14:useLocalDpi xmlns:a14="http://schemas.microsoft.com/office/drawing/2010/main" val="0"/>
              </a:ext>
            </a:extLst>
          </a:blip>
          <a:srcRect b="23320"/>
          <a:stretch/>
        </p:blipFill>
        <p:spPr>
          <a:xfrm>
            <a:off x="8609012" y="6096000"/>
            <a:ext cx="993734" cy="762000"/>
          </a:xfrm>
          <a:prstGeom prst="rect">
            <a:avLst/>
          </a:prstGeom>
          <a:solidFill>
            <a:schemeClr val="tx1"/>
          </a:solidFill>
          <a:effectLst>
            <a:outerShdw blurRad="50800" dist="50800" dir="5400000" sx="12000" sy="12000" algn="ctr" rotWithShape="0">
              <a:schemeClr val="accent1"/>
            </a:outerShdw>
          </a:effectLst>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429625" y="6562271"/>
            <a:ext cx="3762375" cy="304801"/>
          </a:xfrm>
          <a:prstGeom prst="rect">
            <a:avLst/>
          </a:prstGeom>
        </p:spPr>
        <p:txBody>
          <a:bodyPr vert="horz" lIns="91440" tIns="45720" rIns="91440" bIns="45720" rtlCol="0" anchor="b"/>
          <a:lstStyle>
            <a:lvl1pPr algn="l">
              <a:defRPr sz="1100" b="0" i="0">
                <a:solidFill>
                  <a:schemeClr val="bg1">
                    <a:alpha val="60000"/>
                  </a:schemeClr>
                </a:solidFill>
              </a:defRPr>
            </a:lvl1pPr>
          </a:lstStyle>
          <a:p>
            <a:r>
              <a:rPr lang="en-US" err="1"/>
              <a:t>Fidra</a:t>
            </a:r>
            <a:r>
              <a:rPr lang="en-US"/>
              <a:t> is an environmental charity and SCIO SC</a:t>
            </a:r>
            <a:r>
              <a:rPr lang="en-GB"/>
              <a:t>043895</a:t>
            </a:r>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pic>
        <p:nvPicPr>
          <p:cNvPr id="1026" name="Picture 2" descr="https://northeurope1-mediap.svc.ms/transform/thumbnail?provider=spo&amp;inputFormat=png&amp;cs=fFNQTw&amp;docid=https%3A%2F%2Ffidrascotland.sharepoint.com%3A443%2F_api%2Fv2.0%2Fdrives%2Fb!brLnpCgFdEeTPoU39GV_qXU57xgvvsNMp-eEF8ra6casHMIW7F-bQ6ZDhVTYpEj4%2Fitems%2F01LVUIXPIF24K47F4FHVAKACVF3VB5GHR5%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yOTkyMDI5IiwiZXhwIjoiMTU1MzAxMzYyOSIsImVuZHBvaW50dXJsIjoiRzAzK21UUW1OaVVOaFdRbVRJNFNZcFJKRmVDbVo2SUdybkhOQ25hTGRTYz0iLCJlbmRwb2ludHVybExlbmd0aCI6IjEyMCIsImlzbG9vcGJhY2siOiJUcnVlIiwiY2lkIjoiTm1FM1ltTmhPV1V0TVRBeU55MDRNREF3TFRVd01qWXRORGxtWTJFd09ETTNNbVF4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SGlFSVpmaUVWT1NCOFZJNkRJL0o0TTU2ZSs2NE5LVGVMODd2VFlyRkVxST0&amp;encodeFailures=1&amp;width=1920&amp;height=823&amp;srcWidth=4134&amp;srcHeight=1772">
            <a:extLst>
              <a:ext uri="{FF2B5EF4-FFF2-40B4-BE49-F238E27FC236}">
                <a16:creationId xmlns:a16="http://schemas.microsoft.com/office/drawing/2014/main" id="{A7582153-9BB2-48F1-91E7-86649DF8E365}"/>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821021" y="195691"/>
            <a:ext cx="2120898" cy="909114"/>
          </a:xfrm>
          <a:prstGeom prst="rect">
            <a:avLst/>
          </a:prstGeom>
          <a:solidFill>
            <a:schemeClr val="tx1"/>
          </a:solidFill>
        </p:spPr>
      </p:pic>
      <p:sp>
        <p:nvSpPr>
          <p:cNvPr id="17" name="Rectangle 16">
            <a:extLst>
              <a:ext uri="{FF2B5EF4-FFF2-40B4-BE49-F238E27FC236}">
                <a16:creationId xmlns:a16="http://schemas.microsoft.com/office/drawing/2014/main" id="{D7EB3C6B-5365-4B47-89BD-EEDFD47963CA}"/>
              </a:ext>
            </a:extLst>
          </p:cNvPr>
          <p:cNvSpPr/>
          <p:nvPr userDrawn="1"/>
        </p:nvSpPr>
        <p:spPr>
          <a:xfrm>
            <a:off x="0" y="6405661"/>
            <a:ext cx="12182017" cy="461412"/>
          </a:xfrm>
          <a:prstGeom prst="rect">
            <a:avLst/>
          </a:prstGeom>
          <a:solidFill>
            <a:srgbClr val="3AAF4A"/>
          </a:solidFill>
          <a:ln>
            <a:solidFill>
              <a:srgbClr val="3AAF4A"/>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8" name="Picture 2" descr="https://northeurope1-mediap.svc.ms/transform/thumbnail?provider=spo&amp;inputFormat=png&amp;cs=fFNQTw&amp;docid=https%3A%2F%2Ffidrascotland.sharepoint.com%3A443%2F_api%2Fv2.0%2Fdrives%2Fb!brLnpCgFdEeTPoU39GV_qXU57xgvvsNMp-eEF8ra6casHMIW7F-bQ6ZDhVTYpEj4%2Fitems%2F01LVUIXPKDHYMONG7SLZCLH4K5VNECO72U%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yOTkyMDI5IiwiZXhwIjoiMTU1MzAxMzYyOSIsImVuZHBvaW50dXJsIjoiRzAzK21UUW1OaVVOaFdRbVRJNFNZcFJKRmVDbVo2SUdybkhOQ25hTGRTYz0iLCJlbmRwb2ludHVybExlbmd0aCI6IjEyMCIsImlzbG9vcGJhY2siOiJUcnVlIiwiY2lkIjoiTm1FM1ltTmhPV1V0TVRBeU55MDRNREF3TFRVd01qWXRORGxtWTJFd09ETTNNbVF4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SGlFSVpmaUVWT1NCOFZJNkRJL0o0TTU2ZSs2NE5LVGVMODd2VFlyRkVxST0&amp;encodeFailures=1&amp;width=1484&amp;height=1049&amp;srcWidth=3508&amp;srcHeight=2481">
            <a:extLst>
              <a:ext uri="{FF2B5EF4-FFF2-40B4-BE49-F238E27FC236}">
                <a16:creationId xmlns:a16="http://schemas.microsoft.com/office/drawing/2014/main" id="{AD32CE6A-FC5B-4ED3-9E8D-35702F3898B1}"/>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rot="900000">
            <a:off x="-550077" y="5576946"/>
            <a:ext cx="3047948" cy="2156073"/>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4">
            <a:extLst>
              <a:ext uri="{FF2B5EF4-FFF2-40B4-BE49-F238E27FC236}">
                <a16:creationId xmlns:a16="http://schemas.microsoft.com/office/drawing/2014/main" id="{538F498A-A7B4-4798-B2A2-6072050F1E82}"/>
              </a:ext>
            </a:extLst>
          </p:cNvPr>
          <p:cNvSpPr txBox="1">
            <a:spLocks/>
          </p:cNvSpPr>
          <p:nvPr userDrawn="1"/>
        </p:nvSpPr>
        <p:spPr>
          <a:xfrm>
            <a:off x="7467601" y="6534149"/>
            <a:ext cx="4924424" cy="3048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t>Fidra</a:t>
            </a:r>
            <a:r>
              <a:rPr lang="en-US" sz="1400"/>
              <a:t> is an environmental charity and SCIO SC</a:t>
            </a:r>
            <a:r>
              <a:rPr lang="en-GB" sz="1400"/>
              <a:t>043895</a:t>
            </a:r>
            <a:endParaRPr lang="en-US" sz="1400"/>
          </a:p>
        </p:txBody>
      </p:sp>
      <p:pic>
        <p:nvPicPr>
          <p:cNvPr id="20" name="Picture 2" descr="https://northeurope1-mediap.svc.ms/transform/thumbnail?provider=spo&amp;inputFormat=png&amp;cs=fFNQTw&amp;docid=https%3A%2F%2Ffidrascotland.sharepoint.com%3A443%2F_api%2Fv2.0%2Fdrives%2Fb!brLnpCgFdEeTPoU39GV_qXU57xgvvsNMp-eEF8ra6casHMIW7F-bQ6ZDhVTYpEj4%2Fitems%2F01LVUIXPKDHYMONG7SLZCLH4K5VNECO72U%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yOTkyMDI5IiwiZXhwIjoiMTU1MzAxMzYyOSIsImVuZHBvaW50dXJsIjoiRzAzK21UUW1OaVVOaFdRbVRJNFNZcFJKRmVDbVo2SUdybkhOQ25hTGRTYz0iLCJlbmRwb2ludHVybExlbmd0aCI6IjEyMCIsImlzbG9vcGJhY2siOiJUcnVlIiwiY2lkIjoiTm1FM1ltTmhPV1V0TVRBeU55MDRNREF3TFRVd01qWXRORGxtWTJFd09ETTNNbVF4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SGlFSVpmaUVWT1NCOFZJNkRJL0o0TTU2ZSs2NE5LVGVMODd2VFlyRkVxST0&amp;encodeFailures=1&amp;width=1484&amp;height=1049&amp;srcWidth=3508&amp;srcHeight=2481">
            <a:extLst>
              <a:ext uri="{FF2B5EF4-FFF2-40B4-BE49-F238E27FC236}">
                <a16:creationId xmlns:a16="http://schemas.microsoft.com/office/drawing/2014/main" id="{3A43EE53-C24C-46FE-A54C-29E7788EA041}"/>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rot="11441252">
            <a:off x="2287452" y="5985440"/>
            <a:ext cx="2115532" cy="152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6899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rgbClr val="00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3AAF4A"/>
        </a:buClr>
        <a:buSzPct val="80000"/>
        <a:buFont typeface="Wingdings 3" charset="2"/>
        <a:buChar char=""/>
        <a:defRPr sz="2000" b="0" i="0" kern="1200">
          <a:solidFill>
            <a:schemeClr val="bg1"/>
          </a:solidFill>
          <a:latin typeface="+mj-lt"/>
          <a:ea typeface="+mj-ea"/>
          <a:cs typeface="+mj-cs"/>
        </a:defRPr>
      </a:lvl1pPr>
      <a:lvl2pPr marL="742950" indent="-285750" algn="l" defTabSz="457200" rtl="0" eaLnBrk="1" latinLnBrk="0" hangingPunct="1">
        <a:spcBef>
          <a:spcPts val="1000"/>
        </a:spcBef>
        <a:spcAft>
          <a:spcPts val="0"/>
        </a:spcAft>
        <a:buClr>
          <a:srgbClr val="3AAF4A"/>
        </a:buClr>
        <a:buSzPct val="80000"/>
        <a:buFont typeface="Wingdings 3" charset="2"/>
        <a:buChar char=""/>
        <a:defRPr sz="1800" b="0" i="0" kern="1200">
          <a:solidFill>
            <a:schemeClr val="bg1"/>
          </a:solidFill>
          <a:latin typeface="+mj-lt"/>
          <a:ea typeface="+mj-ea"/>
          <a:cs typeface="+mj-cs"/>
        </a:defRPr>
      </a:lvl2pPr>
      <a:lvl3pPr marL="1143000" indent="-228600" algn="l" defTabSz="457200" rtl="0" eaLnBrk="1" latinLnBrk="0" hangingPunct="1">
        <a:spcBef>
          <a:spcPts val="1000"/>
        </a:spcBef>
        <a:spcAft>
          <a:spcPts val="0"/>
        </a:spcAft>
        <a:buClr>
          <a:srgbClr val="3AAF4A"/>
        </a:buClr>
        <a:buSzPct val="80000"/>
        <a:buFont typeface="Wingdings 3" charset="2"/>
        <a:buChar char=""/>
        <a:defRPr sz="1600" b="0" i="0" kern="1200">
          <a:solidFill>
            <a:schemeClr val="bg1"/>
          </a:solidFill>
          <a:latin typeface="+mj-lt"/>
          <a:ea typeface="+mj-ea"/>
          <a:cs typeface="+mj-cs"/>
        </a:defRPr>
      </a:lvl3pPr>
      <a:lvl4pPr marL="1600200" indent="-228600" algn="l" defTabSz="457200" rtl="0" eaLnBrk="1" latinLnBrk="0" hangingPunct="1">
        <a:spcBef>
          <a:spcPts val="1000"/>
        </a:spcBef>
        <a:spcAft>
          <a:spcPts val="0"/>
        </a:spcAft>
        <a:buClr>
          <a:srgbClr val="3AAF4A"/>
        </a:buClr>
        <a:buSzPct val="80000"/>
        <a:buFont typeface="Wingdings 3" charset="2"/>
        <a:buChar char=""/>
        <a:defRPr sz="1400" b="0" i="0" kern="1200">
          <a:solidFill>
            <a:schemeClr val="bg1"/>
          </a:solidFill>
          <a:latin typeface="+mj-lt"/>
          <a:ea typeface="+mj-ea"/>
          <a:cs typeface="+mj-cs"/>
        </a:defRPr>
      </a:lvl4pPr>
      <a:lvl5pPr marL="2057400" indent="-228600" algn="l" defTabSz="457200" rtl="0" eaLnBrk="1" latinLnBrk="0" hangingPunct="1">
        <a:spcBef>
          <a:spcPts val="1000"/>
        </a:spcBef>
        <a:spcAft>
          <a:spcPts val="0"/>
        </a:spcAft>
        <a:buClr>
          <a:srgbClr val="3AAF4A"/>
        </a:buClr>
        <a:buSzPct val="80000"/>
        <a:buFont typeface="Wingdings 3" charset="2"/>
        <a:buChar char=""/>
        <a:defRPr sz="1400" b="0" i="0" kern="1200">
          <a:solidFill>
            <a:schemeClr val="bg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7.jpeg"/><Relationship Id="rId5" Type="http://schemas.openxmlformats.org/officeDocument/2006/relationships/image" Target="../media/image47.png"/><Relationship Id="rId10" Type="http://schemas.openxmlformats.org/officeDocument/2006/relationships/image" Target="../media/image6.jpeg"/><Relationship Id="rId4" Type="http://schemas.openxmlformats.org/officeDocument/2006/relationships/image" Target="../media/image46.pn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6.jpe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sepa.org.uk/media/495696/scottish_microplastics_report.pdf"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69" y="628650"/>
            <a:ext cx="4622174" cy="5078685"/>
          </a:xfrm>
          <a:prstGeom prst="rect">
            <a:avLst/>
          </a:prstGeom>
        </p:spPr>
      </p:pic>
      <p:sp>
        <p:nvSpPr>
          <p:cNvPr id="17" name="Content Placeholder 24">
            <a:extLst>
              <a:ext uri="{FF2B5EF4-FFF2-40B4-BE49-F238E27FC236}">
                <a16:creationId xmlns:a16="http://schemas.microsoft.com/office/drawing/2014/main" id="{1B4C1FDE-514B-4B88-A044-1C6CECF41BF7}"/>
              </a:ext>
            </a:extLst>
          </p:cNvPr>
          <p:cNvSpPr>
            <a:spLocks noGrp="1"/>
          </p:cNvSpPr>
          <p:nvPr>
            <p:ph idx="1"/>
          </p:nvPr>
        </p:nvSpPr>
        <p:spPr>
          <a:xfrm>
            <a:off x="5934474" y="1945976"/>
            <a:ext cx="5830645" cy="1378137"/>
          </a:xfrm>
        </p:spPr>
        <p:txBody>
          <a:bodyPr vert="horz" lIns="91440" tIns="45720" rIns="91440" bIns="45720" rtlCol="0" anchor="t">
            <a:noAutofit/>
          </a:bodyPr>
          <a:lstStyle/>
          <a:p>
            <a:pPr marL="0" indent="0" algn="ctr">
              <a:buNone/>
            </a:pPr>
            <a:r>
              <a:rPr lang="en-GB" sz="2800" b="1"/>
              <a:t>Pitch In: Microplastics and solutions for 3G pitches</a:t>
            </a:r>
          </a:p>
        </p:txBody>
      </p:sp>
      <p:sp>
        <p:nvSpPr>
          <p:cNvPr id="18" name="Content Placeholder 24">
            <a:extLst>
              <a:ext uri="{FF2B5EF4-FFF2-40B4-BE49-F238E27FC236}">
                <a16:creationId xmlns:a16="http://schemas.microsoft.com/office/drawing/2014/main" id="{1B4C1FDE-514B-4B88-A044-1C6CECF41BF7}"/>
              </a:ext>
            </a:extLst>
          </p:cNvPr>
          <p:cNvSpPr txBox="1">
            <a:spLocks/>
          </p:cNvSpPr>
          <p:nvPr/>
        </p:nvSpPr>
        <p:spPr>
          <a:xfrm>
            <a:off x="6048723" y="5014705"/>
            <a:ext cx="5602147" cy="78618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n-GB" sz="2400">
                <a:solidFill>
                  <a:schemeClr val="bg1"/>
                </a:solidFill>
              </a:rPr>
              <a:t>Dr Madeleine Berg – </a:t>
            </a:r>
            <a:r>
              <a:rPr lang="en-GB" sz="2400" err="1">
                <a:solidFill>
                  <a:schemeClr val="bg1"/>
                </a:solidFill>
              </a:rPr>
              <a:t>Fidra</a:t>
            </a:r>
            <a:endParaRPr lang="en-GB" sz="2400">
              <a:solidFill>
                <a:schemeClr val="bg1"/>
              </a:solidFill>
            </a:endParaRPr>
          </a:p>
        </p:txBody>
      </p:sp>
      <p:pic>
        <p:nvPicPr>
          <p:cNvPr id="4" name="Picture 3" descr="A close up of a logo&#10;&#10;Description generated with very high confidence">
            <a:extLst>
              <a:ext uri="{FF2B5EF4-FFF2-40B4-BE49-F238E27FC236}">
                <a16:creationId xmlns:a16="http://schemas.microsoft.com/office/drawing/2014/main" id="{B216760B-CCB7-411E-B6F4-BA5787088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692" y="3429000"/>
            <a:ext cx="1209675" cy="1209675"/>
          </a:xfrm>
          <a:prstGeom prst="rect">
            <a:avLst/>
          </a:prstGeom>
        </p:spPr>
      </p:pic>
      <p:pic>
        <p:nvPicPr>
          <p:cNvPr id="9" name="Picture 8">
            <a:extLst>
              <a:ext uri="{FF2B5EF4-FFF2-40B4-BE49-F238E27FC236}">
                <a16:creationId xmlns:a16="http://schemas.microsoft.com/office/drawing/2014/main" id="{D375D306-4E33-4B05-98B5-1951011E9B12}"/>
              </a:ext>
            </a:extLst>
          </p:cNvPr>
          <p:cNvPicPr>
            <a:picLocks noChangeAspect="1"/>
          </p:cNvPicPr>
          <p:nvPr/>
        </p:nvPicPr>
        <p:blipFill>
          <a:blip r:embed="rId5"/>
          <a:stretch>
            <a:fillRect/>
          </a:stretch>
        </p:blipFill>
        <p:spPr>
          <a:xfrm>
            <a:off x="9092945" y="3628510"/>
            <a:ext cx="1449004" cy="825932"/>
          </a:xfrm>
          <a:prstGeom prst="rect">
            <a:avLst/>
          </a:prstGeom>
          <a:effectLst/>
        </p:spPr>
      </p:pic>
    </p:spTree>
    <p:extLst>
      <p:ext uri="{BB962C8B-B14F-4D97-AF65-F5344CB8AC3E}">
        <p14:creationId xmlns:p14="http://schemas.microsoft.com/office/powerpoint/2010/main" val="257890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C8B544CE-3286-4839-A186-12A9B3A0413A}"/>
              </a:ext>
            </a:extLst>
          </p:cNvPr>
          <p:cNvSpPr txBox="1">
            <a:spLocks/>
          </p:cNvSpPr>
          <p:nvPr/>
        </p:nvSpPr>
        <p:spPr>
          <a:xfrm>
            <a:off x="1037557" y="2749813"/>
            <a:ext cx="4731430"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sz="2000" b="1">
                <a:solidFill>
                  <a:schemeClr val="bg1"/>
                </a:solidFill>
              </a:rPr>
              <a:t>Take action on your pitch!</a:t>
            </a:r>
          </a:p>
        </p:txBody>
      </p:sp>
      <p:sp>
        <p:nvSpPr>
          <p:cNvPr id="22" name="Content Placeholder 6">
            <a:extLst>
              <a:ext uri="{FF2B5EF4-FFF2-40B4-BE49-F238E27FC236}">
                <a16:creationId xmlns:a16="http://schemas.microsoft.com/office/drawing/2014/main" id="{FF5FAAC1-CBDB-4A0A-989D-1A4DE3DFADA9}"/>
              </a:ext>
            </a:extLst>
          </p:cNvPr>
          <p:cNvSpPr txBox="1">
            <a:spLocks/>
          </p:cNvSpPr>
          <p:nvPr/>
        </p:nvSpPr>
        <p:spPr>
          <a:xfrm>
            <a:off x="1037558" y="3316472"/>
            <a:ext cx="6524698" cy="16414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a:buClr>
                <a:srgbClr val="3AAF4A"/>
              </a:buClr>
            </a:pPr>
            <a:r>
              <a:rPr lang="en-US" sz="1600">
                <a:solidFill>
                  <a:schemeClr val="bg1"/>
                </a:solidFill>
              </a:rPr>
              <a:t>Raise awareness with users and owners</a:t>
            </a:r>
          </a:p>
          <a:p>
            <a:pPr>
              <a:buClr>
                <a:srgbClr val="3AAF4A"/>
              </a:buClr>
            </a:pPr>
            <a:r>
              <a:rPr lang="en-US" sz="1600">
                <a:solidFill>
                  <a:schemeClr val="bg1"/>
                </a:solidFill>
              </a:rPr>
              <a:t>Share our guidelines with owners</a:t>
            </a:r>
          </a:p>
          <a:p>
            <a:pPr>
              <a:buClr>
                <a:srgbClr val="3AAF4A"/>
              </a:buClr>
            </a:pPr>
            <a:r>
              <a:rPr lang="en-US" sz="1600" b="1">
                <a:solidFill>
                  <a:schemeClr val="bg1"/>
                </a:solidFill>
              </a:rPr>
              <a:t>Tell us what you’ve been doing!</a:t>
            </a:r>
          </a:p>
          <a:p>
            <a:pPr marL="457200" lvl="1" indent="0">
              <a:buClr>
                <a:srgbClr val="3AAF4A"/>
              </a:buClr>
              <a:buNone/>
            </a:pPr>
            <a:r>
              <a:rPr lang="en-US" sz="1400" b="1">
                <a:solidFill>
                  <a:schemeClr val="bg1"/>
                </a:solidFill>
              </a:rPr>
              <a:t>#teampitchin</a:t>
            </a:r>
          </a:p>
        </p:txBody>
      </p:sp>
      <p:sp>
        <p:nvSpPr>
          <p:cNvPr id="23" name="Text Placeholder 5">
            <a:extLst>
              <a:ext uri="{FF2B5EF4-FFF2-40B4-BE49-F238E27FC236}">
                <a16:creationId xmlns:a16="http://schemas.microsoft.com/office/drawing/2014/main" id="{E7A30782-A019-4E1E-98C4-88218844A85B}"/>
              </a:ext>
            </a:extLst>
          </p:cNvPr>
          <p:cNvSpPr txBox="1">
            <a:spLocks/>
          </p:cNvSpPr>
          <p:nvPr/>
        </p:nvSpPr>
        <p:spPr>
          <a:xfrm>
            <a:off x="1033704" y="1318352"/>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sz="2000" b="1">
                <a:solidFill>
                  <a:schemeClr val="bg1"/>
                </a:solidFill>
              </a:rPr>
              <a:t>Sign our pitch in pledge</a:t>
            </a:r>
          </a:p>
        </p:txBody>
      </p:sp>
      <p:sp>
        <p:nvSpPr>
          <p:cNvPr id="24" name="Content Placeholder 6">
            <a:extLst>
              <a:ext uri="{FF2B5EF4-FFF2-40B4-BE49-F238E27FC236}">
                <a16:creationId xmlns:a16="http://schemas.microsoft.com/office/drawing/2014/main" id="{050941F3-E9EE-4DC5-AB21-2216612041F7}"/>
              </a:ext>
            </a:extLst>
          </p:cNvPr>
          <p:cNvSpPr txBox="1">
            <a:spLocks/>
          </p:cNvSpPr>
          <p:nvPr/>
        </p:nvSpPr>
        <p:spPr>
          <a:xfrm>
            <a:off x="1033704" y="1898201"/>
            <a:ext cx="6928768" cy="8225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a:buClr>
                <a:srgbClr val="3AAF4A"/>
              </a:buClr>
            </a:pPr>
            <a:r>
              <a:rPr lang="en-US" sz="1600">
                <a:solidFill>
                  <a:schemeClr val="bg1"/>
                </a:solidFill>
              </a:rPr>
              <a:t>Add your voice to our call to action</a:t>
            </a:r>
          </a:p>
          <a:p>
            <a:pPr>
              <a:buClr>
                <a:srgbClr val="3AAF4A"/>
              </a:buClr>
            </a:pPr>
            <a:r>
              <a:rPr lang="en-US" sz="1600">
                <a:solidFill>
                  <a:schemeClr val="bg1"/>
                </a:solidFill>
              </a:rPr>
              <a:t>Add your pitch to our map to show you’re taking action</a:t>
            </a:r>
          </a:p>
        </p:txBody>
      </p:sp>
      <p:sp>
        <p:nvSpPr>
          <p:cNvPr id="2" name="Rectangle 1">
            <a:extLst>
              <a:ext uri="{FF2B5EF4-FFF2-40B4-BE49-F238E27FC236}">
                <a16:creationId xmlns:a16="http://schemas.microsoft.com/office/drawing/2014/main" id="{3566A806-CC4E-4D86-80B5-B0805074981F}"/>
              </a:ext>
            </a:extLst>
          </p:cNvPr>
          <p:cNvSpPr/>
          <p:nvPr/>
        </p:nvSpPr>
        <p:spPr>
          <a:xfrm>
            <a:off x="8698480" y="5776594"/>
            <a:ext cx="3949122" cy="523220"/>
          </a:xfrm>
          <a:prstGeom prst="rect">
            <a:avLst/>
          </a:prstGeom>
        </p:spPr>
        <p:txBody>
          <a:bodyPr wrap="square">
            <a:spAutoFit/>
          </a:bodyPr>
          <a:lstStyle/>
          <a:p>
            <a:r>
              <a:rPr lang="en-US" sz="2800" b="1">
                <a:solidFill>
                  <a:srgbClr val="3AAF4A"/>
                </a:solidFill>
              </a:rPr>
              <a:t>www.team-pitch.in </a:t>
            </a:r>
            <a:endParaRPr lang="en-GB" sz="2800"/>
          </a:p>
        </p:txBody>
      </p:sp>
      <p:pic>
        <p:nvPicPr>
          <p:cNvPr id="4" name="Picture 3" descr="A group of people standing in the grass&#10;&#10;Description automatically generated">
            <a:extLst>
              <a:ext uri="{FF2B5EF4-FFF2-40B4-BE49-F238E27FC236}">
                <a16:creationId xmlns:a16="http://schemas.microsoft.com/office/drawing/2014/main" id="{E2B016E2-8F72-4CBF-82C4-20758BF3CE2C}"/>
              </a:ext>
            </a:extLst>
          </p:cNvPr>
          <p:cNvPicPr>
            <a:picLocks noChangeAspect="1"/>
          </p:cNvPicPr>
          <p:nvPr/>
        </p:nvPicPr>
        <p:blipFill rotWithShape="1">
          <a:blip r:embed="rId3">
            <a:extLst>
              <a:ext uri="{28A0092B-C50C-407E-A947-70E740481C1C}">
                <a14:useLocalDpi xmlns:a14="http://schemas.microsoft.com/office/drawing/2010/main" val="0"/>
              </a:ext>
            </a:extLst>
          </a:blip>
          <a:srcRect l="16137" r="15275"/>
          <a:stretch/>
        </p:blipFill>
        <p:spPr>
          <a:xfrm>
            <a:off x="8229600" y="2056303"/>
            <a:ext cx="3195823" cy="311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34CD2755-1BCA-47E9-A48E-516B683E2031}"/>
              </a:ext>
            </a:extLst>
          </p:cNvPr>
          <p:cNvGrpSpPr/>
          <p:nvPr/>
        </p:nvGrpSpPr>
        <p:grpSpPr>
          <a:xfrm>
            <a:off x="237260" y="197547"/>
            <a:ext cx="6524699" cy="822960"/>
            <a:chOff x="0" y="0"/>
            <a:chExt cx="5741039" cy="822960"/>
          </a:xfrm>
        </p:grpSpPr>
        <p:sp>
          <p:nvSpPr>
            <p:cNvPr id="13" name="Rectangle: Rounded Corners 12">
              <a:extLst>
                <a:ext uri="{FF2B5EF4-FFF2-40B4-BE49-F238E27FC236}">
                  <a16:creationId xmlns:a16="http://schemas.microsoft.com/office/drawing/2014/main" id="{B0081740-FAA0-49CF-85AB-057525737751}"/>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15" name="Rectangle: Rounded Corners 4">
              <a:extLst>
                <a:ext uri="{FF2B5EF4-FFF2-40B4-BE49-F238E27FC236}">
                  <a16:creationId xmlns:a16="http://schemas.microsoft.com/office/drawing/2014/main" id="{A6DDBE5B-CDF4-4266-969A-4AA1C790EE0E}"/>
                </a:ext>
              </a:extLst>
            </p:cNvPr>
            <p:cNvSpPr txBox="1"/>
            <p:nvPr/>
          </p:nvSpPr>
          <p:spPr>
            <a:xfrm>
              <a:off x="24103" y="24104"/>
              <a:ext cx="5523702"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a:solidFill>
                    <a:srgbClr val="3AAF4A"/>
                  </a:solidFill>
                </a:rPr>
                <a:t>TAKE ACTION! Pitch In for communities</a:t>
              </a:r>
              <a:endParaRPr kumimoji="0" lang="en-US" sz="2400" b="0" i="0" u="none" strike="noStrike" kern="0" cap="none" spc="0" normalizeH="0" baseline="0" noProof="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3908682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5D0BD1-28C1-40E7-8F8D-959598EDFAEC}"/>
              </a:ext>
            </a:extLst>
          </p:cNvPr>
          <p:cNvGrpSpPr/>
          <p:nvPr/>
        </p:nvGrpSpPr>
        <p:grpSpPr>
          <a:xfrm>
            <a:off x="219001" y="240968"/>
            <a:ext cx="6987142" cy="822960"/>
            <a:chOff x="0" y="0"/>
            <a:chExt cx="5741039" cy="822960"/>
          </a:xfrm>
        </p:grpSpPr>
        <p:sp>
          <p:nvSpPr>
            <p:cNvPr id="18" name="Rectangle: Rounded Corners 17">
              <a:extLst>
                <a:ext uri="{FF2B5EF4-FFF2-40B4-BE49-F238E27FC236}">
                  <a16:creationId xmlns:a16="http://schemas.microsoft.com/office/drawing/2014/main" id="{0A67BBEA-8CC2-4410-9738-0FD373D97C1E}"/>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19" name="Rectangle: Rounded Corners 4">
              <a:extLst>
                <a:ext uri="{FF2B5EF4-FFF2-40B4-BE49-F238E27FC236}">
                  <a16:creationId xmlns:a16="http://schemas.microsoft.com/office/drawing/2014/main" id="{AAAB8E88-C4CF-4E50-9133-77F9F2321663}"/>
                </a:ext>
              </a:extLst>
            </p:cNvPr>
            <p:cNvSpPr txBox="1"/>
            <p:nvPr/>
          </p:nvSpPr>
          <p:spPr>
            <a:xfrm>
              <a:off x="0" y="13326"/>
              <a:ext cx="5289505" cy="774752"/>
            </a:xfrm>
            <a:prstGeom prst="rect">
              <a:avLst/>
            </a:prstGeom>
            <a:noFill/>
            <a:ln>
              <a:noFill/>
            </a:ln>
            <a:effectLst/>
          </p:spPr>
          <p:txBody>
            <a:bodyPr spcFirstLastPara="0" vert="horz" wrap="square" lIns="80010" tIns="80010" rIns="80010" bIns="80010" numCol="1" spcCol="1270" anchor="ctr" anchorCtr="0">
              <a:noAutofit/>
            </a:bodyPr>
            <a:lstStyle/>
            <a:p>
              <a:pPr>
                <a:defRPr/>
              </a:pPr>
              <a:r>
                <a:rPr lang="en-GB" sz="2400" b="1">
                  <a:solidFill>
                    <a:schemeClr val="accent1">
                      <a:lumMod val="60000"/>
                      <a:lumOff val="40000"/>
                    </a:schemeClr>
                  </a:solidFill>
                </a:rPr>
                <a:t> </a:t>
              </a:r>
              <a:r>
                <a:rPr lang="en-GB" sz="2400" b="1">
                  <a:solidFill>
                    <a:srgbClr val="3AAF4A"/>
                  </a:solidFill>
                </a:rPr>
                <a:t>CHANGE HOW YOU USE THE PITCH</a:t>
              </a:r>
              <a:endParaRPr lang="en-GB" sz="2400">
                <a:solidFill>
                  <a:srgbClr val="3AAF4A"/>
                </a:solidFill>
              </a:endParaRPr>
            </a:p>
          </p:txBody>
        </p:sp>
      </p:grpSp>
      <p:sp>
        <p:nvSpPr>
          <p:cNvPr id="9" name="Text Placeholder 8">
            <a:extLst>
              <a:ext uri="{FF2B5EF4-FFF2-40B4-BE49-F238E27FC236}">
                <a16:creationId xmlns:a16="http://schemas.microsoft.com/office/drawing/2014/main" id="{4D5CF27C-E4B7-4172-8E25-475A47606190}"/>
              </a:ext>
            </a:extLst>
          </p:cNvPr>
          <p:cNvSpPr>
            <a:spLocks noGrp="1"/>
          </p:cNvSpPr>
          <p:nvPr>
            <p:ph type="body" sz="quarter" idx="3"/>
          </p:nvPr>
        </p:nvSpPr>
        <p:spPr>
          <a:xfrm>
            <a:off x="3883659" y="1303106"/>
            <a:ext cx="2936241" cy="576262"/>
          </a:xfrm>
        </p:spPr>
        <p:txBody>
          <a:bodyPr/>
          <a:lstStyle/>
          <a:p>
            <a:r>
              <a:rPr lang="en-GB"/>
              <a:t>Maintenance </a:t>
            </a:r>
          </a:p>
        </p:txBody>
      </p:sp>
      <p:sp>
        <p:nvSpPr>
          <p:cNvPr id="12" name="Text Placeholder 11">
            <a:extLst>
              <a:ext uri="{FF2B5EF4-FFF2-40B4-BE49-F238E27FC236}">
                <a16:creationId xmlns:a16="http://schemas.microsoft.com/office/drawing/2014/main" id="{CDCA67A6-4B62-4373-8642-23AA6FA17B76}"/>
              </a:ext>
            </a:extLst>
          </p:cNvPr>
          <p:cNvSpPr>
            <a:spLocks noGrp="1"/>
          </p:cNvSpPr>
          <p:nvPr>
            <p:ph type="body" idx="1"/>
          </p:nvPr>
        </p:nvSpPr>
        <p:spPr>
          <a:xfrm>
            <a:off x="632947" y="1303106"/>
            <a:ext cx="2946866" cy="576262"/>
          </a:xfrm>
        </p:spPr>
        <p:txBody>
          <a:bodyPr/>
          <a:lstStyle/>
          <a:p>
            <a:r>
              <a:rPr lang="en-GB"/>
              <a:t>For pitch users</a:t>
            </a:r>
          </a:p>
        </p:txBody>
      </p:sp>
      <p:sp>
        <p:nvSpPr>
          <p:cNvPr id="15" name="Text Placeholder 14">
            <a:extLst>
              <a:ext uri="{FF2B5EF4-FFF2-40B4-BE49-F238E27FC236}">
                <a16:creationId xmlns:a16="http://schemas.microsoft.com/office/drawing/2014/main" id="{3B9F7116-7102-474C-9DDE-2CA90915BB14}"/>
              </a:ext>
            </a:extLst>
          </p:cNvPr>
          <p:cNvSpPr>
            <a:spLocks noGrp="1"/>
          </p:cNvSpPr>
          <p:nvPr>
            <p:ph type="body" sz="half" idx="15"/>
          </p:nvPr>
        </p:nvSpPr>
        <p:spPr>
          <a:xfrm>
            <a:off x="652463" y="1988906"/>
            <a:ext cx="2927350" cy="3589338"/>
          </a:xfrm>
        </p:spPr>
        <p:txBody>
          <a:bodyPr>
            <a:normAutofit/>
          </a:bodyPr>
          <a:lstStyle/>
          <a:p>
            <a:pPr marL="285750" indent="-285750">
              <a:buFont typeface="Arial" panose="020B0604020202020204" pitchFamily="34" charset="0"/>
              <a:buChar char="•"/>
            </a:pPr>
            <a:r>
              <a:rPr lang="en-GB" sz="1800"/>
              <a:t>Use brushes and stamp off trays</a:t>
            </a:r>
          </a:p>
          <a:p>
            <a:pPr marL="285750" indent="-285750">
              <a:buFont typeface="Arial" panose="020B0604020202020204" pitchFamily="34" charset="0"/>
              <a:buChar char="•"/>
            </a:pPr>
            <a:r>
              <a:rPr lang="en-GB" sz="1800"/>
              <a:t>Dispose of any granules you find in the bin</a:t>
            </a:r>
          </a:p>
          <a:p>
            <a:pPr marL="285750" indent="-285750">
              <a:buFont typeface="Arial" panose="020B0604020202020204" pitchFamily="34" charset="0"/>
              <a:buChar char="•"/>
            </a:pPr>
            <a:r>
              <a:rPr lang="en-GB" sz="1800"/>
              <a:t>Shake out your kit before you do your laundry</a:t>
            </a:r>
          </a:p>
          <a:p>
            <a:endParaRPr lang="en-GB" sz="1800"/>
          </a:p>
        </p:txBody>
      </p:sp>
      <p:sp>
        <p:nvSpPr>
          <p:cNvPr id="22" name="Text Placeholder 21">
            <a:extLst>
              <a:ext uri="{FF2B5EF4-FFF2-40B4-BE49-F238E27FC236}">
                <a16:creationId xmlns:a16="http://schemas.microsoft.com/office/drawing/2014/main" id="{F9F0A4E5-4BBB-46EC-A62F-E21A6B0B6F17}"/>
              </a:ext>
            </a:extLst>
          </p:cNvPr>
          <p:cNvSpPr>
            <a:spLocks noGrp="1"/>
          </p:cNvSpPr>
          <p:nvPr>
            <p:ph type="body" sz="quarter" idx="13"/>
          </p:nvPr>
        </p:nvSpPr>
        <p:spPr>
          <a:xfrm>
            <a:off x="7124700" y="1303106"/>
            <a:ext cx="2932113" cy="576262"/>
          </a:xfrm>
        </p:spPr>
        <p:txBody>
          <a:bodyPr/>
          <a:lstStyle/>
          <a:p>
            <a:r>
              <a:rPr lang="en-GB"/>
              <a:t>Owners</a:t>
            </a:r>
          </a:p>
        </p:txBody>
      </p:sp>
      <p:sp>
        <p:nvSpPr>
          <p:cNvPr id="23" name="Text Placeholder 14">
            <a:extLst>
              <a:ext uri="{FF2B5EF4-FFF2-40B4-BE49-F238E27FC236}">
                <a16:creationId xmlns:a16="http://schemas.microsoft.com/office/drawing/2014/main" id="{560EF43E-F802-498C-8663-5E3BA9B1B06B}"/>
              </a:ext>
            </a:extLst>
          </p:cNvPr>
          <p:cNvSpPr txBox="1">
            <a:spLocks/>
          </p:cNvSpPr>
          <p:nvPr/>
        </p:nvSpPr>
        <p:spPr>
          <a:xfrm>
            <a:off x="3712572" y="1988906"/>
            <a:ext cx="2927350" cy="358933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rgbClr val="3AAF4A"/>
              </a:buClr>
              <a:buSzPct val="80000"/>
              <a:buFont typeface="Wingdings 3" charset="2"/>
              <a:buNone/>
              <a:defRPr sz="1400" b="0" i="0" kern="1200">
                <a:solidFill>
                  <a:schemeClr val="bg1"/>
                </a:solidFill>
                <a:latin typeface="+mj-lt"/>
                <a:ea typeface="+mj-ea"/>
                <a:cs typeface="+mj-cs"/>
              </a:defRPr>
            </a:lvl1pPr>
            <a:lvl2pPr marL="457200" indent="0" algn="l" defTabSz="457200" rtl="0" eaLnBrk="1" latinLnBrk="0" hangingPunct="1">
              <a:spcBef>
                <a:spcPts val="1000"/>
              </a:spcBef>
              <a:spcAft>
                <a:spcPts val="0"/>
              </a:spcAft>
              <a:buClr>
                <a:srgbClr val="3AAF4A"/>
              </a:buClr>
              <a:buSzPct val="80000"/>
              <a:buFont typeface="Wingdings 3" charset="2"/>
              <a:buNone/>
              <a:defRPr sz="1200" b="0" i="0" kern="1200">
                <a:solidFill>
                  <a:schemeClr val="bg1"/>
                </a:solidFill>
                <a:latin typeface="+mj-lt"/>
                <a:ea typeface="+mj-ea"/>
                <a:cs typeface="+mj-cs"/>
              </a:defRPr>
            </a:lvl2pPr>
            <a:lvl3pPr marL="914400" indent="0" algn="l" defTabSz="457200" rtl="0" eaLnBrk="1" latinLnBrk="0" hangingPunct="1">
              <a:spcBef>
                <a:spcPts val="1000"/>
              </a:spcBef>
              <a:spcAft>
                <a:spcPts val="0"/>
              </a:spcAft>
              <a:buClr>
                <a:srgbClr val="3AAF4A"/>
              </a:buClr>
              <a:buSzPct val="80000"/>
              <a:buFont typeface="Wingdings 3" charset="2"/>
              <a:buNone/>
              <a:defRPr sz="1000" b="0" i="0" kern="1200">
                <a:solidFill>
                  <a:schemeClr val="bg1"/>
                </a:solidFill>
                <a:latin typeface="+mj-lt"/>
                <a:ea typeface="+mj-ea"/>
                <a:cs typeface="+mj-cs"/>
              </a:defRPr>
            </a:lvl3pPr>
            <a:lvl4pPr marL="1371600" indent="0" algn="l" defTabSz="457200" rtl="0" eaLnBrk="1" latinLnBrk="0" hangingPunct="1">
              <a:spcBef>
                <a:spcPts val="1000"/>
              </a:spcBef>
              <a:spcAft>
                <a:spcPts val="0"/>
              </a:spcAft>
              <a:buClr>
                <a:srgbClr val="3AAF4A"/>
              </a:buClr>
              <a:buSzPct val="80000"/>
              <a:buFont typeface="Wingdings 3" charset="2"/>
              <a:buNone/>
              <a:defRPr sz="900" b="0" i="0" kern="1200">
                <a:solidFill>
                  <a:schemeClr val="bg1"/>
                </a:solidFill>
                <a:latin typeface="+mj-lt"/>
                <a:ea typeface="+mj-ea"/>
                <a:cs typeface="+mj-cs"/>
              </a:defRPr>
            </a:lvl4pPr>
            <a:lvl5pPr marL="1828800" indent="0" algn="l" defTabSz="457200" rtl="0" eaLnBrk="1" latinLnBrk="0" hangingPunct="1">
              <a:spcBef>
                <a:spcPts val="1000"/>
              </a:spcBef>
              <a:spcAft>
                <a:spcPts val="0"/>
              </a:spcAft>
              <a:buClr>
                <a:srgbClr val="3AAF4A"/>
              </a:buClr>
              <a:buSzPct val="80000"/>
              <a:buFont typeface="Wingdings 3" charset="2"/>
              <a:buNone/>
              <a:defRPr sz="900" b="0" i="0" kern="1200">
                <a:solidFill>
                  <a:schemeClr val="bg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GB" sz="1800"/>
              <a:t>Don’t blow infill off the pitch</a:t>
            </a:r>
          </a:p>
          <a:p>
            <a:pPr marL="285750" indent="-285750">
              <a:buFont typeface="Arial" panose="020B0604020202020204" pitchFamily="34" charset="0"/>
              <a:buChar char="•"/>
            </a:pPr>
            <a:r>
              <a:rPr lang="en-GB" sz="1800"/>
              <a:t>Clean off brushes etc. before leaving the pitch</a:t>
            </a:r>
          </a:p>
          <a:p>
            <a:pPr marL="285750" indent="-285750">
              <a:buFont typeface="Arial" panose="020B0604020202020204" pitchFamily="34" charset="0"/>
              <a:buChar char="•"/>
            </a:pPr>
            <a:r>
              <a:rPr lang="en-GB" sz="1800"/>
              <a:t>Don’t remove snow from the pitch</a:t>
            </a:r>
          </a:p>
          <a:p>
            <a:endParaRPr lang="en-GB" sz="1800"/>
          </a:p>
        </p:txBody>
      </p:sp>
      <p:sp>
        <p:nvSpPr>
          <p:cNvPr id="25" name="Text Placeholder 14">
            <a:extLst>
              <a:ext uri="{FF2B5EF4-FFF2-40B4-BE49-F238E27FC236}">
                <a16:creationId xmlns:a16="http://schemas.microsoft.com/office/drawing/2014/main" id="{6D499910-739C-48B0-8259-30075F780ECF}"/>
              </a:ext>
            </a:extLst>
          </p:cNvPr>
          <p:cNvSpPr txBox="1">
            <a:spLocks/>
          </p:cNvSpPr>
          <p:nvPr/>
        </p:nvSpPr>
        <p:spPr>
          <a:xfrm>
            <a:off x="7124700" y="1988906"/>
            <a:ext cx="2927350" cy="358933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rgbClr val="3AAF4A"/>
              </a:buClr>
              <a:buSzPct val="80000"/>
              <a:buFont typeface="Wingdings 3" charset="2"/>
              <a:buNone/>
              <a:defRPr sz="1400" b="0" i="0" kern="1200">
                <a:solidFill>
                  <a:schemeClr val="bg1"/>
                </a:solidFill>
                <a:latin typeface="+mj-lt"/>
                <a:ea typeface="+mj-ea"/>
                <a:cs typeface="+mj-cs"/>
              </a:defRPr>
            </a:lvl1pPr>
            <a:lvl2pPr marL="457200" indent="0" algn="l" defTabSz="457200" rtl="0" eaLnBrk="1" latinLnBrk="0" hangingPunct="1">
              <a:spcBef>
                <a:spcPts val="1000"/>
              </a:spcBef>
              <a:spcAft>
                <a:spcPts val="0"/>
              </a:spcAft>
              <a:buClr>
                <a:srgbClr val="3AAF4A"/>
              </a:buClr>
              <a:buSzPct val="80000"/>
              <a:buFont typeface="Wingdings 3" charset="2"/>
              <a:buNone/>
              <a:defRPr sz="1200" b="0" i="0" kern="1200">
                <a:solidFill>
                  <a:schemeClr val="bg1"/>
                </a:solidFill>
                <a:latin typeface="+mj-lt"/>
                <a:ea typeface="+mj-ea"/>
                <a:cs typeface="+mj-cs"/>
              </a:defRPr>
            </a:lvl2pPr>
            <a:lvl3pPr marL="914400" indent="0" algn="l" defTabSz="457200" rtl="0" eaLnBrk="1" latinLnBrk="0" hangingPunct="1">
              <a:spcBef>
                <a:spcPts val="1000"/>
              </a:spcBef>
              <a:spcAft>
                <a:spcPts val="0"/>
              </a:spcAft>
              <a:buClr>
                <a:srgbClr val="3AAF4A"/>
              </a:buClr>
              <a:buSzPct val="80000"/>
              <a:buFont typeface="Wingdings 3" charset="2"/>
              <a:buNone/>
              <a:defRPr sz="1000" b="0" i="0" kern="1200">
                <a:solidFill>
                  <a:schemeClr val="bg1"/>
                </a:solidFill>
                <a:latin typeface="+mj-lt"/>
                <a:ea typeface="+mj-ea"/>
                <a:cs typeface="+mj-cs"/>
              </a:defRPr>
            </a:lvl3pPr>
            <a:lvl4pPr marL="1371600" indent="0" algn="l" defTabSz="457200" rtl="0" eaLnBrk="1" latinLnBrk="0" hangingPunct="1">
              <a:spcBef>
                <a:spcPts val="1000"/>
              </a:spcBef>
              <a:spcAft>
                <a:spcPts val="0"/>
              </a:spcAft>
              <a:buClr>
                <a:srgbClr val="3AAF4A"/>
              </a:buClr>
              <a:buSzPct val="80000"/>
              <a:buFont typeface="Wingdings 3" charset="2"/>
              <a:buNone/>
              <a:defRPr sz="900" b="0" i="0" kern="1200">
                <a:solidFill>
                  <a:schemeClr val="bg1"/>
                </a:solidFill>
                <a:latin typeface="+mj-lt"/>
                <a:ea typeface="+mj-ea"/>
                <a:cs typeface="+mj-cs"/>
              </a:defRPr>
            </a:lvl4pPr>
            <a:lvl5pPr marL="1828800" indent="0" algn="l" defTabSz="457200" rtl="0" eaLnBrk="1" latinLnBrk="0" hangingPunct="1">
              <a:spcBef>
                <a:spcPts val="1000"/>
              </a:spcBef>
              <a:spcAft>
                <a:spcPts val="0"/>
              </a:spcAft>
              <a:buClr>
                <a:srgbClr val="3AAF4A"/>
              </a:buClr>
              <a:buSzPct val="80000"/>
              <a:buFont typeface="Wingdings 3" charset="2"/>
              <a:buNone/>
              <a:defRPr sz="900" b="0" i="0" kern="1200">
                <a:solidFill>
                  <a:schemeClr val="bg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GB" sz="1800"/>
              <a:t>Make sure you share information with users and maintenance teams</a:t>
            </a:r>
          </a:p>
          <a:p>
            <a:pPr marL="285750" indent="-285750">
              <a:buFont typeface="Arial" panose="020B0604020202020204" pitchFamily="34" charset="0"/>
              <a:buChar char="•"/>
            </a:pPr>
            <a:r>
              <a:rPr lang="en-GB" sz="1800"/>
              <a:t>Retrofit barriers </a:t>
            </a:r>
          </a:p>
          <a:p>
            <a:pPr marL="285750" indent="-285750">
              <a:buFont typeface="Arial" panose="020B0604020202020204" pitchFamily="34" charset="0"/>
              <a:buChar char="•"/>
            </a:pPr>
            <a:r>
              <a:rPr lang="en-GB" sz="1800"/>
              <a:t>Make changes during next refurbishment</a:t>
            </a:r>
          </a:p>
          <a:p>
            <a:pPr marL="285750" indent="-285750">
              <a:buFont typeface="Arial" panose="020B0604020202020204" pitchFamily="34" charset="0"/>
              <a:buChar char="•"/>
            </a:pPr>
            <a:r>
              <a:rPr lang="en-GB" sz="1800"/>
              <a:t>Make equipment available to users</a:t>
            </a:r>
          </a:p>
          <a:p>
            <a:pPr marL="285750" indent="-285750">
              <a:buFont typeface="Arial" panose="020B0604020202020204" pitchFamily="34" charset="0"/>
              <a:buChar char="•"/>
            </a:pPr>
            <a:r>
              <a:rPr lang="en-GB" sz="1800"/>
              <a:t>Dispose of the pitch correctly</a:t>
            </a:r>
          </a:p>
          <a:p>
            <a:endParaRPr lang="en-GB" sz="1800"/>
          </a:p>
        </p:txBody>
      </p:sp>
      <p:pic>
        <p:nvPicPr>
          <p:cNvPr id="33" name="Picture 32">
            <a:extLst>
              <a:ext uri="{FF2B5EF4-FFF2-40B4-BE49-F238E27FC236}">
                <a16:creationId xmlns:a16="http://schemas.microsoft.com/office/drawing/2014/main" id="{F0DF7343-2648-4B72-9A0E-B40545ED971B}"/>
              </a:ext>
            </a:extLst>
          </p:cNvPr>
          <p:cNvPicPr>
            <a:picLocks noChangeAspect="1"/>
          </p:cNvPicPr>
          <p:nvPr/>
        </p:nvPicPr>
        <p:blipFill>
          <a:blip r:embed="rId3"/>
          <a:stretch>
            <a:fillRect/>
          </a:stretch>
        </p:blipFill>
        <p:spPr>
          <a:xfrm>
            <a:off x="10062258" y="2955567"/>
            <a:ext cx="2129742" cy="3410309"/>
          </a:xfrm>
          <a:prstGeom prst="rect">
            <a:avLst/>
          </a:prstGeom>
        </p:spPr>
      </p:pic>
      <p:pic>
        <p:nvPicPr>
          <p:cNvPr id="37" name="Picture 36">
            <a:extLst>
              <a:ext uri="{FF2B5EF4-FFF2-40B4-BE49-F238E27FC236}">
                <a16:creationId xmlns:a16="http://schemas.microsoft.com/office/drawing/2014/main" id="{9724E583-E7B5-4FAA-8853-CA9A7E0104D3}"/>
              </a:ext>
            </a:extLst>
          </p:cNvPr>
          <p:cNvPicPr>
            <a:picLocks noChangeAspect="1"/>
          </p:cNvPicPr>
          <p:nvPr/>
        </p:nvPicPr>
        <p:blipFill rotWithShape="1">
          <a:blip r:embed="rId4">
            <a:extLst>
              <a:ext uri="{28A0092B-C50C-407E-A947-70E740481C1C}">
                <a14:useLocalDpi xmlns:a14="http://schemas.microsoft.com/office/drawing/2010/main" val="0"/>
              </a:ext>
            </a:extLst>
          </a:blip>
          <a:srcRect l="50299" t="1398" r="1523" b="5701"/>
          <a:stretch/>
        </p:blipFill>
        <p:spPr>
          <a:xfrm>
            <a:off x="4894120" y="4580870"/>
            <a:ext cx="1988191" cy="1785006"/>
          </a:xfrm>
          <a:prstGeom prst="rect">
            <a:avLst/>
          </a:prstGeom>
        </p:spPr>
      </p:pic>
      <p:pic>
        <p:nvPicPr>
          <p:cNvPr id="39" name="Picture 38">
            <a:extLst>
              <a:ext uri="{FF2B5EF4-FFF2-40B4-BE49-F238E27FC236}">
                <a16:creationId xmlns:a16="http://schemas.microsoft.com/office/drawing/2014/main" id="{45B2156F-428F-43D4-B4E1-8EDE360E0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510" y="5116929"/>
            <a:ext cx="1873420" cy="1248947"/>
          </a:xfrm>
          <a:prstGeom prst="rect">
            <a:avLst/>
          </a:prstGeom>
        </p:spPr>
      </p:pic>
    </p:spTree>
    <p:extLst>
      <p:ext uri="{BB962C8B-B14F-4D97-AF65-F5344CB8AC3E}">
        <p14:creationId xmlns:p14="http://schemas.microsoft.com/office/powerpoint/2010/main" val="300418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C802E4-1BCB-4E86-8333-F058C334BA67}"/>
              </a:ext>
            </a:extLst>
          </p:cNvPr>
          <p:cNvSpPr>
            <a:spLocks noGrp="1"/>
          </p:cNvSpPr>
          <p:nvPr>
            <p:ph type="body" idx="1"/>
          </p:nvPr>
        </p:nvSpPr>
        <p:spPr>
          <a:xfrm>
            <a:off x="1090219" y="1434351"/>
            <a:ext cx="4858518" cy="576262"/>
          </a:xfrm>
        </p:spPr>
        <p:txBody>
          <a:bodyPr/>
          <a:lstStyle/>
          <a:p>
            <a:r>
              <a:rPr lang="en-GB" b="1">
                <a:solidFill>
                  <a:schemeClr val="bg1"/>
                </a:solidFill>
                <a:latin typeface="+mn-lt"/>
              </a:rPr>
              <a:t>For owners / local authorities</a:t>
            </a:r>
          </a:p>
        </p:txBody>
      </p:sp>
      <p:sp>
        <p:nvSpPr>
          <p:cNvPr id="4" name="Content Placeholder 3">
            <a:extLst>
              <a:ext uri="{FF2B5EF4-FFF2-40B4-BE49-F238E27FC236}">
                <a16:creationId xmlns:a16="http://schemas.microsoft.com/office/drawing/2014/main" id="{376559B6-E53E-422C-93FD-D4BE9B79EBF7}"/>
              </a:ext>
            </a:extLst>
          </p:cNvPr>
          <p:cNvSpPr>
            <a:spLocks noGrp="1"/>
          </p:cNvSpPr>
          <p:nvPr>
            <p:ph sz="half" idx="2"/>
          </p:nvPr>
        </p:nvSpPr>
        <p:spPr>
          <a:xfrm>
            <a:off x="1090219" y="2172907"/>
            <a:ext cx="6122239" cy="3732088"/>
          </a:xfrm>
        </p:spPr>
        <p:txBody>
          <a:bodyPr>
            <a:normAutofit lnSpcReduction="10000"/>
          </a:bodyPr>
          <a:lstStyle/>
          <a:p>
            <a:r>
              <a:rPr lang="en-GB">
                <a:latin typeface="+mn-lt"/>
              </a:rPr>
              <a:t>Cleaner pitch guidelines</a:t>
            </a:r>
          </a:p>
          <a:p>
            <a:pPr lvl="1">
              <a:buFont typeface="Arial" panose="020B0604020202020204" pitchFamily="34" charset="0"/>
              <a:buChar char="•"/>
            </a:pPr>
            <a:r>
              <a:rPr lang="en-GB">
                <a:latin typeface="+mn-lt"/>
              </a:rPr>
              <a:t>For users, owners, designers</a:t>
            </a:r>
            <a:br>
              <a:rPr lang="en-GB">
                <a:latin typeface="+mn-lt"/>
              </a:rPr>
            </a:br>
            <a:endParaRPr lang="en-GB">
              <a:latin typeface="+mn-lt"/>
            </a:endParaRPr>
          </a:p>
          <a:p>
            <a:r>
              <a:rPr lang="en-GB">
                <a:latin typeface="+mn-lt"/>
              </a:rPr>
              <a:t>Code of conduct </a:t>
            </a:r>
          </a:p>
          <a:p>
            <a:r>
              <a:rPr lang="en-GB">
                <a:latin typeface="+mn-lt"/>
              </a:rPr>
              <a:t>Briefing for pitch owners</a:t>
            </a:r>
            <a:br>
              <a:rPr lang="en-GB">
                <a:latin typeface="+mn-lt"/>
              </a:rPr>
            </a:br>
            <a:endParaRPr lang="en-GB">
              <a:latin typeface="+mn-lt"/>
            </a:endParaRPr>
          </a:p>
          <a:p>
            <a:r>
              <a:rPr lang="en-GB">
                <a:latin typeface="+mn-lt"/>
              </a:rPr>
              <a:t>Case studies (coming soon!)</a:t>
            </a:r>
            <a:br>
              <a:rPr lang="en-GB">
                <a:latin typeface="+mn-lt"/>
              </a:rPr>
            </a:br>
            <a:endParaRPr lang="en-GB">
              <a:latin typeface="+mn-lt"/>
            </a:endParaRPr>
          </a:p>
          <a:p>
            <a:r>
              <a:rPr lang="en-GB">
                <a:latin typeface="+mn-lt"/>
              </a:rPr>
              <a:t>Information about alternatives and solutions</a:t>
            </a:r>
          </a:p>
          <a:p>
            <a:pPr lvl="1"/>
            <a:endParaRPr lang="en-GB">
              <a:latin typeface="+mn-lt"/>
            </a:endParaRPr>
          </a:p>
          <a:p>
            <a:pPr marL="457200" lvl="1" indent="0">
              <a:buNone/>
            </a:pPr>
            <a:r>
              <a:rPr lang="en-GB">
                <a:latin typeface="+mn-lt"/>
              </a:rPr>
              <a:t> </a:t>
            </a:r>
          </a:p>
        </p:txBody>
      </p:sp>
      <p:grpSp>
        <p:nvGrpSpPr>
          <p:cNvPr id="7" name="Group 6">
            <a:extLst>
              <a:ext uri="{FF2B5EF4-FFF2-40B4-BE49-F238E27FC236}">
                <a16:creationId xmlns:a16="http://schemas.microsoft.com/office/drawing/2014/main" id="{0D1FDED4-B23C-421B-A1FE-EE138D6A154E}"/>
              </a:ext>
            </a:extLst>
          </p:cNvPr>
          <p:cNvGrpSpPr/>
          <p:nvPr/>
        </p:nvGrpSpPr>
        <p:grpSpPr>
          <a:xfrm>
            <a:off x="219001" y="240968"/>
            <a:ext cx="6524699" cy="822960"/>
            <a:chOff x="0" y="0"/>
            <a:chExt cx="5741039" cy="822960"/>
          </a:xfrm>
        </p:grpSpPr>
        <p:sp>
          <p:nvSpPr>
            <p:cNvPr id="8" name="Rectangle: Rounded Corners 7">
              <a:extLst>
                <a:ext uri="{FF2B5EF4-FFF2-40B4-BE49-F238E27FC236}">
                  <a16:creationId xmlns:a16="http://schemas.microsoft.com/office/drawing/2014/main" id="{D38D9E56-6CD2-4AC3-B11B-BF36B52A0E9B}"/>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9" name="Rectangle: Rounded Corners 4">
              <a:extLst>
                <a:ext uri="{FF2B5EF4-FFF2-40B4-BE49-F238E27FC236}">
                  <a16:creationId xmlns:a16="http://schemas.microsoft.com/office/drawing/2014/main" id="{02B20FB2-129F-4A8C-BA53-43EBA0B68E13}"/>
                </a:ext>
              </a:extLst>
            </p:cNvPr>
            <p:cNvSpPr txBox="1"/>
            <p:nvPr/>
          </p:nvSpPr>
          <p:spPr>
            <a:xfrm>
              <a:off x="24104" y="24104"/>
              <a:ext cx="5289505"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a:solidFill>
                    <a:prstClr val="black"/>
                  </a:solidFill>
                </a:rPr>
                <a:t>Resources</a:t>
              </a:r>
              <a:endParaRPr kumimoji="0" lang="en-US" sz="2400" b="0" i="0" u="none" strike="noStrike" kern="0" cap="none" spc="0" normalizeH="0" baseline="0" noProof="0">
                <a:ln>
                  <a:noFill/>
                </a:ln>
                <a:solidFill>
                  <a:prstClr val="black"/>
                </a:solidFill>
                <a:effectLst/>
                <a:uLnTx/>
                <a:uFillTx/>
                <a:ea typeface="+mn-ea"/>
                <a:cs typeface="+mn-cs"/>
              </a:endParaRPr>
            </a:p>
          </p:txBody>
        </p:sp>
      </p:grpSp>
      <p:sp>
        <p:nvSpPr>
          <p:cNvPr id="11" name="Rectangle 10">
            <a:extLst>
              <a:ext uri="{FF2B5EF4-FFF2-40B4-BE49-F238E27FC236}">
                <a16:creationId xmlns:a16="http://schemas.microsoft.com/office/drawing/2014/main" id="{46B0F182-852A-41D1-BAAA-0380584A561E}"/>
              </a:ext>
            </a:extLst>
          </p:cNvPr>
          <p:cNvSpPr/>
          <p:nvPr/>
        </p:nvSpPr>
        <p:spPr>
          <a:xfrm>
            <a:off x="8698480" y="5776594"/>
            <a:ext cx="3949122" cy="523220"/>
          </a:xfrm>
          <a:prstGeom prst="rect">
            <a:avLst/>
          </a:prstGeom>
        </p:spPr>
        <p:txBody>
          <a:bodyPr wrap="square">
            <a:spAutoFit/>
          </a:bodyPr>
          <a:lstStyle/>
          <a:p>
            <a:r>
              <a:rPr lang="en-US" sz="2800" b="1">
                <a:solidFill>
                  <a:srgbClr val="3AAF4A"/>
                </a:solidFill>
              </a:rPr>
              <a:t>www.team-pitch.in </a:t>
            </a:r>
            <a:endParaRPr lang="en-GB" sz="2800"/>
          </a:p>
        </p:txBody>
      </p:sp>
      <p:pic>
        <p:nvPicPr>
          <p:cNvPr id="17" name="Picture 16">
            <a:extLst>
              <a:ext uri="{FF2B5EF4-FFF2-40B4-BE49-F238E27FC236}">
                <a16:creationId xmlns:a16="http://schemas.microsoft.com/office/drawing/2014/main" id="{67AFFBB2-66C4-4603-A54F-E440255D7F86}"/>
              </a:ext>
            </a:extLst>
          </p:cNvPr>
          <p:cNvPicPr>
            <a:picLocks noChangeAspect="1"/>
          </p:cNvPicPr>
          <p:nvPr/>
        </p:nvPicPr>
        <p:blipFill>
          <a:blip r:embed="rId2"/>
          <a:stretch>
            <a:fillRect/>
          </a:stretch>
        </p:blipFill>
        <p:spPr>
          <a:xfrm rot="20700000">
            <a:off x="7168694" y="1609765"/>
            <a:ext cx="2691656" cy="3638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9212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6A5EFD6E-0A58-4375-B79D-0A6676D22DE8}"/>
              </a:ext>
            </a:extLst>
          </p:cNvPr>
          <p:cNvSpPr txBox="1">
            <a:spLocks/>
          </p:cNvSpPr>
          <p:nvPr/>
        </p:nvSpPr>
        <p:spPr>
          <a:xfrm>
            <a:off x="972961" y="1313680"/>
            <a:ext cx="349629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rgbClr val="3AAF4A"/>
              </a:buClr>
              <a:buSzPct val="80000"/>
              <a:buFont typeface="Wingdings 3" charset="2"/>
              <a:buNone/>
              <a:defRPr sz="2400" b="0" i="0" kern="1200">
                <a:solidFill>
                  <a:srgbClr val="3AAF4A"/>
                </a:solidFill>
                <a:latin typeface="+mj-lt"/>
                <a:ea typeface="+mj-ea"/>
                <a:cs typeface="+mj-cs"/>
              </a:defRPr>
            </a:lvl1pPr>
            <a:lvl2pPr marL="457200" indent="0" algn="l" defTabSz="457200" rtl="0" eaLnBrk="1" latinLnBrk="0" hangingPunct="1">
              <a:spcBef>
                <a:spcPts val="1000"/>
              </a:spcBef>
              <a:spcAft>
                <a:spcPts val="0"/>
              </a:spcAft>
              <a:buClr>
                <a:srgbClr val="3AAF4A"/>
              </a:buClr>
              <a:buSzPct val="80000"/>
              <a:buFont typeface="Wingdings 3" charset="2"/>
              <a:buNone/>
              <a:defRPr sz="2000" b="1" i="0" kern="1200">
                <a:solidFill>
                  <a:schemeClr val="bg1"/>
                </a:solidFill>
                <a:latin typeface="+mj-lt"/>
                <a:ea typeface="+mj-ea"/>
                <a:cs typeface="+mj-cs"/>
              </a:defRPr>
            </a:lvl2pPr>
            <a:lvl3pPr marL="914400" indent="0" algn="l" defTabSz="457200" rtl="0" eaLnBrk="1" latinLnBrk="0" hangingPunct="1">
              <a:spcBef>
                <a:spcPts val="1000"/>
              </a:spcBef>
              <a:spcAft>
                <a:spcPts val="0"/>
              </a:spcAft>
              <a:buClr>
                <a:srgbClr val="3AAF4A"/>
              </a:buClr>
              <a:buSzPct val="80000"/>
              <a:buFont typeface="Wingdings 3" charset="2"/>
              <a:buNone/>
              <a:defRPr sz="1800" b="1" i="0" kern="1200">
                <a:solidFill>
                  <a:schemeClr val="bg1"/>
                </a:solidFill>
                <a:latin typeface="+mj-lt"/>
                <a:ea typeface="+mj-ea"/>
                <a:cs typeface="+mj-cs"/>
              </a:defRPr>
            </a:lvl3pPr>
            <a:lvl4pPr marL="1371600" indent="0" algn="l" defTabSz="457200" rtl="0" eaLnBrk="1" latinLnBrk="0" hangingPunct="1">
              <a:spcBef>
                <a:spcPts val="1000"/>
              </a:spcBef>
              <a:spcAft>
                <a:spcPts val="0"/>
              </a:spcAft>
              <a:buClr>
                <a:srgbClr val="3AAF4A"/>
              </a:buClr>
              <a:buSzPct val="80000"/>
              <a:buFont typeface="Wingdings 3" charset="2"/>
              <a:buNone/>
              <a:defRPr sz="1600" b="1" i="0" kern="1200">
                <a:solidFill>
                  <a:schemeClr val="bg1"/>
                </a:solidFill>
                <a:latin typeface="+mj-lt"/>
                <a:ea typeface="+mj-ea"/>
                <a:cs typeface="+mj-cs"/>
              </a:defRPr>
            </a:lvl4pPr>
            <a:lvl5pPr marL="1828800" indent="0" algn="l" defTabSz="457200" rtl="0" eaLnBrk="1" latinLnBrk="0" hangingPunct="1">
              <a:spcBef>
                <a:spcPts val="1000"/>
              </a:spcBef>
              <a:spcAft>
                <a:spcPts val="0"/>
              </a:spcAft>
              <a:buClr>
                <a:srgbClr val="3AAF4A"/>
              </a:buClr>
              <a:buSzPct val="80000"/>
              <a:buFont typeface="Wingdings 3" charset="2"/>
              <a:buNone/>
              <a:defRPr sz="1600" b="1" i="0" kern="1200">
                <a:solidFill>
                  <a:schemeClr val="bg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GB"/>
              <a:t>For communities</a:t>
            </a:r>
          </a:p>
        </p:txBody>
      </p:sp>
      <p:sp>
        <p:nvSpPr>
          <p:cNvPr id="15" name="Content Placeholder 5">
            <a:extLst>
              <a:ext uri="{FF2B5EF4-FFF2-40B4-BE49-F238E27FC236}">
                <a16:creationId xmlns:a16="http://schemas.microsoft.com/office/drawing/2014/main" id="{7D6F1518-0C6A-42D8-A5A9-DF6D6E61CD60}"/>
              </a:ext>
            </a:extLst>
          </p:cNvPr>
          <p:cNvSpPr txBox="1">
            <a:spLocks/>
          </p:cNvSpPr>
          <p:nvPr/>
        </p:nvSpPr>
        <p:spPr>
          <a:xfrm>
            <a:off x="972961" y="1923280"/>
            <a:ext cx="5242902" cy="374173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rgbClr val="3AAF4A"/>
              </a:buClr>
              <a:buSzPct val="80000"/>
              <a:buFont typeface="Wingdings 3" charset="2"/>
              <a:buChar char=""/>
              <a:defRPr sz="1800" b="0" i="0" kern="1200">
                <a:solidFill>
                  <a:schemeClr val="bg1"/>
                </a:solidFill>
                <a:latin typeface="+mj-lt"/>
                <a:ea typeface="+mj-ea"/>
                <a:cs typeface="+mj-cs"/>
              </a:defRPr>
            </a:lvl1pPr>
            <a:lvl2pPr marL="742950" indent="-285750" algn="l" defTabSz="457200" rtl="0" eaLnBrk="1" latinLnBrk="0" hangingPunct="1">
              <a:spcBef>
                <a:spcPts val="1000"/>
              </a:spcBef>
              <a:spcAft>
                <a:spcPts val="0"/>
              </a:spcAft>
              <a:buClr>
                <a:srgbClr val="3AAF4A"/>
              </a:buClr>
              <a:buSzPct val="80000"/>
              <a:buFont typeface="Wingdings 3" charset="2"/>
              <a:buChar char=""/>
              <a:defRPr sz="1600" b="0" i="0" kern="1200">
                <a:solidFill>
                  <a:schemeClr val="bg1"/>
                </a:solidFill>
                <a:latin typeface="+mj-lt"/>
                <a:ea typeface="+mj-ea"/>
                <a:cs typeface="+mj-cs"/>
              </a:defRPr>
            </a:lvl2pPr>
            <a:lvl3pPr marL="1143000" indent="-228600" algn="l" defTabSz="457200" rtl="0" eaLnBrk="1" latinLnBrk="0" hangingPunct="1">
              <a:spcBef>
                <a:spcPts val="1000"/>
              </a:spcBef>
              <a:spcAft>
                <a:spcPts val="0"/>
              </a:spcAft>
              <a:buClr>
                <a:srgbClr val="3AAF4A"/>
              </a:buClr>
              <a:buSzPct val="80000"/>
              <a:buFont typeface="Wingdings 3" charset="2"/>
              <a:buChar char=""/>
              <a:defRPr sz="1400" b="0" i="0" kern="1200">
                <a:solidFill>
                  <a:schemeClr val="bg1"/>
                </a:solidFill>
                <a:latin typeface="+mj-lt"/>
                <a:ea typeface="+mj-ea"/>
                <a:cs typeface="+mj-cs"/>
              </a:defRPr>
            </a:lvl3pPr>
            <a:lvl4pPr marL="1600200" indent="-228600" algn="l" defTabSz="457200" rtl="0" eaLnBrk="1" latinLnBrk="0" hangingPunct="1">
              <a:spcBef>
                <a:spcPts val="1000"/>
              </a:spcBef>
              <a:spcAft>
                <a:spcPts val="0"/>
              </a:spcAft>
              <a:buClr>
                <a:srgbClr val="3AAF4A"/>
              </a:buClr>
              <a:buSzPct val="80000"/>
              <a:buFont typeface="Wingdings 3" charset="2"/>
              <a:buChar char=""/>
              <a:defRPr sz="1200" b="0" i="0" kern="1200">
                <a:solidFill>
                  <a:schemeClr val="bg1"/>
                </a:solidFill>
                <a:latin typeface="+mj-lt"/>
                <a:ea typeface="+mj-ea"/>
                <a:cs typeface="+mj-cs"/>
              </a:defRPr>
            </a:lvl4pPr>
            <a:lvl5pPr marL="2057400" indent="-228600" algn="l" defTabSz="457200" rtl="0" eaLnBrk="1" latinLnBrk="0" hangingPunct="1">
              <a:spcBef>
                <a:spcPts val="1000"/>
              </a:spcBef>
              <a:spcAft>
                <a:spcPts val="0"/>
              </a:spcAft>
              <a:buClr>
                <a:srgbClr val="3AAF4A"/>
              </a:buClr>
              <a:buSzPct val="80000"/>
              <a:buFont typeface="Wingdings 3" charset="2"/>
              <a:buChar char=""/>
              <a:defRPr sz="1200" b="0" i="0" kern="1200">
                <a:solidFill>
                  <a:schemeClr val="bg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GB"/>
              <a:t>Print off or order our poster (coming very soon!) </a:t>
            </a:r>
            <a:br>
              <a:rPr lang="en-GB"/>
            </a:br>
            <a:endParaRPr lang="en-GB"/>
          </a:p>
          <a:p>
            <a:r>
              <a:rPr lang="en-GB"/>
              <a:t>Try out our activities</a:t>
            </a:r>
            <a:br>
              <a:rPr lang="en-GB"/>
            </a:br>
            <a:endParaRPr lang="en-GB"/>
          </a:p>
          <a:p>
            <a:r>
              <a:rPr lang="en-GB"/>
              <a:t>Template letters to pitch owners</a:t>
            </a:r>
            <a:br>
              <a:rPr lang="en-GB"/>
            </a:br>
            <a:endParaRPr lang="en-GB"/>
          </a:p>
          <a:p>
            <a:r>
              <a:rPr lang="en-GB" b="1"/>
              <a:t>Our Pitch In map tracks progress</a:t>
            </a:r>
          </a:p>
          <a:p>
            <a:pPr marL="0" indent="0">
              <a:buNone/>
            </a:pPr>
            <a:endParaRPr lang="en-GB" b="1"/>
          </a:p>
        </p:txBody>
      </p:sp>
      <p:pic>
        <p:nvPicPr>
          <p:cNvPr id="17" name="Picture 16">
            <a:extLst>
              <a:ext uri="{FF2B5EF4-FFF2-40B4-BE49-F238E27FC236}">
                <a16:creationId xmlns:a16="http://schemas.microsoft.com/office/drawing/2014/main" id="{1CC81218-E296-4D85-A287-5B12AADA6EC6}"/>
              </a:ext>
            </a:extLst>
          </p:cNvPr>
          <p:cNvPicPr>
            <a:picLocks noChangeAspect="1"/>
          </p:cNvPicPr>
          <p:nvPr/>
        </p:nvPicPr>
        <p:blipFill>
          <a:blip r:embed="rId2"/>
          <a:stretch>
            <a:fillRect/>
          </a:stretch>
        </p:blipFill>
        <p:spPr>
          <a:xfrm>
            <a:off x="7140540" y="1091372"/>
            <a:ext cx="3585782" cy="5128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CCE3903F-4DC2-47CA-ADBD-2460972DAA5A}"/>
              </a:ext>
            </a:extLst>
          </p:cNvPr>
          <p:cNvGrpSpPr/>
          <p:nvPr/>
        </p:nvGrpSpPr>
        <p:grpSpPr>
          <a:xfrm>
            <a:off x="219001" y="240968"/>
            <a:ext cx="6524699" cy="822960"/>
            <a:chOff x="0" y="0"/>
            <a:chExt cx="5741039" cy="822960"/>
          </a:xfrm>
        </p:grpSpPr>
        <p:sp>
          <p:nvSpPr>
            <p:cNvPr id="19" name="Rectangle: Rounded Corners 18">
              <a:extLst>
                <a:ext uri="{FF2B5EF4-FFF2-40B4-BE49-F238E27FC236}">
                  <a16:creationId xmlns:a16="http://schemas.microsoft.com/office/drawing/2014/main" id="{41E5B738-1163-48B4-A083-E9C6CDC0EFCE}"/>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20" name="Rectangle: Rounded Corners 4">
              <a:extLst>
                <a:ext uri="{FF2B5EF4-FFF2-40B4-BE49-F238E27FC236}">
                  <a16:creationId xmlns:a16="http://schemas.microsoft.com/office/drawing/2014/main" id="{A2D4058C-1041-42FF-86EE-6F44727CB8EC}"/>
                </a:ext>
              </a:extLst>
            </p:cNvPr>
            <p:cNvSpPr txBox="1"/>
            <p:nvPr/>
          </p:nvSpPr>
          <p:spPr>
            <a:xfrm>
              <a:off x="24104" y="24104"/>
              <a:ext cx="5289505"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a:solidFill>
                    <a:prstClr val="black"/>
                  </a:solidFill>
                  <a:latin typeface="Century Gothic" panose="020B0502020202020204"/>
                </a:rPr>
                <a:t>Resources</a:t>
              </a:r>
              <a:endParaRPr kumimoji="0" lang="en-US" sz="2400" b="0" i="0" u="none" strike="noStrike" kern="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Rectangle 1">
            <a:extLst>
              <a:ext uri="{FF2B5EF4-FFF2-40B4-BE49-F238E27FC236}">
                <a16:creationId xmlns:a16="http://schemas.microsoft.com/office/drawing/2014/main" id="{B67230BD-6C24-4BCF-A6D9-4664B35949AE}"/>
              </a:ext>
            </a:extLst>
          </p:cNvPr>
          <p:cNvSpPr/>
          <p:nvPr/>
        </p:nvSpPr>
        <p:spPr>
          <a:xfrm>
            <a:off x="2996322" y="5282710"/>
            <a:ext cx="3949122" cy="523220"/>
          </a:xfrm>
          <a:prstGeom prst="rect">
            <a:avLst/>
          </a:prstGeom>
        </p:spPr>
        <p:txBody>
          <a:bodyPr wrap="square">
            <a:spAutoFit/>
          </a:bodyPr>
          <a:lstStyle/>
          <a:p>
            <a:r>
              <a:rPr lang="en-US" sz="2800" b="1">
                <a:solidFill>
                  <a:srgbClr val="3AAF4A"/>
                </a:solidFill>
              </a:rPr>
              <a:t>www.team-pitch.in </a:t>
            </a:r>
            <a:endParaRPr lang="en-GB" sz="2800"/>
          </a:p>
        </p:txBody>
      </p:sp>
    </p:spTree>
    <p:extLst>
      <p:ext uri="{BB962C8B-B14F-4D97-AF65-F5344CB8AC3E}">
        <p14:creationId xmlns:p14="http://schemas.microsoft.com/office/powerpoint/2010/main" val="3279022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6D3316-2FCD-46A4-812C-9AF7CD4F57D9}"/>
              </a:ext>
            </a:extLst>
          </p:cNvPr>
          <p:cNvPicPr>
            <a:picLocks noChangeAspect="1"/>
          </p:cNvPicPr>
          <p:nvPr/>
        </p:nvPicPr>
        <p:blipFill rotWithShape="1">
          <a:blip r:embed="rId3"/>
          <a:srcRect b="5491"/>
          <a:stretch/>
        </p:blipFill>
        <p:spPr>
          <a:xfrm>
            <a:off x="1361644" y="1676845"/>
            <a:ext cx="5978656" cy="3996144"/>
          </a:xfrm>
          <a:prstGeom prst="rect">
            <a:avLst/>
          </a:prstGeom>
        </p:spPr>
      </p:pic>
      <p:sp>
        <p:nvSpPr>
          <p:cNvPr id="2" name="Title 1">
            <a:extLst>
              <a:ext uri="{FF2B5EF4-FFF2-40B4-BE49-F238E27FC236}">
                <a16:creationId xmlns:a16="http://schemas.microsoft.com/office/drawing/2014/main" id="{46822C4C-558B-A440-A916-B1CBB0D3AA27}"/>
              </a:ext>
            </a:extLst>
          </p:cNvPr>
          <p:cNvSpPr>
            <a:spLocks noGrp="1"/>
          </p:cNvSpPr>
          <p:nvPr>
            <p:ph type="title"/>
          </p:nvPr>
        </p:nvSpPr>
        <p:spPr>
          <a:xfrm>
            <a:off x="8839924" y="1804359"/>
            <a:ext cx="2151527" cy="1784854"/>
          </a:xfrm>
        </p:spPr>
        <p:txBody>
          <a:bodyPr vert="horz" lIns="91440" tIns="45720" rIns="91440" bIns="45720" rtlCol="0" anchor="b">
            <a:normAutofit fontScale="90000"/>
          </a:bodyPr>
          <a:lstStyle/>
          <a:p>
            <a:r>
              <a:rPr lang="en-US" sz="6000"/>
              <a:t>Thank you! </a:t>
            </a:r>
          </a:p>
        </p:txBody>
      </p:sp>
      <p:pic>
        <p:nvPicPr>
          <p:cNvPr id="15" name="Picture 2" descr="Image result for football icon">
            <a:extLst>
              <a:ext uri="{FF2B5EF4-FFF2-40B4-BE49-F238E27FC236}">
                <a16:creationId xmlns:a16="http://schemas.microsoft.com/office/drawing/2014/main" id="{C41C8196-352A-4F71-B5B6-5E740E7CD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989" y="3413520"/>
            <a:ext cx="899316" cy="899316"/>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football icon">
            <a:extLst>
              <a:ext uri="{FF2B5EF4-FFF2-40B4-BE49-F238E27FC236}">
                <a16:creationId xmlns:a16="http://schemas.microsoft.com/office/drawing/2014/main" id="{CB7D743D-577F-4289-ABB8-5929E70AA8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64" b="91333" l="3000" r="98200">
                        <a14:foregroundMark x1="60400" y1="12582" x2="60400" y2="12582"/>
                        <a14:foregroundMark x1="58500" y1="4101" x2="58500" y2="4101"/>
                        <a14:foregroundMark x1="83000" y1="4101" x2="83000" y2="4101"/>
                        <a14:foregroundMark x1="89300" y1="4567" x2="89300" y2="4567"/>
                        <a14:foregroundMark x1="89000" y1="4567" x2="89000" y2="4567"/>
                        <a14:foregroundMark x1="82700" y1="4101" x2="82700" y2="4101"/>
                        <a14:foregroundMark x1="81000" y1="4753" x2="81000" y2="4753"/>
                        <a14:foregroundMark x1="69600" y1="1864" x2="77400" y2="2050"/>
                        <a14:foregroundMark x1="92400" y1="3635" x2="93700" y2="10997"/>
                        <a14:foregroundMark x1="93700" y1="10997" x2="92800" y2="13514"/>
                        <a14:foregroundMark x1="98200" y1="11929" x2="97000" y2="21901"/>
                        <a14:foregroundMark x1="12900" y1="78378" x2="9000" y2="82572"/>
                        <a14:foregroundMark x1="5400" y1="70177" x2="5400" y2="70177"/>
                        <a14:foregroundMark x1="4200" y1="69525" x2="3000" y2="74744"/>
                        <a14:foregroundMark x1="8300" y1="58714" x2="8400" y2="63001"/>
                        <a14:foregroundMark x1="17800" y1="67474" x2="19900" y2="75676"/>
                        <a14:foregroundMark x1="13600" y1="63001" x2="20800" y2="54893"/>
                        <a14:foregroundMark x1="20800" y1="54893" x2="14100" y2="62069"/>
                        <a14:foregroundMark x1="14100" y1="62069" x2="23500" y2="53029"/>
                        <a14:foregroundMark x1="23500" y1="53029" x2="16600" y2="59180"/>
                        <a14:foregroundMark x1="16600" y1="59180" x2="13100" y2="66449"/>
                        <a14:foregroundMark x1="13100" y1="66449" x2="19700" y2="60391"/>
                        <a14:foregroundMark x1="19700" y1="60391" x2="13300" y2="70550"/>
                        <a14:foregroundMark x1="13300" y1="70550" x2="19800" y2="66822"/>
                        <a14:foregroundMark x1="19800" y1="66822" x2="23400" y2="71948"/>
                        <a14:foregroundMark x1="25100" y1="78378" x2="28000" y2="84902"/>
                        <a14:foregroundMark x1="28000" y1="84902" x2="26200" y2="84716"/>
                        <a14:foregroundMark x1="23800" y1="91426" x2="32600" y2="91333"/>
                        <a14:foregroundMark x1="32600" y1="91333" x2="32600" y2="91240"/>
                        <a14:foregroundMark x1="43700" y1="86207" x2="52500" y2="82572"/>
                        <a14:foregroundMark x1="52500" y1="82572" x2="42000" y2="84250"/>
                        <a14:foregroundMark x1="42000" y1="84250" x2="59500" y2="79683"/>
                        <a14:foregroundMark x1="59500" y1="79683" x2="59700" y2="79497"/>
                        <a14:foregroundMark x1="27700" y1="84902" x2="18900" y2="88164"/>
                        <a14:foregroundMark x1="18900" y1="88164" x2="28300" y2="89376"/>
                        <a14:foregroundMark x1="28300" y1="89376" x2="31800" y2="88723"/>
                        <a14:foregroundMark x1="11500" y1="61230" x2="3600" y2="65331"/>
                        <a14:foregroundMark x1="3600" y1="65331" x2="10200" y2="62069"/>
                        <a14:foregroundMark x1="10200" y1="62069" x2="10500" y2="62069"/>
                        <a14:foregroundMark x1="19500" y1="45200" x2="25800" y2="54427"/>
                        <a14:foregroundMark x1="25800" y1="54427" x2="31700" y2="49860"/>
                        <a14:foregroundMark x1="31700" y1="49860" x2="27300" y2="43989"/>
                        <a14:foregroundMark x1="27300" y1="43989" x2="27200" y2="43989"/>
                        <a14:foregroundMark x1="25800" y1="36626" x2="36700" y2="38490"/>
                        <a14:foregroundMark x1="36700" y1="38490" x2="39800" y2="42218"/>
                        <a14:foregroundMark x1="34200" y1="28611" x2="41600" y2="31407"/>
                        <a14:foregroundMark x1="41600" y1="31407" x2="45900" y2="34762"/>
                        <a14:foregroundMark x1="43500" y1="24418" x2="54500" y2="24790"/>
                        <a14:foregroundMark x1="54500" y1="24790" x2="56600" y2="27773"/>
                        <a14:foregroundMark x1="54100" y1="17614" x2="69900" y2="23952"/>
                        <a14:foregroundMark x1="66000" y1="5219" x2="70600" y2="9040"/>
                        <a14:foregroundMark x1="50000" y1="16496" x2="67000" y2="14632"/>
                        <a14:foregroundMark x1="77400" y1="13141" x2="76800" y2="20410"/>
                        <a14:foregroundMark x1="76800" y1="20410" x2="82000" y2="23020"/>
                        <a14:foregroundMark x1="88300" y1="7922" x2="79300" y2="12582"/>
                        <a14:foregroundMark x1="79300" y1="12582" x2="81100" y2="21808"/>
                        <a14:foregroundMark x1="81100" y1="21808" x2="86600" y2="30103"/>
                        <a14:foregroundMark x1="86600" y1="30103" x2="91900" y2="28705"/>
                        <a14:foregroundMark x1="92100" y1="33458" x2="96300" y2="27307"/>
                        <a14:foregroundMark x1="96300" y1="27307" x2="90500" y2="44641"/>
                        <a14:foregroundMark x1="90500" y1="44641" x2="90500" y2="45200"/>
                        <a14:foregroundMark x1="31800" y1="16682" x2="24900" y2="20783"/>
                        <a14:foregroundMark x1="24900" y1="20783" x2="36900" y2="13979"/>
                      </a14:backgroundRemoval>
                    </a14:imgEffect>
                  </a14:imgLayer>
                </a14:imgProps>
              </a:ext>
              <a:ext uri="{28A0092B-C50C-407E-A947-70E740481C1C}">
                <a14:useLocalDpi xmlns:a14="http://schemas.microsoft.com/office/drawing/2010/main" val="0"/>
              </a:ext>
            </a:extLst>
          </a:blip>
          <a:srcRect/>
          <a:stretch>
            <a:fillRect/>
          </a:stretch>
        </p:blipFill>
        <p:spPr bwMode="auto">
          <a:xfrm>
            <a:off x="8839924" y="3864364"/>
            <a:ext cx="1027516" cy="11025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ootball boot icon">
            <a:extLst>
              <a:ext uri="{FF2B5EF4-FFF2-40B4-BE49-F238E27FC236}">
                <a16:creationId xmlns:a16="http://schemas.microsoft.com/office/drawing/2014/main" id="{967E3603-B628-4DF2-84E8-CC25546F5B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4889" r="96889">
                        <a14:foregroundMark x1="4889" y1="35556" x2="8000" y2="36444"/>
                        <a14:foregroundMark x1="92889" y1="50667" x2="96889" y2="58667"/>
                        <a14:foregroundMark x1="91556" y1="53333" x2="41778" y2="48889"/>
                        <a14:foregroundMark x1="41778" y1="48889" x2="64000" y2="56444"/>
                        <a14:foregroundMark x1="39556" y1="54222" x2="15556" y2="53333"/>
                        <a14:foregroundMark x1="15556" y1="53333" x2="34667" y2="444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37973" y="4068334"/>
            <a:ext cx="1604655" cy="1604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F0342B-2F68-4721-BE3A-E805EA401B11}"/>
              </a:ext>
            </a:extLst>
          </p:cNvPr>
          <p:cNvPicPr>
            <a:picLocks noChangeAspect="1"/>
          </p:cNvPicPr>
          <p:nvPr/>
        </p:nvPicPr>
        <p:blipFill>
          <a:blip r:embed="rId9"/>
          <a:stretch>
            <a:fillRect/>
          </a:stretch>
        </p:blipFill>
        <p:spPr>
          <a:xfrm>
            <a:off x="8201647" y="3448"/>
            <a:ext cx="3880490" cy="1663335"/>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12417C6F-4C37-4A2F-A448-8CFDB43A90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660" y="190041"/>
            <a:ext cx="1209675" cy="1209675"/>
          </a:xfrm>
          <a:prstGeom prst="rect">
            <a:avLst/>
          </a:prstGeom>
        </p:spPr>
      </p:pic>
      <p:pic>
        <p:nvPicPr>
          <p:cNvPr id="10" name="Picture 9">
            <a:extLst>
              <a:ext uri="{FF2B5EF4-FFF2-40B4-BE49-F238E27FC236}">
                <a16:creationId xmlns:a16="http://schemas.microsoft.com/office/drawing/2014/main" id="{68C4D18E-E283-47AB-9E35-BCDDBC91BFB4}"/>
              </a:ext>
            </a:extLst>
          </p:cNvPr>
          <p:cNvPicPr>
            <a:picLocks noChangeAspect="1"/>
          </p:cNvPicPr>
          <p:nvPr/>
        </p:nvPicPr>
        <p:blipFill>
          <a:blip r:embed="rId11"/>
          <a:stretch>
            <a:fillRect/>
          </a:stretch>
        </p:blipFill>
        <p:spPr>
          <a:xfrm>
            <a:off x="1645542" y="381912"/>
            <a:ext cx="1449004" cy="825932"/>
          </a:xfrm>
          <a:prstGeom prst="rect">
            <a:avLst/>
          </a:prstGeom>
          <a:effectLst/>
        </p:spPr>
      </p:pic>
      <p:sp>
        <p:nvSpPr>
          <p:cNvPr id="3" name="TextBox 2">
            <a:extLst>
              <a:ext uri="{FF2B5EF4-FFF2-40B4-BE49-F238E27FC236}">
                <a16:creationId xmlns:a16="http://schemas.microsoft.com/office/drawing/2014/main" id="{7E393CD0-E1BC-9141-9FD4-117F2AEFEB5F}"/>
              </a:ext>
            </a:extLst>
          </p:cNvPr>
          <p:cNvSpPr txBox="1"/>
          <p:nvPr/>
        </p:nvSpPr>
        <p:spPr>
          <a:xfrm>
            <a:off x="8540466" y="5009912"/>
            <a:ext cx="3629891" cy="1384995"/>
          </a:xfrm>
          <a:prstGeom prst="rect">
            <a:avLst/>
          </a:prstGeom>
          <a:noFill/>
        </p:spPr>
        <p:txBody>
          <a:bodyPr wrap="square" rtlCol="0">
            <a:spAutoFit/>
          </a:bodyPr>
          <a:lstStyle/>
          <a:p>
            <a:pPr algn="r"/>
            <a:r>
              <a:rPr lang="en-US" sz="2400">
                <a:solidFill>
                  <a:schemeClr val="bg1"/>
                </a:solidFill>
              </a:rPr>
              <a:t>Madeleine Berg, Fidra</a:t>
            </a:r>
            <a:br>
              <a:rPr lang="en-US" sz="2400">
                <a:solidFill>
                  <a:schemeClr val="bg1"/>
                </a:solidFill>
              </a:rPr>
            </a:br>
            <a:endParaRPr lang="en-US" sz="2400">
              <a:solidFill>
                <a:schemeClr val="bg1"/>
              </a:solidFill>
            </a:endParaRPr>
          </a:p>
          <a:p>
            <a:pPr algn="r"/>
            <a:r>
              <a:rPr lang="en-US">
                <a:solidFill>
                  <a:schemeClr val="bg1"/>
                </a:solidFill>
              </a:rPr>
              <a:t>Madeleine.Berg@fidra.org.uk</a:t>
            </a:r>
          </a:p>
          <a:p>
            <a:pPr algn="r"/>
            <a:r>
              <a:rPr lang="en-US">
                <a:solidFill>
                  <a:schemeClr val="bg1"/>
                </a:solidFill>
              </a:rPr>
              <a:t>#teampitchin @fidraTweets</a:t>
            </a:r>
          </a:p>
        </p:txBody>
      </p:sp>
      <p:sp>
        <p:nvSpPr>
          <p:cNvPr id="11" name="Rectangle 10">
            <a:extLst>
              <a:ext uri="{FF2B5EF4-FFF2-40B4-BE49-F238E27FC236}">
                <a16:creationId xmlns:a16="http://schemas.microsoft.com/office/drawing/2014/main" id="{B303B190-042E-B144-9603-1296BA26C6DB}"/>
              </a:ext>
            </a:extLst>
          </p:cNvPr>
          <p:cNvSpPr/>
          <p:nvPr/>
        </p:nvSpPr>
        <p:spPr>
          <a:xfrm>
            <a:off x="4261069" y="5672989"/>
            <a:ext cx="3106941" cy="461665"/>
          </a:xfrm>
          <a:prstGeom prst="rect">
            <a:avLst/>
          </a:prstGeom>
        </p:spPr>
        <p:txBody>
          <a:bodyPr wrap="none">
            <a:spAutoFit/>
          </a:bodyPr>
          <a:lstStyle/>
          <a:p>
            <a:r>
              <a:rPr lang="en-US" sz="2400" b="1">
                <a:solidFill>
                  <a:srgbClr val="3AAF4A"/>
                </a:solidFill>
              </a:rPr>
              <a:t>www.team-pitch.in </a:t>
            </a:r>
            <a:endParaRPr lang="en-GB" sz="2400"/>
          </a:p>
        </p:txBody>
      </p:sp>
    </p:spTree>
    <p:extLst>
      <p:ext uri="{BB962C8B-B14F-4D97-AF65-F5344CB8AC3E}">
        <p14:creationId xmlns:p14="http://schemas.microsoft.com/office/powerpoint/2010/main" val="269347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green field&#10;&#10;Description generated with very high confidence">
            <a:extLst>
              <a:ext uri="{FF2B5EF4-FFF2-40B4-BE49-F238E27FC236}">
                <a16:creationId xmlns:a16="http://schemas.microsoft.com/office/drawing/2014/main" id="{36D59CAC-63A2-4EEC-88DD-B7A054F5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617" y="4567901"/>
            <a:ext cx="2608478"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7FAF294-5305-4EE9-964B-6BCCA1C1E838}"/>
              </a:ext>
            </a:extLst>
          </p:cNvPr>
          <p:cNvPicPr>
            <a:picLocks noChangeAspect="1"/>
          </p:cNvPicPr>
          <p:nvPr/>
        </p:nvPicPr>
        <p:blipFill rotWithShape="1">
          <a:blip r:embed="rId4"/>
          <a:srcRect l="22810" r="14137"/>
          <a:stretch/>
        </p:blipFill>
        <p:spPr>
          <a:xfrm>
            <a:off x="9821589" y="2412314"/>
            <a:ext cx="189419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F5B661DC-D0B2-F845-84D8-76BB5F79EAF3}"/>
              </a:ext>
            </a:extLst>
          </p:cNvPr>
          <p:cNvSpPr>
            <a:spLocks noGrp="1"/>
          </p:cNvSpPr>
          <p:nvPr>
            <p:ph idx="1"/>
          </p:nvPr>
        </p:nvSpPr>
        <p:spPr>
          <a:xfrm>
            <a:off x="648931" y="2424712"/>
            <a:ext cx="4724897" cy="3658689"/>
          </a:xfrm>
        </p:spPr>
        <p:txBody>
          <a:bodyPr>
            <a:normAutofit/>
          </a:bodyPr>
          <a:lstStyle/>
          <a:p>
            <a:r>
              <a:rPr lang="en-US" sz="2400" dirty="0">
                <a:solidFill>
                  <a:schemeClr val="bg1"/>
                </a:solidFill>
              </a:rPr>
              <a:t>How do we work?</a:t>
            </a:r>
          </a:p>
          <a:p>
            <a:pPr lvl="1"/>
            <a:r>
              <a:rPr lang="en-US" sz="2000" dirty="0">
                <a:solidFill>
                  <a:schemeClr val="bg1"/>
                </a:solidFill>
              </a:rPr>
              <a:t>Scientific</a:t>
            </a:r>
          </a:p>
          <a:p>
            <a:pPr lvl="1"/>
            <a:r>
              <a:rPr lang="en-US" sz="2000" dirty="0">
                <a:solidFill>
                  <a:schemeClr val="bg1"/>
                </a:solidFill>
              </a:rPr>
              <a:t>Collaborative</a:t>
            </a:r>
          </a:p>
          <a:p>
            <a:pPr lvl="1"/>
            <a:r>
              <a:rPr lang="en-US" sz="2000" dirty="0">
                <a:solidFill>
                  <a:schemeClr val="bg1"/>
                </a:solidFill>
              </a:rPr>
              <a:t>Targeted</a:t>
            </a:r>
          </a:p>
        </p:txBody>
      </p:sp>
      <p:pic>
        <p:nvPicPr>
          <p:cNvPr id="18" name="Picture 17">
            <a:extLst>
              <a:ext uri="{FF2B5EF4-FFF2-40B4-BE49-F238E27FC236}">
                <a16:creationId xmlns:a16="http://schemas.microsoft.com/office/drawing/2014/main" id="{EEC4F36D-04BA-47A1-91B2-B73EEA1BB35F}"/>
              </a:ext>
            </a:extLst>
          </p:cNvPr>
          <p:cNvPicPr>
            <a:picLocks noChangeAspect="1"/>
          </p:cNvPicPr>
          <p:nvPr/>
        </p:nvPicPr>
        <p:blipFill>
          <a:blip r:embed="rId5"/>
          <a:stretch>
            <a:fillRect/>
          </a:stretch>
        </p:blipFill>
        <p:spPr>
          <a:xfrm>
            <a:off x="10050108" y="1132665"/>
            <a:ext cx="1894264" cy="1890092"/>
          </a:xfrm>
          <a:prstGeom prst="rect">
            <a:avLst/>
          </a:prstGeom>
        </p:spPr>
      </p:pic>
      <p:sp>
        <p:nvSpPr>
          <p:cNvPr id="4" name="TextBox 3">
            <a:extLst>
              <a:ext uri="{FF2B5EF4-FFF2-40B4-BE49-F238E27FC236}">
                <a16:creationId xmlns:a16="http://schemas.microsoft.com/office/drawing/2014/main" id="{8E0361F9-2D5C-40F2-895C-0D10663C5FA1}"/>
              </a:ext>
            </a:extLst>
          </p:cNvPr>
          <p:cNvSpPr txBox="1"/>
          <p:nvPr/>
        </p:nvSpPr>
        <p:spPr>
          <a:xfrm>
            <a:off x="1" y="0"/>
            <a:ext cx="18456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entury Gothic" panose="020B0502020202020204"/>
                <a:ea typeface="+mn-ea"/>
                <a:cs typeface="+mn-cs"/>
              </a:rPr>
              <a:t>© Scott Currie</a:t>
            </a:r>
          </a:p>
        </p:txBody>
      </p:sp>
      <p:pic>
        <p:nvPicPr>
          <p:cNvPr id="4098" name="Picture 2" descr="Image result for salmon farming scotland">
            <a:extLst>
              <a:ext uri="{FF2B5EF4-FFF2-40B4-BE49-F238E27FC236}">
                <a16:creationId xmlns:a16="http://schemas.microsoft.com/office/drawing/2014/main" id="{87B3A419-FC37-4340-B35A-A7E87F1C73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72" t="20401" r="24764" b="9176"/>
          <a:stretch/>
        </p:blipFill>
        <p:spPr bwMode="auto">
          <a:xfrm>
            <a:off x="7484013" y="2412314"/>
            <a:ext cx="190920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7A699A86-EE84-47B7-B1F5-D0AC2D6F1846}"/>
              </a:ext>
            </a:extLst>
          </p:cNvPr>
          <p:cNvPicPr>
            <a:picLocks noChangeAspect="1"/>
          </p:cNvPicPr>
          <p:nvPr/>
        </p:nvPicPr>
        <p:blipFill rotWithShape="1">
          <a:blip r:embed="rId7"/>
          <a:srcRect l="16901" t="26927" r="17381" b="28229"/>
          <a:stretch/>
        </p:blipFill>
        <p:spPr>
          <a:xfrm>
            <a:off x="7521610" y="1451899"/>
            <a:ext cx="2156198" cy="1040583"/>
          </a:xfrm>
          <a:prstGeom prst="rect">
            <a:avLst/>
          </a:prstGeom>
          <a:solidFill>
            <a:srgbClr val="FFFFFF">
              <a:shade val="85000"/>
            </a:srgbClr>
          </a:solidFill>
          <a:ln w="190500" cap="rnd">
            <a:noFill/>
          </a:ln>
          <a:effectLst/>
          <a:scene3d>
            <a:camera prst="orthographicFront"/>
            <a:lightRig rig="twoPt" dir="t">
              <a:rot lat="0" lon="0" rev="7800000"/>
            </a:lightRig>
          </a:scene3d>
          <a:sp3d contourW="6350">
            <a:bevelT w="50800" h="16510"/>
            <a:contourClr>
              <a:srgbClr val="C0C0C0"/>
            </a:contourClr>
          </a:sp3d>
        </p:spPr>
      </p:pic>
      <p:pic>
        <p:nvPicPr>
          <p:cNvPr id="4100" name="Picture 4" descr="Image result for cotton buds beaches">
            <a:extLst>
              <a:ext uri="{FF2B5EF4-FFF2-40B4-BE49-F238E27FC236}">
                <a16:creationId xmlns:a16="http://schemas.microsoft.com/office/drawing/2014/main" id="{524543C2-3A63-4CD8-A7C7-7A7B718273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4907"/>
          <a:stretch/>
        </p:blipFill>
        <p:spPr bwMode="auto">
          <a:xfrm>
            <a:off x="5275007" y="2412314"/>
            <a:ext cx="180223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AB46BACD-A678-4883-9792-DA69AE43645F}"/>
              </a:ext>
            </a:extLst>
          </p:cNvPr>
          <p:cNvPicPr>
            <a:picLocks noChangeAspect="1"/>
          </p:cNvPicPr>
          <p:nvPr/>
        </p:nvPicPr>
        <p:blipFill>
          <a:blip r:embed="rId9"/>
          <a:stretch>
            <a:fillRect/>
          </a:stretch>
        </p:blipFill>
        <p:spPr>
          <a:xfrm>
            <a:off x="5582331" y="1132665"/>
            <a:ext cx="1636238" cy="1636238"/>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ABAFA32D-6FA8-4679-94F5-00FDF45A10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930" y="368680"/>
            <a:ext cx="1537828" cy="1537828"/>
          </a:xfrm>
          <a:prstGeom prst="rect">
            <a:avLst/>
          </a:prstGeom>
        </p:spPr>
      </p:pic>
      <p:pic>
        <p:nvPicPr>
          <p:cNvPr id="20" name="Picture 2" descr="https://northeurope1-mediap.svc.ms/transform/thumbnail?provider=spo&amp;inputFormat=png&amp;cs=fFNQTw&amp;docid=https%3A%2F%2Ffidrascotland.sharepoint.com%3A443%2F_api%2Fv2.0%2Fdrives%2Fb!brLnpCgFdEeTPoU39GV_qXU57xgvvsNMp-eEF8ra6casHMIW7F-bQ6ZDhVTYpEj4%2Fitems%2F01LVUIXPIF24K47F4FHVAKACVF3VB5GHR5%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yOTkyMDI5IiwiZXhwIjoiMTU1MzAxMzYyOSIsImVuZHBvaW50dXJsIjoiRzAzK21UUW1OaVVOaFdRbVRJNFNZcFJKRmVDbVo2SUdybkhOQ25hTGRTYz0iLCJlbmRwb2ludHVybExlbmd0aCI6IjEyMCIsImlzbG9vcGJhY2siOiJUcnVlIiwiY2lkIjoiTm1FM1ltTmhPV1V0TVRBeU55MDRNREF3TFRVd01qWXRORGxtWTJFd09ETTNNbVF4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SGlFSVpmaUVWT1NCOFZJNkRJL0o0TTU2ZSs2NE5LVGVMODd2VFlyRkVxST0&amp;encodeFailures=1&amp;width=1920&amp;height=823&amp;srcWidth=4134&amp;srcHeight=1772">
            <a:extLst>
              <a:ext uri="{FF2B5EF4-FFF2-40B4-BE49-F238E27FC236}">
                <a16:creationId xmlns:a16="http://schemas.microsoft.com/office/drawing/2014/main" id="{DCBD221C-9AB7-468C-8949-E4F5C25D9A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2620" y="4831815"/>
            <a:ext cx="2549239" cy="1092721"/>
          </a:xfrm>
          <a:prstGeom prst="rect">
            <a:avLst/>
          </a:prstGeom>
          <a:solidFill>
            <a:schemeClr val="tx1"/>
          </a:solidFill>
        </p:spPr>
      </p:pic>
      <p:pic>
        <p:nvPicPr>
          <p:cNvPr id="24" name="Picture 23">
            <a:extLst>
              <a:ext uri="{FF2B5EF4-FFF2-40B4-BE49-F238E27FC236}">
                <a16:creationId xmlns:a16="http://schemas.microsoft.com/office/drawing/2014/main" id="{67DC1401-52B7-4D15-B6C8-4CE815DD1C48}"/>
              </a:ext>
            </a:extLst>
          </p:cNvPr>
          <p:cNvPicPr>
            <a:picLocks noChangeAspect="1"/>
          </p:cNvPicPr>
          <p:nvPr/>
        </p:nvPicPr>
        <p:blipFill>
          <a:blip r:embed="rId12"/>
          <a:stretch>
            <a:fillRect/>
          </a:stretch>
        </p:blipFill>
        <p:spPr>
          <a:xfrm>
            <a:off x="9677808" y="5484015"/>
            <a:ext cx="1410032" cy="803718"/>
          </a:xfrm>
          <a:prstGeom prst="rect">
            <a:avLst/>
          </a:prstGeom>
          <a:effectLst/>
        </p:spPr>
      </p:pic>
      <p:sp>
        <p:nvSpPr>
          <p:cNvPr id="2" name="TextBox 1">
            <a:extLst>
              <a:ext uri="{FF2B5EF4-FFF2-40B4-BE49-F238E27FC236}">
                <a16:creationId xmlns:a16="http://schemas.microsoft.com/office/drawing/2014/main" id="{397C82D6-C5A4-4981-8EC4-7C3E6A611B79}"/>
              </a:ext>
            </a:extLst>
          </p:cNvPr>
          <p:cNvSpPr txBox="1"/>
          <p:nvPr/>
        </p:nvSpPr>
        <p:spPr>
          <a:xfrm>
            <a:off x="1723952" y="4944436"/>
            <a:ext cx="3001055" cy="461665"/>
          </a:xfrm>
          <a:prstGeom prst="rect">
            <a:avLst/>
          </a:prstGeom>
          <a:noFill/>
        </p:spPr>
        <p:txBody>
          <a:bodyPr wrap="square" rtlCol="0">
            <a:spAutoFit/>
          </a:bodyPr>
          <a:lstStyle/>
          <a:p>
            <a:r>
              <a:rPr lang="en-GB" sz="2400" b="1" dirty="0">
                <a:solidFill>
                  <a:schemeClr val="bg1"/>
                </a:solidFill>
              </a:rPr>
              <a:t>www.Fidra.org.uk</a:t>
            </a:r>
          </a:p>
        </p:txBody>
      </p:sp>
    </p:spTree>
    <p:extLst>
      <p:ext uri="{BB962C8B-B14F-4D97-AF65-F5344CB8AC3E}">
        <p14:creationId xmlns:p14="http://schemas.microsoft.com/office/powerpoint/2010/main" val="2371539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B5557C8E-D511-497C-82BF-995B62F4B3D0}"/>
              </a:ext>
            </a:extLst>
          </p:cNvPr>
          <p:cNvSpPr>
            <a:spLocks noGrp="1"/>
          </p:cNvSpPr>
          <p:nvPr>
            <p:ph idx="1"/>
          </p:nvPr>
        </p:nvSpPr>
        <p:spPr>
          <a:xfrm>
            <a:off x="408550" y="3146525"/>
            <a:ext cx="3351062" cy="1922702"/>
          </a:xfrm>
        </p:spPr>
        <p:txBody>
          <a:bodyPr>
            <a:normAutofit/>
          </a:bodyPr>
          <a:lstStyle/>
          <a:p>
            <a:r>
              <a:rPr lang="en-US"/>
              <a:t>Break up, not down</a:t>
            </a:r>
          </a:p>
          <a:p>
            <a:r>
              <a:rPr lang="en-US"/>
              <a:t>Ingestion by animals</a:t>
            </a:r>
          </a:p>
          <a:p>
            <a:r>
              <a:rPr lang="en-US"/>
              <a:t>Associated chemicals</a:t>
            </a:r>
          </a:p>
          <a:p>
            <a:r>
              <a:rPr lang="en-US">
                <a:sym typeface="Wingdings" panose="05000000000000000000" pitchFamily="2" charset="2"/>
              </a:rPr>
              <a:t> </a:t>
            </a:r>
            <a:r>
              <a:rPr lang="en-US"/>
              <a:t>Human Health</a:t>
            </a:r>
          </a:p>
        </p:txBody>
      </p:sp>
      <p:sp>
        <p:nvSpPr>
          <p:cNvPr id="6" name="TextBox 5">
            <a:extLst>
              <a:ext uri="{FF2B5EF4-FFF2-40B4-BE49-F238E27FC236}">
                <a16:creationId xmlns:a16="http://schemas.microsoft.com/office/drawing/2014/main" id="{A45B135A-92D7-4AFD-A994-EE679253E5CF}"/>
              </a:ext>
            </a:extLst>
          </p:cNvPr>
          <p:cNvSpPr txBox="1"/>
          <p:nvPr/>
        </p:nvSpPr>
        <p:spPr>
          <a:xfrm>
            <a:off x="334063" y="1721058"/>
            <a:ext cx="4674148" cy="923330"/>
          </a:xfrm>
          <a:prstGeom prst="rect">
            <a:avLst/>
          </a:prstGeom>
          <a:solidFill>
            <a:schemeClr val="accent1">
              <a:lumMod val="20000"/>
              <a:lumOff val="8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a:solidFill>
                  <a:schemeClr val="bg1"/>
                </a:solidFill>
              </a:rPr>
              <a:t>Definition: </a:t>
            </a:r>
          </a:p>
          <a:p>
            <a:pPr marL="285750" indent="-285750">
              <a:buFont typeface="Arial" panose="020B0604020202020204" pitchFamily="34" charset="0"/>
              <a:buChar char="•"/>
            </a:pPr>
            <a:r>
              <a:rPr lang="en-GB" b="1">
                <a:solidFill>
                  <a:schemeClr val="bg1"/>
                </a:solidFill>
              </a:rPr>
              <a:t>Synthetic Polymer (plastic or rubber) </a:t>
            </a:r>
          </a:p>
          <a:p>
            <a:pPr marL="285750" indent="-285750">
              <a:buFont typeface="Arial" panose="020B0604020202020204" pitchFamily="34" charset="0"/>
              <a:buChar char="•"/>
            </a:pPr>
            <a:r>
              <a:rPr lang="en-GB" b="1">
                <a:solidFill>
                  <a:schemeClr val="bg1"/>
                </a:solidFill>
              </a:rPr>
              <a:t>&lt;5mm in diameter</a:t>
            </a:r>
          </a:p>
        </p:txBody>
      </p:sp>
      <p:pic>
        <p:nvPicPr>
          <p:cNvPr id="2050" name="Picture 2" descr="riseaboveplastic">
            <a:extLst>
              <a:ext uri="{FF2B5EF4-FFF2-40B4-BE49-F238E27FC236}">
                <a16:creationId xmlns:a16="http://schemas.microsoft.com/office/drawing/2014/main" id="{BA8D9A2C-A8B5-4BC1-A2F6-719ED65CD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844"/>
          <a:stretch/>
        </p:blipFill>
        <p:spPr bwMode="auto">
          <a:xfrm>
            <a:off x="9901084" y="4373733"/>
            <a:ext cx="2108353" cy="19333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E2B2C0-3D05-40A6-9781-6FE9D9B75A9E}"/>
              </a:ext>
            </a:extLst>
          </p:cNvPr>
          <p:cNvSpPr txBox="1"/>
          <p:nvPr/>
        </p:nvSpPr>
        <p:spPr>
          <a:xfrm>
            <a:off x="9936597" y="6124434"/>
            <a:ext cx="2502033" cy="261610"/>
          </a:xfrm>
          <a:prstGeom prst="rect">
            <a:avLst/>
          </a:prstGeom>
          <a:noFill/>
        </p:spPr>
        <p:txBody>
          <a:bodyPr wrap="square" rtlCol="0">
            <a:spAutoFit/>
          </a:bodyPr>
          <a:lstStyle/>
          <a:p>
            <a:r>
              <a:rPr lang="en-GB" sz="1050">
                <a:solidFill>
                  <a:schemeClr val="bg1"/>
                </a:solidFill>
              </a:rPr>
              <a:t>© Surfrider Foundation</a:t>
            </a:r>
          </a:p>
        </p:txBody>
      </p:sp>
      <p:pic>
        <p:nvPicPr>
          <p:cNvPr id="2054" name="Picture 6" descr="Image result for fulmar plastic">
            <a:extLst>
              <a:ext uri="{FF2B5EF4-FFF2-40B4-BE49-F238E27FC236}">
                <a16:creationId xmlns:a16="http://schemas.microsoft.com/office/drawing/2014/main" id="{8F47F842-6DA2-4501-BF26-642D8B078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873" y="3418365"/>
            <a:ext cx="3608094" cy="27060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ulmar plastic">
            <a:extLst>
              <a:ext uri="{FF2B5EF4-FFF2-40B4-BE49-F238E27FC236}">
                <a16:creationId xmlns:a16="http://schemas.microsoft.com/office/drawing/2014/main" id="{8AE1413B-3A64-45BA-BDBB-1C0DBABF344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941" b="90000" l="9900" r="89975">
                        <a14:foregroundMark x1="79637" y1="9510" x2="79637" y2="9510"/>
                        <a14:foregroundMark x1="81015" y1="7941" x2="81015" y2="7941"/>
                        <a14:foregroundMark x1="10840" y1="84804" x2="10840" y2="84804"/>
                        <a14:foregroundMark x1="53258" y1="33039" x2="53258" y2="33039"/>
                        <a14:foregroundMark x1="54261" y1="31176" x2="54261" y2="31176"/>
                        <a14:foregroundMark x1="57080" y1="28627" x2="57080" y2="28627"/>
                        <a14:foregroundMark x1="59336" y1="27353" x2="59336" y2="27353"/>
                        <a14:foregroundMark x1="60777" y1="26078" x2="60777" y2="26078"/>
                        <a14:foregroundMark x1="63596" y1="25098" x2="63596" y2="25098"/>
                        <a14:foregroundMark x1="65226" y1="23529" x2="65226" y2="23529"/>
                        <a14:foregroundMark x1="65414" y1="23529" x2="65414" y2="23529"/>
                        <a14:foregroundMark x1="35777" y1="50490" x2="35777" y2="50490"/>
                        <a14:foregroundMark x1="37218" y1="49902" x2="37218" y2="49902"/>
                        <a14:foregroundMark x1="38033" y1="48627" x2="38033" y2="48627"/>
                        <a14:foregroundMark x1="30702" y1="60000" x2="31955" y2="57843"/>
                        <a14:foregroundMark x1="34148" y1="53627" x2="34586" y2="53039"/>
                        <a14:foregroundMark x1="33584" y1="54020" x2="33772" y2="53039"/>
                        <a14:foregroundMark x1="24624" y1="67353" x2="27506" y2="65686"/>
                      </a14:backgroundRemoval>
                    </a14:imgEffect>
                  </a14:imgLayer>
                </a14:imgProps>
              </a:ext>
              <a:ext uri="{28A0092B-C50C-407E-A947-70E740481C1C}">
                <a14:useLocalDpi xmlns:a14="http://schemas.microsoft.com/office/drawing/2010/main" val="0"/>
              </a:ext>
            </a:extLst>
          </a:blip>
          <a:srcRect/>
          <a:stretch>
            <a:fillRect/>
          </a:stretch>
        </p:blipFill>
        <p:spPr bwMode="auto">
          <a:xfrm>
            <a:off x="3477189" y="2502616"/>
            <a:ext cx="3123445" cy="19960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468DD1C-4833-48AF-8743-EC3CF86BD125}"/>
              </a:ext>
            </a:extLst>
          </p:cNvPr>
          <p:cNvGrpSpPr/>
          <p:nvPr/>
        </p:nvGrpSpPr>
        <p:grpSpPr>
          <a:xfrm>
            <a:off x="8000990" y="1478773"/>
            <a:ext cx="3344361" cy="3041654"/>
            <a:chOff x="1251494" y="6566519"/>
            <a:chExt cx="4269958" cy="4109287"/>
          </a:xfrm>
        </p:grpSpPr>
        <p:sp>
          <p:nvSpPr>
            <p:cNvPr id="25" name="Star: 8 Points 24">
              <a:extLst>
                <a:ext uri="{FF2B5EF4-FFF2-40B4-BE49-F238E27FC236}">
                  <a16:creationId xmlns:a16="http://schemas.microsoft.com/office/drawing/2014/main" id="{075743E2-19C6-4209-A4BB-10D4903FB8D8}"/>
                </a:ext>
              </a:extLst>
            </p:cNvPr>
            <p:cNvSpPr/>
            <p:nvPr/>
          </p:nvSpPr>
          <p:spPr>
            <a:xfrm>
              <a:off x="1305531" y="7277165"/>
              <a:ext cx="3165231" cy="3398641"/>
            </a:xfrm>
            <a:prstGeom prst="star8">
              <a:avLst/>
            </a:prstGeom>
            <a:solidFill>
              <a:schemeClr val="accent1">
                <a:lumMod val="20000"/>
                <a:lumOff val="80000"/>
              </a:schemeClr>
            </a:solidFill>
            <a:ln w="2540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26" name="Arrow: Striped Right 25">
              <a:extLst>
                <a:ext uri="{FF2B5EF4-FFF2-40B4-BE49-F238E27FC236}">
                  <a16:creationId xmlns:a16="http://schemas.microsoft.com/office/drawing/2014/main" id="{16022856-BDBA-4570-9BCA-ACED533201A8}"/>
                </a:ext>
              </a:extLst>
            </p:cNvPr>
            <p:cNvSpPr/>
            <p:nvPr/>
          </p:nvSpPr>
          <p:spPr>
            <a:xfrm rot="2700000">
              <a:off x="1284759" y="8394062"/>
              <a:ext cx="315884" cy="382414"/>
            </a:xfrm>
            <a:prstGeom prst="striped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7" name="Arrow: Striped Right 26">
              <a:extLst>
                <a:ext uri="{FF2B5EF4-FFF2-40B4-BE49-F238E27FC236}">
                  <a16:creationId xmlns:a16="http://schemas.microsoft.com/office/drawing/2014/main" id="{AD99F39C-8B45-46EA-B331-54D49033F568}"/>
                </a:ext>
              </a:extLst>
            </p:cNvPr>
            <p:cNvSpPr/>
            <p:nvPr/>
          </p:nvSpPr>
          <p:spPr>
            <a:xfrm rot="16200000">
              <a:off x="1957544" y="10177759"/>
              <a:ext cx="315884" cy="382414"/>
            </a:xfrm>
            <a:prstGeom prst="striped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8" name="Arrow: Striped Right 27">
              <a:extLst>
                <a:ext uri="{FF2B5EF4-FFF2-40B4-BE49-F238E27FC236}">
                  <a16:creationId xmlns:a16="http://schemas.microsoft.com/office/drawing/2014/main" id="{2A0D4F5B-D3F8-43A6-A67B-C01615C0669F}"/>
                </a:ext>
              </a:extLst>
            </p:cNvPr>
            <p:cNvSpPr/>
            <p:nvPr/>
          </p:nvSpPr>
          <p:spPr>
            <a:xfrm rot="13500000">
              <a:off x="4199096" y="9204998"/>
              <a:ext cx="315884" cy="382414"/>
            </a:xfrm>
            <a:prstGeom prst="striped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9" name="Arrow: Striped Right 28">
              <a:extLst>
                <a:ext uri="{FF2B5EF4-FFF2-40B4-BE49-F238E27FC236}">
                  <a16:creationId xmlns:a16="http://schemas.microsoft.com/office/drawing/2014/main" id="{44012EBF-D27E-47E2-92DC-C94ECBE87F27}"/>
                </a:ext>
              </a:extLst>
            </p:cNvPr>
            <p:cNvSpPr/>
            <p:nvPr/>
          </p:nvSpPr>
          <p:spPr>
            <a:xfrm rot="8100000">
              <a:off x="3136286" y="7259622"/>
              <a:ext cx="315884" cy="382414"/>
            </a:xfrm>
            <a:prstGeom prst="striped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0" name="TextBox 29">
              <a:extLst>
                <a:ext uri="{FF2B5EF4-FFF2-40B4-BE49-F238E27FC236}">
                  <a16:creationId xmlns:a16="http://schemas.microsoft.com/office/drawing/2014/main" id="{C36A64F3-2670-43B5-955A-CDEB2574A6E4}"/>
                </a:ext>
              </a:extLst>
            </p:cNvPr>
            <p:cNvSpPr txBox="1"/>
            <p:nvPr/>
          </p:nvSpPr>
          <p:spPr>
            <a:xfrm>
              <a:off x="2201576" y="8360684"/>
              <a:ext cx="1363287" cy="415808"/>
            </a:xfrm>
            <a:prstGeom prst="rect">
              <a:avLst/>
            </a:prstGeom>
            <a:noFill/>
          </p:spPr>
          <p:txBody>
            <a:bodyPr wrap="square" rtlCol="0">
              <a:spAutoFit/>
            </a:bodyPr>
            <a:lstStyle/>
            <a:p>
              <a:pPr algn="ctr"/>
              <a:r>
                <a:rPr lang="en-GB" sz="1400">
                  <a:solidFill>
                    <a:schemeClr val="accent3"/>
                  </a:solidFill>
                </a:rPr>
                <a:t>ADDITIVES</a:t>
              </a:r>
              <a:endParaRPr lang="en-GB">
                <a:solidFill>
                  <a:schemeClr val="accent3"/>
                </a:solidFill>
              </a:endParaRPr>
            </a:p>
          </p:txBody>
        </p:sp>
        <p:sp>
          <p:nvSpPr>
            <p:cNvPr id="31" name="TextBox 30">
              <a:extLst>
                <a:ext uri="{FF2B5EF4-FFF2-40B4-BE49-F238E27FC236}">
                  <a16:creationId xmlns:a16="http://schemas.microsoft.com/office/drawing/2014/main" id="{4C49F529-5498-4835-B328-FEC9C9DCE651}"/>
                </a:ext>
              </a:extLst>
            </p:cNvPr>
            <p:cNvSpPr txBox="1"/>
            <p:nvPr/>
          </p:nvSpPr>
          <p:spPr>
            <a:xfrm>
              <a:off x="2043633" y="9069819"/>
              <a:ext cx="1679174" cy="706872"/>
            </a:xfrm>
            <a:prstGeom prst="rect">
              <a:avLst/>
            </a:prstGeom>
            <a:noFill/>
          </p:spPr>
          <p:txBody>
            <a:bodyPr wrap="square" rtlCol="0">
              <a:spAutoFit/>
            </a:bodyPr>
            <a:lstStyle/>
            <a:p>
              <a:pPr algn="ctr"/>
              <a:r>
                <a:rPr lang="en-GB" sz="1400">
                  <a:solidFill>
                    <a:schemeClr val="bg2"/>
                  </a:solidFill>
                </a:rPr>
                <a:t>REMNANT</a:t>
              </a:r>
            </a:p>
            <a:p>
              <a:pPr algn="ctr"/>
              <a:r>
                <a:rPr lang="en-GB" sz="1400">
                  <a:solidFill>
                    <a:schemeClr val="bg2"/>
                  </a:solidFill>
                </a:rPr>
                <a:t>MONOMERS</a:t>
              </a:r>
            </a:p>
          </p:txBody>
        </p:sp>
        <p:sp>
          <p:nvSpPr>
            <p:cNvPr id="32" name="TextBox 31">
              <a:extLst>
                <a:ext uri="{FF2B5EF4-FFF2-40B4-BE49-F238E27FC236}">
                  <a16:creationId xmlns:a16="http://schemas.microsoft.com/office/drawing/2014/main" id="{7A48781F-D0AB-4E15-A947-C96F6F1D1843}"/>
                </a:ext>
              </a:extLst>
            </p:cNvPr>
            <p:cNvSpPr txBox="1"/>
            <p:nvPr/>
          </p:nvSpPr>
          <p:spPr>
            <a:xfrm>
              <a:off x="3492390" y="6566519"/>
              <a:ext cx="2029062" cy="997938"/>
            </a:xfrm>
            <a:prstGeom prst="rect">
              <a:avLst/>
            </a:prstGeom>
            <a:noFill/>
          </p:spPr>
          <p:txBody>
            <a:bodyPr wrap="square" rtlCol="0">
              <a:spAutoFit/>
            </a:bodyPr>
            <a:lstStyle/>
            <a:p>
              <a:r>
                <a:rPr lang="en-GB" sz="1400">
                  <a:solidFill>
                    <a:schemeClr val="accent1"/>
                  </a:solidFill>
                </a:rPr>
                <a:t>Pollutants in the environment (POPs)</a:t>
              </a:r>
            </a:p>
          </p:txBody>
        </p:sp>
      </p:grpSp>
      <p:pic>
        <p:nvPicPr>
          <p:cNvPr id="19" name="Picture 18">
            <a:extLst>
              <a:ext uri="{FF2B5EF4-FFF2-40B4-BE49-F238E27FC236}">
                <a16:creationId xmlns:a16="http://schemas.microsoft.com/office/drawing/2014/main" id="{A38318D8-0A7F-4C64-8C10-A18902C99263}"/>
              </a:ext>
            </a:extLst>
          </p:cNvPr>
          <p:cNvPicPr>
            <a:picLocks noChangeAspect="1"/>
          </p:cNvPicPr>
          <p:nvPr/>
        </p:nvPicPr>
        <p:blipFill>
          <a:blip r:embed="rId7"/>
          <a:stretch>
            <a:fillRect/>
          </a:stretch>
        </p:blipFill>
        <p:spPr>
          <a:xfrm>
            <a:off x="99241" y="5930283"/>
            <a:ext cx="851567" cy="822798"/>
          </a:xfrm>
          <a:prstGeom prst="rect">
            <a:avLst/>
          </a:prstGeom>
        </p:spPr>
      </p:pic>
      <p:grpSp>
        <p:nvGrpSpPr>
          <p:cNvPr id="20" name="Group 19">
            <a:extLst>
              <a:ext uri="{FF2B5EF4-FFF2-40B4-BE49-F238E27FC236}">
                <a16:creationId xmlns:a16="http://schemas.microsoft.com/office/drawing/2014/main" id="{65FDEE0A-F642-453C-B967-609B5DCE12FB}"/>
              </a:ext>
            </a:extLst>
          </p:cNvPr>
          <p:cNvGrpSpPr/>
          <p:nvPr/>
        </p:nvGrpSpPr>
        <p:grpSpPr>
          <a:xfrm>
            <a:off x="219001" y="240968"/>
            <a:ext cx="6524699" cy="822960"/>
            <a:chOff x="0" y="0"/>
            <a:chExt cx="5741039" cy="822960"/>
          </a:xfrm>
        </p:grpSpPr>
        <p:sp>
          <p:nvSpPr>
            <p:cNvPr id="21" name="Rectangle: Rounded Corners 20">
              <a:extLst>
                <a:ext uri="{FF2B5EF4-FFF2-40B4-BE49-F238E27FC236}">
                  <a16:creationId xmlns:a16="http://schemas.microsoft.com/office/drawing/2014/main" id="{EBDDCB65-2AE9-47E7-AC1E-133517F8D204}"/>
                </a:ext>
              </a:extLst>
            </p:cNvPr>
            <p:cNvSpPr/>
            <p:nvPr/>
          </p:nvSpPr>
          <p:spPr>
            <a:xfrm>
              <a:off x="0" y="0"/>
              <a:ext cx="5741039" cy="822960"/>
            </a:xfrm>
            <a:prstGeom prst="roundRect">
              <a:avLst>
                <a:gd name="adj" fmla="val 10000"/>
              </a:avLst>
            </a:prstGeom>
            <a:ln>
              <a:solidFill>
                <a:srgbClr val="3AAF4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id="{C2D3DCBE-4782-4E6E-8865-7C7E01BBA601}"/>
                </a:ext>
              </a:extLst>
            </p:cNvPr>
            <p:cNvSpPr txBox="1"/>
            <p:nvPr/>
          </p:nvSpPr>
          <p:spPr>
            <a:xfrm>
              <a:off x="24104" y="24104"/>
              <a:ext cx="5289505" cy="774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r>
                <a:rPr lang="en-GB" sz="2400">
                  <a:solidFill>
                    <a:schemeClr val="bg1"/>
                  </a:solidFill>
                </a:rPr>
                <a:t>Why are microplastics a problem?</a:t>
              </a:r>
              <a:endParaRPr lang="en-US" sz="2400">
                <a:solidFill>
                  <a:schemeClr val="bg1"/>
                </a:solidFill>
              </a:endParaRPr>
            </a:p>
          </p:txBody>
        </p:sp>
      </p:grpSp>
    </p:spTree>
    <p:extLst>
      <p:ext uri="{BB962C8B-B14F-4D97-AF65-F5344CB8AC3E}">
        <p14:creationId xmlns:p14="http://schemas.microsoft.com/office/powerpoint/2010/main" val="350219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4D00BC-4FE5-4FFB-BE44-7F60B0F073DC}"/>
              </a:ext>
            </a:extLst>
          </p:cNvPr>
          <p:cNvPicPr>
            <a:picLocks noChangeAspect="1"/>
          </p:cNvPicPr>
          <p:nvPr/>
        </p:nvPicPr>
        <p:blipFill>
          <a:blip r:embed="rId3"/>
          <a:stretch>
            <a:fillRect/>
          </a:stretch>
        </p:blipFill>
        <p:spPr>
          <a:xfrm>
            <a:off x="724242" y="1121583"/>
            <a:ext cx="5143776" cy="2935509"/>
          </a:xfrm>
          <a:prstGeom prst="rect">
            <a:avLst/>
          </a:prstGeom>
          <a:solidFill>
            <a:schemeClr val="tx1"/>
          </a:solidFill>
        </p:spPr>
      </p:pic>
      <p:pic>
        <p:nvPicPr>
          <p:cNvPr id="10" name="Picture 9">
            <a:extLst>
              <a:ext uri="{FF2B5EF4-FFF2-40B4-BE49-F238E27FC236}">
                <a16:creationId xmlns:a16="http://schemas.microsoft.com/office/drawing/2014/main" id="{AC05F4A3-FFAB-42F6-A602-878AE7399159}"/>
              </a:ext>
            </a:extLst>
          </p:cNvPr>
          <p:cNvPicPr>
            <a:picLocks noChangeAspect="1"/>
          </p:cNvPicPr>
          <p:nvPr/>
        </p:nvPicPr>
        <p:blipFill>
          <a:blip r:embed="rId4"/>
          <a:stretch>
            <a:fillRect/>
          </a:stretch>
        </p:blipFill>
        <p:spPr>
          <a:xfrm>
            <a:off x="7115175" y="1212895"/>
            <a:ext cx="1860058" cy="1708217"/>
          </a:xfrm>
          <a:prstGeom prst="rect">
            <a:avLst/>
          </a:prstGeom>
        </p:spPr>
      </p:pic>
      <p:pic>
        <p:nvPicPr>
          <p:cNvPr id="12" name="Picture 11">
            <a:extLst>
              <a:ext uri="{FF2B5EF4-FFF2-40B4-BE49-F238E27FC236}">
                <a16:creationId xmlns:a16="http://schemas.microsoft.com/office/drawing/2014/main" id="{5DE4A3F6-2B07-4BF5-8927-E939EC49A5DC}"/>
              </a:ext>
            </a:extLst>
          </p:cNvPr>
          <p:cNvPicPr>
            <a:picLocks noChangeAspect="1"/>
          </p:cNvPicPr>
          <p:nvPr/>
        </p:nvPicPr>
        <p:blipFill>
          <a:blip r:embed="rId5"/>
          <a:stretch>
            <a:fillRect/>
          </a:stretch>
        </p:blipFill>
        <p:spPr>
          <a:xfrm>
            <a:off x="7014900" y="4123554"/>
            <a:ext cx="1994583" cy="1259400"/>
          </a:xfrm>
          <a:prstGeom prst="rect">
            <a:avLst/>
          </a:prstGeom>
        </p:spPr>
      </p:pic>
      <p:pic>
        <p:nvPicPr>
          <p:cNvPr id="13" name="Picture 12">
            <a:extLst>
              <a:ext uri="{FF2B5EF4-FFF2-40B4-BE49-F238E27FC236}">
                <a16:creationId xmlns:a16="http://schemas.microsoft.com/office/drawing/2014/main" id="{85C46651-0D9B-402D-B2E6-A9ECDB08464A}"/>
              </a:ext>
            </a:extLst>
          </p:cNvPr>
          <p:cNvPicPr>
            <a:picLocks noChangeAspect="1"/>
          </p:cNvPicPr>
          <p:nvPr/>
        </p:nvPicPr>
        <p:blipFill>
          <a:blip r:embed="rId6"/>
          <a:stretch>
            <a:fillRect/>
          </a:stretch>
        </p:blipFill>
        <p:spPr>
          <a:xfrm>
            <a:off x="9526576" y="4123554"/>
            <a:ext cx="1847946" cy="1295686"/>
          </a:xfrm>
          <a:prstGeom prst="rect">
            <a:avLst/>
          </a:prstGeom>
        </p:spPr>
      </p:pic>
      <p:sp>
        <p:nvSpPr>
          <p:cNvPr id="14" name="TextBox 13">
            <a:extLst>
              <a:ext uri="{FF2B5EF4-FFF2-40B4-BE49-F238E27FC236}">
                <a16:creationId xmlns:a16="http://schemas.microsoft.com/office/drawing/2014/main" id="{D53E065D-DC19-4BEC-BB58-0EF70F39960B}"/>
              </a:ext>
            </a:extLst>
          </p:cNvPr>
          <p:cNvSpPr txBox="1"/>
          <p:nvPr/>
        </p:nvSpPr>
        <p:spPr>
          <a:xfrm>
            <a:off x="7014900" y="3037340"/>
            <a:ext cx="2455472" cy="338554"/>
          </a:xfrm>
          <a:prstGeom prst="rect">
            <a:avLst/>
          </a:prstGeom>
          <a:noFill/>
        </p:spPr>
        <p:txBody>
          <a:bodyPr wrap="square" rtlCol="0">
            <a:spAutoFit/>
          </a:bodyPr>
          <a:lstStyle/>
          <a:p>
            <a:r>
              <a:rPr lang="en-GB" sz="1600">
                <a:solidFill>
                  <a:schemeClr val="bg1"/>
                </a:solidFill>
              </a:rPr>
              <a:t>SBR Rubber – (90 -95%)</a:t>
            </a:r>
          </a:p>
        </p:txBody>
      </p:sp>
      <p:sp>
        <p:nvSpPr>
          <p:cNvPr id="15" name="TextBox 14">
            <a:extLst>
              <a:ext uri="{FF2B5EF4-FFF2-40B4-BE49-F238E27FC236}">
                <a16:creationId xmlns:a16="http://schemas.microsoft.com/office/drawing/2014/main" id="{531DC488-0152-4D67-B7FE-EDE551F1247F}"/>
              </a:ext>
            </a:extLst>
          </p:cNvPr>
          <p:cNvSpPr txBox="1"/>
          <p:nvPr/>
        </p:nvSpPr>
        <p:spPr>
          <a:xfrm>
            <a:off x="6948334" y="5382954"/>
            <a:ext cx="2061149" cy="338554"/>
          </a:xfrm>
          <a:prstGeom prst="rect">
            <a:avLst/>
          </a:prstGeom>
          <a:noFill/>
        </p:spPr>
        <p:txBody>
          <a:bodyPr wrap="square" rtlCol="0">
            <a:spAutoFit/>
          </a:bodyPr>
          <a:lstStyle/>
          <a:p>
            <a:r>
              <a:rPr lang="en-GB" sz="1600">
                <a:solidFill>
                  <a:schemeClr val="bg1"/>
                </a:solidFill>
              </a:rPr>
              <a:t>EPDM</a:t>
            </a:r>
          </a:p>
        </p:txBody>
      </p:sp>
      <p:sp>
        <p:nvSpPr>
          <p:cNvPr id="16" name="TextBox 15">
            <a:extLst>
              <a:ext uri="{FF2B5EF4-FFF2-40B4-BE49-F238E27FC236}">
                <a16:creationId xmlns:a16="http://schemas.microsoft.com/office/drawing/2014/main" id="{6A32B73F-19CC-4E80-A845-3C40771DBB00}"/>
              </a:ext>
            </a:extLst>
          </p:cNvPr>
          <p:cNvSpPr txBox="1"/>
          <p:nvPr/>
        </p:nvSpPr>
        <p:spPr>
          <a:xfrm>
            <a:off x="9470372" y="5419240"/>
            <a:ext cx="776794" cy="338554"/>
          </a:xfrm>
          <a:prstGeom prst="rect">
            <a:avLst/>
          </a:prstGeom>
          <a:noFill/>
        </p:spPr>
        <p:txBody>
          <a:bodyPr wrap="square" rtlCol="0">
            <a:spAutoFit/>
          </a:bodyPr>
          <a:lstStyle/>
          <a:p>
            <a:r>
              <a:rPr lang="en-GB" sz="1600">
                <a:solidFill>
                  <a:schemeClr val="bg1"/>
                </a:solidFill>
              </a:rPr>
              <a:t>TPE</a:t>
            </a:r>
          </a:p>
        </p:txBody>
      </p:sp>
      <p:pic>
        <p:nvPicPr>
          <p:cNvPr id="17" name="Picture 16">
            <a:extLst>
              <a:ext uri="{FF2B5EF4-FFF2-40B4-BE49-F238E27FC236}">
                <a16:creationId xmlns:a16="http://schemas.microsoft.com/office/drawing/2014/main" id="{B6C0821B-20AC-4028-8903-988F65E0D561}"/>
              </a:ext>
            </a:extLst>
          </p:cNvPr>
          <p:cNvPicPr>
            <a:picLocks noChangeAspect="1"/>
          </p:cNvPicPr>
          <p:nvPr/>
        </p:nvPicPr>
        <p:blipFill>
          <a:blip r:embed="rId7"/>
          <a:stretch>
            <a:fillRect/>
          </a:stretch>
        </p:blipFill>
        <p:spPr>
          <a:xfrm>
            <a:off x="9533413" y="1642344"/>
            <a:ext cx="1517691" cy="1506061"/>
          </a:xfrm>
          <a:prstGeom prst="rect">
            <a:avLst/>
          </a:prstGeom>
        </p:spPr>
      </p:pic>
      <p:sp>
        <p:nvSpPr>
          <p:cNvPr id="18" name="TextBox 17">
            <a:extLst>
              <a:ext uri="{FF2B5EF4-FFF2-40B4-BE49-F238E27FC236}">
                <a16:creationId xmlns:a16="http://schemas.microsoft.com/office/drawing/2014/main" id="{BE01C073-4F61-45BE-AC2D-CE7A7F6C857D}"/>
              </a:ext>
            </a:extLst>
          </p:cNvPr>
          <p:cNvSpPr txBox="1"/>
          <p:nvPr/>
        </p:nvSpPr>
        <p:spPr>
          <a:xfrm>
            <a:off x="9492867" y="3157857"/>
            <a:ext cx="2699133" cy="338554"/>
          </a:xfrm>
          <a:prstGeom prst="rect">
            <a:avLst/>
          </a:prstGeom>
          <a:noFill/>
        </p:spPr>
        <p:txBody>
          <a:bodyPr wrap="square" rtlCol="0">
            <a:spAutoFit/>
          </a:bodyPr>
          <a:lstStyle/>
          <a:p>
            <a:r>
              <a:rPr lang="en-GB" sz="1600">
                <a:solidFill>
                  <a:schemeClr val="bg1"/>
                </a:solidFill>
              </a:rPr>
              <a:t>Cork </a:t>
            </a:r>
          </a:p>
        </p:txBody>
      </p:sp>
      <p:cxnSp>
        <p:nvCxnSpPr>
          <p:cNvPr id="20" name="Straight Arrow Connector 19">
            <a:extLst>
              <a:ext uri="{FF2B5EF4-FFF2-40B4-BE49-F238E27FC236}">
                <a16:creationId xmlns:a16="http://schemas.microsoft.com/office/drawing/2014/main" id="{CF4D7419-2F70-4F4D-AF38-DD683E325678}"/>
              </a:ext>
            </a:extLst>
          </p:cNvPr>
          <p:cNvCxnSpPr>
            <a:cxnSpLocks/>
            <a:stCxn id="10" idx="1"/>
          </p:cNvCxnSpPr>
          <p:nvPr/>
        </p:nvCxnSpPr>
        <p:spPr>
          <a:xfrm flipH="1">
            <a:off x="5898033" y="2067004"/>
            <a:ext cx="1217142" cy="34986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026" name="Picture 2" descr="https://northeurope1-mediap.svc.ms/transform/thumbnail?provider=spo&amp;inputFormat=jpg&amp;cs=fFNQTw&amp;docid=https%3A%2F%2Ffidrascotland.sharepoint.com%3A443%2F_api%2Fv2.0%2Fdrives%2Fb!brLnpCgFdEeTPoU39GV_qXU57xgvvsNMp-eEF8ra6casHMIW7F-bQ6ZDhVTYpEj4%2Fitems%2F01LVUIXPKMXYTL4S6MRRE2EDUYYCXJ727A%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yOTMwNjg4IiwiZXhwIjoiMTU1Mjk1MjI4OCIsImVuZHBvaW50dXJsIjoiRzAzK21UUW1OaVVOaFdRbVRJNFNZcFJKRmVDbVo2SUdybkhOQ25hTGRTYz0iLCJlbmRwb2ludHVybExlbmd0aCI6IjEyMCIsImlzbG9vcGJhY2siOiJUcnVlIiwiY2lkIjoiWldFME1HTmhPV1V0TnpBMVlTMDRNREF3TFdSaVpXSXRZVEF3Tmpsak5XWmxNRGc1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dDhhNWFHMVFTWEkyY2FBQlRBY0hDd1FlWXJUczJydFVSaGdLN2tLbFRSRT0&amp;encodeFailures=1&amp;width=945&amp;height=709&amp;srcWidth=1632&amp;srcHeight=1224">
            <a:extLst>
              <a:ext uri="{FF2B5EF4-FFF2-40B4-BE49-F238E27FC236}">
                <a16:creationId xmlns:a16="http://schemas.microsoft.com/office/drawing/2014/main" id="{DBF17F22-80D8-4B39-92EB-16EAA42270F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26131" b="18593"/>
          <a:stretch/>
        </p:blipFill>
        <p:spPr bwMode="auto">
          <a:xfrm>
            <a:off x="2135207" y="4371976"/>
            <a:ext cx="3732811" cy="154806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FCB39367-DFC6-475C-9FAD-353CA0D7212B}"/>
              </a:ext>
            </a:extLst>
          </p:cNvPr>
          <p:cNvCxnSpPr>
            <a:cxnSpLocks/>
          </p:cNvCxnSpPr>
          <p:nvPr/>
        </p:nvCxnSpPr>
        <p:spPr>
          <a:xfrm flipV="1">
            <a:off x="3857625" y="3327134"/>
            <a:ext cx="123825" cy="10448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23" name="Group 22">
            <a:extLst>
              <a:ext uri="{FF2B5EF4-FFF2-40B4-BE49-F238E27FC236}">
                <a16:creationId xmlns:a16="http://schemas.microsoft.com/office/drawing/2014/main" id="{F6F29932-C7FE-4A8B-A720-BF408C571975}"/>
              </a:ext>
            </a:extLst>
          </p:cNvPr>
          <p:cNvGrpSpPr/>
          <p:nvPr/>
        </p:nvGrpSpPr>
        <p:grpSpPr>
          <a:xfrm>
            <a:off x="219001" y="240968"/>
            <a:ext cx="6524699" cy="822960"/>
            <a:chOff x="0" y="0"/>
            <a:chExt cx="5741039" cy="822960"/>
          </a:xfrm>
        </p:grpSpPr>
        <p:sp>
          <p:nvSpPr>
            <p:cNvPr id="24" name="Rectangle: Rounded Corners 23">
              <a:extLst>
                <a:ext uri="{FF2B5EF4-FFF2-40B4-BE49-F238E27FC236}">
                  <a16:creationId xmlns:a16="http://schemas.microsoft.com/office/drawing/2014/main" id="{DE2A44B2-1BCB-4E47-A70A-8184C493F0F1}"/>
                </a:ext>
              </a:extLst>
            </p:cNvPr>
            <p:cNvSpPr/>
            <p:nvPr/>
          </p:nvSpPr>
          <p:spPr>
            <a:xfrm>
              <a:off x="0" y="0"/>
              <a:ext cx="5741039" cy="822960"/>
            </a:xfrm>
            <a:prstGeom prst="roundRect">
              <a:avLst>
                <a:gd name="adj" fmla="val 10000"/>
              </a:avLst>
            </a:prstGeom>
            <a:ln>
              <a:solidFill>
                <a:srgbClr val="3AAF4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Rectangle: Rounded Corners 4">
              <a:extLst>
                <a:ext uri="{FF2B5EF4-FFF2-40B4-BE49-F238E27FC236}">
                  <a16:creationId xmlns:a16="http://schemas.microsoft.com/office/drawing/2014/main" id="{EC666E68-E4C9-449E-BA1C-B3FC76BE2F15}"/>
                </a:ext>
              </a:extLst>
            </p:cNvPr>
            <p:cNvSpPr txBox="1"/>
            <p:nvPr/>
          </p:nvSpPr>
          <p:spPr>
            <a:xfrm>
              <a:off x="24104" y="24104"/>
              <a:ext cx="5289505" cy="774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r>
                <a:rPr lang="en-GB" sz="2400">
                  <a:solidFill>
                    <a:schemeClr val="bg1"/>
                  </a:solidFill>
                </a:rPr>
                <a:t>3G Pitches and microplastic</a:t>
              </a:r>
              <a:endParaRPr lang="en-US" sz="2400">
                <a:solidFill>
                  <a:schemeClr val="bg1"/>
                </a:solidFill>
              </a:endParaRPr>
            </a:p>
          </p:txBody>
        </p:sp>
      </p:grpSp>
      <p:pic>
        <p:nvPicPr>
          <p:cNvPr id="7" name="Picture 6" descr="A picture containing green, sitting, pair, table&#10;&#10;Description automatically generated">
            <a:extLst>
              <a:ext uri="{FF2B5EF4-FFF2-40B4-BE49-F238E27FC236}">
                <a16:creationId xmlns:a16="http://schemas.microsoft.com/office/drawing/2014/main" id="{B672E519-649E-41C6-91CE-3A42AFE4257D}"/>
              </a:ext>
            </a:extLst>
          </p:cNvPr>
          <p:cNvPicPr>
            <a:picLocks noChangeAspect="1"/>
          </p:cNvPicPr>
          <p:nvPr/>
        </p:nvPicPr>
        <p:blipFill rotWithShape="1">
          <a:blip r:embed="rId10">
            <a:extLst>
              <a:ext uri="{28A0092B-C50C-407E-A947-70E740481C1C}">
                <a14:useLocalDpi xmlns:a14="http://schemas.microsoft.com/office/drawing/2010/main" val="0"/>
              </a:ext>
            </a:extLst>
          </a:blip>
          <a:srcRect l="11384" t="24104" r="13279"/>
          <a:stretch/>
        </p:blipFill>
        <p:spPr>
          <a:xfrm rot="5400000">
            <a:off x="694324" y="4217799"/>
            <a:ext cx="1847579" cy="1395955"/>
          </a:xfrm>
          <a:prstGeom prst="rect">
            <a:avLst/>
          </a:prstGeom>
        </p:spPr>
      </p:pic>
    </p:spTree>
    <p:extLst>
      <p:ext uri="{BB962C8B-B14F-4D97-AF65-F5344CB8AC3E}">
        <p14:creationId xmlns:p14="http://schemas.microsoft.com/office/powerpoint/2010/main" val="281485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892" t="5786" r="6541" b="10181"/>
          <a:stretch/>
        </p:blipFill>
        <p:spPr>
          <a:xfrm>
            <a:off x="1628113" y="2486528"/>
            <a:ext cx="1717784" cy="125060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955" r="7033"/>
          <a:stretch/>
        </p:blipFill>
        <p:spPr>
          <a:xfrm>
            <a:off x="1903805" y="4639290"/>
            <a:ext cx="1720060" cy="1302143"/>
          </a:xfrm>
          <a:prstGeom prst="rect">
            <a:avLst/>
          </a:prstGeom>
        </p:spPr>
      </p:pic>
      <p:sp>
        <p:nvSpPr>
          <p:cNvPr id="22" name="Content Placeholder 24">
            <a:extLst>
              <a:ext uri="{FF2B5EF4-FFF2-40B4-BE49-F238E27FC236}">
                <a16:creationId xmlns:a16="http://schemas.microsoft.com/office/drawing/2014/main" id="{1B4C1FDE-514B-4B88-A044-1C6CECF41BF7}"/>
              </a:ext>
            </a:extLst>
          </p:cNvPr>
          <p:cNvSpPr>
            <a:spLocks noGrp="1"/>
          </p:cNvSpPr>
          <p:nvPr>
            <p:ph idx="1"/>
          </p:nvPr>
        </p:nvSpPr>
        <p:spPr>
          <a:xfrm>
            <a:off x="123290" y="1797835"/>
            <a:ext cx="4413002" cy="596004"/>
          </a:xfrm>
        </p:spPr>
        <p:txBody>
          <a:bodyPr vert="horz" lIns="91440" tIns="45720" rIns="91440" bIns="45720" rtlCol="0" anchor="t">
            <a:normAutofit fontScale="92500"/>
          </a:bodyPr>
          <a:lstStyle/>
          <a:p>
            <a:pPr marL="0" indent="0">
              <a:buNone/>
            </a:pPr>
            <a:r>
              <a:rPr lang="en-GB" sz="2400" b="1"/>
              <a:t>How do the granules escape?</a:t>
            </a:r>
          </a:p>
        </p:txBody>
      </p:sp>
      <p:pic>
        <p:nvPicPr>
          <p:cNvPr id="14" name="Picture 13">
            <a:extLst>
              <a:ext uri="{FF2B5EF4-FFF2-40B4-BE49-F238E27FC236}">
                <a16:creationId xmlns:a16="http://schemas.microsoft.com/office/drawing/2014/main" id="{AE6D3316-2FCD-46A4-812C-9AF7CD4F57D9}"/>
              </a:ext>
            </a:extLst>
          </p:cNvPr>
          <p:cNvPicPr>
            <a:picLocks noChangeAspect="1"/>
          </p:cNvPicPr>
          <p:nvPr/>
        </p:nvPicPr>
        <p:blipFill rotWithShape="1">
          <a:blip r:embed="rId5"/>
          <a:srcRect l="2680" t="5762" r="2699" b="6898"/>
          <a:stretch/>
        </p:blipFill>
        <p:spPr>
          <a:xfrm>
            <a:off x="4928588" y="3227155"/>
            <a:ext cx="2555917" cy="1668551"/>
          </a:xfrm>
          <a:prstGeom prst="rect">
            <a:avLst/>
          </a:prstGeom>
        </p:spPr>
      </p:pic>
      <p:sp>
        <p:nvSpPr>
          <p:cNvPr id="18" name="Right Arrow 17"/>
          <p:cNvSpPr/>
          <p:nvPr/>
        </p:nvSpPr>
        <p:spPr>
          <a:xfrm rot="9000000">
            <a:off x="3687453" y="4840544"/>
            <a:ext cx="1245913" cy="369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sp>
        <p:nvSpPr>
          <p:cNvPr id="19" name="Right Arrow 18"/>
          <p:cNvSpPr/>
          <p:nvPr/>
        </p:nvSpPr>
        <p:spPr>
          <a:xfrm rot="5400000">
            <a:off x="5913026" y="2672705"/>
            <a:ext cx="630310" cy="369879"/>
          </a:xfrm>
          <a:prstGeom prst="rightArrow">
            <a:avLst/>
          </a:prstGeom>
          <a:solidFill>
            <a:srgbClr val="3AAF4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sp>
        <p:nvSpPr>
          <p:cNvPr id="8" name="TextBox 7"/>
          <p:cNvSpPr txBox="1"/>
          <p:nvPr/>
        </p:nvSpPr>
        <p:spPr>
          <a:xfrm>
            <a:off x="4149426" y="1096800"/>
            <a:ext cx="4216998" cy="646331"/>
          </a:xfrm>
          <a:prstGeom prst="rect">
            <a:avLst/>
          </a:prstGeom>
          <a:noFill/>
        </p:spPr>
        <p:txBody>
          <a:bodyPr wrap="square" rtlCol="0">
            <a:spAutoFit/>
          </a:bodyPr>
          <a:lstStyle/>
          <a:p>
            <a:r>
              <a:rPr lang="en-GB" dirty="0">
                <a:solidFill>
                  <a:srgbClr val="3AAF4A"/>
                </a:solidFill>
              </a:rPr>
              <a:t>1- 5 tonnes of microplastic granules are added to each field per year </a:t>
            </a:r>
          </a:p>
        </p:txBody>
      </p:sp>
      <p:sp>
        <p:nvSpPr>
          <p:cNvPr id="23" name="Right Arrow 22"/>
          <p:cNvSpPr/>
          <p:nvPr/>
        </p:nvSpPr>
        <p:spPr>
          <a:xfrm rot="11400000">
            <a:off x="3366840" y="3017983"/>
            <a:ext cx="1470700" cy="369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sp>
        <p:nvSpPr>
          <p:cNvPr id="24" name="Right Arrow 23"/>
          <p:cNvSpPr/>
          <p:nvPr/>
        </p:nvSpPr>
        <p:spPr>
          <a:xfrm rot="973095">
            <a:off x="7517224" y="4809032"/>
            <a:ext cx="1479074" cy="369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sp>
        <p:nvSpPr>
          <p:cNvPr id="26" name="Right Arrow 25"/>
          <p:cNvSpPr/>
          <p:nvPr/>
        </p:nvSpPr>
        <p:spPr>
          <a:xfrm rot="16200000">
            <a:off x="5904420" y="5169842"/>
            <a:ext cx="647523" cy="369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sp>
        <p:nvSpPr>
          <p:cNvPr id="27" name="TextBox 26"/>
          <p:cNvSpPr txBox="1"/>
          <p:nvPr/>
        </p:nvSpPr>
        <p:spPr>
          <a:xfrm>
            <a:off x="5346883" y="5781090"/>
            <a:ext cx="2045728" cy="369332"/>
          </a:xfrm>
          <a:prstGeom prst="rect">
            <a:avLst/>
          </a:prstGeom>
          <a:noFill/>
        </p:spPr>
        <p:txBody>
          <a:bodyPr wrap="square" rtlCol="0">
            <a:spAutoFit/>
          </a:bodyPr>
          <a:lstStyle/>
          <a:p>
            <a:r>
              <a:rPr lang="en-GB">
                <a:solidFill>
                  <a:schemeClr val="bg1"/>
                </a:solidFill>
              </a:rPr>
              <a:t>Compaction(?)</a:t>
            </a:r>
          </a:p>
        </p:txBody>
      </p: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49687"/>
          <a:stretch/>
        </p:blipFill>
        <p:spPr>
          <a:xfrm>
            <a:off x="9347792" y="1755459"/>
            <a:ext cx="2076308" cy="192139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49446"/>
          <a:stretch/>
        </p:blipFill>
        <p:spPr>
          <a:xfrm>
            <a:off x="8858664" y="2897106"/>
            <a:ext cx="1572630" cy="1448362"/>
          </a:xfrm>
          <a:prstGeom prst="rect">
            <a:avLst/>
          </a:prstGeom>
        </p:spPr>
      </p:pic>
      <p:sp>
        <p:nvSpPr>
          <p:cNvPr id="29" name="TextBox 28"/>
          <p:cNvSpPr txBox="1"/>
          <p:nvPr/>
        </p:nvSpPr>
        <p:spPr>
          <a:xfrm>
            <a:off x="7551666" y="1726118"/>
            <a:ext cx="1764784" cy="1200329"/>
          </a:xfrm>
          <a:prstGeom prst="rect">
            <a:avLst/>
          </a:prstGeom>
          <a:noFill/>
        </p:spPr>
        <p:txBody>
          <a:bodyPr wrap="square" rtlCol="0">
            <a:spAutoFit/>
          </a:bodyPr>
          <a:lstStyle/>
          <a:p>
            <a:r>
              <a:rPr lang="en-GB">
                <a:solidFill>
                  <a:schemeClr val="bg1"/>
                </a:solidFill>
              </a:rPr>
              <a:t>Exit the pitch during maintenance activities </a:t>
            </a:r>
          </a:p>
        </p:txBody>
      </p:sp>
      <p:sp>
        <p:nvSpPr>
          <p:cNvPr id="31" name="TextBox 30"/>
          <p:cNvSpPr txBox="1"/>
          <p:nvPr/>
        </p:nvSpPr>
        <p:spPr>
          <a:xfrm>
            <a:off x="3628674" y="5404538"/>
            <a:ext cx="1583050" cy="923330"/>
          </a:xfrm>
          <a:prstGeom prst="rect">
            <a:avLst/>
          </a:prstGeom>
          <a:noFill/>
        </p:spPr>
        <p:txBody>
          <a:bodyPr wrap="square" rtlCol="0">
            <a:spAutoFit/>
          </a:bodyPr>
          <a:lstStyle/>
          <a:p>
            <a:r>
              <a:rPr lang="en-GB">
                <a:solidFill>
                  <a:schemeClr val="bg1"/>
                </a:solidFill>
              </a:rPr>
              <a:t>Cling to socks and shoes</a:t>
            </a:r>
          </a:p>
        </p:txBody>
      </p:sp>
      <p:sp>
        <p:nvSpPr>
          <p:cNvPr id="33" name="TextBox 32"/>
          <p:cNvSpPr txBox="1"/>
          <p:nvPr/>
        </p:nvSpPr>
        <p:spPr>
          <a:xfrm>
            <a:off x="1540558" y="3702194"/>
            <a:ext cx="2255481" cy="646331"/>
          </a:xfrm>
          <a:prstGeom prst="rect">
            <a:avLst/>
          </a:prstGeom>
          <a:noFill/>
        </p:spPr>
        <p:txBody>
          <a:bodyPr wrap="square" rtlCol="0">
            <a:spAutoFit/>
          </a:bodyPr>
          <a:lstStyle/>
          <a:p>
            <a:r>
              <a:rPr lang="en-GB">
                <a:solidFill>
                  <a:schemeClr val="bg1"/>
                </a:solidFill>
              </a:rPr>
              <a:t>Washed away with rain water</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854" y="4572869"/>
            <a:ext cx="1561782" cy="1041188"/>
          </a:xfrm>
          <a:prstGeom prst="rect">
            <a:avLst/>
          </a:prstGeom>
        </p:spPr>
      </p:pic>
      <p:sp>
        <p:nvSpPr>
          <p:cNvPr id="35" name="TextBox 34"/>
          <p:cNvSpPr txBox="1"/>
          <p:nvPr/>
        </p:nvSpPr>
        <p:spPr>
          <a:xfrm>
            <a:off x="7514499" y="5457925"/>
            <a:ext cx="1873420" cy="646331"/>
          </a:xfrm>
          <a:prstGeom prst="rect">
            <a:avLst/>
          </a:prstGeom>
          <a:noFill/>
        </p:spPr>
        <p:txBody>
          <a:bodyPr wrap="square" rtlCol="0">
            <a:spAutoFit/>
          </a:bodyPr>
          <a:lstStyle/>
          <a:p>
            <a:r>
              <a:rPr lang="en-GB" dirty="0">
                <a:solidFill>
                  <a:schemeClr val="bg1"/>
                </a:solidFill>
              </a:rPr>
              <a:t>Installation/ disposal</a:t>
            </a:r>
          </a:p>
        </p:txBody>
      </p:sp>
      <p:sp>
        <p:nvSpPr>
          <p:cNvPr id="36" name="Right Arrow 35"/>
          <p:cNvSpPr/>
          <p:nvPr/>
        </p:nvSpPr>
        <p:spPr>
          <a:xfrm rot="9976594" flipH="1">
            <a:off x="7518270" y="2978521"/>
            <a:ext cx="1315295" cy="369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bg1"/>
              </a:solidFill>
            </a:endParaRPr>
          </a:p>
        </p:txBody>
      </p:sp>
      <p:grpSp>
        <p:nvGrpSpPr>
          <p:cNvPr id="32" name="Group 31">
            <a:extLst>
              <a:ext uri="{FF2B5EF4-FFF2-40B4-BE49-F238E27FC236}">
                <a16:creationId xmlns:a16="http://schemas.microsoft.com/office/drawing/2014/main" id="{8FDC15DE-FF60-4DB9-87BC-C8F5532A0B69}"/>
              </a:ext>
            </a:extLst>
          </p:cNvPr>
          <p:cNvGrpSpPr/>
          <p:nvPr/>
        </p:nvGrpSpPr>
        <p:grpSpPr>
          <a:xfrm>
            <a:off x="219001" y="240968"/>
            <a:ext cx="6524699" cy="822960"/>
            <a:chOff x="0" y="0"/>
            <a:chExt cx="5741039" cy="822960"/>
          </a:xfrm>
        </p:grpSpPr>
        <p:sp>
          <p:nvSpPr>
            <p:cNvPr id="37" name="Rectangle: Rounded Corners 36">
              <a:extLst>
                <a:ext uri="{FF2B5EF4-FFF2-40B4-BE49-F238E27FC236}">
                  <a16:creationId xmlns:a16="http://schemas.microsoft.com/office/drawing/2014/main" id="{0503346F-67A7-42D8-8465-97B8F6D4D199}"/>
                </a:ext>
              </a:extLst>
            </p:cNvPr>
            <p:cNvSpPr/>
            <p:nvPr/>
          </p:nvSpPr>
          <p:spPr>
            <a:xfrm>
              <a:off x="0" y="0"/>
              <a:ext cx="5741039" cy="822960"/>
            </a:xfrm>
            <a:prstGeom prst="roundRect">
              <a:avLst>
                <a:gd name="adj" fmla="val 10000"/>
              </a:avLst>
            </a:prstGeom>
            <a:ln>
              <a:solidFill>
                <a:srgbClr val="3AAF4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Rectangle: Rounded Corners 4">
              <a:extLst>
                <a:ext uri="{FF2B5EF4-FFF2-40B4-BE49-F238E27FC236}">
                  <a16:creationId xmlns:a16="http://schemas.microsoft.com/office/drawing/2014/main" id="{4679B0F2-C73A-41E2-8E94-1B98919F94E9}"/>
                </a:ext>
              </a:extLst>
            </p:cNvPr>
            <p:cNvSpPr txBox="1"/>
            <p:nvPr/>
          </p:nvSpPr>
          <p:spPr>
            <a:xfrm>
              <a:off x="24104" y="24104"/>
              <a:ext cx="5638538" cy="774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r>
                <a:rPr lang="en-GB" sz="2400">
                  <a:solidFill>
                    <a:schemeClr val="bg1"/>
                  </a:solidFill>
                </a:rPr>
                <a:t>How does microplastic leave the pitch?</a:t>
              </a:r>
              <a:endParaRPr lang="en-US" sz="2400">
                <a:solidFill>
                  <a:schemeClr val="bg1"/>
                </a:solidFill>
              </a:endParaRPr>
            </a:p>
          </p:txBody>
        </p:sp>
      </p:grpSp>
      <p:pic>
        <p:nvPicPr>
          <p:cNvPr id="39" name="Picture 38">
            <a:extLst>
              <a:ext uri="{FF2B5EF4-FFF2-40B4-BE49-F238E27FC236}">
                <a16:creationId xmlns:a16="http://schemas.microsoft.com/office/drawing/2014/main" id="{03E26761-E209-4520-8F6A-50E085E19F12}"/>
              </a:ext>
            </a:extLst>
          </p:cNvPr>
          <p:cNvPicPr>
            <a:picLocks noChangeAspect="1"/>
          </p:cNvPicPr>
          <p:nvPr/>
        </p:nvPicPr>
        <p:blipFill>
          <a:blip r:embed="rId8"/>
          <a:stretch>
            <a:fillRect/>
          </a:stretch>
        </p:blipFill>
        <p:spPr>
          <a:xfrm>
            <a:off x="5758490" y="1649371"/>
            <a:ext cx="896111" cy="822960"/>
          </a:xfrm>
          <a:prstGeom prst="rect">
            <a:avLst/>
          </a:prstGeom>
        </p:spPr>
      </p:pic>
      <p:pic>
        <p:nvPicPr>
          <p:cNvPr id="2" name="Picture 1">
            <a:extLst>
              <a:ext uri="{FF2B5EF4-FFF2-40B4-BE49-F238E27FC236}">
                <a16:creationId xmlns:a16="http://schemas.microsoft.com/office/drawing/2014/main" id="{3CD385E5-7552-4E14-9B45-FBCCC9A20853}"/>
              </a:ext>
            </a:extLst>
          </p:cNvPr>
          <p:cNvPicPr>
            <a:picLocks noChangeAspect="1"/>
          </p:cNvPicPr>
          <p:nvPr/>
        </p:nvPicPr>
        <p:blipFill rotWithShape="1">
          <a:blip r:embed="rId9"/>
          <a:srcRect l="11566" t="6889" r="22209" b="8042"/>
          <a:stretch/>
        </p:blipFill>
        <p:spPr>
          <a:xfrm>
            <a:off x="9067196" y="4712878"/>
            <a:ext cx="1873420" cy="1490094"/>
          </a:xfrm>
          <a:prstGeom prst="rect">
            <a:avLst/>
          </a:prstGeom>
        </p:spPr>
      </p:pic>
      <p:pic>
        <p:nvPicPr>
          <p:cNvPr id="3" name="Picture 4" descr="https://northeurope1-mediap.svc.ms/transform/thumbnail?provider=spo&amp;inputFormat=jpg&amp;cs=fFNQTw&amp;docid=https%3A%2F%2Ffidrascotland.sharepoint.com%3A443%2F_api%2Fv2.0%2Fdrives%2Fb!brLnpCgFdEeTPoU39GV_qXU57xgvvsNMp-eEF8ra6casHMIW7F-bQ6ZDhVTYpEj4%2Fitems%2F01LVUIXPI2UDNSHWV2W5D3YZREBUB37QYW%3Fversion%3DPublished&amp;access_token=eyJ0eXAiOiJKV1QiLCJhbGciOiJub25lIn0.eyJhdWQiOiIwMDAwMDAwMy0wMDAwLTBmZjEtY2UwMC0wMDAwMDAwMDAwMDAvZmlkcmFzY290bGFuZC5zaGFyZXBvaW50LmNvbUBmODVlYzk2My1jMTNlLTQ2MmUtYjJjNi0wNTBiNWFkY2Q2MWIiLCJpc3MiOiIwMDAwMDAwMy0wMDAwLTBmZjEtY2UwMC0wMDAwMDAwMDAwMDAiLCJuYmYiOiIxNTUzMDA0MjY0IiwiZXhwIjoiMTU1MzAyNTg2NCIsImVuZHBvaW50dXJsIjoiRzAzK21UUW1OaVVOaFdRbVRJNFNZcFJKRmVDbVo2SUdybkhOQ25hTGRTYz0iLCJlbmRwb2ludHVybExlbmd0aCI6IjEyMCIsImlzbG9vcGJhY2siOiJUcnVlIiwiY2lkIjoiTVRVNE4yTmhPV1V0TnpBd09DMDRNREF3TFdZek9ETXRaV1kwTmpnd01UTmpOamMyIiwidmVyIjoiaGFzaGVkcHJvb2Z0b2tlbiIsInNpdGVpZCI6IllUUmxOMkl5Tm1VdE1EVXlPQzAwTnpjMExUa3pNMlV0T0RVek4yWTBOalUzWm1FNSIsInNpZ25pbl9zdGF0ZSI6IltcImttc2lcIl0iLCJuYW1laWQiOiIwIy5mfG1lbWJlcnNoaXB8bWFkZWxlaW5lLmJlcmdAZmlkcmEub3JnLnVrIiwibmlpIjoibWljcm9zb2Z0LnNoYXJlcG9pbnQiLCJpc3VzZXIiOiJ0cnVlIiwiY2FjaGVrZXkiOiIwaC5mfG1lbWJlcnNoaXB8MTAwMzdmZmU5NDc3ZmNiMkBsaXZlLmNvbSIsInR0IjoiMCIsInVzZVBlcnNpc3RlbnRDb29raWUiOiIzIn0.WVlWeHg5SWtacHNvR2pvSTVSMFV5SUFpUkVudU90cmRCei9nMUxlVjhGZz0&amp;encodeFailures=1&amp;width=771&amp;height=1028&amp;srcWidth=1224&amp;srcHeight=1632">
            <a:extLst>
              <a:ext uri="{FF2B5EF4-FFF2-40B4-BE49-F238E27FC236}">
                <a16:creationId xmlns:a16="http://schemas.microsoft.com/office/drawing/2014/main" id="{8A97728A-1356-4945-A29C-D17D50A60D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3163" y="4259986"/>
            <a:ext cx="1140828" cy="152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74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uple of people on a beach&#10;&#10;Description automatically generated">
            <a:extLst>
              <a:ext uri="{FF2B5EF4-FFF2-40B4-BE49-F238E27FC236}">
                <a16:creationId xmlns:a16="http://schemas.microsoft.com/office/drawing/2014/main" id="{5888BCE9-51D0-4C1A-A7E2-E1C9FEE51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497" y="1183369"/>
            <a:ext cx="3873045" cy="5164060"/>
          </a:xfrm>
          <a:prstGeom prst="rect">
            <a:avLst/>
          </a:prstGeom>
          <a:ln>
            <a:noFill/>
          </a:ln>
          <a:effectLst>
            <a:outerShdw blurRad="292100" dist="139700" dir="2700000" algn="tl" rotWithShape="0">
              <a:srgbClr val="333333">
                <a:alpha val="65000"/>
              </a:srgbClr>
            </a:outerShdw>
          </a:effectLst>
        </p:spPr>
      </p:pic>
      <p:pic>
        <p:nvPicPr>
          <p:cNvPr id="8" name="Content Placeholder 7" descr="A picture containing outdoor, small, piece, wearing&#10;&#10;Description automatically generated">
            <a:extLst>
              <a:ext uri="{FF2B5EF4-FFF2-40B4-BE49-F238E27FC236}">
                <a16:creationId xmlns:a16="http://schemas.microsoft.com/office/drawing/2014/main" id="{7FB6B672-B194-4403-96D2-C72E0AFEA5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18956" y="4588778"/>
            <a:ext cx="1776816" cy="1758651"/>
          </a:xfrm>
        </p:spPr>
      </p:pic>
      <p:grpSp>
        <p:nvGrpSpPr>
          <p:cNvPr id="4" name="Group 3">
            <a:extLst>
              <a:ext uri="{FF2B5EF4-FFF2-40B4-BE49-F238E27FC236}">
                <a16:creationId xmlns:a16="http://schemas.microsoft.com/office/drawing/2014/main" id="{96A07D9A-D283-4153-AFB7-75EDB0831308}"/>
              </a:ext>
            </a:extLst>
          </p:cNvPr>
          <p:cNvGrpSpPr/>
          <p:nvPr/>
        </p:nvGrpSpPr>
        <p:grpSpPr>
          <a:xfrm>
            <a:off x="219001" y="240968"/>
            <a:ext cx="6524699" cy="822960"/>
            <a:chOff x="0" y="0"/>
            <a:chExt cx="5741039" cy="822960"/>
          </a:xfrm>
        </p:grpSpPr>
        <p:sp>
          <p:nvSpPr>
            <p:cNvPr id="5" name="Rectangle: Rounded Corners 4">
              <a:extLst>
                <a:ext uri="{FF2B5EF4-FFF2-40B4-BE49-F238E27FC236}">
                  <a16:creationId xmlns:a16="http://schemas.microsoft.com/office/drawing/2014/main" id="{C8AD0AB2-7868-4467-B13B-34FC932EDF43}"/>
                </a:ext>
              </a:extLst>
            </p:cNvPr>
            <p:cNvSpPr/>
            <p:nvPr/>
          </p:nvSpPr>
          <p:spPr>
            <a:xfrm>
              <a:off x="0" y="0"/>
              <a:ext cx="5741039" cy="822960"/>
            </a:xfrm>
            <a:prstGeom prst="roundRect">
              <a:avLst>
                <a:gd name="adj" fmla="val 10000"/>
              </a:avLst>
            </a:prstGeom>
            <a:ln>
              <a:solidFill>
                <a:srgbClr val="3AAF4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Rectangle: Rounded Corners 4">
              <a:extLst>
                <a:ext uri="{FF2B5EF4-FFF2-40B4-BE49-F238E27FC236}">
                  <a16:creationId xmlns:a16="http://schemas.microsoft.com/office/drawing/2014/main" id="{4D3433C4-965D-4811-81B1-2A6974C8248E}"/>
                </a:ext>
              </a:extLst>
            </p:cNvPr>
            <p:cNvSpPr txBox="1"/>
            <p:nvPr/>
          </p:nvSpPr>
          <p:spPr>
            <a:xfrm>
              <a:off x="24104" y="24104"/>
              <a:ext cx="5289505" cy="774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r>
                <a:rPr lang="en-GB" sz="2400" dirty="0">
                  <a:solidFill>
                    <a:schemeClr val="bg1"/>
                  </a:solidFill>
                </a:rPr>
                <a:t>Impacts of 3G pitch pollution</a:t>
              </a:r>
              <a:endParaRPr lang="en-US" sz="2400" dirty="0">
                <a:solidFill>
                  <a:schemeClr val="bg1"/>
                </a:solidFill>
              </a:endParaRPr>
            </a:p>
          </p:txBody>
        </p:sp>
      </p:grpSp>
      <p:sp>
        <p:nvSpPr>
          <p:cNvPr id="11" name="TextBox 10">
            <a:extLst>
              <a:ext uri="{FF2B5EF4-FFF2-40B4-BE49-F238E27FC236}">
                <a16:creationId xmlns:a16="http://schemas.microsoft.com/office/drawing/2014/main" id="{34BE762D-0E7B-4743-94C8-5FB0425DE6B8}"/>
              </a:ext>
            </a:extLst>
          </p:cNvPr>
          <p:cNvSpPr txBox="1"/>
          <p:nvPr/>
        </p:nvSpPr>
        <p:spPr>
          <a:xfrm>
            <a:off x="9658015" y="6039652"/>
            <a:ext cx="3582099" cy="307777"/>
          </a:xfrm>
          <a:prstGeom prst="rect">
            <a:avLst/>
          </a:prstGeom>
          <a:noFill/>
        </p:spPr>
        <p:txBody>
          <a:bodyPr wrap="square" rtlCol="0">
            <a:spAutoFit/>
          </a:bodyPr>
          <a:lstStyle/>
          <a:p>
            <a:r>
              <a:rPr lang="en-GB" sz="1400"/>
              <a:t>Photos: Plastic Free Seas HK</a:t>
            </a:r>
          </a:p>
        </p:txBody>
      </p:sp>
      <p:pic>
        <p:nvPicPr>
          <p:cNvPr id="13" name="Picture 12" descr="Water next to a fence&#10;&#10;Description automatically generated">
            <a:extLst>
              <a:ext uri="{FF2B5EF4-FFF2-40B4-BE49-F238E27FC236}">
                <a16:creationId xmlns:a16="http://schemas.microsoft.com/office/drawing/2014/main" id="{4281CF39-B586-4794-83E7-F8A25CE77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162" y="1354781"/>
            <a:ext cx="3645676" cy="273425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2D9CE5A-751F-4284-8D00-0999C3492A48}"/>
              </a:ext>
            </a:extLst>
          </p:cNvPr>
          <p:cNvSpPr txBox="1"/>
          <p:nvPr/>
        </p:nvSpPr>
        <p:spPr>
          <a:xfrm>
            <a:off x="5315139" y="3755403"/>
            <a:ext cx="2692419" cy="307777"/>
          </a:xfrm>
          <a:prstGeom prst="rect">
            <a:avLst/>
          </a:prstGeom>
          <a:noFill/>
        </p:spPr>
        <p:txBody>
          <a:bodyPr wrap="square" rtlCol="0">
            <a:spAutoFit/>
          </a:bodyPr>
          <a:lstStyle/>
          <a:p>
            <a:r>
              <a:rPr lang="en-GB" sz="1400" dirty="0"/>
              <a:t>Photo: Trondheim </a:t>
            </a:r>
            <a:r>
              <a:rPr lang="en-GB" sz="1400" dirty="0" err="1"/>
              <a:t>Kommune</a:t>
            </a:r>
            <a:endParaRPr lang="en-GB" sz="1400" dirty="0"/>
          </a:p>
        </p:txBody>
      </p:sp>
      <p:sp>
        <p:nvSpPr>
          <p:cNvPr id="20" name="TextBox 19">
            <a:extLst>
              <a:ext uri="{FF2B5EF4-FFF2-40B4-BE49-F238E27FC236}">
                <a16:creationId xmlns:a16="http://schemas.microsoft.com/office/drawing/2014/main" id="{5F71E0CF-E333-4A60-B8B5-5A900E6E111D}"/>
              </a:ext>
            </a:extLst>
          </p:cNvPr>
          <p:cNvSpPr txBox="1"/>
          <p:nvPr/>
        </p:nvSpPr>
        <p:spPr>
          <a:xfrm>
            <a:off x="3723711" y="4379891"/>
            <a:ext cx="4091031" cy="1692771"/>
          </a:xfrm>
          <a:prstGeom prst="rect">
            <a:avLst/>
          </a:prstGeom>
          <a:noFill/>
        </p:spPr>
        <p:txBody>
          <a:bodyPr wrap="square" rtlCol="0">
            <a:spAutoFit/>
          </a:bodyPr>
          <a:lstStyle/>
          <a:p>
            <a:pPr algn="ctr"/>
            <a:endParaRPr lang="en-GB" sz="2400" dirty="0">
              <a:solidFill>
                <a:schemeClr val="bg1"/>
              </a:solidFill>
            </a:endParaRPr>
          </a:p>
          <a:p>
            <a:pPr algn="ctr"/>
            <a:r>
              <a:rPr lang="en-GB" sz="2400" dirty="0">
                <a:solidFill>
                  <a:schemeClr val="bg1"/>
                </a:solidFill>
              </a:rPr>
              <a:t>~400-1800 tonnes per year across Scotland</a:t>
            </a:r>
          </a:p>
          <a:p>
            <a:endParaRPr lang="en-GB" sz="2000" dirty="0">
              <a:solidFill>
                <a:schemeClr val="bg1"/>
              </a:solidFill>
            </a:endParaRPr>
          </a:p>
          <a:p>
            <a:endParaRPr lang="en-GB" sz="1200" dirty="0">
              <a:solidFill>
                <a:schemeClr val="bg1"/>
              </a:solidFill>
            </a:endParaRPr>
          </a:p>
        </p:txBody>
      </p:sp>
      <p:sp>
        <p:nvSpPr>
          <p:cNvPr id="2" name="TextBox 1">
            <a:extLst>
              <a:ext uri="{FF2B5EF4-FFF2-40B4-BE49-F238E27FC236}">
                <a16:creationId xmlns:a16="http://schemas.microsoft.com/office/drawing/2014/main" id="{1023429D-7B16-4978-9876-12EF01B1527A}"/>
              </a:ext>
            </a:extLst>
          </p:cNvPr>
          <p:cNvSpPr txBox="1"/>
          <p:nvPr/>
        </p:nvSpPr>
        <p:spPr>
          <a:xfrm>
            <a:off x="1" y="6550223"/>
            <a:ext cx="8318954" cy="307777"/>
          </a:xfrm>
          <a:prstGeom prst="rect">
            <a:avLst/>
          </a:prstGeom>
          <a:noFill/>
        </p:spPr>
        <p:txBody>
          <a:bodyPr wrap="square" rtlCol="0">
            <a:spAutoFit/>
          </a:bodyPr>
          <a:lstStyle/>
          <a:p>
            <a:r>
              <a:rPr lang="en-GB" sz="1400">
                <a:solidFill>
                  <a:schemeClr val="bg1"/>
                </a:solidFill>
                <a:hlinkClick r:id="rId6"/>
              </a:rPr>
              <a:t>https://www.sepa.org.uk/media/495696/scottish_microplastics_report.pdf</a:t>
            </a:r>
            <a:r>
              <a:rPr lang="en-GB" sz="1400">
                <a:solidFill>
                  <a:schemeClr val="bg1"/>
                </a:solidFill>
              </a:rPr>
              <a:t> </a:t>
            </a:r>
          </a:p>
        </p:txBody>
      </p:sp>
      <p:pic>
        <p:nvPicPr>
          <p:cNvPr id="3" name="Picture 2" descr="A close up of an animal&#10;&#10;Description automatically generated">
            <a:extLst>
              <a:ext uri="{FF2B5EF4-FFF2-40B4-BE49-F238E27FC236}">
                <a16:creationId xmlns:a16="http://schemas.microsoft.com/office/drawing/2014/main" id="{25EACFCE-7BAF-4B2A-BC35-B048321F8C9B}"/>
              </a:ext>
            </a:extLst>
          </p:cNvPr>
          <p:cNvPicPr>
            <a:picLocks noChangeAspect="1"/>
          </p:cNvPicPr>
          <p:nvPr/>
        </p:nvPicPr>
        <p:blipFill rotWithShape="1">
          <a:blip r:embed="rId7">
            <a:extLst>
              <a:ext uri="{28A0092B-C50C-407E-A947-70E740481C1C}">
                <a14:useLocalDpi xmlns:a14="http://schemas.microsoft.com/office/drawing/2010/main" val="0"/>
              </a:ext>
            </a:extLst>
          </a:blip>
          <a:srcRect t="473" r="133"/>
          <a:stretch/>
        </p:blipFill>
        <p:spPr>
          <a:xfrm>
            <a:off x="330857" y="2355886"/>
            <a:ext cx="3828621" cy="214622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C041702-9708-4F15-965C-B8B88BDAE72B}"/>
              </a:ext>
            </a:extLst>
          </p:cNvPr>
          <p:cNvSpPr txBox="1"/>
          <p:nvPr/>
        </p:nvSpPr>
        <p:spPr>
          <a:xfrm>
            <a:off x="2926952" y="4194337"/>
            <a:ext cx="2692419" cy="307777"/>
          </a:xfrm>
          <a:prstGeom prst="rect">
            <a:avLst/>
          </a:prstGeom>
          <a:noFill/>
        </p:spPr>
        <p:txBody>
          <a:bodyPr wrap="square" rtlCol="0">
            <a:spAutoFit/>
          </a:bodyPr>
          <a:lstStyle/>
          <a:p>
            <a:r>
              <a:rPr lang="en-GB" sz="1400" dirty="0"/>
              <a:t>Photo: Fidra</a:t>
            </a:r>
          </a:p>
        </p:txBody>
      </p:sp>
    </p:spTree>
    <p:extLst>
      <p:ext uri="{BB962C8B-B14F-4D97-AF65-F5344CB8AC3E}">
        <p14:creationId xmlns:p14="http://schemas.microsoft.com/office/powerpoint/2010/main" val="306650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0A305BD-59FF-4465-B5A1-88A413280A47}"/>
              </a:ext>
            </a:extLst>
          </p:cNvPr>
          <p:cNvGrpSpPr/>
          <p:nvPr/>
        </p:nvGrpSpPr>
        <p:grpSpPr>
          <a:xfrm>
            <a:off x="219001" y="240968"/>
            <a:ext cx="7201808" cy="822960"/>
            <a:chOff x="0" y="0"/>
            <a:chExt cx="5765141" cy="822960"/>
          </a:xfrm>
        </p:grpSpPr>
        <p:sp>
          <p:nvSpPr>
            <p:cNvPr id="19" name="Rectangle: Rounded Corners 18">
              <a:extLst>
                <a:ext uri="{FF2B5EF4-FFF2-40B4-BE49-F238E27FC236}">
                  <a16:creationId xmlns:a16="http://schemas.microsoft.com/office/drawing/2014/main" id="{3C6D3E86-3A09-4226-8B41-60603FF910DE}"/>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21" name="Rectangle: Rounded Corners 4">
              <a:extLst>
                <a:ext uri="{FF2B5EF4-FFF2-40B4-BE49-F238E27FC236}">
                  <a16:creationId xmlns:a16="http://schemas.microsoft.com/office/drawing/2014/main" id="{8ADD58E4-000E-4835-8996-46FB4AE22995}"/>
                </a:ext>
              </a:extLst>
            </p:cNvPr>
            <p:cNvSpPr txBox="1"/>
            <p:nvPr/>
          </p:nvSpPr>
          <p:spPr>
            <a:xfrm>
              <a:off x="24103" y="24104"/>
              <a:ext cx="5741038"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entury Gothic" panose="020B0502020202020204"/>
                  <a:ea typeface="+mn-ea"/>
                  <a:cs typeface="+mn-cs"/>
                </a:rPr>
                <a:t>How do we stop microplastic loss from pitches?</a:t>
              </a:r>
            </a:p>
          </p:txBody>
        </p:sp>
      </p:grpSp>
      <p:sp>
        <p:nvSpPr>
          <p:cNvPr id="22" name="TextBox 21">
            <a:extLst>
              <a:ext uri="{FF2B5EF4-FFF2-40B4-BE49-F238E27FC236}">
                <a16:creationId xmlns:a16="http://schemas.microsoft.com/office/drawing/2014/main" id="{DBCBBDE5-5D1B-4023-9C16-41D804296A86}"/>
              </a:ext>
            </a:extLst>
          </p:cNvPr>
          <p:cNvSpPr txBox="1"/>
          <p:nvPr/>
        </p:nvSpPr>
        <p:spPr>
          <a:xfrm>
            <a:off x="3194197" y="1646299"/>
            <a:ext cx="5803605" cy="646331"/>
          </a:xfrm>
          <a:prstGeom prst="rect">
            <a:avLst/>
          </a:prstGeom>
          <a:noFill/>
        </p:spPr>
        <p:txBody>
          <a:bodyPr wrap="square">
            <a:spAutoFit/>
          </a:bodyPr>
          <a:lstStyle/>
          <a:p>
            <a:pPr algn="ctr"/>
            <a:r>
              <a:rPr lang="en-GB" sz="3600" b="1">
                <a:solidFill>
                  <a:srgbClr val="3AAF4A"/>
                </a:solidFill>
              </a:rPr>
              <a:t>GO MICROPLASTIC FREE </a:t>
            </a:r>
            <a:endParaRPr lang="en-GB" sz="3600">
              <a:solidFill>
                <a:srgbClr val="3AAF4A"/>
              </a:solidFill>
            </a:endParaRPr>
          </a:p>
        </p:txBody>
      </p:sp>
      <p:sp>
        <p:nvSpPr>
          <p:cNvPr id="23" name="TextBox 22">
            <a:extLst>
              <a:ext uri="{FF2B5EF4-FFF2-40B4-BE49-F238E27FC236}">
                <a16:creationId xmlns:a16="http://schemas.microsoft.com/office/drawing/2014/main" id="{16391636-1B77-4FD0-BBAF-089B1F6813F0}"/>
              </a:ext>
            </a:extLst>
          </p:cNvPr>
          <p:cNvSpPr txBox="1"/>
          <p:nvPr/>
        </p:nvSpPr>
        <p:spPr>
          <a:xfrm>
            <a:off x="3293618" y="3297715"/>
            <a:ext cx="5604764" cy="523220"/>
          </a:xfrm>
          <a:prstGeom prst="rect">
            <a:avLst/>
          </a:prstGeom>
          <a:noFill/>
        </p:spPr>
        <p:txBody>
          <a:bodyPr wrap="square">
            <a:spAutoFit/>
          </a:bodyPr>
          <a:lstStyle/>
          <a:p>
            <a:pPr algn="ctr"/>
            <a:r>
              <a:rPr lang="en-GB" sz="2800" b="1">
                <a:solidFill>
                  <a:srgbClr val="3AAF4A"/>
                </a:solidFill>
              </a:rPr>
              <a:t>USE BARRIERS TO MINIMISE LOSS </a:t>
            </a:r>
            <a:endParaRPr lang="en-GB" sz="2800"/>
          </a:p>
        </p:txBody>
      </p:sp>
      <p:sp>
        <p:nvSpPr>
          <p:cNvPr id="24" name="TextBox 23">
            <a:extLst>
              <a:ext uri="{FF2B5EF4-FFF2-40B4-BE49-F238E27FC236}">
                <a16:creationId xmlns:a16="http://schemas.microsoft.com/office/drawing/2014/main" id="{7FA352A4-DFA2-4213-91A5-2EDB258A207E}"/>
              </a:ext>
            </a:extLst>
          </p:cNvPr>
          <p:cNvSpPr txBox="1"/>
          <p:nvPr/>
        </p:nvSpPr>
        <p:spPr>
          <a:xfrm>
            <a:off x="2802566" y="4842369"/>
            <a:ext cx="6586868" cy="369332"/>
          </a:xfrm>
          <a:prstGeom prst="rect">
            <a:avLst/>
          </a:prstGeom>
          <a:noFill/>
        </p:spPr>
        <p:txBody>
          <a:bodyPr wrap="square">
            <a:spAutoFit/>
          </a:bodyPr>
          <a:lstStyle/>
          <a:p>
            <a:pPr algn="ctr"/>
            <a:r>
              <a:rPr lang="en-GB" b="1">
                <a:solidFill>
                  <a:srgbClr val="3AAF4A"/>
                </a:solidFill>
              </a:rPr>
              <a:t>CHANGE HOW YOU USE THE PITCH</a:t>
            </a:r>
            <a:endParaRPr lang="en-GB">
              <a:solidFill>
                <a:srgbClr val="3AAF4A"/>
              </a:solidFill>
            </a:endParaRPr>
          </a:p>
        </p:txBody>
      </p:sp>
      <p:sp>
        <p:nvSpPr>
          <p:cNvPr id="14" name="Isosceles Triangle 13">
            <a:extLst>
              <a:ext uri="{FF2B5EF4-FFF2-40B4-BE49-F238E27FC236}">
                <a16:creationId xmlns:a16="http://schemas.microsoft.com/office/drawing/2014/main" id="{6DC82AC5-E691-4937-A9EE-7FFE2473F227}"/>
              </a:ext>
            </a:extLst>
          </p:cNvPr>
          <p:cNvSpPr/>
          <p:nvPr/>
        </p:nvSpPr>
        <p:spPr>
          <a:xfrm rot="10800000">
            <a:off x="5815141" y="4135126"/>
            <a:ext cx="561715" cy="39305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0A1D998E-ECAE-4722-9B59-CB046D35ADD7}"/>
              </a:ext>
            </a:extLst>
          </p:cNvPr>
          <p:cNvSpPr/>
          <p:nvPr/>
        </p:nvSpPr>
        <p:spPr>
          <a:xfrm rot="10800000">
            <a:off x="5661402" y="2482896"/>
            <a:ext cx="869191" cy="608204"/>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Picture 1" descr="A close up of a tree&#10;&#10;Description automatically generated">
            <a:extLst>
              <a:ext uri="{FF2B5EF4-FFF2-40B4-BE49-F238E27FC236}">
                <a16:creationId xmlns:a16="http://schemas.microsoft.com/office/drawing/2014/main" id="{BB196095-2D16-4073-868F-73DEC5B6C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148" y="1075671"/>
            <a:ext cx="1332781" cy="1777042"/>
          </a:xfrm>
          <a:prstGeom prst="rect">
            <a:avLst/>
          </a:prstGeom>
        </p:spPr>
      </p:pic>
      <p:pic>
        <p:nvPicPr>
          <p:cNvPr id="3" name="Picture 2" descr="A picture containing cake, chocolate, beach, sitting&#10;&#10;Description automatically generated">
            <a:extLst>
              <a:ext uri="{FF2B5EF4-FFF2-40B4-BE49-F238E27FC236}">
                <a16:creationId xmlns:a16="http://schemas.microsoft.com/office/drawing/2014/main" id="{590AC1D6-8A96-4C2C-9F8F-7B27906B1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423" y="1248199"/>
            <a:ext cx="1877813" cy="1426331"/>
          </a:xfrm>
          <a:prstGeom prst="rect">
            <a:avLst/>
          </a:prstGeom>
        </p:spPr>
      </p:pic>
      <p:pic>
        <p:nvPicPr>
          <p:cNvPr id="4" name="Picture 2" descr="Grass,nature,close,summer,field - free image from needpix.com">
            <a:extLst>
              <a:ext uri="{FF2B5EF4-FFF2-40B4-BE49-F238E27FC236}">
                <a16:creationId xmlns:a16="http://schemas.microsoft.com/office/drawing/2014/main" id="{315E53F2-1DC7-4157-AB2C-B5519E4A9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09" y="1248760"/>
            <a:ext cx="2438765" cy="1647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ame&#10;&#10;Description automatically generated">
            <a:extLst>
              <a:ext uri="{FF2B5EF4-FFF2-40B4-BE49-F238E27FC236}">
                <a16:creationId xmlns:a16="http://schemas.microsoft.com/office/drawing/2014/main" id="{75CC7D46-7E3A-48DC-B9F7-E3A7FE710BCA}"/>
              </a:ext>
            </a:extLst>
          </p:cNvPr>
          <p:cNvPicPr>
            <a:picLocks noChangeAspect="1"/>
          </p:cNvPicPr>
          <p:nvPr/>
        </p:nvPicPr>
        <p:blipFill rotWithShape="1">
          <a:blip r:embed="rId6"/>
          <a:srcRect t="8524" b="6812"/>
          <a:stretch/>
        </p:blipFill>
        <p:spPr>
          <a:xfrm>
            <a:off x="1417325" y="3084144"/>
            <a:ext cx="1795837" cy="1374173"/>
          </a:xfrm>
          <a:prstGeom prst="rect">
            <a:avLst/>
          </a:prstGeom>
        </p:spPr>
      </p:pic>
      <p:pic>
        <p:nvPicPr>
          <p:cNvPr id="6" name="Picture 5" descr="A group of people on a grass court&#10;&#10;Description automatically generated">
            <a:extLst>
              <a:ext uri="{FF2B5EF4-FFF2-40B4-BE49-F238E27FC236}">
                <a16:creationId xmlns:a16="http://schemas.microsoft.com/office/drawing/2014/main" id="{F4B0C8C9-CA0E-4B29-B6B5-25555BD6FDC0}"/>
              </a:ext>
            </a:extLst>
          </p:cNvPr>
          <p:cNvPicPr>
            <a:picLocks noChangeAspect="1"/>
          </p:cNvPicPr>
          <p:nvPr/>
        </p:nvPicPr>
        <p:blipFill rotWithShape="1">
          <a:blip r:embed="rId7"/>
          <a:srcRect l="37486" t="31173" r="2372" b="25285"/>
          <a:stretch/>
        </p:blipFill>
        <p:spPr>
          <a:xfrm>
            <a:off x="8907929" y="3085539"/>
            <a:ext cx="3120168" cy="1500939"/>
          </a:xfrm>
          <a:prstGeom prst="rect">
            <a:avLst/>
          </a:prstGeom>
        </p:spPr>
      </p:pic>
      <p:pic>
        <p:nvPicPr>
          <p:cNvPr id="7" name="Picture 6" descr="A sign on a pole&#10;&#10;Description automatically generated">
            <a:extLst>
              <a:ext uri="{FF2B5EF4-FFF2-40B4-BE49-F238E27FC236}">
                <a16:creationId xmlns:a16="http://schemas.microsoft.com/office/drawing/2014/main" id="{AEC57A98-3A0F-4C57-8356-CB7333C27A17}"/>
              </a:ext>
            </a:extLst>
          </p:cNvPr>
          <p:cNvPicPr>
            <a:picLocks noChangeAspect="1"/>
          </p:cNvPicPr>
          <p:nvPr/>
        </p:nvPicPr>
        <p:blipFill>
          <a:blip r:embed="rId8"/>
          <a:stretch>
            <a:fillRect/>
          </a:stretch>
        </p:blipFill>
        <p:spPr>
          <a:xfrm>
            <a:off x="8121314" y="4335793"/>
            <a:ext cx="1267101" cy="1958197"/>
          </a:xfrm>
          <a:prstGeom prst="rect">
            <a:avLst/>
          </a:prstGeom>
        </p:spPr>
      </p:pic>
      <p:pic>
        <p:nvPicPr>
          <p:cNvPr id="8" name="Picture 7" descr="A group of people in a cage&#10;&#10;Description automatically generated">
            <a:extLst>
              <a:ext uri="{FF2B5EF4-FFF2-40B4-BE49-F238E27FC236}">
                <a16:creationId xmlns:a16="http://schemas.microsoft.com/office/drawing/2014/main" id="{E23132A3-24A5-4858-BE24-03A4D20A24A2}"/>
              </a:ext>
            </a:extLst>
          </p:cNvPr>
          <p:cNvPicPr>
            <a:picLocks noChangeAspect="1"/>
          </p:cNvPicPr>
          <p:nvPr/>
        </p:nvPicPr>
        <p:blipFill rotWithShape="1">
          <a:blip r:embed="rId9">
            <a:extLst>
              <a:ext uri="{28A0092B-C50C-407E-A947-70E740481C1C}">
                <a14:useLocalDpi xmlns:a14="http://schemas.microsoft.com/office/drawing/2010/main" val="0"/>
              </a:ext>
            </a:extLst>
          </a:blip>
          <a:srcRect l="50299" t="1398" r="1523" b="5701"/>
          <a:stretch/>
        </p:blipFill>
        <p:spPr>
          <a:xfrm>
            <a:off x="2593743" y="4839661"/>
            <a:ext cx="1398720" cy="1267422"/>
          </a:xfrm>
          <a:prstGeom prst="rect">
            <a:avLst/>
          </a:prstGeom>
        </p:spPr>
      </p:pic>
    </p:spTree>
    <p:extLst>
      <p:ext uri="{BB962C8B-B14F-4D97-AF65-F5344CB8AC3E}">
        <p14:creationId xmlns:p14="http://schemas.microsoft.com/office/powerpoint/2010/main" val="216566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A100F-C731-1F46-BBD8-A2DCF3F92FA5}"/>
              </a:ext>
            </a:extLst>
          </p:cNvPr>
          <p:cNvSpPr>
            <a:spLocks noGrp="1"/>
          </p:cNvSpPr>
          <p:nvPr>
            <p:ph idx="1"/>
          </p:nvPr>
        </p:nvSpPr>
        <p:spPr>
          <a:xfrm>
            <a:off x="643121" y="1415530"/>
            <a:ext cx="4705351" cy="4395151"/>
          </a:xfrm>
        </p:spPr>
        <p:txBody>
          <a:bodyPr>
            <a:normAutofit/>
          </a:bodyPr>
          <a:lstStyle/>
          <a:p>
            <a:r>
              <a:rPr lang="en-US" dirty="0"/>
              <a:t>End of life can have a major environmental impact</a:t>
            </a:r>
          </a:p>
          <a:p>
            <a:r>
              <a:rPr lang="en-US" dirty="0"/>
              <a:t>End of life is </a:t>
            </a:r>
            <a:r>
              <a:rPr lang="en-US" b="1" dirty="0"/>
              <a:t>also a source of microplastic</a:t>
            </a:r>
          </a:p>
          <a:p>
            <a:endParaRPr lang="en-US" dirty="0"/>
          </a:p>
          <a:p>
            <a:r>
              <a:rPr lang="en-US" b="1" dirty="0"/>
              <a:t>Re-use</a:t>
            </a:r>
            <a:r>
              <a:rPr lang="en-US" dirty="0"/>
              <a:t> does not solve problem of final disposal</a:t>
            </a:r>
          </a:p>
          <a:p>
            <a:r>
              <a:rPr lang="en-US" dirty="0"/>
              <a:t>Neither does </a:t>
            </a:r>
            <a:r>
              <a:rPr lang="en-US" b="1" dirty="0"/>
              <a:t>stockpiling</a:t>
            </a:r>
          </a:p>
          <a:p>
            <a:endParaRPr lang="en-US" dirty="0"/>
          </a:p>
          <a:p>
            <a:r>
              <a:rPr lang="en-US" b="1" dirty="0"/>
              <a:t>Recycling</a:t>
            </a:r>
            <a:r>
              <a:rPr lang="en-US" dirty="0"/>
              <a:t> is most environmentally friendly option (FIFA/Eunomia).</a:t>
            </a:r>
          </a:p>
        </p:txBody>
      </p:sp>
      <p:pic>
        <p:nvPicPr>
          <p:cNvPr id="4" name="Picture 3">
            <a:extLst>
              <a:ext uri="{FF2B5EF4-FFF2-40B4-BE49-F238E27FC236}">
                <a16:creationId xmlns:a16="http://schemas.microsoft.com/office/drawing/2014/main" id="{9C18F01F-6BCF-453E-AC47-E06E125D0661}"/>
              </a:ext>
            </a:extLst>
          </p:cNvPr>
          <p:cNvPicPr>
            <a:picLocks noChangeAspect="1"/>
          </p:cNvPicPr>
          <p:nvPr/>
        </p:nvPicPr>
        <p:blipFill>
          <a:blip r:embed="rId3"/>
          <a:stretch>
            <a:fillRect/>
          </a:stretch>
        </p:blipFill>
        <p:spPr>
          <a:xfrm>
            <a:off x="5744936" y="1831930"/>
            <a:ext cx="5753100" cy="3562350"/>
          </a:xfrm>
          <a:prstGeom prst="rect">
            <a:avLst/>
          </a:prstGeom>
        </p:spPr>
      </p:pic>
      <p:sp>
        <p:nvSpPr>
          <p:cNvPr id="5" name="TextBox 4">
            <a:extLst>
              <a:ext uri="{FF2B5EF4-FFF2-40B4-BE49-F238E27FC236}">
                <a16:creationId xmlns:a16="http://schemas.microsoft.com/office/drawing/2014/main" id="{1E107EF7-075C-4F1F-B7F2-BCF6B2C0FB04}"/>
              </a:ext>
            </a:extLst>
          </p:cNvPr>
          <p:cNvSpPr txBox="1"/>
          <p:nvPr/>
        </p:nvSpPr>
        <p:spPr>
          <a:xfrm>
            <a:off x="5744936" y="5349016"/>
            <a:ext cx="5753100" cy="461665"/>
          </a:xfrm>
          <a:prstGeom prst="rect">
            <a:avLst/>
          </a:prstGeom>
          <a:noFill/>
        </p:spPr>
        <p:txBody>
          <a:bodyPr wrap="square" rtlCol="0">
            <a:spAutoFit/>
          </a:bodyPr>
          <a:lstStyle/>
          <a:p>
            <a:r>
              <a:rPr lang="en-GB" sz="1200">
                <a:solidFill>
                  <a:schemeClr val="bg1"/>
                </a:solidFill>
              </a:rPr>
              <a:t>Image: FIFA / Eunomia 2018: Environmental impact study on Artificial Football Turf</a:t>
            </a:r>
          </a:p>
        </p:txBody>
      </p:sp>
      <p:pic>
        <p:nvPicPr>
          <p:cNvPr id="7" name="Picture 6">
            <a:extLst>
              <a:ext uri="{FF2B5EF4-FFF2-40B4-BE49-F238E27FC236}">
                <a16:creationId xmlns:a16="http://schemas.microsoft.com/office/drawing/2014/main" id="{487D406F-FF2A-4988-8905-26F7AB5E17B5}"/>
              </a:ext>
            </a:extLst>
          </p:cNvPr>
          <p:cNvPicPr>
            <a:picLocks noChangeAspect="1"/>
          </p:cNvPicPr>
          <p:nvPr/>
        </p:nvPicPr>
        <p:blipFill>
          <a:blip r:embed="rId4"/>
          <a:stretch>
            <a:fillRect/>
          </a:stretch>
        </p:blipFill>
        <p:spPr>
          <a:xfrm>
            <a:off x="99241" y="5930283"/>
            <a:ext cx="851567" cy="822798"/>
          </a:xfrm>
          <a:prstGeom prst="rect">
            <a:avLst/>
          </a:prstGeom>
        </p:spPr>
      </p:pic>
      <p:grpSp>
        <p:nvGrpSpPr>
          <p:cNvPr id="9" name="Group 8">
            <a:extLst>
              <a:ext uri="{FF2B5EF4-FFF2-40B4-BE49-F238E27FC236}">
                <a16:creationId xmlns:a16="http://schemas.microsoft.com/office/drawing/2014/main" id="{BBBC5647-3EAF-488C-9515-F292784094AF}"/>
              </a:ext>
            </a:extLst>
          </p:cNvPr>
          <p:cNvGrpSpPr/>
          <p:nvPr/>
        </p:nvGrpSpPr>
        <p:grpSpPr>
          <a:xfrm>
            <a:off x="219001" y="240968"/>
            <a:ext cx="6524699" cy="822960"/>
            <a:chOff x="0" y="0"/>
            <a:chExt cx="5741039" cy="822960"/>
          </a:xfrm>
        </p:grpSpPr>
        <p:sp>
          <p:nvSpPr>
            <p:cNvPr id="10" name="Rectangle: Rounded Corners 9">
              <a:extLst>
                <a:ext uri="{FF2B5EF4-FFF2-40B4-BE49-F238E27FC236}">
                  <a16:creationId xmlns:a16="http://schemas.microsoft.com/office/drawing/2014/main" id="{A472A61D-7284-4BB6-B679-D7E0DF9D0CCC}"/>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11" name="Rectangle: Rounded Corners 4">
              <a:extLst>
                <a:ext uri="{FF2B5EF4-FFF2-40B4-BE49-F238E27FC236}">
                  <a16:creationId xmlns:a16="http://schemas.microsoft.com/office/drawing/2014/main" id="{157BD449-D956-4870-AC9B-E7D7FA698995}"/>
                </a:ext>
              </a:extLst>
            </p:cNvPr>
            <p:cNvSpPr txBox="1"/>
            <p:nvPr/>
          </p:nvSpPr>
          <p:spPr>
            <a:xfrm>
              <a:off x="24104" y="24104"/>
              <a:ext cx="5289505"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a:solidFill>
                    <a:prstClr val="black"/>
                  </a:solidFill>
                  <a:latin typeface="Century Gothic" panose="020B0502020202020204"/>
                </a:rPr>
                <a:t>End of Life and pitch disposal</a:t>
              </a:r>
              <a:endParaRPr kumimoji="0" lang="en-US" sz="2400" b="0" i="0" u="none" strike="noStrike" kern="0" cap="none" spc="0" normalizeH="0" baseline="0" noProof="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278208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07662-3BED-401B-91BC-5E33A6527283}"/>
              </a:ext>
            </a:extLst>
          </p:cNvPr>
          <p:cNvSpPr>
            <a:spLocks noGrp="1"/>
          </p:cNvSpPr>
          <p:nvPr>
            <p:ph idx="1"/>
          </p:nvPr>
        </p:nvSpPr>
        <p:spPr>
          <a:xfrm>
            <a:off x="767752" y="1260537"/>
            <a:ext cx="6444706" cy="4554636"/>
          </a:xfrm>
        </p:spPr>
        <p:txBody>
          <a:bodyPr>
            <a:normAutofit/>
          </a:bodyPr>
          <a:lstStyle/>
          <a:p>
            <a:pPr marL="0" indent="0">
              <a:buNone/>
            </a:pPr>
            <a:r>
              <a:rPr lang="en-GB" sz="1800" b="1"/>
              <a:t>New project / refurb?</a:t>
            </a:r>
          </a:p>
          <a:p>
            <a:r>
              <a:rPr lang="en-GB" sz="1800"/>
              <a:t>Include specific requests in procurement </a:t>
            </a:r>
          </a:p>
          <a:p>
            <a:r>
              <a:rPr lang="en-GB" sz="1800"/>
              <a:t>Check procedures for end of life</a:t>
            </a:r>
          </a:p>
          <a:p>
            <a:pPr marL="0" indent="0">
              <a:buNone/>
            </a:pPr>
            <a:r>
              <a:rPr lang="en-GB" sz="1800" b="1"/>
              <a:t>Existing pitches</a:t>
            </a:r>
          </a:p>
          <a:p>
            <a:r>
              <a:rPr lang="en-GB" sz="1800"/>
              <a:t>Use physical barriers like kick-boards</a:t>
            </a:r>
          </a:p>
          <a:p>
            <a:r>
              <a:rPr lang="en-GB" sz="1800"/>
              <a:t>Install stamp-off / brush-off trays for users</a:t>
            </a:r>
          </a:p>
          <a:p>
            <a:r>
              <a:rPr lang="en-GB" sz="1800"/>
              <a:t>Include filters in drains</a:t>
            </a:r>
          </a:p>
          <a:p>
            <a:r>
              <a:rPr lang="en-GB" sz="1800"/>
              <a:t>Work to raise awareness with users</a:t>
            </a:r>
          </a:p>
          <a:p>
            <a:pPr marL="0" indent="0">
              <a:buNone/>
            </a:pPr>
            <a:r>
              <a:rPr lang="en-GB" sz="1800" b="1"/>
              <a:t>Tell us you’re taking part</a:t>
            </a:r>
          </a:p>
          <a:p>
            <a:r>
              <a:rPr lang="en-GB" sz="1800"/>
              <a:t>Sign our Code of Conduct</a:t>
            </a:r>
          </a:p>
          <a:p>
            <a:r>
              <a:rPr lang="en-GB" sz="1800"/>
              <a:t>Add your pitch to our </a:t>
            </a:r>
            <a:r>
              <a:rPr lang="en-GB" sz="1800" b="1"/>
              <a:t>Pitch In </a:t>
            </a:r>
            <a:r>
              <a:rPr lang="en-GB" sz="1800"/>
              <a:t>map</a:t>
            </a:r>
          </a:p>
        </p:txBody>
      </p:sp>
      <p:grpSp>
        <p:nvGrpSpPr>
          <p:cNvPr id="4" name="Group 3">
            <a:extLst>
              <a:ext uri="{FF2B5EF4-FFF2-40B4-BE49-F238E27FC236}">
                <a16:creationId xmlns:a16="http://schemas.microsoft.com/office/drawing/2014/main" id="{D363EAB2-C9BD-4087-A917-1CF83B136419}"/>
              </a:ext>
            </a:extLst>
          </p:cNvPr>
          <p:cNvGrpSpPr/>
          <p:nvPr/>
        </p:nvGrpSpPr>
        <p:grpSpPr>
          <a:xfrm>
            <a:off x="219001" y="240968"/>
            <a:ext cx="6524699" cy="822960"/>
            <a:chOff x="0" y="0"/>
            <a:chExt cx="5741039" cy="822960"/>
          </a:xfrm>
        </p:grpSpPr>
        <p:sp>
          <p:nvSpPr>
            <p:cNvPr id="5" name="Rectangle: Rounded Corners 4">
              <a:extLst>
                <a:ext uri="{FF2B5EF4-FFF2-40B4-BE49-F238E27FC236}">
                  <a16:creationId xmlns:a16="http://schemas.microsoft.com/office/drawing/2014/main" id="{10BFCB40-3112-43F8-ADB9-B62D71B566F8}"/>
                </a:ext>
              </a:extLst>
            </p:cNvPr>
            <p:cNvSpPr/>
            <p:nvPr/>
          </p:nvSpPr>
          <p:spPr>
            <a:xfrm>
              <a:off x="0" y="0"/>
              <a:ext cx="5741039" cy="822960"/>
            </a:xfrm>
            <a:prstGeom prst="roundRect">
              <a:avLst>
                <a:gd name="adj" fmla="val 10000"/>
              </a:avLst>
            </a:prstGeom>
            <a:solidFill>
              <a:sysClr val="window" lastClr="FFFFFF">
                <a:hueOff val="0"/>
                <a:satOff val="0"/>
                <a:lumOff val="0"/>
                <a:alphaOff val="0"/>
              </a:sysClr>
            </a:solidFill>
            <a:ln w="19050" cap="rnd" cmpd="sng" algn="ctr">
              <a:solidFill>
                <a:srgbClr val="3AAF4A"/>
              </a:solidFill>
              <a:prstDash val="solid"/>
            </a:ln>
            <a:effectLst/>
          </p:spPr>
        </p:sp>
        <p:sp>
          <p:nvSpPr>
            <p:cNvPr id="6" name="Rectangle: Rounded Corners 4">
              <a:extLst>
                <a:ext uri="{FF2B5EF4-FFF2-40B4-BE49-F238E27FC236}">
                  <a16:creationId xmlns:a16="http://schemas.microsoft.com/office/drawing/2014/main" id="{93004C6B-0474-4E25-892F-909337490AD0}"/>
                </a:ext>
              </a:extLst>
            </p:cNvPr>
            <p:cNvSpPr txBox="1"/>
            <p:nvPr/>
          </p:nvSpPr>
          <p:spPr>
            <a:xfrm>
              <a:off x="24103" y="24104"/>
              <a:ext cx="5523702" cy="774752"/>
            </a:xfrm>
            <a:prstGeom prst="rect">
              <a:avLst/>
            </a:prstGeom>
            <a:noFill/>
            <a:ln>
              <a:noFill/>
            </a:ln>
            <a:effectLst/>
          </p:spPr>
          <p:txBody>
            <a:bodyPr spcFirstLastPara="0" vert="horz" wrap="square" lIns="80010" tIns="80010" rIns="80010" bIns="8001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a:solidFill>
                    <a:srgbClr val="3AAF4A"/>
                  </a:solidFill>
                </a:rPr>
                <a:t>TAKE ACTION! Pitch Owners &amp; Managers</a:t>
              </a:r>
              <a:endParaRPr kumimoji="0" lang="en-US" sz="2400" b="0" i="0" u="none" strike="noStrike" kern="0" cap="none" spc="0" normalizeH="0" baseline="0" noProof="0">
                <a:ln>
                  <a:noFill/>
                </a:ln>
                <a:solidFill>
                  <a:prstClr val="black"/>
                </a:solidFill>
                <a:effectLst/>
                <a:uLnTx/>
                <a:uFillTx/>
                <a:latin typeface="Century Gothic" panose="020B0502020202020204"/>
                <a:ea typeface="+mn-ea"/>
                <a:cs typeface="+mn-cs"/>
              </a:endParaRPr>
            </a:p>
          </p:txBody>
        </p:sp>
      </p:grpSp>
      <p:pic>
        <p:nvPicPr>
          <p:cNvPr id="8" name="Picture 7">
            <a:extLst>
              <a:ext uri="{FF2B5EF4-FFF2-40B4-BE49-F238E27FC236}">
                <a16:creationId xmlns:a16="http://schemas.microsoft.com/office/drawing/2014/main" id="{33B9512C-0C95-49E9-B343-0BD6BD9D84B0}"/>
              </a:ext>
            </a:extLst>
          </p:cNvPr>
          <p:cNvPicPr>
            <a:picLocks noChangeAspect="1"/>
          </p:cNvPicPr>
          <p:nvPr/>
        </p:nvPicPr>
        <p:blipFill rotWithShape="1">
          <a:blip r:embed="rId3"/>
          <a:srcRect l="37486" t="31173" r="2372" b="25285"/>
          <a:stretch/>
        </p:blipFill>
        <p:spPr>
          <a:xfrm>
            <a:off x="6968120" y="1323250"/>
            <a:ext cx="3748799" cy="1805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4EC56CD-670A-4A82-B1FA-65145120F23E}"/>
              </a:ext>
            </a:extLst>
          </p:cNvPr>
          <p:cNvPicPr>
            <a:picLocks noChangeAspect="1"/>
          </p:cNvPicPr>
          <p:nvPr/>
        </p:nvPicPr>
        <p:blipFill rotWithShape="1">
          <a:blip r:embed="rId4"/>
          <a:srcRect t="8524" b="6812"/>
          <a:stretch/>
        </p:blipFill>
        <p:spPr>
          <a:xfrm>
            <a:off x="7212458" y="3325846"/>
            <a:ext cx="2361787" cy="1828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04C940C3-4438-4417-B0F1-AD52F25B3759}"/>
              </a:ext>
            </a:extLst>
          </p:cNvPr>
          <p:cNvPicPr>
            <a:picLocks noChangeAspect="1"/>
          </p:cNvPicPr>
          <p:nvPr/>
        </p:nvPicPr>
        <p:blipFill>
          <a:blip r:embed="rId5"/>
          <a:stretch>
            <a:fillRect/>
          </a:stretch>
        </p:blipFill>
        <p:spPr>
          <a:xfrm>
            <a:off x="9775939" y="2957530"/>
            <a:ext cx="2118110" cy="3029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DC94D92B-59CF-4A73-A469-17C868C8CD9D}"/>
              </a:ext>
            </a:extLst>
          </p:cNvPr>
          <p:cNvSpPr txBox="1"/>
          <p:nvPr/>
        </p:nvSpPr>
        <p:spPr>
          <a:xfrm>
            <a:off x="3990105" y="5670937"/>
            <a:ext cx="6585734" cy="646331"/>
          </a:xfrm>
          <a:prstGeom prst="rect">
            <a:avLst/>
          </a:prstGeom>
          <a:noFill/>
        </p:spPr>
        <p:txBody>
          <a:bodyPr wrap="square">
            <a:spAutoFit/>
          </a:bodyPr>
          <a:lstStyle/>
          <a:p>
            <a:r>
              <a:rPr lang="en-US" b="1">
                <a:solidFill>
                  <a:srgbClr val="3AAF4A"/>
                </a:solidFill>
              </a:rPr>
              <a:t>CEN Technical Report 17519: Guidance on how to </a:t>
            </a:r>
            <a:r>
              <a:rPr lang="en-US" b="1" err="1">
                <a:solidFill>
                  <a:srgbClr val="3AAF4A"/>
                </a:solidFill>
              </a:rPr>
              <a:t>minimise</a:t>
            </a:r>
            <a:r>
              <a:rPr lang="en-US" b="1">
                <a:solidFill>
                  <a:srgbClr val="3AAF4A"/>
                </a:solidFill>
              </a:rPr>
              <a:t> infill dispersion into the environment</a:t>
            </a:r>
            <a:endParaRPr lang="en-GB" b="1">
              <a:solidFill>
                <a:srgbClr val="3AAF4A"/>
              </a:solidFill>
            </a:endParaRPr>
          </a:p>
        </p:txBody>
      </p:sp>
    </p:spTree>
    <p:extLst>
      <p:ext uri="{BB962C8B-B14F-4D97-AF65-F5344CB8AC3E}">
        <p14:creationId xmlns:p14="http://schemas.microsoft.com/office/powerpoint/2010/main" val="5692603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74B5613B4FAF46B175A237D249389F" ma:contentTypeVersion="12" ma:contentTypeDescription="Create a new document." ma:contentTypeScope="" ma:versionID="884876fb9fc3c519c12f80fc70b88499">
  <xsd:schema xmlns:xsd="http://www.w3.org/2001/XMLSchema" xmlns:xs="http://www.w3.org/2001/XMLSchema" xmlns:p="http://schemas.microsoft.com/office/2006/metadata/properties" xmlns:ns2="16c21cac-5fec-439b-a643-8554d8a448f8" xmlns:ns3="3f57398b-3620-4ec8-94e3-96f51f4a38a3" targetNamespace="http://schemas.microsoft.com/office/2006/metadata/properties" ma:root="true" ma:fieldsID="0793fa4b2c7bcbbcd145664e101da726" ns2:_="" ns3:_="">
    <xsd:import namespace="16c21cac-5fec-439b-a643-8554d8a448f8"/>
    <xsd:import namespace="3f57398b-3620-4ec8-94e3-96f51f4a38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21cac-5fec-439b-a643-8554d8a448f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57398b-3620-4ec8-94e3-96f51f4a38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85BA2C-37CF-4304-B03C-97154FD45400}">
  <ds:schemaRefs>
    <ds:schemaRef ds:uri="http://schemas.microsoft.com/sharepoint/v3/contenttype/forms"/>
  </ds:schemaRefs>
</ds:datastoreItem>
</file>

<file path=customXml/itemProps2.xml><?xml version="1.0" encoding="utf-8"?>
<ds:datastoreItem xmlns:ds="http://schemas.openxmlformats.org/officeDocument/2006/customXml" ds:itemID="{380B5AB5-5F27-4485-ADB9-C05F62B9B31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476C117-676E-4B61-B667-8EDF15CB179B}">
  <ds:schemaRefs>
    <ds:schemaRef ds:uri="16c21cac-5fec-439b-a643-8554d8a448f8"/>
    <ds:schemaRef ds:uri="3f57398b-3620-4ec8-94e3-96f51f4a38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1778</Words>
  <Application>Microsoft Macintosh PowerPoint</Application>
  <PresentationFormat>Widescreen</PresentationFormat>
  <Paragraphs>178</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 Berg</dc:creator>
  <cp:lastModifiedBy>Matt Woodthorpe</cp:lastModifiedBy>
  <cp:revision>3</cp:revision>
  <dcterms:created xsi:type="dcterms:W3CDTF">2019-03-18T11:34:24Z</dcterms:created>
  <dcterms:modified xsi:type="dcterms:W3CDTF">2020-10-27T09:35:45Z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0x010100F074B5613B4FAF46B175A237D249389F</vt:lpwstr>
  </property>
  <property fmtid="{D5CDD505-2E9C-101B-9397-08002B2CF9AE}" pid="3" name="AuthorIds_UIVersion_158720">
    <vt:lpwstr>20</vt:lpwstr>
  </property>
</Properties>
</file>