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3" r:id="rId2"/>
    <p:sldId id="287" r:id="rId3"/>
    <p:sldId id="285" r:id="rId4"/>
    <p:sldId id="291" r:id="rId5"/>
    <p:sldId id="282" r:id="rId6"/>
    <p:sldId id="271" r:id="rId7"/>
    <p:sldId id="292" r:id="rId8"/>
    <p:sldId id="293" r:id="rId9"/>
    <p:sldId id="295" r:id="rId10"/>
    <p:sldId id="270" r:id="rId1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261" autoAdjust="0"/>
  </p:normalViewPr>
  <p:slideViewPr>
    <p:cSldViewPr snapToGrid="0">
      <p:cViewPr varScale="1">
        <p:scale>
          <a:sx n="81" d="100"/>
          <a:sy n="81" d="100"/>
        </p:scale>
        <p:origin x="-84" y="-258"/>
      </p:cViewPr>
      <p:guideLst>
        <p:guide orient="horz" pos="2160"/>
        <p:guide pos="384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6" tIns="45718" rIns="91436" bIns="45718" rtlCol="0"/>
          <a:lstStyle>
            <a:lvl1pPr algn="l">
              <a:defRPr sz="1200"/>
            </a:lvl1pPr>
          </a:lstStyle>
          <a:p>
            <a:endParaRPr lang="en-GB"/>
          </a:p>
        </p:txBody>
      </p:sp>
      <p:sp>
        <p:nvSpPr>
          <p:cNvPr id="3" name="Date Placeholder 2"/>
          <p:cNvSpPr>
            <a:spLocks noGrp="1"/>
          </p:cNvSpPr>
          <p:nvPr>
            <p:ph type="dt" sz="quarter" idx="1"/>
          </p:nvPr>
        </p:nvSpPr>
        <p:spPr>
          <a:xfrm>
            <a:off x="4143376" y="1"/>
            <a:ext cx="3170238" cy="479425"/>
          </a:xfrm>
          <a:prstGeom prst="rect">
            <a:avLst/>
          </a:prstGeom>
        </p:spPr>
        <p:txBody>
          <a:bodyPr vert="horz" lIns="91436" tIns="45718" rIns="91436" bIns="45718" rtlCol="0"/>
          <a:lstStyle>
            <a:lvl1pPr algn="r">
              <a:defRPr sz="1200"/>
            </a:lvl1pPr>
          </a:lstStyle>
          <a:p>
            <a:fld id="{FFB57F80-5212-4B7B-85A3-25BAF8C11683}" type="datetimeFigureOut">
              <a:rPr lang="en-GB" smtClean="0"/>
              <a:t>10/10/2016</a:t>
            </a:fld>
            <a:endParaRPr lang="en-GB"/>
          </a:p>
        </p:txBody>
      </p:sp>
      <p:sp>
        <p:nvSpPr>
          <p:cNvPr id="4" name="Footer Placeholder 3"/>
          <p:cNvSpPr>
            <a:spLocks noGrp="1"/>
          </p:cNvSpPr>
          <p:nvPr>
            <p:ph type="ftr" sz="quarter" idx="2"/>
          </p:nvPr>
        </p:nvSpPr>
        <p:spPr>
          <a:xfrm>
            <a:off x="1" y="9120189"/>
            <a:ext cx="3170238" cy="479425"/>
          </a:xfrm>
          <a:prstGeom prst="rect">
            <a:avLst/>
          </a:prstGeom>
        </p:spPr>
        <p:txBody>
          <a:bodyPr vert="horz" lIns="91436" tIns="45718" rIns="91436" bIns="45718" rtlCol="0" anchor="b"/>
          <a:lstStyle>
            <a:lvl1pPr algn="l">
              <a:defRPr sz="1200"/>
            </a:lvl1pPr>
          </a:lstStyle>
          <a:p>
            <a:endParaRPr lang="en-GB"/>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36" tIns="45718" rIns="91436" bIns="45718" rtlCol="0" anchor="b"/>
          <a:lstStyle>
            <a:lvl1pPr algn="r">
              <a:defRPr sz="1200"/>
            </a:lvl1pPr>
          </a:lstStyle>
          <a:p>
            <a:fld id="{B2926A8F-B58B-471A-9BD6-107AF548CD60}" type="slidenum">
              <a:rPr lang="en-GB" smtClean="0"/>
              <a:t>‹#›</a:t>
            </a:fld>
            <a:endParaRPr lang="en-GB"/>
          </a:p>
        </p:txBody>
      </p:sp>
    </p:spTree>
    <p:extLst>
      <p:ext uri="{BB962C8B-B14F-4D97-AF65-F5344CB8AC3E}">
        <p14:creationId xmlns:p14="http://schemas.microsoft.com/office/powerpoint/2010/main" val="1155934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6" tIns="48329" rIns="96656" bIns="48329" rtlCol="0"/>
          <a:lstStyle>
            <a:lvl1pPr algn="l">
              <a:defRPr sz="1300"/>
            </a:lvl1pPr>
          </a:lstStyle>
          <a:p>
            <a:endParaRPr lang="en-US"/>
          </a:p>
        </p:txBody>
      </p:sp>
      <p:sp>
        <p:nvSpPr>
          <p:cNvPr id="3" name="Date Placeholder 2"/>
          <p:cNvSpPr>
            <a:spLocks noGrp="1"/>
          </p:cNvSpPr>
          <p:nvPr>
            <p:ph type="dt" idx="1"/>
          </p:nvPr>
        </p:nvSpPr>
        <p:spPr>
          <a:xfrm>
            <a:off x="4143587" y="1"/>
            <a:ext cx="3169920" cy="481727"/>
          </a:xfrm>
          <a:prstGeom prst="rect">
            <a:avLst/>
          </a:prstGeom>
        </p:spPr>
        <p:txBody>
          <a:bodyPr vert="horz" lIns="96656" tIns="48329" rIns="96656" bIns="48329" rtlCol="0"/>
          <a:lstStyle>
            <a:lvl1pPr algn="r">
              <a:defRPr sz="1300"/>
            </a:lvl1pPr>
          </a:lstStyle>
          <a:p>
            <a:fld id="{20A19242-E8EC-4680-86B1-FECE1015AC8E}" type="datetimeFigureOut">
              <a:rPr lang="en-US" smtClean="0"/>
              <a:t>10/10/2016</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6" tIns="48329" rIns="96656" bIns="48329" rtlCol="0" anchor="ctr"/>
          <a:lstStyle/>
          <a:p>
            <a:endParaRPr lang="en-US"/>
          </a:p>
        </p:txBody>
      </p:sp>
      <p:sp>
        <p:nvSpPr>
          <p:cNvPr id="5" name="Notes Placeholder 4"/>
          <p:cNvSpPr>
            <a:spLocks noGrp="1"/>
          </p:cNvSpPr>
          <p:nvPr>
            <p:ph type="body" sz="quarter" idx="3"/>
          </p:nvPr>
        </p:nvSpPr>
        <p:spPr>
          <a:xfrm>
            <a:off x="731520" y="4620578"/>
            <a:ext cx="5852160" cy="3780473"/>
          </a:xfrm>
          <a:prstGeom prst="rect">
            <a:avLst/>
          </a:prstGeom>
        </p:spPr>
        <p:txBody>
          <a:bodyPr vert="horz" lIns="96656" tIns="48329" rIns="96656" bIns="4832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6" tIns="48329" rIns="96656" bIns="48329"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6" tIns="48329" rIns="96656" bIns="48329" rtlCol="0" anchor="b"/>
          <a:lstStyle>
            <a:lvl1pPr algn="r">
              <a:defRPr sz="1300"/>
            </a:lvl1pPr>
          </a:lstStyle>
          <a:p>
            <a:fld id="{7BB58573-E8C5-402B-B0E3-F5FBC4442345}" type="slidenum">
              <a:rPr lang="en-US" smtClean="0"/>
              <a:t>‹#›</a:t>
            </a:fld>
            <a:endParaRPr lang="en-US"/>
          </a:p>
        </p:txBody>
      </p:sp>
    </p:spTree>
    <p:extLst>
      <p:ext uri="{BB962C8B-B14F-4D97-AF65-F5344CB8AC3E}">
        <p14:creationId xmlns:p14="http://schemas.microsoft.com/office/powerpoint/2010/main" val="91476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B58573-E8C5-402B-B0E3-F5FBC4442345}" type="slidenum">
              <a:rPr lang="en-US" smtClean="0"/>
              <a:t>1</a:t>
            </a:fld>
            <a:endParaRPr lang="en-US"/>
          </a:p>
        </p:txBody>
      </p:sp>
    </p:spTree>
    <p:extLst>
      <p:ext uri="{BB962C8B-B14F-4D97-AF65-F5344CB8AC3E}">
        <p14:creationId xmlns:p14="http://schemas.microsoft.com/office/powerpoint/2010/main" val="4020838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 The LW is set by the LWF.</a:t>
            </a:r>
          </a:p>
          <a:p>
            <a:pPr marL="181240" indent="-181240">
              <a:buFontTx/>
              <a:buChar char="-"/>
            </a:pPr>
            <a:r>
              <a:rPr lang="en-GB" sz="1300" dirty="0"/>
              <a:t>The LW is defined as the amount of money needed to enjoy a basic, but socially acceptable standard of living. This is calculated through independent research using the ‘Minimum Income Standard’ for the UK. Decisions about what to include in this standard are set by the public; so it is a social consensus about what people need to make ends meet.</a:t>
            </a:r>
          </a:p>
          <a:p>
            <a:pPr marL="181240" indent="-181240">
              <a:buFontTx/>
              <a:buChar char="-"/>
            </a:pPr>
            <a:r>
              <a:rPr lang="en-GB" sz="1300" dirty="0"/>
              <a:t>It applies to all workers age 18+</a:t>
            </a:r>
          </a:p>
          <a:p>
            <a:pPr marL="181240" indent="-181240">
              <a:buFontTx/>
              <a:buChar char="-"/>
            </a:pPr>
            <a:r>
              <a:rPr lang="en-GB" sz="1300" dirty="0"/>
              <a:t>It is a voluntary standard that employers can choose to pay.</a:t>
            </a:r>
          </a:p>
          <a:p>
            <a:pPr marL="181240" indent="-181240">
              <a:buFontTx/>
              <a:buChar char="-"/>
            </a:pPr>
            <a:r>
              <a:rPr lang="en-GB" sz="1300" dirty="0"/>
              <a:t>It is currently £8.25 per hour for the whole of the UK, outside of London. </a:t>
            </a:r>
          </a:p>
          <a:p>
            <a:endParaRPr lang="en-GB" sz="13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300" dirty="0"/>
              <a:t>Like the NMW, it is reviewed each year. The LW is a higher standard than the NMW. The NMW is the legal floor- the minimum that employers can pay without breaking the law. </a:t>
            </a:r>
            <a:r>
              <a:rPr lang="en-GB" dirty="0"/>
              <a:t>The NMW is set by UK Government, based on recommendations</a:t>
            </a:r>
            <a:r>
              <a:rPr lang="en-GB" baseline="0" dirty="0"/>
              <a:t> from the Low Pay Commission- an independent body made up of employers, unions and labour market experts.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Comparing the national living</a:t>
            </a:r>
            <a:r>
              <a:rPr lang="en-US" sz="1200" kern="1200" baseline="0" dirty="0">
                <a:solidFill>
                  <a:schemeClr val="tx1"/>
                </a:solidFill>
                <a:effectLst/>
                <a:latin typeface="+mn-lt"/>
                <a:ea typeface="+mn-ea"/>
                <a:cs typeface="+mn-cs"/>
              </a:rPr>
              <a:t> wage with the Living Wage, t</a:t>
            </a:r>
            <a:r>
              <a:rPr lang="en-US" sz="1200" kern="1200" dirty="0">
                <a:solidFill>
                  <a:schemeClr val="tx1"/>
                </a:solidFill>
                <a:effectLst/>
                <a:latin typeface="+mn-lt"/>
                <a:ea typeface="+mn-ea"/>
                <a:cs typeface="+mn-cs"/>
              </a:rPr>
              <a:t>he gap is £2000 for a full time worker in Scotland - that's a difference of nearly £40 a week </a:t>
            </a:r>
            <a:endParaRPr lang="en-GB" dirty="0"/>
          </a:p>
        </p:txBody>
      </p:sp>
      <p:sp>
        <p:nvSpPr>
          <p:cNvPr id="4" name="Slide Number Placeholder 3"/>
          <p:cNvSpPr>
            <a:spLocks noGrp="1"/>
          </p:cNvSpPr>
          <p:nvPr>
            <p:ph type="sldNum" sz="quarter" idx="10"/>
          </p:nvPr>
        </p:nvSpPr>
        <p:spPr/>
        <p:txBody>
          <a:bodyPr/>
          <a:lstStyle/>
          <a:p>
            <a:fld id="{2EB7B82D-28BA-44D4-BA36-34BC084795B4}" type="slidenum">
              <a:rPr lang="en-GB" smtClean="0"/>
              <a:t>2</a:t>
            </a:fld>
            <a:endParaRPr lang="en-GB"/>
          </a:p>
        </p:txBody>
      </p:sp>
    </p:spTree>
    <p:extLst>
      <p:ext uri="{BB962C8B-B14F-4D97-AF65-F5344CB8AC3E}">
        <p14:creationId xmlns:p14="http://schemas.microsoft.com/office/powerpoint/2010/main" val="3304403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B7B82D-28BA-44D4-BA36-34BC084795B4}" type="slidenum">
              <a:rPr lang="en-GB" smtClean="0"/>
              <a:t>3</a:t>
            </a:fld>
            <a:endParaRPr lang="en-GB"/>
          </a:p>
        </p:txBody>
      </p:sp>
    </p:spTree>
    <p:extLst>
      <p:ext uri="{BB962C8B-B14F-4D97-AF65-F5344CB8AC3E}">
        <p14:creationId xmlns:p14="http://schemas.microsoft.com/office/powerpoint/2010/main" val="45973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We know from speaking to low paid workers that working and living in poverty impacts</a:t>
            </a:r>
            <a:r>
              <a:rPr lang="en-GB" baseline="0" dirty="0"/>
              <a:t> negatively on their health. Worries about money and making ends meet can create or exacerbate stress and other mental health problems; it can also mean an inability to afford to have or maintain a good diet and nutrition; it can mean having no choice other than to live in poor quality housing; it can mean not being to afford to turn the heating on at home; replace or repair essential items when they break; save for the future; or enjoy a social life. Many low paid workers talk about feeling ‘trapped’ and feel very negative about their future, or future prospects. </a:t>
            </a:r>
            <a:endParaRPr lang="en-GB" dirty="0"/>
          </a:p>
          <a:p>
            <a:r>
              <a:rPr lang="en-GB" dirty="0"/>
              <a:t>Research undertaken</a:t>
            </a:r>
            <a:r>
              <a:rPr lang="en-GB" baseline="0" dirty="0"/>
              <a:t> by NHS HS looked at the available evidence on the relative impact of specific interventions on health and health inequalities. The research looked at the impact over the short, medium and long term for local areas and for Scotland overall.</a:t>
            </a:r>
          </a:p>
          <a:p>
            <a:r>
              <a:rPr lang="en-GB" baseline="0" dirty="0"/>
              <a:t>As can be seen from this graph taken from this research, of the 11 interventions modelled, the introduction of a LW generated the largest beneficial impact on health and also reduced inequalities in health. YLG=years of life gained</a:t>
            </a:r>
            <a:endParaRPr lang="en-GB" dirty="0"/>
          </a:p>
        </p:txBody>
      </p:sp>
      <p:sp>
        <p:nvSpPr>
          <p:cNvPr id="4" name="Slide Number Placeholder 3"/>
          <p:cNvSpPr>
            <a:spLocks noGrp="1"/>
          </p:cNvSpPr>
          <p:nvPr>
            <p:ph type="sldNum" sz="quarter" idx="10"/>
          </p:nvPr>
        </p:nvSpPr>
        <p:spPr/>
        <p:txBody>
          <a:bodyPr/>
          <a:lstStyle/>
          <a:p>
            <a:fld id="{2EB7B82D-28BA-44D4-BA36-34BC084795B4}" type="slidenum">
              <a:rPr lang="en-GB" smtClean="0"/>
              <a:t>4</a:t>
            </a:fld>
            <a:endParaRPr lang="en-GB"/>
          </a:p>
        </p:txBody>
      </p:sp>
    </p:spTree>
    <p:extLst>
      <p:ext uri="{BB962C8B-B14F-4D97-AF65-F5344CB8AC3E}">
        <p14:creationId xmlns:p14="http://schemas.microsoft.com/office/powerpoint/2010/main" val="45973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In addition to evidence that the LW good for the individual- something we might call the social case for the LW- I’d also like to highlight that there is a business and a public policy case for the LW too. </a:t>
            </a:r>
          </a:p>
          <a:p>
            <a:endParaRPr lang="en-GB" sz="1300" dirty="0"/>
          </a:p>
          <a:p>
            <a:r>
              <a:rPr lang="en-GB" sz="1300" dirty="0"/>
              <a:t>The public policy case for the LW essentially falls under two categories – Government revenue and economic stimulus. To put this as simply as possible; if more employers pay the LW, the state will get </a:t>
            </a:r>
          </a:p>
          <a:p>
            <a:pPr lvl="0"/>
            <a:r>
              <a:rPr lang="en-GB" sz="1300" dirty="0"/>
              <a:t>more tax in, and it will pay less benefits out. We’ll also be putting more money in people’s pockets to spend which will increase demand and drive economic growth.</a:t>
            </a:r>
          </a:p>
          <a:p>
            <a:endParaRPr lang="en-GB" sz="1300" dirty="0"/>
          </a:p>
          <a:p>
            <a:r>
              <a:rPr lang="en-GB" sz="1300" dirty="0"/>
              <a:t>In terms of the business case, employers have reported that introducing the LW has had a positive impact on recruitment and retention (both of which we know can costs businesses a lot), as well as increased productivity and staff morale, and reduced absence from work. </a:t>
            </a:r>
          </a:p>
          <a:p>
            <a:endParaRPr lang="en-GB" sz="1300" dirty="0"/>
          </a:p>
        </p:txBody>
      </p:sp>
      <p:sp>
        <p:nvSpPr>
          <p:cNvPr id="4" name="Slide Number Placeholder 3"/>
          <p:cNvSpPr>
            <a:spLocks noGrp="1"/>
          </p:cNvSpPr>
          <p:nvPr>
            <p:ph type="sldNum" sz="quarter" idx="10"/>
          </p:nvPr>
        </p:nvSpPr>
        <p:spPr/>
        <p:txBody>
          <a:bodyPr/>
          <a:lstStyle/>
          <a:p>
            <a:fld id="{2EB7B82D-28BA-44D4-BA36-34BC084795B4}" type="slidenum">
              <a:rPr lang="en-GB" smtClean="0"/>
              <a:t>5</a:t>
            </a:fld>
            <a:endParaRPr lang="en-GB"/>
          </a:p>
        </p:txBody>
      </p:sp>
    </p:spTree>
    <p:extLst>
      <p:ext uri="{BB962C8B-B14F-4D97-AF65-F5344CB8AC3E}">
        <p14:creationId xmlns:p14="http://schemas.microsoft.com/office/powerpoint/2010/main" val="45973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There are impressive business benefits to be seen when paying the Living Wage. There is a wealth of research that links higher wages generally with improved health, better retention of staff (therefore reduced recruitment costs), but even when recruitment is required, paying the Living Wage is an attraction for good applicants. Higher calibre of applicants are therefore available. In addition to bringing in better staff, paying the Living Wage can result in a more motivation from staff and better quality of work. </a:t>
            </a:r>
          </a:p>
          <a:p>
            <a:r>
              <a:rPr lang="en-GB" baseline="0" dirty="0"/>
              <a:t>In an independent survey of accredited Living Wage employers, a 25% fall in absenteeism was reported. This could be liked to the improvements in health the Living Wage can be linked to, but could also be linked to the higher motivation of the workforce more generally. The resilience of staff was reported in the survey – with employees reporting that they were open to positive to organisational or operational changes. You want a loyal, motivated and positive workforce that are resilient to change – the Living Wage can help with that. </a:t>
            </a:r>
          </a:p>
          <a:p>
            <a:r>
              <a:rPr lang="en-GB" baseline="0" dirty="0"/>
              <a:t>The quote on the slide mentions the social case, but the business case alone means that adopting Living Wage is something that you simply must consider. Employers that have joined the Living Wage movement often mention that they feel part of a progressive club. Living Wage is not a new concept, but it does show that an employer is forward thinking. </a:t>
            </a:r>
          </a:p>
        </p:txBody>
      </p:sp>
      <p:sp>
        <p:nvSpPr>
          <p:cNvPr id="4" name="Slide Number Placeholder 3"/>
          <p:cNvSpPr>
            <a:spLocks noGrp="1"/>
          </p:cNvSpPr>
          <p:nvPr>
            <p:ph type="sldNum" sz="quarter" idx="10"/>
          </p:nvPr>
        </p:nvSpPr>
        <p:spPr/>
        <p:txBody>
          <a:bodyPr/>
          <a:lstStyle/>
          <a:p>
            <a:fld id="{7BB58573-E8C5-402B-B0E3-F5FBC4442345}" type="slidenum">
              <a:rPr lang="en-US" smtClean="0"/>
              <a:t>6</a:t>
            </a:fld>
            <a:endParaRPr lang="en-US"/>
          </a:p>
        </p:txBody>
      </p:sp>
    </p:spTree>
    <p:extLst>
      <p:ext uri="{BB962C8B-B14F-4D97-AF65-F5344CB8AC3E}">
        <p14:creationId xmlns:p14="http://schemas.microsoft.com/office/powerpoint/2010/main" val="1108693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dirty="0"/>
              <a:t>Point</a:t>
            </a:r>
            <a:r>
              <a:rPr lang="en-GB" sz="1200" baseline="0" dirty="0"/>
              <a:t> 1, </a:t>
            </a:r>
            <a:endParaRPr lang="en-GB" sz="1200" dirty="0"/>
          </a:p>
          <a:p>
            <a:pPr marL="457200" indent="-457200">
              <a:buFont typeface="Arial" panose="020B0604020202020204" pitchFamily="34" charset="0"/>
              <a:buChar char="•"/>
            </a:pPr>
            <a:r>
              <a:rPr lang="en-GB" sz="1200" dirty="0"/>
              <a:t>Nationally agreed pay-scales</a:t>
            </a:r>
          </a:p>
          <a:p>
            <a:pPr marL="457200" indent="-457200">
              <a:buFont typeface="Arial" panose="020B0604020202020204" pitchFamily="34" charset="0"/>
              <a:buChar char="•"/>
            </a:pPr>
            <a:r>
              <a:rPr lang="en-GB" sz="1200" dirty="0"/>
              <a:t>Pay differentials</a:t>
            </a:r>
          </a:p>
          <a:p>
            <a:pPr marL="457200" indent="-457200">
              <a:buFont typeface="Arial" panose="020B0604020202020204" pitchFamily="34" charset="0"/>
              <a:buChar char="•"/>
            </a:pPr>
            <a:r>
              <a:rPr lang="en-GB" sz="1200" dirty="0"/>
              <a:t>Affordability </a:t>
            </a:r>
          </a:p>
          <a:p>
            <a:r>
              <a:rPr lang="en-GB" dirty="0"/>
              <a:t>Top-up at the</a:t>
            </a:r>
            <a:r>
              <a:rPr lang="en-GB" baseline="0" dirty="0"/>
              <a:t> bottom? You can choose to apply a % increase on top of that if you wish– internal HR decision. Employers have done it differently. </a:t>
            </a:r>
          </a:p>
          <a:p>
            <a:r>
              <a:rPr lang="en-GB" baseline="0" dirty="0"/>
              <a:t>If pay differentials are eroded as a result of paying Living Wage, you can decide how you want to handle that. Personally, I would aim to put you in touch with a similar employer who has went through the process. They will speak your language. </a:t>
            </a:r>
          </a:p>
          <a:p>
            <a:endParaRPr lang="en-GB" baseline="0" dirty="0"/>
          </a:p>
          <a:p>
            <a:r>
              <a:rPr lang="en-GB" baseline="0" dirty="0"/>
              <a:t>Dependant on the choices you make on how to pay the Living Wage,  we are all working with tighter budgets. </a:t>
            </a:r>
          </a:p>
          <a:p>
            <a:r>
              <a:rPr lang="en-GB" baseline="0" dirty="0"/>
              <a:t>We advocate that if an employer can afford to pay Living Wage, they should absolutely do so – savings seen in numerous areas (business benefits) </a:t>
            </a:r>
          </a:p>
          <a:p>
            <a:endParaRPr lang="en-GB" baseline="0" dirty="0"/>
          </a:p>
          <a:p>
            <a:r>
              <a:rPr lang="en-GB" baseline="0" dirty="0"/>
              <a:t>For point 2,  this requirement applies to contracts that are in the scope of accreditation. In scope is defined as working on site for 2 hours in a given day for 8 consecutive weeks or more out the </a:t>
            </a:r>
            <a:r>
              <a:rPr lang="en-GB" baseline="0" dirty="0" err="1"/>
              <a:t>yeart</a:t>
            </a:r>
            <a:r>
              <a:rPr lang="en-GB" baseline="0" dirty="0"/>
              <a:t>. </a:t>
            </a:r>
          </a:p>
          <a:p>
            <a:r>
              <a:rPr lang="en-GB" baseline="0" dirty="0"/>
              <a:t>In relation to procurement  - </a:t>
            </a:r>
            <a:r>
              <a:rPr lang="en-GB" dirty="0"/>
              <a:t>The Scottish Government has examined how payment, by contractors, of the Living Wage can be taken into account as part of a public procurement process.  The European Commission has confirmed that public bodies are unable to make payment of the Living Wage a mandatory requirement as part of a competitive procurement process where the Living Wage is greater than any minimum wage set by or in accordance with law. </a:t>
            </a:r>
            <a:r>
              <a:rPr lang="en-GB" baseline="0" dirty="0"/>
              <a:t>However, If Living Wage is built into a procurement policy that recognises the link between Living Wage and workforce matters, and is given an adequate weighting – this is a solution. </a:t>
            </a:r>
          </a:p>
          <a:p>
            <a:r>
              <a:rPr lang="en-GB" baseline="0" dirty="0"/>
              <a:t>Our licence requires that the second condition noted here is met “to the extent permitted by law” and using your best endeavours of course. </a:t>
            </a:r>
          </a:p>
          <a:p>
            <a:endParaRPr lang="en-GB" baseline="0" dirty="0"/>
          </a:p>
          <a:p>
            <a:r>
              <a:rPr lang="en-GB" baseline="0" dirty="0"/>
              <a:t>For point 3,</a:t>
            </a:r>
          </a:p>
          <a:p>
            <a:pPr marL="457200" indent="-457200">
              <a:buFont typeface="Arial" panose="020B0604020202020204" pitchFamily="34" charset="0"/>
              <a:buChar char="•"/>
            </a:pPr>
            <a:endParaRPr lang="en-GB" sz="1200" dirty="0"/>
          </a:p>
          <a:p>
            <a:pPr marL="457200" indent="-457200">
              <a:buFont typeface="Arial" panose="020B0604020202020204" pitchFamily="34" charset="0"/>
              <a:buChar char="•"/>
            </a:pPr>
            <a:r>
              <a:rPr lang="en-GB" sz="1200" dirty="0"/>
              <a:t>The rate is announced during Living Wage Week (first week of November).</a:t>
            </a:r>
          </a:p>
          <a:p>
            <a:pPr marL="457200" indent="-457200">
              <a:buFont typeface="Arial" panose="020B0604020202020204" pitchFamily="34" charset="0"/>
              <a:buChar char="•"/>
            </a:pPr>
            <a:r>
              <a:rPr lang="en-GB" sz="1200" dirty="0"/>
              <a:t>Employers have a maximum of 6 months to implement the new rate.</a:t>
            </a:r>
          </a:p>
          <a:p>
            <a:pPr marL="457200" indent="-457200">
              <a:buFont typeface="Arial" panose="020B0604020202020204" pitchFamily="34" charset="0"/>
              <a:buChar char="•"/>
            </a:pPr>
            <a:r>
              <a:rPr lang="en-GB" sz="1200" dirty="0"/>
              <a:t>Communications with staff.</a:t>
            </a:r>
          </a:p>
          <a:p>
            <a:endParaRPr lang="en-GB" dirty="0"/>
          </a:p>
        </p:txBody>
      </p:sp>
      <p:sp>
        <p:nvSpPr>
          <p:cNvPr id="4" name="Slide Number Placeholder 3"/>
          <p:cNvSpPr>
            <a:spLocks noGrp="1"/>
          </p:cNvSpPr>
          <p:nvPr>
            <p:ph type="sldNum" sz="quarter" idx="10"/>
          </p:nvPr>
        </p:nvSpPr>
        <p:spPr/>
        <p:txBody>
          <a:bodyPr/>
          <a:lstStyle/>
          <a:p>
            <a:fld id="{7BB58573-E8C5-402B-B0E3-F5FBC4442345}" type="slidenum">
              <a:rPr lang="en-US" smtClean="0"/>
              <a:t>7</a:t>
            </a:fld>
            <a:endParaRPr lang="en-US"/>
          </a:p>
        </p:txBody>
      </p:sp>
    </p:spTree>
    <p:extLst>
      <p:ext uri="{BB962C8B-B14F-4D97-AF65-F5344CB8AC3E}">
        <p14:creationId xmlns:p14="http://schemas.microsoft.com/office/powerpoint/2010/main" val="601054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Principal and</a:t>
            </a:r>
            <a:r>
              <a:rPr lang="en-GB" baseline="0" dirty="0"/>
              <a:t> Vice Chancellor Anton Muscatelli said at the their Living Wage celebration event, The Living Wage </a:t>
            </a:r>
            <a:r>
              <a:rPr lang="en-GB" dirty="0"/>
              <a:t>forms an important part of our ongoing actions to improve the working lives of our staff, who play such a vital role in making the University the inspiring place it is”. </a:t>
            </a:r>
            <a:r>
              <a:rPr lang="en-GB" baseline="0" dirty="0"/>
              <a:t> </a:t>
            </a:r>
            <a:endParaRPr lang="en-GB" dirty="0"/>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We</a:t>
            </a:r>
            <a:r>
              <a:rPr lang="en-GB" baseline="0" dirty="0"/>
              <a:t> have a world class education system  here in Scotland. The Living Wage movement  includes the most innovative and progressive employers. Your institution can celebrate leading the way on fair pay. </a:t>
            </a:r>
            <a:endParaRPr lang="en-GB" dirty="0"/>
          </a:p>
        </p:txBody>
      </p:sp>
      <p:sp>
        <p:nvSpPr>
          <p:cNvPr id="4" name="Slide Number Placeholder 3"/>
          <p:cNvSpPr>
            <a:spLocks noGrp="1"/>
          </p:cNvSpPr>
          <p:nvPr>
            <p:ph type="sldNum" sz="quarter" idx="10"/>
          </p:nvPr>
        </p:nvSpPr>
        <p:spPr/>
        <p:txBody>
          <a:bodyPr/>
          <a:lstStyle/>
          <a:p>
            <a:fld id="{7BB58573-E8C5-402B-B0E3-F5FBC4442345}" type="slidenum">
              <a:rPr lang="en-US" smtClean="0"/>
              <a:t>8</a:t>
            </a:fld>
            <a:endParaRPr lang="en-US"/>
          </a:p>
        </p:txBody>
      </p:sp>
    </p:spTree>
    <p:extLst>
      <p:ext uri="{BB962C8B-B14F-4D97-AF65-F5344CB8AC3E}">
        <p14:creationId xmlns:p14="http://schemas.microsoft.com/office/powerpoint/2010/main" val="3417531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B58573-E8C5-402B-B0E3-F5FBC4442345}" type="slidenum">
              <a:rPr lang="en-US" smtClean="0"/>
              <a:t>10</a:t>
            </a:fld>
            <a:endParaRPr lang="en-US"/>
          </a:p>
        </p:txBody>
      </p:sp>
    </p:spTree>
    <p:extLst>
      <p:ext uri="{BB962C8B-B14F-4D97-AF65-F5344CB8AC3E}">
        <p14:creationId xmlns:p14="http://schemas.microsoft.com/office/powerpoint/2010/main" val="269161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30D6E8-A368-4EF5-A78C-AB6885FC0F69}"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56787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30D6E8-A368-4EF5-A78C-AB6885FC0F69}"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702154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30D6E8-A368-4EF5-A78C-AB6885FC0F69}"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425449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30D6E8-A368-4EF5-A78C-AB6885FC0F69}"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180168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30D6E8-A368-4EF5-A78C-AB6885FC0F69}"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11063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30D6E8-A368-4EF5-A78C-AB6885FC0F69}"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1780923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30D6E8-A368-4EF5-A78C-AB6885FC0F69}"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238357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30D6E8-A368-4EF5-A78C-AB6885FC0F69}"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299956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0D6E8-A368-4EF5-A78C-AB6885FC0F69}"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130919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30D6E8-A368-4EF5-A78C-AB6885FC0F69}"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82771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30D6E8-A368-4EF5-A78C-AB6885FC0F69}"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0657C-EC97-4189-A8CC-256045B7166F}" type="slidenum">
              <a:rPr lang="en-US" smtClean="0"/>
              <a:t>‹#›</a:t>
            </a:fld>
            <a:endParaRPr lang="en-US"/>
          </a:p>
        </p:txBody>
      </p:sp>
    </p:spTree>
    <p:extLst>
      <p:ext uri="{BB962C8B-B14F-4D97-AF65-F5344CB8AC3E}">
        <p14:creationId xmlns:p14="http://schemas.microsoft.com/office/powerpoint/2010/main" val="3354548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0D6E8-A368-4EF5-A78C-AB6885FC0F69}"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0657C-EC97-4189-A8CC-256045B7166F}" type="slidenum">
              <a:rPr lang="en-US" smtClean="0"/>
              <a:t>‹#›</a:t>
            </a:fld>
            <a:endParaRPr lang="en-US"/>
          </a:p>
        </p:txBody>
      </p:sp>
    </p:spTree>
    <p:extLst>
      <p:ext uri="{BB962C8B-B14F-4D97-AF65-F5344CB8AC3E}">
        <p14:creationId xmlns:p14="http://schemas.microsoft.com/office/powerpoint/2010/main" val="2024793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mailto:accreditation@povertyalliance.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hyperlink" Target="https://twitter.com/ScottishLWAI" TargetMode="External"/><Relationship Id="rId4" Type="http://schemas.openxmlformats.org/officeDocument/2006/relationships/hyperlink" Target="http://www.scottishlivingwag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32039" y="137518"/>
            <a:ext cx="2285809" cy="1803633"/>
          </a:xfrm>
          <a:prstGeom prst="rect">
            <a:avLst/>
          </a:prstGeom>
        </p:spPr>
      </p:pic>
      <p:sp>
        <p:nvSpPr>
          <p:cNvPr id="2" name="Title 1"/>
          <p:cNvSpPr>
            <a:spLocks noGrp="1"/>
          </p:cNvSpPr>
          <p:nvPr>
            <p:ph type="ctrTitle"/>
          </p:nvPr>
        </p:nvSpPr>
        <p:spPr>
          <a:xfrm>
            <a:off x="1514947" y="471651"/>
            <a:ext cx="9144000" cy="2387600"/>
          </a:xfrm>
        </p:spPr>
        <p:txBody>
          <a:bodyPr>
            <a:normAutofit/>
          </a:bodyPr>
          <a:lstStyle/>
          <a:p>
            <a:r>
              <a:rPr lang="en-GB" dirty="0"/>
              <a:t>Living Wage Employer Accreditation</a:t>
            </a:r>
          </a:p>
        </p:txBody>
      </p:sp>
      <p:sp>
        <p:nvSpPr>
          <p:cNvPr id="3" name="Subtitle 2"/>
          <p:cNvSpPr>
            <a:spLocks noGrp="1"/>
          </p:cNvSpPr>
          <p:nvPr>
            <p:ph type="subTitle" idx="1"/>
          </p:nvPr>
        </p:nvSpPr>
        <p:spPr>
          <a:xfrm>
            <a:off x="1514947" y="2796279"/>
            <a:ext cx="9144000" cy="2092591"/>
          </a:xfrm>
        </p:spPr>
        <p:txBody>
          <a:bodyPr>
            <a:normAutofit/>
          </a:bodyPr>
          <a:lstStyle/>
          <a:p>
            <a:endParaRPr lang="en-GB" dirty="0"/>
          </a:p>
          <a:p>
            <a:r>
              <a:rPr lang="en-GB" dirty="0"/>
              <a:t>Lynn Anderson</a:t>
            </a:r>
          </a:p>
          <a:p>
            <a:r>
              <a:rPr lang="en-GB" dirty="0"/>
              <a:t>Living Wage Accreditation Officer (Scotland)</a:t>
            </a:r>
          </a:p>
          <a:p>
            <a:endParaRPr lang="en-GB" dirty="0"/>
          </a:p>
        </p:txBody>
      </p:sp>
      <p:pic>
        <p:nvPicPr>
          <p:cNvPr id="1026" name="Picture 2" descr="C:\Users\Julie_2\AppData\Local\Microsoft\Windows\Temporary Internet Files\Content.Outlook\LY838EGU\LW_logo_foundation_.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92685" y="5166231"/>
            <a:ext cx="1533658" cy="12100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ulie_2\AppData\Local\Microsoft\Windows\Temporary Internet Files\Content.Outlook\LY838EGU\Scottish Government (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7974" y="5166231"/>
            <a:ext cx="1295400" cy="121005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ulie_2\AppData\Local\Microsoft\Windows\Temporary Internet Files\Content.Outlook\LY838EGU\PovertyAlliance_RGB_Original (2).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56256" y="5341930"/>
            <a:ext cx="2152481" cy="8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954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47850"/>
            <a:ext cx="12058650" cy="5010150"/>
          </a:xfrm>
        </p:spPr>
        <p:txBody>
          <a:bodyPr>
            <a:normAutofit/>
          </a:bodyPr>
          <a:lstStyle/>
          <a:p>
            <a:endParaRPr lang="en-GB" b="1" dirty="0"/>
          </a:p>
          <a:p>
            <a:r>
              <a:rPr lang="en-GB" b="1" dirty="0"/>
              <a:t>Contact </a:t>
            </a:r>
          </a:p>
          <a:p>
            <a:r>
              <a:rPr lang="en-GB" i="1" dirty="0"/>
              <a:t>email</a:t>
            </a:r>
            <a:r>
              <a:rPr lang="en-GB" dirty="0"/>
              <a:t>:  </a:t>
            </a:r>
            <a:r>
              <a:rPr lang="en-GB" dirty="0">
                <a:hlinkClick r:id="rId3"/>
              </a:rPr>
              <a:t>lynn.anderson@povertyalliance.org</a:t>
            </a:r>
            <a:endParaRPr lang="en-GB" dirty="0"/>
          </a:p>
          <a:p>
            <a:r>
              <a:rPr lang="en-GB" i="1" dirty="0"/>
              <a:t>telephone</a:t>
            </a:r>
            <a:r>
              <a:rPr lang="en-GB" dirty="0"/>
              <a:t>: 0141 353 0440</a:t>
            </a:r>
          </a:p>
          <a:p>
            <a:r>
              <a:rPr lang="en-GB" i="1" dirty="0"/>
              <a:t>Website: </a:t>
            </a:r>
            <a:r>
              <a:rPr lang="en-GB" i="1" dirty="0">
                <a:hlinkClick r:id="rId4"/>
              </a:rPr>
              <a:t>www.scottishlivingwage.org</a:t>
            </a:r>
            <a:r>
              <a:rPr lang="en-GB" i="1" dirty="0"/>
              <a:t> </a:t>
            </a:r>
          </a:p>
          <a:p>
            <a:r>
              <a:rPr lang="en-GB" dirty="0"/>
              <a:t> </a:t>
            </a:r>
          </a:p>
          <a:p>
            <a:r>
              <a:rPr lang="en-GB" dirty="0"/>
              <a:t>You can also follow us on twitter:  </a:t>
            </a:r>
            <a:r>
              <a:rPr lang="en-GB" dirty="0">
                <a:hlinkClick r:id="rId5"/>
              </a:rPr>
              <a:t>@</a:t>
            </a:r>
            <a:r>
              <a:rPr lang="en-GB" dirty="0" err="1">
                <a:hlinkClick r:id="rId5"/>
              </a:rPr>
              <a:t>ScottishLWAI</a:t>
            </a:r>
            <a:endParaRPr lang="en-GB" dirty="0"/>
          </a:p>
          <a:p>
            <a:r>
              <a:rPr lang="en-GB" dirty="0"/>
              <a:t> </a:t>
            </a:r>
            <a:endParaRPr lang="en-US" dirty="0"/>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77299" y="231322"/>
            <a:ext cx="2857500" cy="2286000"/>
          </a:xfrm>
          <a:prstGeom prst="rect">
            <a:avLst/>
          </a:prstGeom>
        </p:spPr>
      </p:pic>
    </p:spTree>
    <p:extLst>
      <p:ext uri="{BB962C8B-B14F-4D97-AF65-F5344CB8AC3E}">
        <p14:creationId xmlns:p14="http://schemas.microsoft.com/office/powerpoint/2010/main" val="365922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is the Living Wage?</a:t>
            </a:r>
          </a:p>
        </p:txBody>
      </p:sp>
      <p:sp>
        <p:nvSpPr>
          <p:cNvPr id="3" name="Content Placeholder 2"/>
          <p:cNvSpPr>
            <a:spLocks noGrp="1"/>
          </p:cNvSpPr>
          <p:nvPr>
            <p:ph idx="1"/>
          </p:nvPr>
        </p:nvSpPr>
        <p:spPr/>
        <p:txBody>
          <a:bodyPr>
            <a:normAutofit/>
          </a:bodyPr>
          <a:lstStyle/>
          <a:p>
            <a:r>
              <a:rPr lang="en-GB" i="1" dirty="0"/>
              <a:t>"The Living Wage is an hourly rate set independently and up-rated annually. It is calculated according to the basic standard of living in the UK."</a:t>
            </a:r>
            <a:r>
              <a:rPr lang="en-GB" dirty="0"/>
              <a:t>   </a:t>
            </a:r>
          </a:p>
          <a:p>
            <a:pPr marL="342900" indent="-342900">
              <a:buFontTx/>
              <a:buChar char="-"/>
            </a:pPr>
            <a:r>
              <a:rPr lang="en-GB" dirty="0"/>
              <a:t>UK Living Wage Foundation</a:t>
            </a:r>
          </a:p>
          <a:p>
            <a:pPr marL="432000" indent="-322560">
              <a:lnSpc>
                <a:spcPct val="100000"/>
              </a:lnSpc>
              <a:buClr>
                <a:srgbClr val="000000"/>
              </a:buClr>
              <a:buSzPct val="45000"/>
              <a:buFont typeface="Wingdings" charset="2"/>
              <a:buChar char=""/>
            </a:pPr>
            <a:endParaRPr lang="en-GB" spc="-1" dirty="0">
              <a:solidFill>
                <a:srgbClr val="000000"/>
              </a:solidFill>
              <a:uFill>
                <a:solidFill>
                  <a:srgbClr val="FFFFFF"/>
                </a:solidFill>
              </a:uFill>
              <a:latin typeface="+mj-lt"/>
              <a:ea typeface="DejaVu Sans"/>
            </a:endParaRPr>
          </a:p>
          <a:p>
            <a:pPr marL="432000" indent="-322560">
              <a:lnSpc>
                <a:spcPct val="100000"/>
              </a:lnSpc>
              <a:buClr>
                <a:srgbClr val="000000"/>
              </a:buClr>
              <a:buSzPct val="45000"/>
              <a:buFont typeface="Wingdings" charset="2"/>
              <a:buChar char=""/>
            </a:pPr>
            <a:r>
              <a:rPr lang="en-GB" spc="-1" dirty="0">
                <a:solidFill>
                  <a:srgbClr val="000000"/>
                </a:solidFill>
                <a:uFill>
                  <a:solidFill>
                    <a:srgbClr val="FFFFFF"/>
                  </a:solidFill>
                </a:uFill>
                <a:latin typeface="+mj-lt"/>
                <a:ea typeface="DejaVu Sans"/>
              </a:rPr>
              <a:t>18+</a:t>
            </a:r>
            <a:endParaRPr lang="en-GB" sz="1400" spc="-1" dirty="0">
              <a:solidFill>
                <a:srgbClr val="000000"/>
              </a:solidFill>
              <a:uFill>
                <a:solidFill>
                  <a:srgbClr val="FFFFFF"/>
                </a:solidFill>
              </a:uFill>
              <a:latin typeface="+mj-lt"/>
            </a:endParaRPr>
          </a:p>
          <a:p>
            <a:pPr marL="432000" indent="-322560">
              <a:lnSpc>
                <a:spcPct val="100000"/>
              </a:lnSpc>
              <a:buClr>
                <a:srgbClr val="000000"/>
              </a:buClr>
              <a:buSzPct val="45000"/>
              <a:buFont typeface="Wingdings" charset="2"/>
              <a:buChar char=""/>
            </a:pPr>
            <a:r>
              <a:rPr lang="en-GB" spc="-1" dirty="0">
                <a:solidFill>
                  <a:srgbClr val="000000"/>
                </a:solidFill>
                <a:uFill>
                  <a:solidFill>
                    <a:srgbClr val="FFFFFF"/>
                  </a:solidFill>
                </a:uFill>
                <a:latin typeface="+mj-lt"/>
                <a:ea typeface="DejaVu Sans"/>
              </a:rPr>
              <a:t>Voluntary</a:t>
            </a:r>
          </a:p>
          <a:p>
            <a:pPr marL="432000" indent="-322560">
              <a:lnSpc>
                <a:spcPct val="100000"/>
              </a:lnSpc>
              <a:buClr>
                <a:srgbClr val="000000"/>
              </a:buClr>
              <a:buSzPct val="45000"/>
              <a:buFont typeface="Wingdings" charset="2"/>
              <a:buChar char=""/>
            </a:pPr>
            <a:r>
              <a:rPr lang="en-GB" spc="-1" dirty="0">
                <a:solidFill>
                  <a:srgbClr val="000000"/>
                </a:solidFill>
                <a:uFill>
                  <a:solidFill>
                    <a:srgbClr val="FFFFFF"/>
                  </a:solidFill>
                </a:uFill>
                <a:latin typeface="+mj-lt"/>
                <a:ea typeface="DejaVu Sans"/>
              </a:rPr>
              <a:t>Uses Minimum Income Standard</a:t>
            </a:r>
          </a:p>
          <a:p>
            <a:pPr marL="432000" indent="-322560">
              <a:lnSpc>
                <a:spcPct val="100000"/>
              </a:lnSpc>
              <a:buClr>
                <a:srgbClr val="000000"/>
              </a:buClr>
              <a:buSzPct val="45000"/>
              <a:buFont typeface="Wingdings" charset="2"/>
              <a:buChar char=""/>
            </a:pPr>
            <a:endParaRPr lang="en-GB" spc="-1" dirty="0">
              <a:solidFill>
                <a:srgbClr val="000000"/>
              </a:solidFill>
              <a:uFill>
                <a:solidFill>
                  <a:srgbClr val="FFFFFF"/>
                </a:solidFill>
              </a:uFill>
              <a:latin typeface="+mj-lt"/>
              <a:ea typeface="DejaVu Sans"/>
            </a:endParaRPr>
          </a:p>
          <a:p>
            <a:pPr marL="432000" indent="-322560">
              <a:lnSpc>
                <a:spcPct val="100000"/>
              </a:lnSpc>
              <a:buClr>
                <a:srgbClr val="000000"/>
              </a:buClr>
              <a:buSzPct val="45000"/>
              <a:buFont typeface="Wingdings" charset="2"/>
              <a:buChar char=""/>
            </a:pPr>
            <a:endParaRPr lang="en-GB" sz="1400" spc="-1" dirty="0">
              <a:solidFill>
                <a:srgbClr val="000000"/>
              </a:solidFill>
              <a:uFill>
                <a:solidFill>
                  <a:srgbClr val="FFFFFF"/>
                </a:solidFill>
              </a:uFill>
              <a:latin typeface="+mj-lt"/>
            </a:endParaRPr>
          </a:p>
          <a:p>
            <a:pPr marL="432000" indent="-322560">
              <a:lnSpc>
                <a:spcPct val="100000"/>
              </a:lnSpc>
              <a:buClr>
                <a:srgbClr val="000000"/>
              </a:buClr>
              <a:buSzPct val="45000"/>
              <a:buFont typeface="Wingdings" charset="2"/>
              <a:buChar char=""/>
            </a:pPr>
            <a:endParaRPr lang="en-GB" sz="1400" spc="-1" dirty="0">
              <a:solidFill>
                <a:srgbClr val="000000"/>
              </a:solidFill>
              <a:uFill>
                <a:solidFill>
                  <a:srgbClr val="FFFFFF"/>
                </a:solidFill>
              </a:uFill>
              <a:latin typeface="+mj-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51571" y="21993"/>
            <a:ext cx="2192420" cy="172994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8142" y="2710543"/>
            <a:ext cx="5040087" cy="3824030"/>
          </a:xfrm>
          <a:prstGeom prst="rect">
            <a:avLst/>
          </a:prstGeom>
        </p:spPr>
      </p:pic>
    </p:spTree>
    <p:extLst>
      <p:ext uri="{BB962C8B-B14F-4D97-AF65-F5344CB8AC3E}">
        <p14:creationId xmlns:p14="http://schemas.microsoft.com/office/powerpoint/2010/main" val="360273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do we need a Living Wage?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8182" y="21992"/>
            <a:ext cx="2285809" cy="1803633"/>
          </a:xfrm>
          <a:prstGeom prst="rect">
            <a:avLst/>
          </a:prstGeom>
        </p:spPr>
      </p:pic>
      <p:sp>
        <p:nvSpPr>
          <p:cNvPr id="5" name="Content Placeholder 4"/>
          <p:cNvSpPr>
            <a:spLocks noGrp="1"/>
          </p:cNvSpPr>
          <p:nvPr>
            <p:ph idx="1"/>
          </p:nvPr>
        </p:nvSpPr>
        <p:spPr>
          <a:xfrm>
            <a:off x="838200" y="1208314"/>
            <a:ext cx="9612086" cy="5279572"/>
          </a:xfrm>
        </p:spPr>
        <p:txBody>
          <a:bodyPr>
            <a:normAutofit lnSpcReduction="10000"/>
          </a:bodyPr>
          <a:lstStyle/>
          <a:p>
            <a:pPr marL="0" indent="0">
              <a:buNone/>
            </a:pPr>
            <a:endParaRPr lang="en-GB" dirty="0"/>
          </a:p>
          <a:p>
            <a:r>
              <a:rPr lang="en-GB" dirty="0"/>
              <a:t>1 in 5 children in Scotland live in poverty- that’s around 210,000 children</a:t>
            </a:r>
          </a:p>
          <a:p>
            <a:endParaRPr lang="en-GB" dirty="0"/>
          </a:p>
          <a:p>
            <a:r>
              <a:rPr lang="en-GB" b="1" dirty="0"/>
              <a:t>Over half </a:t>
            </a:r>
            <a:r>
              <a:rPr lang="en-GB" dirty="0"/>
              <a:t>of children living in poverty in Scotland are </a:t>
            </a:r>
            <a:r>
              <a:rPr lang="en-GB" b="1" dirty="0"/>
              <a:t>living in a household where someone works</a:t>
            </a:r>
            <a:r>
              <a:rPr lang="en-GB" dirty="0"/>
              <a:t>, meaning that for many, work is no longer a route out of poverty.</a:t>
            </a:r>
          </a:p>
          <a:p>
            <a:pPr marL="0" indent="0">
              <a:buNone/>
            </a:pPr>
            <a:endParaRPr lang="en-GB" dirty="0"/>
          </a:p>
          <a:p>
            <a:r>
              <a:rPr lang="en-GB" dirty="0"/>
              <a:t>18% of employees in Scotland (around 418,000 individuals) are paid less than the Living Wage.</a:t>
            </a:r>
          </a:p>
          <a:p>
            <a:pPr marL="0" indent="0">
              <a:buNone/>
            </a:pPr>
            <a:endParaRPr lang="en-GB" dirty="0"/>
          </a:p>
          <a:p>
            <a:r>
              <a:rPr lang="en-GB" dirty="0"/>
              <a:t>£2k difference per year compared to NMW</a:t>
            </a:r>
          </a:p>
          <a:p>
            <a:endParaRPr lang="en-GB" dirty="0"/>
          </a:p>
        </p:txBody>
      </p:sp>
    </p:spTree>
    <p:extLst>
      <p:ext uri="{BB962C8B-B14F-4D97-AF65-F5344CB8AC3E}">
        <p14:creationId xmlns:p14="http://schemas.microsoft.com/office/powerpoint/2010/main" val="399910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360713"/>
          </a:xfrm>
        </p:spPr>
        <p:txBody>
          <a:bodyPr/>
          <a:lstStyle/>
          <a:p>
            <a:r>
              <a:rPr lang="en-GB" b="1" dirty="0"/>
              <a:t>Living Wage &amp; Health</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8182" y="21992"/>
            <a:ext cx="2285809" cy="1803633"/>
          </a:xfrm>
          <a:prstGeom prst="rect">
            <a:avLst/>
          </a:prstGeom>
        </p:spPr>
      </p:pic>
      <p:pic>
        <p:nvPicPr>
          <p:cNvPr id="6" name="Content Placeholder 5"/>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74512" y="1208313"/>
            <a:ext cx="9427458" cy="4968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6962114" y="2978590"/>
            <a:ext cx="1330860" cy="69711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p:cNvSpPr>
            <a:spLocks noGrp="1"/>
          </p:cNvSpPr>
          <p:nvPr>
            <p:ph type="ftr" sz="quarter" idx="11"/>
          </p:nvPr>
        </p:nvSpPr>
        <p:spPr>
          <a:xfrm>
            <a:off x="281411" y="6210677"/>
            <a:ext cx="11587681" cy="329728"/>
          </a:xfrm>
        </p:spPr>
        <p:txBody>
          <a:bodyPr/>
          <a:lstStyle/>
          <a:p>
            <a:pPr algn="l"/>
            <a:r>
              <a:rPr lang="en-GB" dirty="0"/>
              <a:t>Scottish Public Health Observatory. Informing investment to reduce inequalities: a commentary. Edinburgh; </a:t>
            </a:r>
            <a:r>
              <a:rPr lang="en-GB" dirty="0" err="1"/>
              <a:t>ScotPHO</a:t>
            </a:r>
            <a:r>
              <a:rPr lang="en-GB" dirty="0"/>
              <a:t>, 2014.</a:t>
            </a:r>
          </a:p>
        </p:txBody>
      </p:sp>
    </p:spTree>
    <p:extLst>
      <p:ext uri="{BB962C8B-B14F-4D97-AF65-F5344CB8AC3E}">
        <p14:creationId xmlns:p14="http://schemas.microsoft.com/office/powerpoint/2010/main" val="296432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0163" y="4068606"/>
            <a:ext cx="609439" cy="481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b="1" dirty="0"/>
              <a:t>What evidence do we have that the </a:t>
            </a:r>
            <a:br>
              <a:rPr lang="en-GB" b="1" dirty="0"/>
            </a:br>
            <a:r>
              <a:rPr lang="en-GB" b="1" dirty="0"/>
              <a:t>Living Wage is effective?</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58182" y="21992"/>
            <a:ext cx="2285809" cy="1803633"/>
          </a:xfrm>
          <a:prstGeom prst="rect">
            <a:avLst/>
          </a:prstGeom>
        </p:spPr>
      </p:pic>
      <p:grpSp>
        <p:nvGrpSpPr>
          <p:cNvPr id="6" name="Group 5"/>
          <p:cNvGrpSpPr/>
          <p:nvPr/>
        </p:nvGrpSpPr>
        <p:grpSpPr>
          <a:xfrm>
            <a:off x="3083130" y="1545910"/>
            <a:ext cx="5184576" cy="4821036"/>
            <a:chOff x="2726248" y="1595702"/>
            <a:chExt cx="4628128" cy="4368270"/>
          </a:xfrm>
        </p:grpSpPr>
        <p:sp>
          <p:nvSpPr>
            <p:cNvPr id="7" name="Freeform 6"/>
            <p:cNvSpPr/>
            <p:nvPr/>
          </p:nvSpPr>
          <p:spPr>
            <a:xfrm>
              <a:off x="5040313" y="3315689"/>
              <a:ext cx="2314063" cy="2648283"/>
            </a:xfrm>
            <a:custGeom>
              <a:avLst/>
              <a:gdLst/>
              <a:ahLst/>
              <a:cxnLst/>
              <a:rect l="l" t="t" r="r" b="b"/>
              <a:pathLst>
                <a:path w="2314063" h="2648283">
                  <a:moveTo>
                    <a:pt x="1289771" y="0"/>
                  </a:moveTo>
                  <a:cubicBezTo>
                    <a:pt x="1877884" y="142102"/>
                    <a:pt x="2314063" y="672213"/>
                    <a:pt x="2314063" y="1304200"/>
                  </a:cubicBezTo>
                  <a:cubicBezTo>
                    <a:pt x="2314063" y="2046517"/>
                    <a:pt x="1712297" y="2648283"/>
                    <a:pt x="969980" y="2648283"/>
                  </a:cubicBezTo>
                  <a:cubicBezTo>
                    <a:pt x="588359" y="2648283"/>
                    <a:pt x="243885" y="2489241"/>
                    <a:pt x="0" y="2233078"/>
                  </a:cubicBezTo>
                  <a:cubicBezTo>
                    <a:pt x="232023" y="1992408"/>
                    <a:pt x="374102" y="1664896"/>
                    <a:pt x="374102" y="1304200"/>
                  </a:cubicBezTo>
                  <a:cubicBezTo>
                    <a:pt x="374102" y="1173615"/>
                    <a:pt x="355480" y="1047380"/>
                    <a:pt x="320150" y="928203"/>
                  </a:cubicBezTo>
                  <a:cubicBezTo>
                    <a:pt x="786656" y="815684"/>
                    <a:pt x="1157401" y="458527"/>
                    <a:pt x="1289771" y="0"/>
                  </a:cubicBezTo>
                  <a:close/>
                </a:path>
              </a:pathLst>
            </a:custGeom>
            <a:solidFill>
              <a:srgbClr val="FF9900"/>
            </a:solidFill>
          </p:spPr>
          <p:style>
            <a:lnRef idx="2">
              <a:schemeClr val="lt1">
                <a:hueOff val="0"/>
                <a:satOff val="0"/>
                <a:lumOff val="0"/>
                <a:alphaOff val="0"/>
              </a:schemeClr>
            </a:lnRef>
            <a:fillRef idx="1">
              <a:scrgbClr r="0" g="0" b="0"/>
            </a:fillRef>
            <a:effectRef idx="0">
              <a:schemeClr val="accent5">
                <a:alpha val="50000"/>
                <a:hueOff val="-4966938"/>
                <a:satOff val="19906"/>
                <a:lumOff val="4314"/>
                <a:alphaOff val="0"/>
              </a:schemeClr>
            </a:effectRef>
            <a:fontRef idx="minor">
              <a:schemeClr val="tx1"/>
            </a:fontRef>
          </p:style>
          <p:txBody>
            <a:bodyPr spcFirstLastPara="0" vert="horz" wrap="square" lIns="822131" tIns="694443" rIns="253135" bIns="515232" numCol="1" spcCol="1270" anchor="ctr" anchorCtr="0">
              <a:noAutofit/>
            </a:bodyPr>
            <a:lstStyle/>
            <a:p>
              <a:pPr lvl="0" algn="ctr" defTabSz="2355850">
                <a:lnSpc>
                  <a:spcPct val="90000"/>
                </a:lnSpc>
                <a:spcBef>
                  <a:spcPct val="0"/>
                </a:spcBef>
                <a:spcAft>
                  <a:spcPct val="35000"/>
                </a:spcAft>
              </a:pPr>
              <a:r>
                <a:rPr lang="en-GB" sz="3500" kern="1200" dirty="0"/>
                <a:t>Public Policy</a:t>
              </a:r>
            </a:p>
          </p:txBody>
        </p:sp>
        <p:sp>
          <p:nvSpPr>
            <p:cNvPr id="8" name="Freeform 7"/>
            <p:cNvSpPr/>
            <p:nvPr/>
          </p:nvSpPr>
          <p:spPr>
            <a:xfrm>
              <a:off x="3696229" y="1595702"/>
              <a:ext cx="2688166" cy="2094782"/>
            </a:xfrm>
            <a:custGeom>
              <a:avLst/>
              <a:gdLst/>
              <a:ahLst/>
              <a:cxnLst/>
              <a:rect l="l" t="t" r="r" b="b"/>
              <a:pathLst>
                <a:path w="2688166" h="2094782">
                  <a:moveTo>
                    <a:pt x="1344083" y="0"/>
                  </a:moveTo>
                  <a:cubicBezTo>
                    <a:pt x="2086400" y="0"/>
                    <a:pt x="2688166" y="601766"/>
                    <a:pt x="2688166" y="1344083"/>
                  </a:cubicBezTo>
                  <a:cubicBezTo>
                    <a:pt x="2688166" y="1474668"/>
                    <a:pt x="2669544" y="1600903"/>
                    <a:pt x="2633835" y="1719982"/>
                  </a:cubicBezTo>
                  <a:cubicBezTo>
                    <a:pt x="2531605" y="1693395"/>
                    <a:pt x="2424387" y="1680103"/>
                    <a:pt x="2314063" y="1680103"/>
                  </a:cubicBezTo>
                  <a:cubicBezTo>
                    <a:pt x="1932698" y="1680103"/>
                    <a:pt x="1588430" y="1838932"/>
                    <a:pt x="1344561" y="2094782"/>
                  </a:cubicBezTo>
                  <a:cubicBezTo>
                    <a:pt x="1100238" y="1839165"/>
                    <a:pt x="755746" y="1680104"/>
                    <a:pt x="374102" y="1680104"/>
                  </a:cubicBezTo>
                  <a:cubicBezTo>
                    <a:pt x="263772" y="1680104"/>
                    <a:pt x="156547" y="1693398"/>
                    <a:pt x="54312" y="1719987"/>
                  </a:cubicBezTo>
                  <a:cubicBezTo>
                    <a:pt x="18621" y="1600895"/>
                    <a:pt x="0" y="1474664"/>
                    <a:pt x="0" y="1344083"/>
                  </a:cubicBezTo>
                  <a:cubicBezTo>
                    <a:pt x="0" y="601766"/>
                    <a:pt x="601766" y="0"/>
                    <a:pt x="1344083" y="0"/>
                  </a:cubicBezTo>
                  <a:close/>
                </a:path>
              </a:pathLst>
            </a:custGeom>
            <a:solidFill>
              <a:srgbClr val="00B0F0"/>
            </a:solidFill>
          </p:spPr>
          <p:style>
            <a:lnRef idx="2">
              <a:schemeClr val="lt1">
                <a:hueOff val="0"/>
                <a:satOff val="0"/>
                <a:lumOff val="0"/>
                <a:alphaOff val="0"/>
              </a:schemeClr>
            </a:lnRef>
            <a:fillRef idx="1">
              <a:scrgbClr r="0" g="0" b="0"/>
            </a:fillRef>
            <a:effectRef idx="0">
              <a:schemeClr val="accent5">
                <a:alpha val="50000"/>
                <a:hueOff val="0"/>
                <a:satOff val="0"/>
                <a:lumOff val="0"/>
                <a:alphaOff val="0"/>
              </a:schemeClr>
            </a:effectRef>
            <a:fontRef idx="minor">
              <a:schemeClr val="tx1"/>
            </a:fontRef>
          </p:style>
          <p:txBody>
            <a:bodyPr spcFirstLastPara="0" vert="horz" wrap="square" lIns="358422" tIns="470429" rIns="358422" bIns="1008062" numCol="1" spcCol="1270" anchor="ctr" anchorCtr="0">
              <a:noAutofit/>
            </a:bodyPr>
            <a:lstStyle/>
            <a:p>
              <a:pPr lvl="0" algn="ctr" defTabSz="2844800">
                <a:lnSpc>
                  <a:spcPct val="90000"/>
                </a:lnSpc>
                <a:spcBef>
                  <a:spcPct val="0"/>
                </a:spcBef>
                <a:spcAft>
                  <a:spcPct val="35000"/>
                </a:spcAft>
              </a:pPr>
              <a:r>
                <a:rPr lang="en-GB" sz="3600" kern="1200" dirty="0"/>
                <a:t>Business</a:t>
              </a:r>
            </a:p>
          </p:txBody>
        </p:sp>
        <p:sp>
          <p:nvSpPr>
            <p:cNvPr id="9" name="Freeform 8"/>
            <p:cNvSpPr/>
            <p:nvPr/>
          </p:nvSpPr>
          <p:spPr>
            <a:xfrm>
              <a:off x="2726248" y="3315689"/>
              <a:ext cx="2314064" cy="2648283"/>
            </a:xfrm>
            <a:custGeom>
              <a:avLst/>
              <a:gdLst/>
              <a:ahLst/>
              <a:cxnLst/>
              <a:rect l="l" t="t" r="r" b="b"/>
              <a:pathLst>
                <a:path w="2314064" h="2648283">
                  <a:moveTo>
                    <a:pt x="1024293" y="0"/>
                  </a:moveTo>
                  <a:cubicBezTo>
                    <a:pt x="1156663" y="458527"/>
                    <a:pt x="1527407" y="815684"/>
                    <a:pt x="1993913" y="928203"/>
                  </a:cubicBezTo>
                  <a:cubicBezTo>
                    <a:pt x="1958584" y="1047380"/>
                    <a:pt x="1939961" y="1173615"/>
                    <a:pt x="1939961" y="1304200"/>
                  </a:cubicBezTo>
                  <a:cubicBezTo>
                    <a:pt x="1939961" y="1664896"/>
                    <a:pt x="2082041" y="1992408"/>
                    <a:pt x="2314064" y="2233078"/>
                  </a:cubicBezTo>
                  <a:cubicBezTo>
                    <a:pt x="2070178" y="2489241"/>
                    <a:pt x="1725704" y="2648283"/>
                    <a:pt x="1344083" y="2648283"/>
                  </a:cubicBezTo>
                  <a:cubicBezTo>
                    <a:pt x="601766" y="2648283"/>
                    <a:pt x="0" y="2046517"/>
                    <a:pt x="0" y="1304200"/>
                  </a:cubicBezTo>
                  <a:cubicBezTo>
                    <a:pt x="0" y="672213"/>
                    <a:pt x="436179" y="142102"/>
                    <a:pt x="1024293" y="0"/>
                  </a:cubicBezTo>
                  <a:close/>
                </a:path>
              </a:pathLst>
            </a:custGeom>
            <a:solidFill>
              <a:srgbClr val="FFFF00"/>
            </a:solidFill>
          </p:spPr>
          <p:style>
            <a:lnRef idx="2">
              <a:schemeClr val="lt1">
                <a:hueOff val="0"/>
                <a:satOff val="0"/>
                <a:lumOff val="0"/>
                <a:alphaOff val="0"/>
              </a:schemeClr>
            </a:lnRef>
            <a:fillRef idx="1">
              <a:scrgbClr r="0" g="0" b="0"/>
            </a:fillRef>
            <a:effectRef idx="0">
              <a:schemeClr val="accent5">
                <a:alpha val="50000"/>
                <a:hueOff val="-9933876"/>
                <a:satOff val="39811"/>
                <a:lumOff val="8628"/>
                <a:alphaOff val="0"/>
              </a:schemeClr>
            </a:effectRef>
            <a:fontRef idx="minor">
              <a:schemeClr val="tx1"/>
            </a:fontRef>
          </p:style>
          <p:txBody>
            <a:bodyPr spcFirstLastPara="0" vert="horz" wrap="square" lIns="253136" tIns="694443" rIns="822130" bIns="515232" numCol="1" spcCol="1270" anchor="ctr" anchorCtr="0">
              <a:noAutofit/>
            </a:bodyPr>
            <a:lstStyle/>
            <a:p>
              <a:pPr lvl="0" algn="ctr" defTabSz="2355850">
                <a:lnSpc>
                  <a:spcPct val="90000"/>
                </a:lnSpc>
                <a:spcBef>
                  <a:spcPct val="0"/>
                </a:spcBef>
                <a:spcAft>
                  <a:spcPct val="35000"/>
                </a:spcAft>
              </a:pPr>
              <a:r>
                <a:rPr lang="en-GB" sz="3500" kern="1200" dirty="0"/>
                <a:t>Social</a:t>
              </a:r>
            </a:p>
          </p:txBody>
        </p:sp>
        <p:sp>
          <p:nvSpPr>
            <p:cNvPr id="10" name="Freeform 9"/>
            <p:cNvSpPr/>
            <p:nvPr/>
          </p:nvSpPr>
          <p:spPr>
            <a:xfrm>
              <a:off x="4666210" y="4243892"/>
              <a:ext cx="748205" cy="1304875"/>
            </a:xfrm>
            <a:custGeom>
              <a:avLst/>
              <a:gdLst/>
              <a:ahLst/>
              <a:cxnLst/>
              <a:rect l="l" t="t" r="r" b="b"/>
              <a:pathLst>
                <a:path w="748205" h="1304875">
                  <a:moveTo>
                    <a:pt x="694253" y="0"/>
                  </a:moveTo>
                  <a:cubicBezTo>
                    <a:pt x="729583" y="119177"/>
                    <a:pt x="748205" y="245412"/>
                    <a:pt x="748205" y="375997"/>
                  </a:cubicBezTo>
                  <a:cubicBezTo>
                    <a:pt x="748205" y="736693"/>
                    <a:pt x="606126" y="1064205"/>
                    <a:pt x="374103" y="1304875"/>
                  </a:cubicBezTo>
                  <a:cubicBezTo>
                    <a:pt x="142080" y="1064205"/>
                    <a:pt x="0" y="736693"/>
                    <a:pt x="0" y="375997"/>
                  </a:cubicBezTo>
                  <a:cubicBezTo>
                    <a:pt x="0" y="245413"/>
                    <a:pt x="18623" y="119177"/>
                    <a:pt x="53952" y="1"/>
                  </a:cubicBezTo>
                  <a:cubicBezTo>
                    <a:pt x="156296" y="26652"/>
                    <a:pt x="263643" y="39976"/>
                    <a:pt x="374102" y="39976"/>
                  </a:cubicBezTo>
                  <a:cubicBezTo>
                    <a:pt x="484562" y="39976"/>
                    <a:pt x="591910" y="26652"/>
                    <a:pt x="694253" y="0"/>
                  </a:cubicBezTo>
                  <a:close/>
                </a:path>
              </a:pathLst>
            </a:custGeom>
            <a:solidFill>
              <a:srgbClr val="FF9900">
                <a:alpha val="69000"/>
              </a:srgbClr>
            </a:solidFill>
          </p:spPr>
          <p:style>
            <a:lnRef idx="2">
              <a:schemeClr val="lt1">
                <a:hueOff val="0"/>
                <a:satOff val="0"/>
                <a:lumOff val="0"/>
                <a:alphaOff val="0"/>
              </a:schemeClr>
            </a:lnRef>
            <a:fillRef idx="1">
              <a:scrgbClr r="0" g="0" b="0"/>
            </a:fillRef>
            <a:effectRef idx="0">
              <a:schemeClr val="accent5">
                <a:alpha val="50000"/>
                <a:hueOff val="-9933876"/>
                <a:satOff val="39811"/>
                <a:lumOff val="8628"/>
                <a:alphaOff val="0"/>
              </a:schemeClr>
            </a:effectRef>
            <a:fontRef idx="minor">
              <a:schemeClr val="tx1"/>
            </a:fontRef>
          </p:style>
          <p:txBody>
            <a:bodyPr spcFirstLastPara="0" vert="horz" wrap="square" lIns="253136" tIns="694443" rIns="822130" bIns="515232" numCol="1" spcCol="1270" anchor="ctr" anchorCtr="0">
              <a:noAutofit/>
            </a:bodyPr>
            <a:lstStyle/>
            <a:p>
              <a:pPr lvl="0" algn="ctr" defTabSz="2355850">
                <a:lnSpc>
                  <a:spcPct val="90000"/>
                </a:lnSpc>
                <a:spcBef>
                  <a:spcPct val="0"/>
                </a:spcBef>
                <a:spcAft>
                  <a:spcPct val="35000"/>
                </a:spcAft>
              </a:pPr>
              <a:endParaRPr lang="en-GB" sz="5300" kern="1200" dirty="0"/>
            </a:p>
          </p:txBody>
        </p:sp>
        <p:sp>
          <p:nvSpPr>
            <p:cNvPr id="11" name="Freeform 10"/>
            <p:cNvSpPr/>
            <p:nvPr/>
          </p:nvSpPr>
          <p:spPr>
            <a:xfrm>
              <a:off x="5039834" y="3275806"/>
              <a:ext cx="1290251" cy="969245"/>
            </a:xfrm>
            <a:custGeom>
              <a:avLst/>
              <a:gdLst/>
              <a:ahLst/>
              <a:cxnLst/>
              <a:rect l="l" t="t" r="r" b="b"/>
              <a:pathLst>
                <a:path w="1290251" h="969245">
                  <a:moveTo>
                    <a:pt x="970459" y="0"/>
                  </a:moveTo>
                  <a:cubicBezTo>
                    <a:pt x="1080790" y="0"/>
                    <a:pt x="1188015" y="13294"/>
                    <a:pt x="1290251" y="39884"/>
                  </a:cubicBezTo>
                  <a:cubicBezTo>
                    <a:pt x="1157675" y="498473"/>
                    <a:pt x="786922" y="855734"/>
                    <a:pt x="320543" y="969245"/>
                  </a:cubicBezTo>
                  <a:cubicBezTo>
                    <a:pt x="260326" y="757937"/>
                    <a:pt x="148784" y="568316"/>
                    <a:pt x="0" y="414680"/>
                  </a:cubicBezTo>
                  <a:cubicBezTo>
                    <a:pt x="244323" y="159062"/>
                    <a:pt x="588816" y="0"/>
                    <a:pt x="970459" y="0"/>
                  </a:cubicBezTo>
                  <a:close/>
                </a:path>
              </a:pathLst>
            </a:custGeom>
            <a:solidFill>
              <a:srgbClr val="404F21"/>
            </a:solidFill>
          </p:spPr>
          <p:style>
            <a:lnRef idx="2">
              <a:schemeClr val="lt1">
                <a:hueOff val="0"/>
                <a:satOff val="0"/>
                <a:lumOff val="0"/>
                <a:alphaOff val="0"/>
              </a:schemeClr>
            </a:lnRef>
            <a:fillRef idx="1">
              <a:scrgbClr r="0" g="0" b="0"/>
            </a:fillRef>
            <a:effectRef idx="0">
              <a:schemeClr val="accent5">
                <a:alpha val="50000"/>
                <a:hueOff val="0"/>
                <a:satOff val="0"/>
                <a:lumOff val="0"/>
                <a:alphaOff val="0"/>
              </a:schemeClr>
            </a:effectRef>
            <a:fontRef idx="minor">
              <a:schemeClr val="tx1"/>
            </a:fontRef>
          </p:style>
          <p:txBody>
            <a:bodyPr spcFirstLastPara="0" vert="horz" wrap="square" lIns="358422" tIns="470429" rIns="358422" bIns="1008062" numCol="1" spcCol="1270" anchor="ctr" anchorCtr="0">
              <a:noAutofit/>
            </a:bodyPr>
            <a:lstStyle/>
            <a:p>
              <a:pPr lvl="0" algn="ctr" defTabSz="2844800">
                <a:lnSpc>
                  <a:spcPct val="90000"/>
                </a:lnSpc>
                <a:spcBef>
                  <a:spcPct val="0"/>
                </a:spcBef>
                <a:spcAft>
                  <a:spcPct val="35000"/>
                </a:spcAft>
              </a:pPr>
              <a:endParaRPr lang="en-GB" sz="6400" kern="1200" dirty="0"/>
            </a:p>
          </p:txBody>
        </p:sp>
        <p:sp>
          <p:nvSpPr>
            <p:cNvPr id="12" name="Freeform 11"/>
            <p:cNvSpPr/>
            <p:nvPr/>
          </p:nvSpPr>
          <p:spPr>
            <a:xfrm>
              <a:off x="3750542" y="3275806"/>
              <a:ext cx="1290249" cy="969245"/>
            </a:xfrm>
            <a:custGeom>
              <a:avLst/>
              <a:gdLst/>
              <a:ahLst/>
              <a:cxnLst/>
              <a:rect l="l" t="t" r="r" b="b"/>
              <a:pathLst>
                <a:path w="1290249" h="969245">
                  <a:moveTo>
                    <a:pt x="319790" y="0"/>
                  </a:moveTo>
                  <a:cubicBezTo>
                    <a:pt x="701434" y="0"/>
                    <a:pt x="1045926" y="159061"/>
                    <a:pt x="1290249" y="414679"/>
                  </a:cubicBezTo>
                  <a:cubicBezTo>
                    <a:pt x="1141465" y="568315"/>
                    <a:pt x="1029922" y="757936"/>
                    <a:pt x="969706" y="969245"/>
                  </a:cubicBezTo>
                  <a:cubicBezTo>
                    <a:pt x="503328" y="855733"/>
                    <a:pt x="132576" y="498472"/>
                    <a:pt x="0" y="39883"/>
                  </a:cubicBezTo>
                  <a:cubicBezTo>
                    <a:pt x="102235" y="13294"/>
                    <a:pt x="209460" y="0"/>
                    <a:pt x="319790" y="0"/>
                  </a:cubicBezTo>
                  <a:close/>
                </a:path>
              </a:pathLst>
            </a:custGeom>
            <a:solidFill>
              <a:srgbClr val="00B050"/>
            </a:solidFill>
          </p:spPr>
          <p:style>
            <a:lnRef idx="2">
              <a:schemeClr val="lt1">
                <a:hueOff val="0"/>
                <a:satOff val="0"/>
                <a:lumOff val="0"/>
                <a:alphaOff val="0"/>
              </a:schemeClr>
            </a:lnRef>
            <a:fillRef idx="1">
              <a:scrgbClr r="0" g="0" b="0"/>
            </a:fillRef>
            <a:effectRef idx="0">
              <a:schemeClr val="accent5">
                <a:alpha val="50000"/>
                <a:hueOff val="-9933876"/>
                <a:satOff val="39811"/>
                <a:lumOff val="8628"/>
                <a:alphaOff val="0"/>
              </a:schemeClr>
            </a:effectRef>
            <a:fontRef idx="minor">
              <a:schemeClr val="tx1"/>
            </a:fontRef>
          </p:style>
          <p:txBody>
            <a:bodyPr spcFirstLastPara="0" vert="horz" wrap="square" lIns="253136" tIns="694443" rIns="822130" bIns="515232" numCol="1" spcCol="1270" anchor="ctr" anchorCtr="0">
              <a:noAutofit/>
            </a:bodyPr>
            <a:lstStyle/>
            <a:p>
              <a:pPr lvl="0" algn="ctr" defTabSz="2355850">
                <a:lnSpc>
                  <a:spcPct val="90000"/>
                </a:lnSpc>
                <a:spcBef>
                  <a:spcPct val="0"/>
                </a:spcBef>
                <a:spcAft>
                  <a:spcPct val="35000"/>
                </a:spcAft>
              </a:pPr>
              <a:endParaRPr lang="en-GB" sz="5300" kern="1200" dirty="0"/>
            </a:p>
          </p:txBody>
        </p:sp>
        <p:sp>
          <p:nvSpPr>
            <p:cNvPr id="13" name="Freeform 12"/>
            <p:cNvSpPr/>
            <p:nvPr/>
          </p:nvSpPr>
          <p:spPr>
            <a:xfrm>
              <a:off x="4663078" y="3636397"/>
              <a:ext cx="1667008" cy="608654"/>
            </a:xfrm>
            <a:custGeom>
              <a:avLst/>
              <a:gdLst/>
              <a:ahLst/>
              <a:cxnLst/>
              <a:rect l="l" t="t" r="r" b="b"/>
              <a:pathLst>
                <a:path w="639856" h="593383">
                  <a:moveTo>
                    <a:pt x="320543" y="0"/>
                  </a:moveTo>
                  <a:cubicBezTo>
                    <a:pt x="468020" y="153945"/>
                    <a:pt x="579017" y="343053"/>
                    <a:pt x="639856" y="553500"/>
                  </a:cubicBezTo>
                  <a:cubicBezTo>
                    <a:pt x="537620" y="580090"/>
                    <a:pt x="430395" y="593383"/>
                    <a:pt x="320065" y="593383"/>
                  </a:cubicBezTo>
                  <a:cubicBezTo>
                    <a:pt x="209728" y="593383"/>
                    <a:pt x="102497" y="580088"/>
                    <a:pt x="0" y="554566"/>
                  </a:cubicBezTo>
                  <a:cubicBezTo>
                    <a:pt x="60216" y="343257"/>
                    <a:pt x="171759" y="153636"/>
                    <a:pt x="320543" y="0"/>
                  </a:cubicBezTo>
                  <a:close/>
                </a:path>
              </a:pathLst>
            </a:custGeom>
            <a:noFill/>
            <a:ln>
              <a:noFill/>
            </a:ln>
          </p:spPr>
          <p:style>
            <a:lnRef idx="2">
              <a:schemeClr val="lt1">
                <a:hueOff val="0"/>
                <a:satOff val="0"/>
                <a:lumOff val="0"/>
                <a:alphaOff val="0"/>
              </a:schemeClr>
            </a:lnRef>
            <a:fillRef idx="1">
              <a:scrgbClr r="0" g="0" b="0"/>
            </a:fillRef>
            <a:effectRef idx="0">
              <a:schemeClr val="accent5">
                <a:alpha val="50000"/>
                <a:hueOff val="-9933876"/>
                <a:satOff val="39811"/>
                <a:lumOff val="8628"/>
                <a:alphaOff val="0"/>
              </a:schemeClr>
            </a:effectRef>
            <a:fontRef idx="minor">
              <a:schemeClr val="tx1"/>
            </a:fontRef>
          </p:style>
          <p:txBody>
            <a:bodyPr spcFirstLastPara="0" vert="horz" wrap="square" lIns="253136" tIns="694443" rIns="822130" bIns="515232" numCol="1" spcCol="1270" anchor="ctr" anchorCtr="0">
              <a:noAutofit/>
            </a:bodyPr>
            <a:lstStyle/>
            <a:p>
              <a:pPr lvl="0" defTabSz="2355850">
                <a:lnSpc>
                  <a:spcPct val="90000"/>
                </a:lnSpc>
                <a:spcBef>
                  <a:spcPct val="0"/>
                </a:spcBef>
                <a:spcAft>
                  <a:spcPct val="35000"/>
                </a:spcAft>
              </a:pPr>
              <a:endParaRPr lang="en-GB" sz="1200" b="1" kern="1200" dirty="0">
                <a:solidFill>
                  <a:srgbClr val="FF0000"/>
                </a:solidFill>
              </a:endParaRPr>
            </a:p>
          </p:txBody>
        </p:sp>
      </p:grpSp>
    </p:spTree>
    <p:extLst>
      <p:ext uri="{BB962C8B-B14F-4D97-AF65-F5344CB8AC3E}">
        <p14:creationId xmlns:p14="http://schemas.microsoft.com/office/powerpoint/2010/main" val="323951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530225"/>
          </a:xfrm>
        </p:spPr>
        <p:txBody>
          <a:bodyPr>
            <a:normAutofit fontScale="90000"/>
          </a:bodyPr>
          <a:lstStyle/>
          <a:p>
            <a:r>
              <a:rPr lang="en-GB" dirty="0"/>
              <a:t>Business Benefits</a:t>
            </a:r>
            <a:endParaRPr lang="en-US" dirty="0"/>
          </a:p>
        </p:txBody>
      </p:sp>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rcRect l="14539" r="14539"/>
          <a:stretch>
            <a:fillRect/>
          </a:stretch>
        </p:blipFill>
        <p:spPr>
          <a:xfrm>
            <a:off x="5301343" y="279854"/>
            <a:ext cx="6041877" cy="3747861"/>
          </a:xfrm>
        </p:spPr>
      </p:pic>
      <p:sp>
        <p:nvSpPr>
          <p:cNvPr id="4" name="Text Placeholder 3"/>
          <p:cNvSpPr>
            <a:spLocks noGrp="1"/>
          </p:cNvSpPr>
          <p:nvPr>
            <p:ph type="body" sz="half" idx="2"/>
          </p:nvPr>
        </p:nvSpPr>
        <p:spPr>
          <a:xfrm>
            <a:off x="247650" y="987426"/>
            <a:ext cx="4935538" cy="2419804"/>
          </a:xfrm>
        </p:spPr>
        <p:txBody>
          <a:bodyPr>
            <a:normAutofit/>
          </a:bodyPr>
          <a:lstStyle/>
          <a:p>
            <a:pPr lvl="0"/>
            <a:endParaRPr lang="en-US" dirty="0"/>
          </a:p>
          <a:p>
            <a:pPr marL="285750" lvl="0" indent="-285750">
              <a:buFont typeface="Arial" panose="020B0604020202020204" pitchFamily="34" charset="0"/>
              <a:buChar char="•"/>
            </a:pPr>
            <a:r>
              <a:rPr lang="en-GB" dirty="0"/>
              <a:t>A 25% fall in absenteeism</a:t>
            </a:r>
          </a:p>
          <a:p>
            <a:pPr marL="285750" lvl="0" indent="-285750">
              <a:buFont typeface="Arial" panose="020B0604020202020204" pitchFamily="34" charset="0"/>
              <a:buChar char="•"/>
            </a:pPr>
            <a:r>
              <a:rPr lang="en-GB" dirty="0"/>
              <a:t>Improved morale and motivation of workers</a:t>
            </a:r>
          </a:p>
          <a:p>
            <a:pPr marL="285750" lvl="0" indent="-285750">
              <a:buFont typeface="Arial" panose="020B0604020202020204" pitchFamily="34" charset="0"/>
              <a:buChar char="•"/>
            </a:pPr>
            <a:r>
              <a:rPr lang="en-GB" dirty="0"/>
              <a:t>Enhanced quality of work from staff</a:t>
            </a:r>
          </a:p>
          <a:p>
            <a:pPr marL="285750" lvl="0" indent="-285750">
              <a:buFont typeface="Arial" panose="020B0604020202020204" pitchFamily="34" charset="0"/>
              <a:buChar char="•"/>
            </a:pPr>
            <a:r>
              <a:rPr lang="en-GB" dirty="0"/>
              <a:t>Improvement on staff recruitment &amp; retention </a:t>
            </a:r>
          </a:p>
          <a:p>
            <a:pPr marL="285750" lvl="0" indent="-285750">
              <a:buFont typeface="Arial" panose="020B0604020202020204" pitchFamily="34" charset="0"/>
              <a:buChar char="•"/>
            </a:pPr>
            <a:r>
              <a:rPr lang="en-GB" dirty="0"/>
              <a:t>A resilient workforce</a:t>
            </a:r>
          </a:p>
          <a:p>
            <a:pPr marL="285750" lvl="0" indent="-285750">
              <a:buFont typeface="Arial" panose="020B0604020202020204" pitchFamily="34" charset="0"/>
              <a:buChar char="•"/>
            </a:pPr>
            <a:r>
              <a:rPr lang="en-GB" dirty="0"/>
              <a:t>Reputational benefit as an ethical employer</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dirty="0"/>
          </a:p>
          <a:p>
            <a:pPr lvl="0"/>
            <a:endParaRPr lang="en-US" dirty="0"/>
          </a:p>
          <a:p>
            <a:endParaRPr lang="en-US" dirty="0"/>
          </a:p>
        </p:txBody>
      </p:sp>
      <p:sp>
        <p:nvSpPr>
          <p:cNvPr id="3" name="TextBox 2"/>
          <p:cNvSpPr txBox="1"/>
          <p:nvPr/>
        </p:nvSpPr>
        <p:spPr>
          <a:xfrm>
            <a:off x="391887" y="4419600"/>
            <a:ext cx="11081656" cy="2031325"/>
          </a:xfrm>
          <a:prstGeom prst="rect">
            <a:avLst/>
          </a:prstGeom>
          <a:noFill/>
        </p:spPr>
        <p:txBody>
          <a:bodyPr wrap="square" rtlCol="0">
            <a:spAutoFit/>
          </a:bodyPr>
          <a:lstStyle/>
          <a:p>
            <a:pPr fontAlgn="base"/>
            <a:r>
              <a:rPr lang="en-GB" i="1" dirty="0"/>
              <a:t>For KPMG paying the Living Wage is simply good sense. You don't always need to start from the economic case in order to understand why it should be part of any forward looking sustainability strategy. Consider the social case and the changes in societal expectations over the last ten years and think about what the future might hold. I look forward to the day when the Living Wage brand is as widely known as the Fairtrade brand - and just as widely respected. It is going to come a lot sooner than you might think.</a:t>
            </a:r>
          </a:p>
          <a:p>
            <a:pPr fontAlgn="base"/>
            <a:r>
              <a:rPr lang="en-GB" b="1" i="1" dirty="0"/>
              <a:t>Mike Kelly, Former Head of Living Wage</a:t>
            </a:r>
            <a:endParaRPr lang="en-GB" i="1" dirty="0"/>
          </a:p>
          <a:p>
            <a:endParaRPr lang="en-GB" dirty="0"/>
          </a:p>
        </p:txBody>
      </p:sp>
    </p:spTree>
    <p:extLst>
      <p:ext uri="{BB962C8B-B14F-4D97-AF65-F5344CB8AC3E}">
        <p14:creationId xmlns:p14="http://schemas.microsoft.com/office/powerpoint/2010/main" val="3916711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you qualify?</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5899" y="293914"/>
            <a:ext cx="2857500" cy="2286000"/>
          </a:xfrm>
          <a:prstGeom prst="rect">
            <a:avLst/>
          </a:prstGeom>
        </p:spPr>
      </p:pic>
      <p:sp>
        <p:nvSpPr>
          <p:cNvPr id="5" name="TextBox 4"/>
          <p:cNvSpPr txBox="1"/>
          <p:nvPr/>
        </p:nvSpPr>
        <p:spPr>
          <a:xfrm>
            <a:off x="936171" y="1741713"/>
            <a:ext cx="8534400" cy="3970318"/>
          </a:xfrm>
          <a:prstGeom prst="rect">
            <a:avLst/>
          </a:prstGeom>
          <a:noFill/>
        </p:spPr>
        <p:txBody>
          <a:bodyPr wrap="square" rtlCol="0">
            <a:spAutoFit/>
          </a:bodyPr>
          <a:lstStyle/>
          <a:p>
            <a:pPr marL="342900" indent="-342900">
              <a:buAutoNum type="arabicParenR"/>
            </a:pPr>
            <a:r>
              <a:rPr lang="en-GB" sz="2800" dirty="0"/>
              <a:t>All directly employed staff must receive the Living Wage.</a:t>
            </a:r>
          </a:p>
          <a:p>
            <a:pPr marL="342900" indent="-342900">
              <a:buAutoNum type="arabicParenR"/>
            </a:pPr>
            <a:endParaRPr lang="en-GB" sz="2800" dirty="0"/>
          </a:p>
          <a:p>
            <a:pPr marL="342900" indent="-342900">
              <a:buAutoNum type="arabicParenR"/>
            </a:pPr>
            <a:r>
              <a:rPr lang="en-GB" sz="2800" dirty="0"/>
              <a:t>All contract workers who work regularly on your premises must also receive the Living Wage (or have a plan in place).</a:t>
            </a:r>
          </a:p>
          <a:p>
            <a:pPr marL="342900" indent="-342900">
              <a:buAutoNum type="arabicParenR"/>
            </a:pPr>
            <a:endParaRPr lang="en-GB" sz="2800" dirty="0"/>
          </a:p>
          <a:p>
            <a:pPr marL="342900" indent="-342900">
              <a:buAutoNum type="arabicParenR"/>
            </a:pPr>
            <a:r>
              <a:rPr lang="en-GB" sz="2800" dirty="0"/>
              <a:t>Remember the rate changes each year – statement of intent to pay Living Wage in future.  </a:t>
            </a:r>
          </a:p>
        </p:txBody>
      </p:sp>
    </p:spTree>
    <p:extLst>
      <p:ext uri="{BB962C8B-B14F-4D97-AF65-F5344CB8AC3E}">
        <p14:creationId xmlns:p14="http://schemas.microsoft.com/office/powerpoint/2010/main" val="1250026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25" r="-1125"/>
          <a:stretch/>
        </p:blipFill>
        <p:spPr bwMode="auto">
          <a:xfrm>
            <a:off x="-1371600" y="0"/>
            <a:ext cx="1402461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662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11485" r="-8" b="-8"/>
          <a:stretch/>
        </p:blipFill>
        <p:spPr>
          <a:xfrm>
            <a:off x="325985" y="396815"/>
            <a:ext cx="11561215" cy="6055744"/>
          </a:xfrm>
          <a:prstGeom prst="rect">
            <a:avLst/>
          </a:prstGeom>
        </p:spPr>
      </p:pic>
    </p:spTree>
    <p:extLst>
      <p:ext uri="{BB962C8B-B14F-4D97-AF65-F5344CB8AC3E}">
        <p14:creationId xmlns:p14="http://schemas.microsoft.com/office/powerpoint/2010/main" val="2134489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991</TotalTime>
  <Words>1517</Words>
  <Application>Microsoft Office PowerPoint</Application>
  <PresentationFormat>Custom</PresentationFormat>
  <Paragraphs>107</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Living Wage Employer Accreditation</vt:lpstr>
      <vt:lpstr>What is the Living Wage?</vt:lpstr>
      <vt:lpstr>Why do we need a Living Wage?</vt:lpstr>
      <vt:lpstr>Living Wage &amp; Health</vt:lpstr>
      <vt:lpstr>What evidence do we have that the  Living Wage is effective?</vt:lpstr>
      <vt:lpstr>Business Benefits</vt:lpstr>
      <vt:lpstr>Do you qualify?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Living Wage</dc:title>
  <dc:creator>Lynn</dc:creator>
  <cp:lastModifiedBy>rpetford</cp:lastModifiedBy>
  <cp:revision>85</cp:revision>
  <dcterms:created xsi:type="dcterms:W3CDTF">2016-05-10T19:31:52Z</dcterms:created>
  <dcterms:modified xsi:type="dcterms:W3CDTF">2016-10-10T07:08:20Z</dcterms:modified>
</cp:coreProperties>
</file>