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7.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1.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8" r:id="rId3"/>
  </p:sldMasterIdLst>
  <p:notesMasterIdLst>
    <p:notesMasterId r:id="rId14"/>
  </p:notesMasterIdLst>
  <p:sldIdLst>
    <p:sldId id="257" r:id="rId4"/>
    <p:sldId id="312" r:id="rId5"/>
    <p:sldId id="320" r:id="rId6"/>
    <p:sldId id="313" r:id="rId7"/>
    <p:sldId id="301" r:id="rId8"/>
    <p:sldId id="314" r:id="rId9"/>
    <p:sldId id="318" r:id="rId10"/>
    <p:sldId id="321" r:id="rId11"/>
    <p:sldId id="324" r:id="rId12"/>
    <p:sldId id="3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James" initials="MJ" lastIdx="11" clrIdx="0">
    <p:extLst>
      <p:ext uri="{19B8F6BF-5375-455C-9EA6-DF929625EA0E}">
        <p15:presenceInfo xmlns:p15="http://schemas.microsoft.com/office/powerpoint/2012/main" userId="S::jmi10@gcu.ac.uk::bc6acf63-101b-45d6-ab83-1973c6a35b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B5D8"/>
    <a:srgbClr val="B5CAE3"/>
    <a:srgbClr val="A0BBDB"/>
    <a:srgbClr val="2C2A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84" autoAdjust="0"/>
    <p:restoredTop sz="76380" autoAdjust="0"/>
  </p:normalViewPr>
  <p:slideViewPr>
    <p:cSldViewPr snapToGrid="0">
      <p:cViewPr varScale="1">
        <p:scale>
          <a:sx n="90" d="100"/>
          <a:sy n="90" d="100"/>
        </p:scale>
        <p:origin x="1148" y="5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9D746-A3E8-4099-995E-C5B1C82D6E0B}" type="datetimeFigureOut">
              <a:rPr lang="en-GB" smtClean="0"/>
              <a:t>17/01/2022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70CF3-54DC-4697-AF91-BA4C9444A73E}" type="slidenum">
              <a:rPr lang="en-GB" smtClean="0"/>
              <a:t>‹#›</a:t>
            </a:fld>
            <a:endParaRPr lang="en-GB"/>
          </a:p>
        </p:txBody>
      </p:sp>
    </p:spTree>
    <p:extLst>
      <p:ext uri="{BB962C8B-B14F-4D97-AF65-F5344CB8AC3E}">
        <p14:creationId xmlns:p14="http://schemas.microsoft.com/office/powerpoint/2010/main" val="19749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all contributors.</a:t>
            </a:r>
            <a:endParaRPr lang="en-GB" dirty="0"/>
          </a:p>
        </p:txBody>
      </p:sp>
      <p:sp>
        <p:nvSpPr>
          <p:cNvPr id="4" name="Slide Number Placeholder 3"/>
          <p:cNvSpPr>
            <a:spLocks noGrp="1"/>
          </p:cNvSpPr>
          <p:nvPr>
            <p:ph type="sldNum" sz="quarter" idx="10"/>
          </p:nvPr>
        </p:nvSpPr>
        <p:spPr/>
        <p:txBody>
          <a:bodyPr/>
          <a:lstStyle/>
          <a:p>
            <a:fld id="{3BF70CF3-54DC-4697-AF91-BA4C9444A73E}" type="slidenum">
              <a:rPr lang="en-GB" smtClean="0"/>
              <a:t>1</a:t>
            </a:fld>
            <a:endParaRPr lang="en-GB"/>
          </a:p>
        </p:txBody>
      </p:sp>
    </p:spTree>
    <p:extLst>
      <p:ext uri="{BB962C8B-B14F-4D97-AF65-F5344CB8AC3E}">
        <p14:creationId xmlns:p14="http://schemas.microsoft.com/office/powerpoint/2010/main" val="272631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GCU University mission- </a:t>
            </a:r>
            <a:r>
              <a:rPr lang="en-US" dirty="0" err="1" smtClean="0"/>
              <a:t>Uni</a:t>
            </a:r>
            <a:r>
              <a:rPr lang="en-US" dirty="0" smtClean="0"/>
              <a:t> for the Common Good</a:t>
            </a:r>
          </a:p>
          <a:p>
            <a:r>
              <a:rPr lang="en-US" dirty="0" smtClean="0"/>
              <a:t>Aim- </a:t>
            </a:r>
            <a:r>
              <a:rPr lang="en-US" dirty="0" err="1" smtClean="0"/>
              <a:t>recognised</a:t>
            </a:r>
            <a:r>
              <a:rPr lang="en-US" dirty="0" smtClean="0"/>
              <a:t> world leader in social innovation</a:t>
            </a:r>
          </a:p>
          <a:p>
            <a:r>
              <a:rPr lang="en-US" dirty="0" smtClean="0"/>
              <a:t>Commitment to use</a:t>
            </a:r>
            <a:r>
              <a:rPr lang="en-US" baseline="0" dirty="0" smtClean="0"/>
              <a:t> the SDGs to provide the guiding framework for our new L&amp;T, Res strategies and the enabling plans (Infrastructure, People and Finance).</a:t>
            </a:r>
            <a:endParaRPr lang="en-US" dirty="0" smtClean="0"/>
          </a:p>
          <a:p>
            <a:endParaRPr lang="en-GB" dirty="0"/>
          </a:p>
        </p:txBody>
      </p:sp>
      <p:sp>
        <p:nvSpPr>
          <p:cNvPr id="4" name="Slide Number Placeholder 3"/>
          <p:cNvSpPr>
            <a:spLocks noGrp="1"/>
          </p:cNvSpPr>
          <p:nvPr>
            <p:ph type="sldNum" sz="quarter" idx="10"/>
          </p:nvPr>
        </p:nvSpPr>
        <p:spPr/>
        <p:txBody>
          <a:bodyPr/>
          <a:lstStyle/>
          <a:p>
            <a:fld id="{3BF70CF3-54DC-4697-AF91-BA4C9444A73E}" type="slidenum">
              <a:rPr lang="en-GB" smtClean="0"/>
              <a:t>2</a:t>
            </a:fld>
            <a:endParaRPr lang="en-GB"/>
          </a:p>
        </p:txBody>
      </p:sp>
    </p:spTree>
    <p:extLst>
      <p:ext uri="{BB962C8B-B14F-4D97-AF65-F5344CB8AC3E}">
        <p14:creationId xmlns:p14="http://schemas.microsoft.com/office/powerpoint/2010/main" val="368200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Highlight </a:t>
            </a:r>
          </a:p>
          <a:p>
            <a:r>
              <a:rPr lang="en-US" sz="1200" kern="1200" dirty="0" smtClean="0">
                <a:solidFill>
                  <a:schemeClr val="tx1"/>
                </a:solidFill>
                <a:effectLst/>
                <a:latin typeface="+mn-lt"/>
                <a:ea typeface="+mn-ea"/>
                <a:cs typeface="+mn-cs"/>
              </a:rPr>
              <a:t>Common Good Attributes</a:t>
            </a:r>
          </a:p>
          <a:p>
            <a:r>
              <a:rPr lang="en-US" sz="1200" kern="1200" dirty="0" smtClean="0">
                <a:solidFill>
                  <a:schemeClr val="tx1"/>
                </a:solidFill>
                <a:effectLst/>
                <a:latin typeface="+mn-lt"/>
                <a:ea typeface="+mn-ea"/>
                <a:cs typeface="+mn-cs"/>
              </a:rPr>
              <a:t>Pedagogic Principles</a:t>
            </a:r>
          </a:p>
          <a:p>
            <a:r>
              <a:rPr lang="en-US" sz="1200" kern="1200" dirty="0" smtClean="0">
                <a:solidFill>
                  <a:schemeClr val="tx1"/>
                </a:solidFill>
                <a:effectLst/>
                <a:latin typeface="+mn-lt"/>
                <a:ea typeface="+mn-ea"/>
                <a:cs typeface="+mn-cs"/>
              </a:rPr>
              <a:t>Key intention</a:t>
            </a:r>
            <a:r>
              <a:rPr lang="en-US" sz="1200" kern="1200" baseline="0" dirty="0" smtClean="0">
                <a:solidFill>
                  <a:schemeClr val="tx1"/>
                </a:solidFill>
                <a:effectLst/>
                <a:latin typeface="+mn-lt"/>
                <a:ea typeface="+mn-ea"/>
                <a:cs typeface="+mn-cs"/>
              </a:rPr>
              <a:t> 4 (in more detail next slide)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F70CF3-54DC-4697-AF91-BA4C9444A73E}" type="slidenum">
              <a:rPr lang="en-GB" smtClean="0"/>
              <a:t>4</a:t>
            </a:fld>
            <a:endParaRPr lang="en-GB"/>
          </a:p>
        </p:txBody>
      </p:sp>
    </p:spTree>
    <p:extLst>
      <p:ext uri="{BB962C8B-B14F-4D97-AF65-F5344CB8AC3E}">
        <p14:creationId xmlns:p14="http://schemas.microsoft.com/office/powerpoint/2010/main" val="303594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1538" y="549275"/>
            <a:ext cx="4860925" cy="2733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5</a:t>
            </a:fld>
            <a:endParaRPr lang="en-GB"/>
          </a:p>
        </p:txBody>
      </p:sp>
    </p:spTree>
    <p:extLst>
      <p:ext uri="{BB962C8B-B14F-4D97-AF65-F5344CB8AC3E}">
        <p14:creationId xmlns:p14="http://schemas.microsoft.com/office/powerpoint/2010/main" val="159377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others, these are just select examples.</a:t>
            </a:r>
            <a:endParaRPr lang="en-GB" dirty="0"/>
          </a:p>
        </p:txBody>
      </p:sp>
      <p:sp>
        <p:nvSpPr>
          <p:cNvPr id="4" name="Slide Number Placeholder 3"/>
          <p:cNvSpPr>
            <a:spLocks noGrp="1"/>
          </p:cNvSpPr>
          <p:nvPr>
            <p:ph type="sldNum" sz="quarter" idx="10"/>
          </p:nvPr>
        </p:nvSpPr>
        <p:spPr/>
        <p:txBody>
          <a:bodyPr/>
          <a:lstStyle/>
          <a:p>
            <a:fld id="{3BF70CF3-54DC-4697-AF91-BA4C9444A73E}" type="slidenum">
              <a:rPr lang="en-GB" smtClean="0"/>
              <a:t>6</a:t>
            </a:fld>
            <a:endParaRPr lang="en-GB"/>
          </a:p>
        </p:txBody>
      </p:sp>
    </p:spTree>
    <p:extLst>
      <p:ext uri="{BB962C8B-B14F-4D97-AF65-F5344CB8AC3E}">
        <p14:creationId xmlns:p14="http://schemas.microsoft.com/office/powerpoint/2010/main" val="151300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general test</a:t>
            </a:r>
            <a:endParaRPr lang="en-GB" dirty="0"/>
          </a:p>
        </p:txBody>
      </p:sp>
      <p:sp>
        <p:nvSpPr>
          <p:cNvPr id="4" name="Slide Number Placeholder 3"/>
          <p:cNvSpPr>
            <a:spLocks noGrp="1"/>
          </p:cNvSpPr>
          <p:nvPr>
            <p:ph type="sldNum" sz="quarter" idx="10"/>
          </p:nvPr>
        </p:nvSpPr>
        <p:spPr/>
        <p:txBody>
          <a:bodyPr/>
          <a:lstStyle/>
          <a:p>
            <a:fld id="{3BF70CF3-54DC-4697-AF91-BA4C9444A73E}" type="slidenum">
              <a:rPr lang="en-GB" smtClean="0"/>
              <a:t>7</a:t>
            </a:fld>
            <a:endParaRPr lang="en-GB"/>
          </a:p>
        </p:txBody>
      </p:sp>
    </p:spTree>
    <p:extLst>
      <p:ext uri="{BB962C8B-B14F-4D97-AF65-F5344CB8AC3E}">
        <p14:creationId xmlns:p14="http://schemas.microsoft.com/office/powerpoint/2010/main" val="44442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F70CF3-54DC-4697-AF91-BA4C9444A73E}" type="slidenum">
              <a:rPr lang="en-GB" smtClean="0"/>
              <a:t>8</a:t>
            </a:fld>
            <a:endParaRPr lang="en-GB"/>
          </a:p>
        </p:txBody>
      </p:sp>
    </p:spTree>
    <p:extLst>
      <p:ext uri="{BB962C8B-B14F-4D97-AF65-F5344CB8AC3E}">
        <p14:creationId xmlns:p14="http://schemas.microsoft.com/office/powerpoint/2010/main" val="109578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year’s NUS Students </a:t>
            </a:r>
            <a:r>
              <a:rPr lang="en-US" dirty="0" err="1" smtClean="0"/>
              <a:t>Organising</a:t>
            </a:r>
            <a:r>
              <a:rPr lang="en-US" dirty="0" smtClean="0"/>
              <a:t> for Sustainability:</a:t>
            </a:r>
          </a:p>
          <a:p>
            <a:r>
              <a:rPr lang="en-US" baseline="0" dirty="0" smtClean="0"/>
              <a:t>48 institutions from 10 countries took part. GCU was placed 2</a:t>
            </a:r>
            <a:r>
              <a:rPr lang="en-US" baseline="30000" dirty="0" smtClean="0"/>
              <a:t>nd</a:t>
            </a:r>
            <a:r>
              <a:rPr lang="en-US" baseline="0" dirty="0" smtClean="0"/>
              <a:t> for student reach and 3</a:t>
            </a:r>
            <a:r>
              <a:rPr lang="en-US" baseline="30000" dirty="0" smtClean="0"/>
              <a:t>rd</a:t>
            </a:r>
            <a:r>
              <a:rPr lang="en-US" baseline="0" dirty="0" smtClean="0"/>
              <a:t> place for the number of educators</a:t>
            </a: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8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3375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DCABDD-A4C8-497D-82AD-31771B245B7C}"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162174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DCABDD-A4C8-497D-82AD-31771B245B7C}"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20922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DCABDD-A4C8-497D-82AD-31771B245B7C}"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259882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Start">
    <p:spTree>
      <p:nvGrpSpPr>
        <p:cNvPr id="1" name=""/>
        <p:cNvGrpSpPr/>
        <p:nvPr/>
      </p:nvGrpSpPr>
      <p:grpSpPr>
        <a:xfrm>
          <a:off x="0" y="0"/>
          <a:ext cx="0" cy="0"/>
          <a:chOff x="0" y="0"/>
          <a:chExt cx="0" cy="0"/>
        </a:xfrm>
      </p:grpSpPr>
      <p:sp>
        <p:nvSpPr>
          <p:cNvPr id="2" name="Rectangle 1"/>
          <p:cNvSpPr/>
          <p:nvPr userDrawn="1"/>
        </p:nvSpPr>
        <p:spPr>
          <a:xfrm>
            <a:off x="210197" y="179061"/>
            <a:ext cx="11760199" cy="6481233"/>
          </a:xfrm>
          <a:prstGeom prst="rect">
            <a:avLst/>
          </a:prstGeom>
          <a:solidFill>
            <a:srgbClr val="004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rgbClr val="01498E"/>
              </a:solidFill>
            </a:endParaRPr>
          </a:p>
        </p:txBody>
      </p:sp>
      <p:sp>
        <p:nvSpPr>
          <p:cNvPr id="6" name="Text Placeholder 2"/>
          <p:cNvSpPr>
            <a:spLocks noGrp="1"/>
          </p:cNvSpPr>
          <p:nvPr>
            <p:ph type="body" sz="quarter" idx="10" hasCustomPrompt="1"/>
          </p:nvPr>
        </p:nvSpPr>
        <p:spPr>
          <a:xfrm>
            <a:off x="564162" y="1508744"/>
            <a:ext cx="7572111" cy="461729"/>
          </a:xfrm>
          <a:prstGeom prst="rect">
            <a:avLst/>
          </a:prstGeom>
        </p:spPr>
        <p:txBody>
          <a:bodyPr wrap="square">
            <a:spAutoFit/>
          </a:bodyPr>
          <a:lstStyle>
            <a:lvl1pPr marL="0" indent="0">
              <a:buNone/>
              <a:defRPr sz="2667" b="1">
                <a:solidFill>
                  <a:schemeClr val="bg1"/>
                </a:solidFill>
                <a:latin typeface="Arial" panose="020B0604020202020204" pitchFamily="34" charset="0"/>
                <a:cs typeface="Arial" panose="020B0604020202020204" pitchFamily="34" charset="0"/>
              </a:defRPr>
            </a:lvl1pPr>
          </a:lstStyle>
          <a:p>
            <a:pPr lvl="0"/>
            <a:r>
              <a:rPr lang="en-GB" dirty="0"/>
              <a:t>Presenter’s Name (click to edit)</a:t>
            </a:r>
          </a:p>
        </p:txBody>
      </p:sp>
      <p:sp>
        <p:nvSpPr>
          <p:cNvPr id="7" name="Text Placeholder 4"/>
          <p:cNvSpPr>
            <a:spLocks noGrp="1"/>
          </p:cNvSpPr>
          <p:nvPr>
            <p:ph type="body" sz="quarter" idx="11" hasCustomPrompt="1"/>
          </p:nvPr>
        </p:nvSpPr>
        <p:spPr>
          <a:xfrm>
            <a:off x="564160" y="2534665"/>
            <a:ext cx="7572112" cy="461729"/>
          </a:xfrm>
          <a:prstGeom prst="rect">
            <a:avLst/>
          </a:prstGeom>
        </p:spPr>
        <p:txBody>
          <a:bodyPr wrap="square">
            <a:spAutoFit/>
          </a:bodyPr>
          <a:lstStyle>
            <a:lvl1pPr marL="0" indent="0">
              <a:buNone/>
              <a:defRPr sz="2667" baseline="0">
                <a:solidFill>
                  <a:schemeClr val="bg1"/>
                </a:solidFill>
                <a:latin typeface="Arial" panose="020B0604020202020204" pitchFamily="34" charset="0"/>
                <a:cs typeface="Arial" panose="020B0604020202020204" pitchFamily="34" charset="0"/>
              </a:defRPr>
            </a:lvl1pPr>
          </a:lstStyle>
          <a:p>
            <a:pPr lvl="0"/>
            <a:r>
              <a:rPr lang="en-GB" dirty="0"/>
              <a:t>Presentation Title (click to edit)</a:t>
            </a:r>
          </a:p>
        </p:txBody>
      </p:sp>
      <p:sp>
        <p:nvSpPr>
          <p:cNvPr id="8" name="Rectangle 7"/>
          <p:cNvSpPr/>
          <p:nvPr userDrawn="1"/>
        </p:nvSpPr>
        <p:spPr>
          <a:xfrm>
            <a:off x="8951888" y="604853"/>
            <a:ext cx="2400000" cy="2400000"/>
          </a:xfrm>
          <a:prstGeom prst="rect">
            <a:avLst/>
          </a:prstGeom>
          <a:blipFill dpi="0" rotWithShape="1">
            <a:blip r:embed="rId2"/>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Picture 9" descr="GCU Logo RGB White Georgia Strap.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948" y="4766636"/>
            <a:ext cx="2546469" cy="1515133"/>
          </a:xfrm>
          <a:prstGeom prst="rect">
            <a:avLst/>
          </a:prstGeom>
        </p:spPr>
      </p:pic>
    </p:spTree>
    <p:extLst>
      <p:ext uri="{BB962C8B-B14F-4D97-AF65-F5344CB8AC3E}">
        <p14:creationId xmlns:p14="http://schemas.microsoft.com/office/powerpoint/2010/main" val="100225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p:spTree>
      <p:nvGrpSpPr>
        <p:cNvPr id="1" name=""/>
        <p:cNvGrpSpPr/>
        <p:nvPr/>
      </p:nvGrpSpPr>
      <p:grpSpPr>
        <a:xfrm>
          <a:off x="0" y="0"/>
          <a:ext cx="0" cy="0"/>
          <a:chOff x="0" y="0"/>
          <a:chExt cx="0" cy="0"/>
        </a:xfrm>
      </p:grpSpPr>
      <p:sp>
        <p:nvSpPr>
          <p:cNvPr id="4" name="Text Placeholder 9"/>
          <p:cNvSpPr>
            <a:spLocks noGrp="1"/>
          </p:cNvSpPr>
          <p:nvPr>
            <p:ph type="body" sz="quarter" idx="12" hasCustomPrompt="1"/>
          </p:nvPr>
        </p:nvSpPr>
        <p:spPr>
          <a:xfrm>
            <a:off x="455082" y="1627717"/>
            <a:ext cx="11281831" cy="502766"/>
          </a:xfrm>
          <a:prstGeom prst="rect">
            <a:avLst/>
          </a:prstGeom>
        </p:spPr>
        <p:txBody>
          <a:bodyPr wrap="square">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0">
                <a:latin typeface="Arial" panose="020B0604020202020204" pitchFamily="34" charset="0"/>
                <a:cs typeface="Arial" panose="020B0604020202020204" pitchFamily="34" charset="0"/>
              </a:defRPr>
            </a:lvl1pPr>
          </a:lstStyle>
          <a:p>
            <a:r>
              <a:rPr lang="en-GB" dirty="0"/>
              <a:t>Section Paragraph (click to edit)</a:t>
            </a:r>
          </a:p>
        </p:txBody>
      </p:sp>
      <p:sp>
        <p:nvSpPr>
          <p:cNvPr id="5" name="Text Placeholder 7"/>
          <p:cNvSpPr>
            <a:spLocks noGrp="1"/>
          </p:cNvSpPr>
          <p:nvPr>
            <p:ph type="body" sz="quarter" idx="10" hasCustomPrompt="1"/>
          </p:nvPr>
        </p:nvSpPr>
        <p:spPr>
          <a:xfrm>
            <a:off x="455082" y="427813"/>
            <a:ext cx="11281833" cy="584775"/>
          </a:xfrm>
          <a:prstGeom prst="rect">
            <a:avLst/>
          </a:prstGeom>
        </p:spPr>
        <p:txBody>
          <a:bodyPr wrap="square">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3200" b="1">
                <a:solidFill>
                  <a:srgbClr val="01498E"/>
                </a:solidFill>
                <a:latin typeface="Arial" panose="020B0604020202020204" pitchFamily="34" charset="0"/>
                <a:cs typeface="Arial" panose="020B0604020202020204" pitchFamily="34" charset="0"/>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Section Title (click to edit)</a:t>
            </a:r>
          </a:p>
        </p:txBody>
      </p:sp>
    </p:spTree>
    <p:extLst>
      <p:ext uri="{BB962C8B-B14F-4D97-AF65-F5344CB8AC3E}">
        <p14:creationId xmlns:p14="http://schemas.microsoft.com/office/powerpoint/2010/main" val="106807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247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660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435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52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610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30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DCABDD-A4C8-497D-82AD-31771B245B7C}"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564923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0" name="Picture Placeholder 16"/>
          <p:cNvSpPr>
            <a:spLocks noGrp="1" noChangeAspect="1"/>
          </p:cNvSpPr>
          <p:nvPr>
            <p:ph type="pic" sz="quarter" idx="11"/>
          </p:nvPr>
        </p:nvSpPr>
        <p:spPr>
          <a:xfrm>
            <a:off x="3149602" y="1365355"/>
            <a:ext cx="7315199" cy="3181245"/>
          </a:xfrm>
          <a:custGeom>
            <a:avLst/>
            <a:gdLst/>
            <a:ahLst/>
            <a:cxnLst/>
            <a:rect l="l" t="t" r="r" b="b"/>
            <a:pathLst>
              <a:path w="6478360" h="2805113">
                <a:moveTo>
                  <a:pt x="654480" y="0"/>
                </a:moveTo>
                <a:cubicBezTo>
                  <a:pt x="654490" y="0"/>
                  <a:pt x="658231" y="0"/>
                  <a:pt x="2063398" y="0"/>
                </a:cubicBezTo>
                <a:cubicBezTo>
                  <a:pt x="2063421" y="0"/>
                  <a:pt x="2066953" y="0"/>
                  <a:pt x="2630722" y="0"/>
                </a:cubicBezTo>
                <a:cubicBezTo>
                  <a:pt x="2630747" y="0"/>
                  <a:pt x="2636146" y="0"/>
                  <a:pt x="3844270" y="0"/>
                </a:cubicBezTo>
                <a:cubicBezTo>
                  <a:pt x="3844288" y="0"/>
                  <a:pt x="3847288" y="0"/>
                  <a:pt x="4358995" y="0"/>
                </a:cubicBezTo>
                <a:cubicBezTo>
                  <a:pt x="4359022" y="0"/>
                  <a:pt x="4365258" y="0"/>
                  <a:pt x="5820512" y="0"/>
                </a:cubicBezTo>
                <a:cubicBezTo>
                  <a:pt x="6376565" y="150610"/>
                  <a:pt x="6485521" y="881069"/>
                  <a:pt x="6478007" y="1359256"/>
                </a:cubicBezTo>
                <a:cubicBezTo>
                  <a:pt x="6466736" y="1833678"/>
                  <a:pt x="6320208" y="2684625"/>
                  <a:pt x="5820512" y="2805113"/>
                </a:cubicBezTo>
                <a:cubicBezTo>
                  <a:pt x="5820483" y="2805113"/>
                  <a:pt x="5814018" y="2805113"/>
                  <a:pt x="4358995" y="2805113"/>
                </a:cubicBezTo>
                <a:cubicBezTo>
                  <a:pt x="4358977" y="2805113"/>
                  <a:pt x="4355924" y="2805113"/>
                  <a:pt x="3844270" y="2805113"/>
                </a:cubicBezTo>
                <a:cubicBezTo>
                  <a:pt x="3844257" y="2805113"/>
                  <a:pt x="3842762" y="2805113"/>
                  <a:pt x="3671443" y="2805113"/>
                </a:cubicBezTo>
                <a:cubicBezTo>
                  <a:pt x="3554972" y="2601790"/>
                  <a:pt x="3408445" y="2398466"/>
                  <a:pt x="3352088" y="2315630"/>
                </a:cubicBezTo>
                <a:cubicBezTo>
                  <a:pt x="3235618" y="2153725"/>
                  <a:pt x="3224346" y="2149959"/>
                  <a:pt x="3107876" y="2308100"/>
                </a:cubicBezTo>
                <a:cubicBezTo>
                  <a:pt x="3047762" y="2390935"/>
                  <a:pt x="2897477" y="2598024"/>
                  <a:pt x="2781007" y="2805113"/>
                </a:cubicBezTo>
                <a:cubicBezTo>
                  <a:pt x="2780994" y="2805113"/>
                  <a:pt x="2779561" y="2805113"/>
                  <a:pt x="2630722" y="2805113"/>
                </a:cubicBezTo>
                <a:cubicBezTo>
                  <a:pt x="2630704" y="2805113"/>
                  <a:pt x="2627422" y="2805113"/>
                  <a:pt x="2063398" y="2805113"/>
                </a:cubicBezTo>
                <a:cubicBezTo>
                  <a:pt x="2063385" y="2805113"/>
                  <a:pt x="2059184" y="2805113"/>
                  <a:pt x="654480" y="2805113"/>
                </a:cubicBezTo>
                <a:cubicBezTo>
                  <a:pt x="158541" y="2684625"/>
                  <a:pt x="8257" y="1833678"/>
                  <a:pt x="742" y="1359256"/>
                </a:cubicBezTo>
                <a:cubicBezTo>
                  <a:pt x="-10529" y="881069"/>
                  <a:pt x="102184" y="150610"/>
                  <a:pt x="654480" y="0"/>
                </a:cubicBezTo>
                <a:close/>
              </a:path>
            </a:pathLst>
          </a:custGeom>
          <a:solidFill>
            <a:schemeClr val="tx1">
              <a:lumMod val="85000"/>
            </a:schemeClr>
          </a:solidFill>
          <a:ln>
            <a:noFill/>
          </a:ln>
          <a:effectLst>
            <a:innerShdw blurRad="520700" dir="13500000">
              <a:prstClr val="black"/>
            </a:innerShdw>
          </a:effectLst>
        </p:spPr>
        <p:txBody>
          <a:bodyPr/>
          <a:lstStyle>
            <a:lvl1pPr>
              <a:defRPr>
                <a:noFill/>
              </a:defRPr>
            </a:lvl1pPr>
          </a:lstStyle>
          <a:p>
            <a:endParaRPr lang="en-GB" dirty="0"/>
          </a:p>
        </p:txBody>
      </p:sp>
    </p:spTree>
    <p:extLst>
      <p:ext uri="{BB962C8B-B14F-4D97-AF65-F5344CB8AC3E}">
        <p14:creationId xmlns:p14="http://schemas.microsoft.com/office/powerpoint/2010/main" val="1981518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12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997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124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15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972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50952" rtl="0" eaLnBrk="1" fontAlgn="auto" latinLnBrk="0" hangingPunct="1">
              <a:lnSpc>
                <a:spcPct val="100000"/>
              </a:lnSpc>
              <a:spcBef>
                <a:spcPts val="0"/>
              </a:spcBef>
              <a:spcAft>
                <a:spcPts val="0"/>
              </a:spcAft>
              <a:buClrTx/>
              <a:buSzTx/>
              <a:buFontTx/>
              <a:buNone/>
              <a:tabLst/>
              <a:defRPr/>
            </a:pPr>
            <a:fld id="{81582BD6-FC20-4557-852B-8433F8572D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2"/>
          <p:cNvSpPr>
            <a:spLocks noGrp="1"/>
          </p:cNvSpPr>
          <p:nvPr>
            <p:ph sz="half" idx="1"/>
          </p:nvPr>
        </p:nvSpPr>
        <p:spPr>
          <a:xfrm>
            <a:off x="1219200" y="304801"/>
            <a:ext cx="4368800" cy="3124200"/>
          </a:xfrm>
        </p:spPr>
        <p:txBody>
          <a:bodyPr/>
          <a:lstStyle>
            <a:lvl1pPr>
              <a:defRPr sz="2593"/>
            </a:lvl1pPr>
            <a:lvl2pPr>
              <a:defRPr sz="2288"/>
            </a:lvl2pPr>
            <a:lvl3pPr>
              <a:defRPr sz="1831"/>
            </a:lvl3pPr>
            <a:lvl4pPr>
              <a:defRPr sz="1831"/>
            </a:lvl4pPr>
            <a:lvl5pPr>
              <a:defRPr sz="1831"/>
            </a:lvl5pPr>
            <a:lvl6pPr>
              <a:defRPr sz="1831"/>
            </a:lvl6pPr>
            <a:lvl7pPr>
              <a:defRPr sz="1831"/>
            </a:lvl7pPr>
            <a:lvl8pPr>
              <a:defRPr sz="1831"/>
            </a:lvl8pPr>
            <a:lvl9pPr>
              <a:defRPr sz="1831"/>
            </a:lvl9pPr>
          </a:lstStyle>
          <a:p>
            <a:pPr lvl="0"/>
            <a:r>
              <a:rPr lang="en-US" dirty="0"/>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1831"/>
            </a:lvl1pPr>
            <a:lvl2pPr>
              <a:defRPr sz="2288"/>
            </a:lvl2pPr>
            <a:lvl3pPr>
              <a:defRPr sz="1831"/>
            </a:lvl3pPr>
            <a:lvl4pPr>
              <a:defRPr sz="1831"/>
            </a:lvl4pPr>
            <a:lvl5pPr>
              <a:defRPr sz="1831"/>
            </a:lvl5pPr>
            <a:lvl6pPr>
              <a:defRPr sz="1831"/>
            </a:lvl6pPr>
            <a:lvl7pPr>
              <a:defRPr sz="1831"/>
            </a:lvl7pPr>
            <a:lvl8pPr>
              <a:defRPr sz="1831"/>
            </a:lvl8pPr>
            <a:lvl9pPr>
              <a:defRPr sz="1831"/>
            </a:lvl9pPr>
          </a:lstStyle>
          <a:p>
            <a:pPr lvl="0"/>
            <a:r>
              <a:rPr lang="en-US" dirty="0"/>
              <a:t>Click to edit Master text styles</a:t>
            </a:r>
          </a:p>
        </p:txBody>
      </p:sp>
      <p:sp>
        <p:nvSpPr>
          <p:cNvPr id="9" name="Content Placeholder 2"/>
          <p:cNvSpPr>
            <a:spLocks noGrp="1"/>
          </p:cNvSpPr>
          <p:nvPr>
            <p:ph sz="half" idx="14"/>
          </p:nvPr>
        </p:nvSpPr>
        <p:spPr>
          <a:xfrm>
            <a:off x="1219200" y="3429003"/>
            <a:ext cx="4368800" cy="3048000"/>
          </a:xfrm>
        </p:spPr>
        <p:txBody>
          <a:bodyPr/>
          <a:lstStyle>
            <a:lvl1pPr>
              <a:defRPr sz="2593"/>
            </a:lvl1pPr>
            <a:lvl2pPr>
              <a:defRPr sz="2288"/>
            </a:lvl2pPr>
            <a:lvl3pPr>
              <a:defRPr sz="1831"/>
            </a:lvl3pPr>
            <a:lvl4pPr>
              <a:defRPr sz="1831"/>
            </a:lvl4pPr>
            <a:lvl5pPr>
              <a:defRPr sz="1831"/>
            </a:lvl5pPr>
            <a:lvl6pPr>
              <a:defRPr sz="1831"/>
            </a:lvl6pPr>
            <a:lvl7pPr>
              <a:defRPr sz="1831"/>
            </a:lvl7pPr>
            <a:lvl8pPr>
              <a:defRPr sz="1831"/>
            </a:lvl8pPr>
            <a:lvl9pPr>
              <a:defRPr sz="1831"/>
            </a:lvl9pPr>
          </a:lstStyle>
          <a:p>
            <a:pPr lvl="0"/>
            <a:r>
              <a:rPr lang="en-US" dirty="0"/>
              <a:t>Click to edit Master text styles</a:t>
            </a:r>
          </a:p>
        </p:txBody>
      </p:sp>
      <p:sp>
        <p:nvSpPr>
          <p:cNvPr id="10" name="Content Placeholder 3"/>
          <p:cNvSpPr>
            <a:spLocks noGrp="1"/>
          </p:cNvSpPr>
          <p:nvPr>
            <p:ph sz="half" idx="15"/>
          </p:nvPr>
        </p:nvSpPr>
        <p:spPr>
          <a:xfrm>
            <a:off x="5588000" y="3429003"/>
            <a:ext cx="6197600" cy="3048000"/>
          </a:xfrm>
        </p:spPr>
        <p:txBody>
          <a:bodyPr anchor="ctr">
            <a:normAutofit/>
          </a:bodyPr>
          <a:lstStyle>
            <a:lvl1pPr>
              <a:defRPr sz="1831"/>
            </a:lvl1pPr>
            <a:lvl2pPr>
              <a:defRPr sz="2288"/>
            </a:lvl2pPr>
            <a:lvl3pPr>
              <a:defRPr sz="1831"/>
            </a:lvl3pPr>
            <a:lvl4pPr>
              <a:defRPr sz="1831"/>
            </a:lvl4pPr>
            <a:lvl5pPr>
              <a:defRPr sz="1831"/>
            </a:lvl5pPr>
            <a:lvl6pPr>
              <a:defRPr sz="1831"/>
            </a:lvl6pPr>
            <a:lvl7pPr>
              <a:defRPr sz="1831"/>
            </a:lvl7pPr>
            <a:lvl8pPr>
              <a:defRPr sz="1831"/>
            </a:lvl8pPr>
            <a:lvl9pPr>
              <a:defRPr sz="1831"/>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7079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ext">
  <p:cSld name="Title, Text">
    <p:spTree>
      <p:nvGrpSpPr>
        <p:cNvPr id="1" name="Shape 31"/>
        <p:cNvGrpSpPr/>
        <p:nvPr/>
      </p:nvGrpSpPr>
      <p:grpSpPr>
        <a:xfrm>
          <a:off x="0" y="0"/>
          <a:ext cx="0" cy="0"/>
          <a:chOff x="0" y="0"/>
          <a:chExt cx="0" cy="0"/>
        </a:xfrm>
      </p:grpSpPr>
      <p:sp>
        <p:nvSpPr>
          <p:cNvPr id="32" name="Google Shape;32;p22"/>
          <p:cNvSpPr txBox="1">
            <a:spLocks noGrp="1"/>
          </p:cNvSpPr>
          <p:nvPr>
            <p:ph type="body" idx="1"/>
          </p:nvPr>
        </p:nvSpPr>
        <p:spPr>
          <a:xfrm>
            <a:off x="455082" y="1627717"/>
            <a:ext cx="11281831" cy="566846"/>
          </a:xfrm>
          <a:prstGeom prst="rect">
            <a:avLst/>
          </a:prstGeom>
          <a:noFill/>
          <a:ln>
            <a:noFill/>
          </a:ln>
        </p:spPr>
        <p:txBody>
          <a:bodyPr spcFirstLastPara="1" wrap="square" lIns="91425" tIns="45700" rIns="91425" bIns="45700" anchor="t" anchorCtr="0">
            <a:spAutoFit/>
          </a:bodyPr>
          <a:lstStyle>
            <a:lvl1pPr marL="609585" marR="0" lvl="0" indent="-304792"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3" name="Google Shape;33;p22"/>
          <p:cNvSpPr txBox="1">
            <a:spLocks noGrp="1"/>
          </p:cNvSpPr>
          <p:nvPr>
            <p:ph type="body" idx="2"/>
          </p:nvPr>
        </p:nvSpPr>
        <p:spPr>
          <a:xfrm>
            <a:off x="455082" y="427813"/>
            <a:ext cx="11281833" cy="661679"/>
          </a:xfrm>
          <a:prstGeom prst="rect">
            <a:avLst/>
          </a:prstGeom>
          <a:noFill/>
          <a:ln>
            <a:noFill/>
          </a:ln>
        </p:spPr>
        <p:txBody>
          <a:bodyPr spcFirstLastPara="1" wrap="square" lIns="91425" tIns="45700" rIns="91425" bIns="45700" anchor="t" anchorCtr="0">
            <a:spAutoFit/>
          </a:bodyPr>
          <a:lstStyle>
            <a:lvl1pPr marL="609585" marR="0" lvl="0" indent="-304792" algn="l" rtl="0">
              <a:lnSpc>
                <a:spcPct val="100000"/>
              </a:lnSpc>
              <a:spcBef>
                <a:spcPts val="640"/>
              </a:spcBef>
              <a:spcAft>
                <a:spcPts val="0"/>
              </a:spcAft>
              <a:buClr>
                <a:srgbClr val="01498E"/>
              </a:buClr>
              <a:buSzPts val="2400"/>
              <a:buFont typeface="Arial"/>
              <a:buNone/>
              <a:defRPr sz="3200" b="1" i="0" u="none" strike="noStrike" cap="none">
                <a:solidFill>
                  <a:srgbClr val="01498E"/>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87082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Partners">
    <p:spTree>
      <p:nvGrpSpPr>
        <p:cNvPr id="1" name=""/>
        <p:cNvGrpSpPr/>
        <p:nvPr/>
      </p:nvGrpSpPr>
      <p:grpSpPr>
        <a:xfrm>
          <a:off x="0" y="0"/>
          <a:ext cx="0" cy="0"/>
          <a:chOff x="0" y="0"/>
          <a:chExt cx="0" cy="0"/>
        </a:xfrm>
      </p:grpSpPr>
      <p:sp>
        <p:nvSpPr>
          <p:cNvPr id="10" name="Shape 26"/>
          <p:cNvSpPr>
            <a:spLocks noChangeArrowheads="1"/>
          </p:cNvSpPr>
          <p:nvPr/>
        </p:nvSpPr>
        <p:spPr bwMode="auto">
          <a:xfrm>
            <a:off x="0" y="0"/>
            <a:ext cx="3314700" cy="6858000"/>
          </a:xfrm>
          <a:prstGeom prst="rect">
            <a:avLst/>
          </a:prstGeom>
          <a:solidFill>
            <a:srgbClr val="1E32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defRPr/>
            </a:pPr>
            <a:endParaRPr lang="en-US" altLang="en-US" smtClean="0">
              <a:solidFill>
                <a:srgbClr val="FFFFFF"/>
              </a:solidFill>
            </a:endParaRPr>
          </a:p>
        </p:txBody>
      </p:sp>
      <p:pic>
        <p:nvPicPr>
          <p:cNvPr id="11" name="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Shape 29"/>
          <p:cNvSpPr>
            <a:spLocks noChangeArrowheads="1"/>
          </p:cNvSpPr>
          <p:nvPr/>
        </p:nvSpPr>
        <p:spPr bwMode="auto">
          <a:xfrm>
            <a:off x="0" y="6172200"/>
            <a:ext cx="12192000" cy="685800"/>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defRPr/>
            </a:pPr>
            <a:endParaRPr lang="en-US" altLang="en-US" smtClean="0">
              <a:solidFill>
                <a:srgbClr val="FFFFFF"/>
              </a:solidFill>
            </a:endParaRPr>
          </a:p>
        </p:txBody>
      </p:sp>
      <p:sp>
        <p:nvSpPr>
          <p:cNvPr id="28" name="Shape 28"/>
          <p:cNvSpPr>
            <a:spLocks noGrp="1"/>
          </p:cNvSpPr>
          <p:nvPr>
            <p:ph type="title"/>
          </p:nvPr>
        </p:nvSpPr>
        <p:spPr>
          <a:xfrm>
            <a:off x="914400" y="1371600"/>
            <a:ext cx="8432800" cy="4114800"/>
          </a:xfrm>
          <a:prstGeom prst="rect">
            <a:avLst/>
          </a:prstGeom>
        </p:spPr>
        <p:txBody>
          <a:bodyPr/>
          <a:lstStyle>
            <a:lvl1pPr>
              <a:defRPr sz="3000">
                <a:solidFill>
                  <a:srgbClr val="FFFFFF"/>
                </a:solidFill>
              </a:defRPr>
            </a:lvl1pPr>
          </a:lstStyle>
          <a:p>
            <a:r>
              <a:t>Title Text</a:t>
            </a:r>
          </a:p>
        </p:txBody>
      </p:sp>
      <p:sp>
        <p:nvSpPr>
          <p:cNvPr id="30" name="Shape 30"/>
          <p:cNvSpPr>
            <a:spLocks noGrp="1"/>
          </p:cNvSpPr>
          <p:nvPr>
            <p:ph type="pic" sz="quarter" idx="13"/>
          </p:nvPr>
        </p:nvSpPr>
        <p:spPr>
          <a:xfrm>
            <a:off x="2103009" y="6324600"/>
            <a:ext cx="1434291" cy="381000"/>
          </a:xfrm>
          <a:prstGeom prst="rect">
            <a:avLst/>
          </a:prstGeom>
        </p:spPr>
        <p:txBody>
          <a:bodyPr lIns="91439" rIns="91439">
            <a:noAutofit/>
          </a:bodyPr>
          <a:lstStyle/>
          <a:p>
            <a:pPr lvl="0"/>
            <a:endParaRPr noProof="0"/>
          </a:p>
        </p:txBody>
      </p:sp>
      <p:sp>
        <p:nvSpPr>
          <p:cNvPr id="31" name="Shape 31"/>
          <p:cNvSpPr>
            <a:spLocks noGrp="1"/>
          </p:cNvSpPr>
          <p:nvPr>
            <p:ph type="pic" sz="quarter" idx="14"/>
          </p:nvPr>
        </p:nvSpPr>
        <p:spPr>
          <a:xfrm>
            <a:off x="3759897" y="6324600"/>
            <a:ext cx="1434291" cy="381000"/>
          </a:xfrm>
          <a:prstGeom prst="rect">
            <a:avLst/>
          </a:prstGeom>
        </p:spPr>
        <p:txBody>
          <a:bodyPr lIns="91439" rIns="91439">
            <a:noAutofit/>
          </a:bodyPr>
          <a:lstStyle/>
          <a:p>
            <a:pPr lvl="0"/>
            <a:endParaRPr noProof="0"/>
          </a:p>
        </p:txBody>
      </p:sp>
      <p:sp>
        <p:nvSpPr>
          <p:cNvPr id="32" name="Shape 32"/>
          <p:cNvSpPr>
            <a:spLocks noGrp="1"/>
          </p:cNvSpPr>
          <p:nvPr>
            <p:ph type="pic" sz="quarter" idx="15"/>
          </p:nvPr>
        </p:nvSpPr>
        <p:spPr>
          <a:xfrm>
            <a:off x="5416785" y="6324600"/>
            <a:ext cx="1434291" cy="381000"/>
          </a:xfrm>
          <a:prstGeom prst="rect">
            <a:avLst/>
          </a:prstGeom>
        </p:spPr>
        <p:txBody>
          <a:bodyPr lIns="91439" rIns="91439">
            <a:noAutofit/>
          </a:bodyPr>
          <a:lstStyle/>
          <a:p>
            <a:pPr lvl="0"/>
            <a:endParaRPr noProof="0"/>
          </a:p>
        </p:txBody>
      </p:sp>
      <p:sp>
        <p:nvSpPr>
          <p:cNvPr id="33" name="Shape 33"/>
          <p:cNvSpPr>
            <a:spLocks noGrp="1"/>
          </p:cNvSpPr>
          <p:nvPr>
            <p:ph type="pic" sz="quarter" idx="16"/>
          </p:nvPr>
        </p:nvSpPr>
        <p:spPr>
          <a:xfrm>
            <a:off x="7073673" y="6324600"/>
            <a:ext cx="1434291" cy="381000"/>
          </a:xfrm>
          <a:prstGeom prst="rect">
            <a:avLst/>
          </a:prstGeom>
        </p:spPr>
        <p:txBody>
          <a:bodyPr lIns="91439" rIns="91439">
            <a:noAutofit/>
          </a:bodyPr>
          <a:lstStyle/>
          <a:p>
            <a:pPr lvl="0"/>
            <a:endParaRPr noProof="0"/>
          </a:p>
        </p:txBody>
      </p:sp>
      <p:sp>
        <p:nvSpPr>
          <p:cNvPr id="34" name="Shape 34"/>
          <p:cNvSpPr>
            <a:spLocks noGrp="1"/>
          </p:cNvSpPr>
          <p:nvPr>
            <p:ph type="pic" sz="quarter" idx="17"/>
          </p:nvPr>
        </p:nvSpPr>
        <p:spPr>
          <a:xfrm>
            <a:off x="10387445" y="6324600"/>
            <a:ext cx="1434291" cy="381000"/>
          </a:xfrm>
          <a:prstGeom prst="rect">
            <a:avLst/>
          </a:prstGeom>
        </p:spPr>
        <p:txBody>
          <a:bodyPr lIns="91439" rIns="91439">
            <a:noAutofit/>
          </a:bodyPr>
          <a:lstStyle/>
          <a:p>
            <a:pPr lvl="0"/>
            <a:endParaRPr noProof="0"/>
          </a:p>
        </p:txBody>
      </p:sp>
      <p:sp>
        <p:nvSpPr>
          <p:cNvPr id="35" name="Shape 35"/>
          <p:cNvSpPr>
            <a:spLocks noGrp="1"/>
          </p:cNvSpPr>
          <p:nvPr>
            <p:ph type="pic" sz="quarter" idx="18"/>
          </p:nvPr>
        </p:nvSpPr>
        <p:spPr>
          <a:xfrm>
            <a:off x="446120" y="6324600"/>
            <a:ext cx="1434291" cy="381000"/>
          </a:xfrm>
          <a:prstGeom prst="rect">
            <a:avLst/>
          </a:prstGeom>
        </p:spPr>
        <p:txBody>
          <a:bodyPr lIns="91439" rIns="91439">
            <a:noAutofit/>
          </a:bodyPr>
          <a:lstStyle/>
          <a:p>
            <a:pPr lvl="0"/>
            <a:endParaRPr noProof="0"/>
          </a:p>
        </p:txBody>
      </p:sp>
      <p:sp>
        <p:nvSpPr>
          <p:cNvPr id="36" name="Shape 36"/>
          <p:cNvSpPr>
            <a:spLocks noGrp="1"/>
          </p:cNvSpPr>
          <p:nvPr>
            <p:ph type="pic" sz="quarter" idx="19"/>
          </p:nvPr>
        </p:nvSpPr>
        <p:spPr>
          <a:xfrm>
            <a:off x="8724900" y="6324600"/>
            <a:ext cx="1447800" cy="381000"/>
          </a:xfrm>
          <a:prstGeom prst="rect">
            <a:avLst/>
          </a:prstGeom>
        </p:spPr>
        <p:txBody>
          <a:bodyPr lIns="91439" rIns="91439">
            <a:noAutofit/>
          </a:bodyPr>
          <a:lstStyle/>
          <a:p>
            <a:pPr lvl="0"/>
            <a:endParaRPr noProof="0"/>
          </a:p>
        </p:txBody>
      </p:sp>
      <p:sp>
        <p:nvSpPr>
          <p:cNvPr id="13" name="Shape 37"/>
          <p:cNvSpPr>
            <a:spLocks noGrp="1"/>
          </p:cNvSpPr>
          <p:nvPr>
            <p:ph type="sldNum" sz="quarter" idx="20"/>
          </p:nvPr>
        </p:nvSpPr>
        <p:spPr>
          <a:xfrm>
            <a:off x="7315200" y="6170613"/>
            <a:ext cx="2844800" cy="371475"/>
          </a:xfrm>
          <a:prstGeom prst="rect">
            <a:avLst/>
          </a:prstGeom>
        </p:spPr>
        <p:txBody>
          <a:bodyPr/>
          <a:lstStyle>
            <a:lvl1pPr>
              <a:defRPr sz="1350">
                <a:solidFill>
                  <a:srgbClr val="1E3250"/>
                </a:solidFill>
              </a:defRPr>
            </a:lvl1pPr>
          </a:lstStyle>
          <a:p>
            <a:pPr>
              <a:defRPr/>
            </a:pPr>
            <a:fld id="{B0946781-4FB2-4F8C-93BC-18592EBF6EA4}" type="slidenum">
              <a:rPr/>
              <a:pPr>
                <a:defRPr/>
              </a:pPr>
              <a:t>‹#›</a:t>
            </a:fld>
            <a:endParaRPr/>
          </a:p>
        </p:txBody>
      </p:sp>
    </p:spTree>
    <p:extLst>
      <p:ext uri="{BB962C8B-B14F-4D97-AF65-F5344CB8AC3E}">
        <p14:creationId xmlns:p14="http://schemas.microsoft.com/office/powerpoint/2010/main" val="375158798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183D"/>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001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911424" y="2708922"/>
            <a:ext cx="10363200" cy="1470025"/>
          </a:xfrm>
        </p:spPr>
        <p:txBody>
          <a:bodyPr/>
          <a:lstStyle>
            <a:lvl1pPr algn="l">
              <a:defRPr>
                <a:solidFill>
                  <a:schemeClr val="bg1"/>
                </a:solidFill>
              </a:defRPr>
            </a:lvl1pPr>
          </a:lstStyle>
          <a:p>
            <a:r>
              <a:rPr lang="en-US" dirty="0" smtClean="0"/>
              <a:t>Title 1</a:t>
            </a:r>
            <a:endParaRPr lang="en-GB" dirty="0"/>
          </a:p>
        </p:txBody>
      </p:sp>
      <p:sp>
        <p:nvSpPr>
          <p:cNvPr id="3" name="Subtitle 2"/>
          <p:cNvSpPr>
            <a:spLocks noGrp="1"/>
          </p:cNvSpPr>
          <p:nvPr>
            <p:ph type="subTitle" idx="1" hasCustomPrompt="1"/>
          </p:nvPr>
        </p:nvSpPr>
        <p:spPr>
          <a:xfrm>
            <a:off x="911424" y="4293096"/>
            <a:ext cx="10369152" cy="1320552"/>
          </a:xfrm>
        </p:spPr>
        <p:txBody>
          <a:bodyPr/>
          <a:lstStyle>
            <a:lvl1pPr marL="0" indent="0" algn="l">
              <a:buNone/>
              <a:defRPr>
                <a:solidFill>
                  <a:srgbClr val="EC008C"/>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Title 2</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3" y="548682"/>
            <a:ext cx="3552395" cy="999111"/>
          </a:xfrm>
          <a:prstGeom prst="rect">
            <a:avLst/>
          </a:prstGeom>
        </p:spPr>
      </p:pic>
      <p:pic>
        <p:nvPicPr>
          <p:cNvPr id="8" name="Picture 7"/>
          <p:cNvPicPr>
            <a:picLocks noChangeAspect="1"/>
          </p:cNvPicPr>
          <p:nvPr userDrawn="1"/>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15700" y="5947616"/>
            <a:ext cx="2366301" cy="552929"/>
          </a:xfrm>
          <a:prstGeom prst="rect">
            <a:avLst/>
          </a:prstGeom>
          <a:noFill/>
        </p:spPr>
      </p:pic>
      <p:sp>
        <p:nvSpPr>
          <p:cNvPr id="9" name="TextBox 8"/>
          <p:cNvSpPr txBox="1"/>
          <p:nvPr userDrawn="1"/>
        </p:nvSpPr>
        <p:spPr>
          <a:xfrm>
            <a:off x="623392" y="6093297"/>
            <a:ext cx="6048672" cy="400110"/>
          </a:xfrm>
          <a:prstGeom prst="rect">
            <a:avLst/>
          </a:prstGeom>
          <a:noFill/>
        </p:spPr>
        <p:txBody>
          <a:bodyPr wrap="square" rtlCol="0" anchor="b">
            <a:spAutoFit/>
          </a:bodyPr>
          <a:lstStyle/>
          <a:p>
            <a:r>
              <a:rPr lang="en-GB" sz="2000" b="1" dirty="0" smtClean="0">
                <a:solidFill>
                  <a:schemeClr val="bg1">
                    <a:lumMod val="65000"/>
                  </a:schemeClr>
                </a:solidFill>
                <a:latin typeface="Arial" panose="020B0604020202020204" pitchFamily="34" charset="0"/>
                <a:cs typeface="Arial" panose="020B0604020202020204" pitchFamily="34" charset="0"/>
              </a:rPr>
              <a:t>GCUstudents.co.uk</a:t>
            </a:r>
            <a:endParaRPr lang="en-GB" sz="2000" b="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51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CABDD-A4C8-497D-82AD-31771B245B7C}"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1203570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50107"/>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09600" y="1196753"/>
            <a:ext cx="10972800" cy="48245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85903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647583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78099"/>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600" y="1124745"/>
            <a:ext cx="53848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124745"/>
            <a:ext cx="53848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24554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7809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052736"/>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1692501"/>
            <a:ext cx="5386917" cy="4433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055140"/>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9" y="1692501"/>
            <a:ext cx="5389033" cy="4433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08809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06091"/>
          </a:xfrm>
        </p:spPr>
        <p:txBody>
          <a:bodyPr/>
          <a:lstStyle/>
          <a:p>
            <a:r>
              <a:rPr lang="en-US" smtClean="0"/>
              <a:t>Click to edit Master title style</a:t>
            </a:r>
            <a:endParaRPr lang="en-GB"/>
          </a:p>
        </p:txBody>
      </p:sp>
    </p:spTree>
    <p:extLst>
      <p:ext uri="{BB962C8B-B14F-4D97-AF65-F5344CB8AC3E}">
        <p14:creationId xmlns:p14="http://schemas.microsoft.com/office/powerpoint/2010/main" val="4021684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Pink">
    <p:spTree>
      <p:nvGrpSpPr>
        <p:cNvPr id="1" name=""/>
        <p:cNvGrpSpPr/>
        <p:nvPr/>
      </p:nvGrpSpPr>
      <p:grpSpPr>
        <a:xfrm>
          <a:off x="0" y="0"/>
          <a:ext cx="0" cy="0"/>
          <a:chOff x="0" y="0"/>
          <a:chExt cx="0" cy="0"/>
        </a:xfrm>
      </p:grpSpPr>
      <p:sp>
        <p:nvSpPr>
          <p:cNvPr id="5" name="Rectangle 4"/>
          <p:cNvSpPr/>
          <p:nvPr userDrawn="1"/>
        </p:nvSpPr>
        <p:spPr>
          <a:xfrm>
            <a:off x="0" y="0"/>
            <a:ext cx="12192000" cy="6165304"/>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itle 1"/>
          <p:cNvSpPr>
            <a:spLocks noGrp="1"/>
          </p:cNvSpPr>
          <p:nvPr>
            <p:ph type="title"/>
          </p:nvPr>
        </p:nvSpPr>
        <p:spPr>
          <a:xfrm>
            <a:off x="609600" y="2636912"/>
            <a:ext cx="10972800" cy="11430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701412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break—Orange">
    <p:spTree>
      <p:nvGrpSpPr>
        <p:cNvPr id="1" name=""/>
        <p:cNvGrpSpPr/>
        <p:nvPr/>
      </p:nvGrpSpPr>
      <p:grpSpPr>
        <a:xfrm>
          <a:off x="0" y="0"/>
          <a:ext cx="0" cy="0"/>
          <a:chOff x="0" y="0"/>
          <a:chExt cx="0" cy="0"/>
        </a:xfrm>
      </p:grpSpPr>
      <p:sp>
        <p:nvSpPr>
          <p:cNvPr id="5" name="Rectangle 4"/>
          <p:cNvSpPr/>
          <p:nvPr userDrawn="1"/>
        </p:nvSpPr>
        <p:spPr>
          <a:xfrm>
            <a:off x="0" y="0"/>
            <a:ext cx="12192000" cy="6165304"/>
          </a:xfrm>
          <a:prstGeom prst="rect">
            <a:avLst/>
          </a:prstGeom>
          <a:solidFill>
            <a:srgbClr val="F47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1"/>
          <p:cNvSpPr>
            <a:spLocks noGrp="1"/>
          </p:cNvSpPr>
          <p:nvPr>
            <p:ph type="title"/>
          </p:nvPr>
        </p:nvSpPr>
        <p:spPr>
          <a:xfrm>
            <a:off x="609600" y="2636912"/>
            <a:ext cx="10972800" cy="11430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297596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break—Blue">
    <p:spTree>
      <p:nvGrpSpPr>
        <p:cNvPr id="1" name=""/>
        <p:cNvGrpSpPr/>
        <p:nvPr/>
      </p:nvGrpSpPr>
      <p:grpSpPr>
        <a:xfrm>
          <a:off x="0" y="0"/>
          <a:ext cx="0" cy="0"/>
          <a:chOff x="0" y="0"/>
          <a:chExt cx="0" cy="0"/>
        </a:xfrm>
      </p:grpSpPr>
      <p:sp>
        <p:nvSpPr>
          <p:cNvPr id="5" name="Rectangle 4"/>
          <p:cNvSpPr/>
          <p:nvPr userDrawn="1"/>
        </p:nvSpPr>
        <p:spPr>
          <a:xfrm>
            <a:off x="0" y="0"/>
            <a:ext cx="12192000" cy="6165304"/>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1"/>
          <p:cNvSpPr>
            <a:spLocks noGrp="1"/>
          </p:cNvSpPr>
          <p:nvPr>
            <p:ph type="title"/>
          </p:nvPr>
        </p:nvSpPr>
        <p:spPr>
          <a:xfrm>
            <a:off x="609600" y="2636912"/>
            <a:ext cx="10972800" cy="11430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889831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Tree>
    <p:extLst>
      <p:ext uri="{BB962C8B-B14F-4D97-AF65-F5344CB8AC3E}">
        <p14:creationId xmlns:p14="http://schemas.microsoft.com/office/powerpoint/2010/main" val="3953017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Tree>
    <p:extLst>
      <p:ext uri="{BB962C8B-B14F-4D97-AF65-F5344CB8AC3E}">
        <p14:creationId xmlns:p14="http://schemas.microsoft.com/office/powerpoint/2010/main" val="271401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DCABDD-A4C8-497D-82AD-31771B245B7C}"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1443255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6915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8909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DCABDD-A4C8-497D-82AD-31771B245B7C}" type="datetimeFigureOut">
              <a:rPr lang="en-GB" smtClean="0"/>
              <a:t>17/01/2022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298224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DCABDD-A4C8-497D-82AD-31771B245B7C}" type="datetimeFigureOut">
              <a:rPr lang="en-GB" smtClean="0"/>
              <a:t>17/01/2022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26818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CABDD-A4C8-497D-82AD-31771B245B7C}" type="datetimeFigureOut">
              <a:rPr lang="en-GB" smtClean="0"/>
              <a:t>17/01/2022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347053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CABDD-A4C8-497D-82AD-31771B245B7C}"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359319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CABDD-A4C8-497D-82AD-31771B245B7C}"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44C557-00D1-4686-8FFD-E76A3E7E103C}" type="slidenum">
              <a:rPr lang="en-GB" smtClean="0"/>
              <a:t>‹#›</a:t>
            </a:fld>
            <a:endParaRPr lang="en-GB"/>
          </a:p>
        </p:txBody>
      </p:sp>
    </p:spTree>
    <p:extLst>
      <p:ext uri="{BB962C8B-B14F-4D97-AF65-F5344CB8AC3E}">
        <p14:creationId xmlns:p14="http://schemas.microsoft.com/office/powerpoint/2010/main" val="196489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4.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CABDD-A4C8-497D-82AD-31771B245B7C}" type="datetimeFigureOut">
              <a:rPr lang="en-GB" smtClean="0"/>
              <a:t>17/01/2022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4C557-00D1-4686-8FFD-E76A3E7E103C}" type="slidenum">
              <a:rPr lang="en-GB" smtClean="0"/>
              <a:t>‹#›</a:t>
            </a:fld>
            <a:endParaRPr lang="en-GB"/>
          </a:p>
        </p:txBody>
      </p:sp>
    </p:spTree>
    <p:extLst>
      <p:ext uri="{BB962C8B-B14F-4D97-AF65-F5344CB8AC3E}">
        <p14:creationId xmlns:p14="http://schemas.microsoft.com/office/powerpoint/2010/main" val="72211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7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50952" rtl="0" eaLnBrk="1" fontAlgn="auto" latinLnBrk="0" hangingPunct="1">
              <a:lnSpc>
                <a:spcPct val="100000"/>
              </a:lnSpc>
              <a:spcBef>
                <a:spcPts val="0"/>
              </a:spcBef>
              <a:spcAft>
                <a:spcPts val="0"/>
              </a:spcAft>
              <a:buClrTx/>
              <a:buSzTx/>
              <a:buFontTx/>
              <a:buNone/>
              <a:tabLst/>
              <a:defRPr/>
            </a:pPr>
            <a:fld id="{73263CA4-42CB-AA4A-9FAE-F706C47A8902}" type="datetimeFigureOut">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l" defTabSz="950952" rtl="0" eaLnBrk="1" fontAlgn="auto" latinLnBrk="0" hangingPunct="1">
                <a:lnSpc>
                  <a:spcPct val="100000"/>
                </a:lnSpc>
                <a:spcBef>
                  <a:spcPts val="0"/>
                </a:spcBef>
                <a:spcAft>
                  <a:spcPts val="0"/>
                </a:spcAft>
                <a:buClrTx/>
                <a:buSzTx/>
                <a:buFontTx/>
                <a:buNone/>
                <a:tabLst/>
                <a:defRPr/>
              </a:pPr>
              <a:t>1/17/2022</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509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50952" rtl="0" eaLnBrk="1" fontAlgn="auto" latinLnBrk="0" hangingPunct="1">
              <a:lnSpc>
                <a:spcPct val="100000"/>
              </a:lnSpc>
              <a:spcBef>
                <a:spcPts val="0"/>
              </a:spcBef>
              <a:spcAft>
                <a:spcPts val="0"/>
              </a:spcAft>
              <a:buClrTx/>
              <a:buSzTx/>
              <a:buFontTx/>
              <a:buNone/>
              <a:tabLst/>
              <a:defRPr/>
            </a:pPr>
            <a:fld id="{E8B849D6-A2AF-EB40-A7CE-F623886AC525}" type="slidenum">
              <a:rPr kumimoji="0" lang="en-US" sz="1200" b="0" i="0" u="none" strike="noStrike" kern="1200" cap="none" spc="0" normalizeH="0" baseline="0" noProof="0" smtClean="0">
                <a:ln>
                  <a:noFill/>
                </a:ln>
                <a:solidFill>
                  <a:srgbClr val="FFFFFF">
                    <a:tint val="75000"/>
                  </a:srgbClr>
                </a:solidFill>
                <a:effectLst/>
                <a:uLnTx/>
                <a:uFillTx/>
                <a:latin typeface="Calibri" panose="020F0502020204030204"/>
                <a:ea typeface="+mn-ea"/>
                <a:cs typeface="+mn-cs"/>
              </a:rPr>
              <a:pPr marL="0" marR="0" lvl="0" indent="0" algn="r" defTabSz="95095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028201"/>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706091"/>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052737"/>
            <a:ext cx="10972800" cy="507342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135627"/>
            <a:ext cx="12192000" cy="722375"/>
          </a:xfrm>
          <a:prstGeom prst="rect">
            <a:avLst/>
          </a:prstGeom>
        </p:spPr>
      </p:pic>
    </p:spTree>
    <p:extLst>
      <p:ext uri="{BB962C8B-B14F-4D97-AF65-F5344CB8AC3E}">
        <p14:creationId xmlns:p14="http://schemas.microsoft.com/office/powerpoint/2010/main" val="14631645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377" rtl="0" eaLnBrk="1" latinLnBrk="0" hangingPunct="1">
        <a:spcBef>
          <a:spcPct val="0"/>
        </a:spcBef>
        <a:buNone/>
        <a:defRPr sz="4400" b="1" kern="1200">
          <a:solidFill>
            <a:srgbClr val="EC008C"/>
          </a:solidFill>
          <a:latin typeface="Arial" panose="020B0604020202020204" pitchFamily="34" charset="0"/>
          <a:ea typeface="+mj-ea"/>
          <a:cs typeface="Arial" panose="020B0604020202020204" pitchFamily="34" charset="0"/>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bg1">
              <a:lumMod val="50000"/>
            </a:schemeClr>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www.sulitest.org/" TargetMode="External"/><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sos-uk.org/project/global-goals-teach-in"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hidden="1"/>
          <p:cNvSpPr>
            <a:spLocks noGrp="1"/>
          </p:cNvSpPr>
          <p:nvPr>
            <p:ph type="body" sz="quarter" idx="10"/>
          </p:nvPr>
        </p:nvSpPr>
        <p:spPr/>
        <p:txBody>
          <a:bodyPr/>
          <a:lstStyle/>
          <a:p>
            <a:r>
              <a:rPr lang="en-GB"/>
              <a:t>Title Slide</a:t>
            </a:r>
            <a:endParaRPr lang="en-GB" dirty="0"/>
          </a:p>
        </p:txBody>
      </p:sp>
      <p:sp>
        <p:nvSpPr>
          <p:cNvPr id="3" name="Text Placeholder 2"/>
          <p:cNvSpPr>
            <a:spLocks noGrp="1"/>
          </p:cNvSpPr>
          <p:nvPr>
            <p:ph type="body" sz="quarter" idx="11"/>
          </p:nvPr>
        </p:nvSpPr>
        <p:spPr>
          <a:xfrm>
            <a:off x="564159" y="2534665"/>
            <a:ext cx="8851689" cy="1974002"/>
          </a:xfrm>
        </p:spPr>
        <p:txBody>
          <a:bodyPr/>
          <a:lstStyle/>
          <a:p>
            <a:r>
              <a:rPr lang="en-US" sz="3200" dirty="0" smtClean="0"/>
              <a:t>GCU’s Strategy for Learning: working towards embedding the SDGs within our curricula”</a:t>
            </a:r>
            <a:endParaRPr lang="en-GB" sz="3200" dirty="0"/>
          </a:p>
          <a:p>
            <a:endParaRPr lang="en-US" dirty="0" smtClean="0"/>
          </a:p>
          <a:p>
            <a:r>
              <a:rPr lang="en-US" dirty="0" smtClean="0"/>
              <a:t>Professor Alastair Robertson, Acting PVC L&amp;T</a:t>
            </a:r>
            <a:endParaRPr lang="en-US" dirty="0"/>
          </a:p>
        </p:txBody>
      </p:sp>
      <p:pic>
        <p:nvPicPr>
          <p:cNvPr id="5" name="Picture 4" descr="Image is decorative" title="Strategy 2030 infographic">
            <a:extLst>
              <a:ext uri="{FF2B5EF4-FFF2-40B4-BE49-F238E27FC236}">
                <a16:creationId xmlns:a16="http://schemas.microsoft.com/office/drawing/2014/main" id="{66928D90-F07F-1F42-9A84-83EAA89F5CC9}"/>
              </a:ext>
            </a:extLst>
          </p:cNvPr>
          <p:cNvPicPr>
            <a:picLocks noChangeAspect="1"/>
          </p:cNvPicPr>
          <p:nvPr/>
        </p:nvPicPr>
        <p:blipFill>
          <a:blip r:embed="rId3"/>
          <a:stretch>
            <a:fillRect/>
          </a:stretch>
        </p:blipFill>
        <p:spPr>
          <a:xfrm>
            <a:off x="564160" y="378546"/>
            <a:ext cx="2306632" cy="129387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136" y="4876800"/>
            <a:ext cx="2311078" cy="1633870"/>
          </a:xfrm>
          <a:prstGeom prst="rect">
            <a:avLst/>
          </a:prstGeom>
        </p:spPr>
      </p:pic>
    </p:spTree>
    <p:extLst>
      <p:ext uri="{BB962C8B-B14F-4D97-AF65-F5344CB8AC3E}">
        <p14:creationId xmlns:p14="http://schemas.microsoft.com/office/powerpoint/2010/main" val="1550533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5082" y="1306744"/>
            <a:ext cx="9220546" cy="5447605"/>
          </a:xfrm>
        </p:spPr>
        <p:txBody>
          <a:bodyPr/>
          <a:lstStyle/>
          <a:p>
            <a:pPr marL="647693" lvl="0" indent="-342900">
              <a:spcBef>
                <a:spcPts val="1200"/>
              </a:spcBef>
              <a:buClr>
                <a:schemeClr val="tx1"/>
              </a:buClr>
              <a:buFont typeface="Courier New" panose="02070309020205020404" pitchFamily="49" charset="0"/>
              <a:buChar char="o"/>
            </a:pPr>
            <a:r>
              <a:rPr lang="en-US" sz="2400" dirty="0" smtClean="0">
                <a:solidFill>
                  <a:schemeClr val="tx1"/>
                </a:solidFill>
                <a:latin typeface="Calibri" panose="020F0502020204030204" pitchFamily="34" charset="0"/>
                <a:cs typeface="Calibri" panose="020F0502020204030204" pitchFamily="34" charset="0"/>
              </a:rPr>
              <a:t>Until now, emphasis has been on research aligned to SDGs but new opportunities with Strategy for Learning 2030, new Common Good Attributes to fully embed across all aspects of the student learning experience.</a:t>
            </a:r>
          </a:p>
          <a:p>
            <a:pPr marL="647693" lvl="0" indent="-342900">
              <a:spcBef>
                <a:spcPts val="1200"/>
              </a:spcBef>
              <a:buClr>
                <a:schemeClr val="tx1"/>
              </a:buClr>
              <a:buFont typeface="Courier New" panose="02070309020205020404" pitchFamily="49" charset="0"/>
              <a:buChar char="o"/>
            </a:pPr>
            <a:r>
              <a:rPr lang="en-US" sz="2400" dirty="0" smtClean="0">
                <a:solidFill>
                  <a:schemeClr val="tx1"/>
                </a:solidFill>
                <a:latin typeface="Calibri" panose="020F0502020204030204" pitchFamily="34" charset="0"/>
                <a:cs typeface="Calibri" panose="020F0502020204030204" pitchFamily="34" charset="0"/>
              </a:rPr>
              <a:t>Strong engagement at the more local level (individuals, various disciplines) </a:t>
            </a:r>
          </a:p>
          <a:p>
            <a:pPr marL="647693" lvl="0" indent="-342900">
              <a:spcBef>
                <a:spcPts val="1200"/>
              </a:spcBef>
              <a:buClr>
                <a:schemeClr val="tx1"/>
              </a:buClr>
              <a:buFont typeface="Courier New" panose="02070309020205020404" pitchFamily="49" charset="0"/>
              <a:buChar char="o"/>
            </a:pPr>
            <a:r>
              <a:rPr lang="en-US" sz="2400" dirty="0" smtClean="0">
                <a:solidFill>
                  <a:schemeClr val="tx1"/>
                </a:solidFill>
                <a:latin typeface="Calibri" panose="020F0502020204030204" pitchFamily="34" charset="0"/>
                <a:cs typeface="Calibri" panose="020F0502020204030204" pitchFamily="34" charset="0"/>
              </a:rPr>
              <a:t>SDG engagement aligns with institutional mission and aims (vital)</a:t>
            </a:r>
          </a:p>
          <a:p>
            <a:pPr marL="647693" lvl="0" indent="-342900">
              <a:spcBef>
                <a:spcPts val="1200"/>
              </a:spcBef>
              <a:buClr>
                <a:schemeClr val="tx1"/>
              </a:buClr>
              <a:buFont typeface="Courier New" panose="02070309020205020404" pitchFamily="49" charset="0"/>
              <a:buChar char="o"/>
            </a:pPr>
            <a:r>
              <a:rPr lang="en-US" sz="2400" dirty="0" smtClean="0">
                <a:solidFill>
                  <a:schemeClr val="tx1"/>
                </a:solidFill>
                <a:latin typeface="Calibri" panose="020F0502020204030204" pitchFamily="34" charset="0"/>
                <a:cs typeface="Calibri" panose="020F0502020204030204" pitchFamily="34" charset="0"/>
              </a:rPr>
              <a:t>Need to empower the student body as well as academic staff</a:t>
            </a:r>
          </a:p>
          <a:p>
            <a:pPr marL="647693" lvl="0" indent="-342900">
              <a:spcBef>
                <a:spcPts val="1200"/>
              </a:spcBef>
              <a:buClr>
                <a:schemeClr val="tx1"/>
              </a:buClr>
              <a:buFont typeface="Courier New" panose="02070309020205020404" pitchFamily="49" charset="0"/>
              <a:buChar char="o"/>
            </a:pPr>
            <a:r>
              <a:rPr lang="en-US" sz="2400" dirty="0" smtClean="0">
                <a:solidFill>
                  <a:schemeClr val="tx1"/>
                </a:solidFill>
                <a:latin typeface="Calibri" panose="020F0502020204030204" pitchFamily="34" charset="0"/>
                <a:cs typeface="Calibri" panose="020F0502020204030204" pitchFamily="34" charset="0"/>
              </a:rPr>
              <a:t>Academic quality systems and processes provide an important enabler to embed SDGs within curricula</a:t>
            </a:r>
          </a:p>
          <a:p>
            <a:pPr marL="647693" lvl="0" indent="-342900">
              <a:spcBef>
                <a:spcPts val="1200"/>
              </a:spcBef>
              <a:buClr>
                <a:schemeClr val="tx1"/>
              </a:buClr>
              <a:buFont typeface="Courier New" panose="02070309020205020404" pitchFamily="49" charset="0"/>
              <a:buChar char="o"/>
            </a:pPr>
            <a:r>
              <a:rPr lang="en-US" sz="2400" dirty="0" smtClean="0">
                <a:solidFill>
                  <a:schemeClr val="tx1"/>
                </a:solidFill>
                <a:latin typeface="Calibri" panose="020F0502020204030204" pitchFamily="34" charset="0"/>
                <a:cs typeface="Calibri" panose="020F0502020204030204" pitchFamily="34" charset="0"/>
              </a:rPr>
              <a:t>Explicit and implicit alignment with SDGs- important differentiation- complexities of mapping</a:t>
            </a:r>
            <a:endParaRPr lang="en-GB" sz="2400" dirty="0">
              <a:solidFill>
                <a:schemeClr val="tx1"/>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2"/>
          </p:nvPr>
        </p:nvSpPr>
        <p:spPr/>
        <p:txBody>
          <a:bodyPr/>
          <a:lstStyle/>
          <a:p>
            <a:pPr algn="ctr"/>
            <a:r>
              <a:rPr lang="en-US" dirty="0" smtClean="0">
                <a:solidFill>
                  <a:schemeClr val="tx1"/>
                </a:solidFill>
              </a:rPr>
              <a:t>Conclusions</a:t>
            </a:r>
            <a:endParaRPr lang="en-GB" dirty="0">
              <a:solidFill>
                <a:schemeClr val="tx1"/>
              </a:solidFill>
            </a:endParaRPr>
          </a:p>
        </p:txBody>
      </p:sp>
      <p:pic>
        <p:nvPicPr>
          <p:cNvPr id="4" name="Picture 3"/>
          <p:cNvPicPr>
            <a:picLocks noChangeAspect="1"/>
          </p:cNvPicPr>
          <p:nvPr/>
        </p:nvPicPr>
        <p:blipFill>
          <a:blip r:embed="rId2"/>
          <a:stretch>
            <a:fillRect/>
          </a:stretch>
        </p:blipFill>
        <p:spPr>
          <a:xfrm>
            <a:off x="9675628" y="4993758"/>
            <a:ext cx="2310584" cy="1633870"/>
          </a:xfrm>
          <a:prstGeom prst="rect">
            <a:avLst/>
          </a:prstGeom>
        </p:spPr>
      </p:pic>
      <p:pic>
        <p:nvPicPr>
          <p:cNvPr id="5" name="Picture 4"/>
          <p:cNvPicPr>
            <a:picLocks noChangeAspect="1"/>
          </p:cNvPicPr>
          <p:nvPr/>
        </p:nvPicPr>
        <p:blipFill>
          <a:blip r:embed="rId3"/>
          <a:stretch>
            <a:fillRect/>
          </a:stretch>
        </p:blipFill>
        <p:spPr>
          <a:xfrm>
            <a:off x="215812" y="210561"/>
            <a:ext cx="2304488" cy="1292464"/>
          </a:xfrm>
          <a:prstGeom prst="rect">
            <a:avLst/>
          </a:prstGeom>
        </p:spPr>
      </p:pic>
    </p:spTree>
    <p:extLst>
      <p:ext uri="{BB962C8B-B14F-4D97-AF65-F5344CB8AC3E}">
        <p14:creationId xmlns:p14="http://schemas.microsoft.com/office/powerpoint/2010/main" val="2839207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7135" y="200025"/>
            <a:ext cx="11714205" cy="6457950"/>
          </a:xfrm>
          <a:prstGeom prst="rect">
            <a:avLst/>
          </a:prstGeom>
        </p:spPr>
      </p:pic>
    </p:spTree>
    <p:extLst>
      <p:ext uri="{BB962C8B-B14F-4D97-AF65-F5344CB8AC3E}">
        <p14:creationId xmlns:p14="http://schemas.microsoft.com/office/powerpoint/2010/main" val="2413672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5082" y="1351271"/>
            <a:ext cx="11281831" cy="5059806"/>
          </a:xfrm>
        </p:spPr>
        <p:txBody>
          <a:bodyPr/>
          <a:lstStyle/>
          <a:p>
            <a:pPr marL="647693" lvl="0" indent="-342900">
              <a:buClr>
                <a:schemeClr val="tx1"/>
              </a:buClr>
              <a:buFont typeface="Courier New" panose="02070309020205020404" pitchFamily="49" charset="0"/>
              <a:buChar char="o"/>
            </a:pPr>
            <a:r>
              <a:rPr lang="en-GB" sz="2400" dirty="0" smtClean="0">
                <a:solidFill>
                  <a:schemeClr val="tx1"/>
                </a:solidFill>
                <a:latin typeface="Calibri" panose="020F0502020204030204" pitchFamily="34" charset="0"/>
                <a:cs typeface="Calibri" panose="020F0502020204030204" pitchFamily="34" charset="0"/>
              </a:rPr>
              <a:t>Established autumn 2020, one of several focussed working groups as part of overall SDG steering group, led by PVC Research.</a:t>
            </a:r>
          </a:p>
          <a:p>
            <a:pPr marL="647693" lvl="0" indent="-342900">
              <a:buClr>
                <a:schemeClr val="tx1"/>
              </a:buClr>
              <a:buFont typeface="Courier New" panose="02070309020205020404" pitchFamily="49" charset="0"/>
              <a:buChar char="o"/>
            </a:pPr>
            <a:r>
              <a:rPr lang="en-US" sz="2400" dirty="0" smtClean="0">
                <a:solidFill>
                  <a:schemeClr val="tx1"/>
                </a:solidFill>
                <a:latin typeface="Calibri" panose="020F0502020204030204" pitchFamily="34" charset="0"/>
                <a:cs typeface="Calibri" panose="020F0502020204030204" pitchFamily="34" charset="0"/>
              </a:rPr>
              <a:t>Chaired by myself, representatives from each of the Academic Schools, Academic Quality, Strategy &amp; Planning, Student Association</a:t>
            </a:r>
          </a:p>
          <a:p>
            <a:pPr marL="647693" lvl="0" indent="-342900">
              <a:buClr>
                <a:schemeClr val="tx1"/>
              </a:buClr>
              <a:buFont typeface="Courier New" panose="02070309020205020404" pitchFamily="49" charset="0"/>
              <a:buChar char="o"/>
            </a:pPr>
            <a:r>
              <a:rPr lang="en-US" sz="2400" dirty="0" smtClean="0">
                <a:solidFill>
                  <a:schemeClr val="tx1"/>
                </a:solidFill>
                <a:latin typeface="Calibri" panose="020F0502020204030204" pitchFamily="34" charset="0"/>
                <a:cs typeface="Calibri" panose="020F0502020204030204" pitchFamily="34" charset="0"/>
              </a:rPr>
              <a:t>Agreed action plan:</a:t>
            </a:r>
          </a:p>
          <a:p>
            <a:pPr marL="1257278" lvl="1" indent="-342900">
              <a:buClr>
                <a:schemeClr val="tx1"/>
              </a:buClr>
              <a:buFont typeface="Wingdings" panose="05000000000000000000" pitchFamily="2" charset="2"/>
              <a:buChar char="Ø"/>
            </a:pPr>
            <a:r>
              <a:rPr lang="en-US" sz="2400" b="1" dirty="0" smtClean="0">
                <a:solidFill>
                  <a:schemeClr val="tx1"/>
                </a:solidFill>
                <a:latin typeface="Calibri" panose="020F0502020204030204" pitchFamily="34" charset="0"/>
                <a:cs typeface="Calibri" panose="020F0502020204030204" pitchFamily="34" charset="0"/>
              </a:rPr>
              <a:t>Completed-</a:t>
            </a:r>
            <a:r>
              <a:rPr lang="en-US" sz="2400" dirty="0" smtClean="0">
                <a:solidFill>
                  <a:schemeClr val="tx1"/>
                </a:solidFill>
                <a:latin typeface="Calibri" panose="020F0502020204030204" pitchFamily="34" charset="0"/>
                <a:cs typeface="Calibri" panose="020F0502020204030204" pitchFamily="34" charset="0"/>
              </a:rPr>
              <a:t> influence development of the University’s new Strategy for Learning 2030</a:t>
            </a:r>
            <a:endParaRPr lang="en-US" sz="2400" dirty="0">
              <a:solidFill>
                <a:schemeClr val="tx1"/>
              </a:solidFill>
              <a:latin typeface="Calibri" panose="020F0502020204030204" pitchFamily="34" charset="0"/>
              <a:cs typeface="Calibri" panose="020F0502020204030204" pitchFamily="34" charset="0"/>
            </a:endParaRPr>
          </a:p>
          <a:p>
            <a:pPr marL="1257278" lvl="1" indent="-342900">
              <a:buClr>
                <a:schemeClr val="tx1"/>
              </a:buClr>
              <a:buFont typeface="Wingdings" panose="05000000000000000000" pitchFamily="2" charset="2"/>
              <a:buChar char="Ø"/>
            </a:pPr>
            <a:r>
              <a:rPr lang="en-US" sz="2400" b="1" dirty="0" smtClean="0">
                <a:solidFill>
                  <a:schemeClr val="tx1"/>
                </a:solidFill>
                <a:latin typeface="Calibri" panose="020F0502020204030204" pitchFamily="34" charset="0"/>
                <a:cs typeface="Calibri" panose="020F0502020204030204" pitchFamily="34" charset="0"/>
              </a:rPr>
              <a:t>Early </a:t>
            </a:r>
            <a:r>
              <a:rPr lang="en-US" sz="2400" b="1" dirty="0">
                <a:solidFill>
                  <a:schemeClr val="tx1"/>
                </a:solidFill>
                <a:latin typeface="Calibri" panose="020F0502020204030204" pitchFamily="34" charset="0"/>
                <a:cs typeface="Calibri" panose="020F0502020204030204" pitchFamily="34" charset="0"/>
              </a:rPr>
              <a:t>stages of </a:t>
            </a:r>
            <a:r>
              <a:rPr lang="en-US" sz="2400" b="1" dirty="0" smtClean="0">
                <a:solidFill>
                  <a:schemeClr val="tx1"/>
                </a:solidFill>
                <a:latin typeface="Calibri" panose="020F0502020204030204" pitchFamily="34" charset="0"/>
                <a:cs typeface="Calibri" panose="020F0502020204030204" pitchFamily="34" charset="0"/>
              </a:rPr>
              <a:t>implementation- </a:t>
            </a:r>
            <a:r>
              <a:rPr lang="en-US" sz="2400" dirty="0" smtClean="0">
                <a:solidFill>
                  <a:schemeClr val="tx1"/>
                </a:solidFill>
                <a:latin typeface="Calibri" panose="020F0502020204030204" pitchFamily="34" charset="0"/>
                <a:cs typeface="Calibri" panose="020F0502020204030204" pitchFamily="34" charset="0"/>
              </a:rPr>
              <a:t>Mapping existing activity i.e. curriculum, identifying champions </a:t>
            </a:r>
            <a:r>
              <a:rPr lang="en-US" sz="2400" dirty="0" err="1" smtClean="0">
                <a:solidFill>
                  <a:schemeClr val="tx1"/>
                </a:solidFill>
                <a:latin typeface="Calibri" panose="020F0502020204030204" pitchFamily="34" charset="0"/>
                <a:cs typeface="Calibri" panose="020F0502020204030204" pitchFamily="34" charset="0"/>
              </a:rPr>
              <a:t>etc</a:t>
            </a:r>
            <a:r>
              <a:rPr lang="en-US" sz="2400" dirty="0" smtClean="0">
                <a:solidFill>
                  <a:schemeClr val="tx1"/>
                </a:solidFill>
                <a:latin typeface="Calibri" panose="020F0502020204030204" pitchFamily="34" charset="0"/>
                <a:cs typeface="Calibri" panose="020F0502020204030204" pitchFamily="34" charset="0"/>
              </a:rPr>
              <a:t>; embedding in academic quality processes; staff and student CPD</a:t>
            </a:r>
          </a:p>
          <a:p>
            <a:pPr marL="1257278" lvl="1" indent="-342900">
              <a:buClr>
                <a:schemeClr val="tx1"/>
              </a:buClr>
              <a:buFont typeface="Wingdings" panose="05000000000000000000" pitchFamily="2" charset="2"/>
              <a:buChar char="Ø"/>
            </a:pPr>
            <a:r>
              <a:rPr lang="en-US" sz="2400" b="1" dirty="0" smtClean="0">
                <a:solidFill>
                  <a:schemeClr val="tx1"/>
                </a:solidFill>
                <a:latin typeface="Calibri" panose="020F0502020204030204" pitchFamily="34" charset="0"/>
                <a:cs typeface="Calibri" panose="020F0502020204030204" pitchFamily="34" charset="0"/>
              </a:rPr>
              <a:t>Ongoing- </a:t>
            </a:r>
            <a:r>
              <a:rPr lang="en-US" sz="2400" dirty="0" smtClean="0">
                <a:solidFill>
                  <a:schemeClr val="tx1"/>
                </a:solidFill>
                <a:latin typeface="Calibri" panose="020F0502020204030204" pitchFamily="34" charset="0"/>
                <a:cs typeface="Calibri" panose="020F0502020204030204" pitchFamily="34" charset="0"/>
              </a:rPr>
              <a:t>external engagement e.g. discipline networks, QAA, </a:t>
            </a:r>
            <a:r>
              <a:rPr lang="en-US" sz="2400" dirty="0" err="1" smtClean="0">
                <a:solidFill>
                  <a:schemeClr val="tx1"/>
                </a:solidFill>
                <a:latin typeface="Calibri" panose="020F0502020204030204" pitchFamily="34" charset="0"/>
                <a:cs typeface="Calibri" panose="020F0502020204030204" pitchFamily="34" charset="0"/>
              </a:rPr>
              <a:t>AdvanceHE</a:t>
            </a:r>
            <a:r>
              <a:rPr lang="en-US" sz="2400" dirty="0" smtClean="0">
                <a:solidFill>
                  <a:schemeClr val="tx1"/>
                </a:solidFill>
                <a:latin typeface="Calibri" panose="020F0502020204030204" pitchFamily="34" charset="0"/>
                <a:cs typeface="Calibri" panose="020F0502020204030204" pitchFamily="34" charset="0"/>
              </a:rPr>
              <a:t>, EAUC, Ellen MacArthur Foundation, PRME </a:t>
            </a:r>
            <a:r>
              <a:rPr lang="en-US" sz="2400" dirty="0" err="1" smtClean="0">
                <a:solidFill>
                  <a:schemeClr val="tx1"/>
                </a:solidFill>
                <a:latin typeface="Calibri" panose="020F0502020204030204" pitchFamily="34" charset="0"/>
                <a:cs typeface="Calibri" panose="020F0502020204030204" pitchFamily="34" charset="0"/>
              </a:rPr>
              <a:t>etc</a:t>
            </a:r>
            <a:r>
              <a:rPr lang="en-US" sz="2400" dirty="0" smtClean="0">
                <a:solidFill>
                  <a:schemeClr val="tx1"/>
                </a:solidFill>
                <a:latin typeface="Calibri" panose="020F0502020204030204" pitchFamily="34" charset="0"/>
                <a:cs typeface="Calibri" panose="020F0502020204030204" pitchFamily="34" charset="0"/>
              </a:rPr>
              <a:t>; student-led activities (societies, student representatives, wider student body)</a:t>
            </a:r>
            <a:endParaRPr lang="en-GB" sz="2400" dirty="0">
              <a:solidFill>
                <a:schemeClr val="tx1"/>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2"/>
          </p:nvPr>
        </p:nvSpPr>
        <p:spPr/>
        <p:txBody>
          <a:bodyPr/>
          <a:lstStyle/>
          <a:p>
            <a:pPr algn="ctr"/>
            <a:r>
              <a:rPr lang="en-US" dirty="0" smtClean="0">
                <a:solidFill>
                  <a:schemeClr val="tx1"/>
                </a:solidFill>
              </a:rPr>
              <a:t>Embedding SDGs in the Curriculum working group</a:t>
            </a:r>
            <a:endParaRPr lang="en-GB" dirty="0">
              <a:solidFill>
                <a:schemeClr val="tx1"/>
              </a:solidFill>
            </a:endParaRPr>
          </a:p>
        </p:txBody>
      </p:sp>
    </p:spTree>
    <p:extLst>
      <p:ext uri="{BB962C8B-B14F-4D97-AF65-F5344CB8AC3E}">
        <p14:creationId xmlns:p14="http://schemas.microsoft.com/office/powerpoint/2010/main" val="28165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31"/>
          <p:cNvSpPr/>
          <p:nvPr/>
        </p:nvSpPr>
        <p:spPr>
          <a:xfrm rot="10800000">
            <a:off x="10147285" y="4053402"/>
            <a:ext cx="656239" cy="417664"/>
          </a:xfrm>
          <a:prstGeom prst="downArrow">
            <a:avLst>
              <a:gd name="adj1" fmla="val 50000"/>
              <a:gd name="adj2" fmla="val 48690"/>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351"/>
          </a:p>
        </p:txBody>
      </p:sp>
      <p:sp>
        <p:nvSpPr>
          <p:cNvPr id="44" name="Down Arrow 43"/>
          <p:cNvSpPr/>
          <p:nvPr/>
        </p:nvSpPr>
        <p:spPr>
          <a:xfrm rot="10800000">
            <a:off x="8102431" y="4085821"/>
            <a:ext cx="656239" cy="404855"/>
          </a:xfrm>
          <a:prstGeom prst="downArrow">
            <a:avLst>
              <a:gd name="adj1" fmla="val 50000"/>
              <a:gd name="adj2" fmla="val 48690"/>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351"/>
          </a:p>
        </p:txBody>
      </p:sp>
      <p:sp>
        <p:nvSpPr>
          <p:cNvPr id="43" name="Down Arrow 42"/>
          <p:cNvSpPr/>
          <p:nvPr/>
        </p:nvSpPr>
        <p:spPr>
          <a:xfrm rot="10800000">
            <a:off x="6020952" y="4050007"/>
            <a:ext cx="656239" cy="411985"/>
          </a:xfrm>
          <a:prstGeom prst="downArrow">
            <a:avLst>
              <a:gd name="adj1" fmla="val 50000"/>
              <a:gd name="adj2" fmla="val 48690"/>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351"/>
          </a:p>
        </p:txBody>
      </p:sp>
      <p:sp>
        <p:nvSpPr>
          <p:cNvPr id="38" name="Down Arrow 37"/>
          <p:cNvSpPr/>
          <p:nvPr/>
        </p:nvSpPr>
        <p:spPr>
          <a:xfrm rot="10800000">
            <a:off x="4002349" y="4026361"/>
            <a:ext cx="656239" cy="417664"/>
          </a:xfrm>
          <a:prstGeom prst="downArrow">
            <a:avLst>
              <a:gd name="adj1" fmla="val 50000"/>
              <a:gd name="adj2" fmla="val 48690"/>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351"/>
          </a:p>
        </p:txBody>
      </p:sp>
      <p:sp>
        <p:nvSpPr>
          <p:cNvPr id="39" name="Down Arrow 38"/>
          <p:cNvSpPr/>
          <p:nvPr/>
        </p:nvSpPr>
        <p:spPr>
          <a:xfrm rot="10800000">
            <a:off x="2051269" y="4024014"/>
            <a:ext cx="656239" cy="417664"/>
          </a:xfrm>
          <a:prstGeom prst="downArrow">
            <a:avLst>
              <a:gd name="adj1" fmla="val 50000"/>
              <a:gd name="adj2" fmla="val 48690"/>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351"/>
          </a:p>
        </p:txBody>
      </p:sp>
      <p:sp>
        <p:nvSpPr>
          <p:cNvPr id="17" name="Rectangle 16"/>
          <p:cNvSpPr/>
          <p:nvPr/>
        </p:nvSpPr>
        <p:spPr>
          <a:xfrm>
            <a:off x="1597740" y="3007703"/>
            <a:ext cx="1512168" cy="1014500"/>
          </a:xfrm>
          <a:prstGeom prst="rect">
            <a:avLst/>
          </a:prstGeom>
          <a:solidFill>
            <a:schemeClr val="accent4">
              <a:lumMod val="60000"/>
              <a:lumOff val="4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1. </a:t>
            </a:r>
            <a:r>
              <a:rPr lang="en-GB" sz="1200" dirty="0" smtClean="0">
                <a:solidFill>
                  <a:schemeClr val="tx1"/>
                </a:solidFill>
                <a:latin typeface="Arial" panose="020B0604020202020204" pitchFamily="34" charset="0"/>
                <a:cs typeface="Arial" panose="020B0604020202020204" pitchFamily="34" charset="0"/>
              </a:rPr>
              <a:t>Equality </a:t>
            </a:r>
            <a:r>
              <a:rPr lang="en-GB" sz="1200" dirty="0">
                <a:solidFill>
                  <a:schemeClr val="tx1"/>
                </a:solidFill>
                <a:latin typeface="Arial" panose="020B0604020202020204" pitchFamily="34" charset="0"/>
                <a:cs typeface="Arial" panose="020B0604020202020204" pitchFamily="34" charset="0"/>
              </a:rPr>
              <a:t>of participation and </a:t>
            </a:r>
            <a:r>
              <a:rPr lang="en-GB" sz="1200" dirty="0" smtClean="0">
                <a:solidFill>
                  <a:schemeClr val="tx1"/>
                </a:solidFill>
                <a:latin typeface="Arial" panose="020B0604020202020204" pitchFamily="34" charset="0"/>
                <a:cs typeface="Arial" panose="020B0604020202020204" pitchFamily="34" charset="0"/>
              </a:rPr>
              <a:t>attainment</a:t>
            </a:r>
            <a:endParaRPr lang="en-GB" sz="12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9654094" y="3021774"/>
            <a:ext cx="1512168" cy="1014500"/>
          </a:xfrm>
          <a:prstGeom prst="rect">
            <a:avLst/>
          </a:prstGeom>
          <a:solidFill>
            <a:schemeClr val="accent4">
              <a:lumMod val="60000"/>
              <a:lumOff val="4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5. </a:t>
            </a:r>
            <a:r>
              <a:rPr lang="en-GB" sz="1200" dirty="0" smtClean="0">
                <a:solidFill>
                  <a:schemeClr val="tx1"/>
                </a:solidFill>
                <a:latin typeface="Arial" panose="020B0604020202020204" pitchFamily="34" charset="0"/>
                <a:cs typeface="Arial" panose="020B0604020202020204" pitchFamily="34" charset="0"/>
              </a:rPr>
              <a:t>Flexible, accessible </a:t>
            </a:r>
            <a:r>
              <a:rPr lang="en-GB" sz="1200" dirty="0">
                <a:solidFill>
                  <a:schemeClr val="tx1"/>
                </a:solidFill>
                <a:latin typeface="Arial" panose="020B0604020202020204" pitchFamily="34" charset="0"/>
                <a:cs typeface="Arial" panose="020B0604020202020204" pitchFamily="34" charset="0"/>
              </a:rPr>
              <a:t>provision</a:t>
            </a:r>
          </a:p>
        </p:txBody>
      </p:sp>
      <p:sp>
        <p:nvSpPr>
          <p:cNvPr id="19" name="Rectangle 18"/>
          <p:cNvSpPr/>
          <p:nvPr/>
        </p:nvSpPr>
        <p:spPr>
          <a:xfrm>
            <a:off x="7674467" y="3021774"/>
            <a:ext cx="1512168" cy="1014500"/>
          </a:xfrm>
          <a:prstGeom prst="rect">
            <a:avLst/>
          </a:prstGeom>
          <a:solidFill>
            <a:schemeClr val="accent4">
              <a:lumMod val="60000"/>
              <a:lumOff val="4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4. </a:t>
            </a:r>
            <a:r>
              <a:rPr lang="en-GB" sz="1200" dirty="0" smtClean="0">
                <a:solidFill>
                  <a:schemeClr val="tx1"/>
                </a:solidFill>
                <a:latin typeface="Arial" panose="020B0604020202020204" pitchFamily="34" charset="0"/>
                <a:cs typeface="Arial" panose="020B0604020202020204" pitchFamily="34" charset="0"/>
              </a:rPr>
              <a:t>Research-led, globally-aware curriculum</a:t>
            </a:r>
            <a:endParaRPr lang="en-GB" sz="12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600856" y="3021774"/>
            <a:ext cx="1512168" cy="1014500"/>
          </a:xfrm>
          <a:prstGeom prst="rect">
            <a:avLst/>
          </a:prstGeom>
          <a:solidFill>
            <a:schemeClr val="accent4">
              <a:lumMod val="60000"/>
              <a:lumOff val="4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3. </a:t>
            </a:r>
            <a:r>
              <a:rPr lang="en-GB" sz="1200" dirty="0" smtClean="0">
                <a:solidFill>
                  <a:schemeClr val="tx1"/>
                </a:solidFill>
                <a:latin typeface="Arial" panose="020B0604020202020204" pitchFamily="34" charset="0"/>
                <a:cs typeface="Arial" panose="020B0604020202020204" pitchFamily="34" charset="0"/>
              </a:rPr>
              <a:t>Enhance employability, knowledge and skills</a:t>
            </a:r>
            <a:endParaRPr lang="en-GB" sz="12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3609898" y="3007703"/>
            <a:ext cx="1512168" cy="1014500"/>
          </a:xfrm>
          <a:prstGeom prst="rect">
            <a:avLst/>
          </a:prstGeom>
          <a:solidFill>
            <a:schemeClr val="accent4">
              <a:lumMod val="60000"/>
              <a:lumOff val="4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latin typeface="Arial" panose="020B0604020202020204" pitchFamily="34" charset="0"/>
                <a:cs typeface="Arial" panose="020B0604020202020204" pitchFamily="34" charset="0"/>
              </a:rPr>
              <a:t>2. </a:t>
            </a:r>
            <a:r>
              <a:rPr lang="en-GB" sz="1200" dirty="0" smtClean="0">
                <a:latin typeface="Arial" panose="020B0604020202020204" pitchFamily="34" charset="0"/>
                <a:cs typeface="Arial" panose="020B0604020202020204" pitchFamily="34" charset="0"/>
              </a:rPr>
              <a:t>Excellence </a:t>
            </a:r>
            <a:r>
              <a:rPr lang="en-GB" sz="1200" dirty="0">
                <a:latin typeface="Arial" panose="020B0604020202020204" pitchFamily="34" charset="0"/>
                <a:cs typeface="Arial" panose="020B0604020202020204" pitchFamily="34" charset="0"/>
              </a:rPr>
              <a:t>in </a:t>
            </a:r>
            <a:r>
              <a:rPr lang="en-GB" sz="1200" dirty="0" smtClean="0">
                <a:latin typeface="Arial" panose="020B0604020202020204" pitchFamily="34" charset="0"/>
                <a:cs typeface="Arial" panose="020B0604020202020204" pitchFamily="34" charset="0"/>
              </a:rPr>
              <a:t>learning, teaching </a:t>
            </a:r>
            <a:r>
              <a:rPr lang="en-GB" sz="1200" dirty="0">
                <a:latin typeface="Arial" panose="020B0604020202020204" pitchFamily="34" charset="0"/>
                <a:cs typeface="Arial" panose="020B0604020202020204" pitchFamily="34" charset="0"/>
              </a:rPr>
              <a:t>and the student experience</a:t>
            </a:r>
            <a:endParaRPr lang="en-GB" sz="1600"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1659685" y="4523193"/>
            <a:ext cx="1512168" cy="1830309"/>
          </a:xfrm>
          <a:prstGeom prst="rect">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t"/>
          <a:lstStyle/>
          <a:p>
            <a:pPr lvl="0">
              <a:defRPr/>
            </a:pPr>
            <a:endParaRPr lang="en-US" sz="1200" dirty="0" smtClean="0"/>
          </a:p>
          <a:p>
            <a:pPr lvl="0">
              <a:spcAft>
                <a:spcPts val="1200"/>
              </a:spcAft>
              <a:defRPr/>
            </a:pPr>
            <a:r>
              <a:rPr lang="en-US" sz="1200" dirty="0" smtClean="0"/>
              <a:t>We </a:t>
            </a:r>
            <a:r>
              <a:rPr lang="en-US" sz="1200" dirty="0"/>
              <a:t>will </a:t>
            </a:r>
            <a:r>
              <a:rPr lang="en-US" sz="1200" dirty="0" smtClean="0">
                <a:solidFill>
                  <a:schemeClr val="tx1"/>
                </a:solidFill>
                <a:latin typeface="Arial" panose="020B0604020202020204" pitchFamily="34" charset="0"/>
                <a:cs typeface="Arial" panose="020B0604020202020204" pitchFamily="34" charset="0"/>
              </a:rPr>
              <a:t>champion </a:t>
            </a:r>
            <a:r>
              <a:rPr lang="en-US" sz="1200" dirty="0">
                <a:solidFill>
                  <a:schemeClr val="tx1"/>
                </a:solidFill>
                <a:latin typeface="Arial" panose="020B0604020202020204" pitchFamily="34" charset="0"/>
                <a:cs typeface="Arial" panose="020B0604020202020204" pitchFamily="34" charset="0"/>
              </a:rPr>
              <a:t>equality of participation and attainment for all </a:t>
            </a:r>
            <a:r>
              <a:rPr lang="en-US" sz="1200" dirty="0" smtClean="0">
                <a:solidFill>
                  <a:schemeClr val="tx1"/>
                </a:solidFill>
                <a:latin typeface="Arial" panose="020B0604020202020204" pitchFamily="34" charset="0"/>
                <a:cs typeface="Arial" panose="020B0604020202020204" pitchFamily="34" charset="0"/>
              </a:rPr>
              <a:t>students.</a:t>
            </a:r>
            <a:endParaRPr lang="en-US" sz="1200" dirty="0">
              <a:solidFill>
                <a:schemeClr val="tx1"/>
              </a:solidFill>
              <a:latin typeface="Arial" panose="020B0604020202020204" pitchFamily="34" charset="0"/>
              <a:cs typeface="Arial" panose="020B0604020202020204" pitchFamily="34" charset="0"/>
            </a:endParaRPr>
          </a:p>
        </p:txBody>
      </p:sp>
      <p:sp>
        <p:nvSpPr>
          <p:cNvPr id="34" name="Rectangle 33"/>
          <p:cNvSpPr/>
          <p:nvPr/>
        </p:nvSpPr>
        <p:spPr>
          <a:xfrm>
            <a:off x="3609898" y="4523194"/>
            <a:ext cx="1512168" cy="1830309"/>
          </a:xfrm>
          <a:prstGeom prst="rect">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t"/>
          <a:lstStyle/>
          <a:p>
            <a:endParaRPr lang="en-US"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We will d</a:t>
            </a:r>
            <a:r>
              <a:rPr lang="en-GB" sz="1200" dirty="0" err="1" smtClean="0">
                <a:solidFill>
                  <a:schemeClr val="tx1"/>
                </a:solidFill>
                <a:latin typeface="Arial" panose="020B0604020202020204" pitchFamily="34" charset="0"/>
                <a:cs typeface="Arial" panose="020B0604020202020204" pitchFamily="34" charset="0"/>
              </a:rPr>
              <a:t>eliver</a:t>
            </a:r>
            <a:r>
              <a:rPr lang="en-GB" sz="1200" dirty="0" smtClean="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excellence in teaching and the student experience, underpinned by our holistic approach to student </a:t>
            </a:r>
            <a:r>
              <a:rPr lang="en-GB" sz="1200" dirty="0" smtClean="0">
                <a:solidFill>
                  <a:schemeClr val="tx1"/>
                </a:solidFill>
                <a:latin typeface="Arial" panose="020B0604020202020204" pitchFamily="34" charset="0"/>
                <a:cs typeface="Arial" panose="020B0604020202020204" pitchFamily="34" charset="0"/>
              </a:rPr>
              <a:t>support.</a:t>
            </a:r>
            <a:endParaRPr lang="en-GB" sz="1200" dirty="0">
              <a:solidFill>
                <a:schemeClr val="tx1"/>
              </a:solidFill>
              <a:latin typeface="Arial" panose="020B0604020202020204" pitchFamily="34" charset="0"/>
              <a:cs typeface="Arial" panose="020B0604020202020204" pitchFamily="34" charset="0"/>
            </a:endParaRPr>
          </a:p>
        </p:txBody>
      </p:sp>
      <p:sp>
        <p:nvSpPr>
          <p:cNvPr id="35" name="Rectangle 34"/>
          <p:cNvSpPr/>
          <p:nvPr/>
        </p:nvSpPr>
        <p:spPr>
          <a:xfrm>
            <a:off x="5629613" y="4524826"/>
            <a:ext cx="1512168" cy="1828678"/>
          </a:xfrm>
          <a:prstGeom prst="rect">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t"/>
          <a:lstStyle/>
          <a:p>
            <a:pPr lvl="0">
              <a:defRPr/>
            </a:pPr>
            <a:endParaRPr lang="en-US" sz="1200" dirty="0" smtClean="0">
              <a:solidFill>
                <a:schemeClr val="tx1"/>
              </a:solidFill>
              <a:latin typeface="Arial" panose="020B0604020202020204" pitchFamily="34" charset="0"/>
              <a:cs typeface="Arial" panose="020B0604020202020204" pitchFamily="34" charset="0"/>
            </a:endParaRPr>
          </a:p>
          <a:p>
            <a:pPr lvl="0">
              <a:defRPr/>
            </a:pPr>
            <a:r>
              <a:rPr lang="en-US" sz="1200" dirty="0" smtClean="0">
                <a:solidFill>
                  <a:schemeClr val="tx1"/>
                </a:solidFill>
                <a:latin typeface="Arial" panose="020B0604020202020204" pitchFamily="34" charset="0"/>
                <a:cs typeface="Arial" panose="020B0604020202020204" pitchFamily="34" charset="0"/>
              </a:rPr>
              <a:t>We will e</a:t>
            </a:r>
            <a:r>
              <a:rPr lang="en-GB" sz="1200" dirty="0" err="1" smtClean="0">
                <a:solidFill>
                  <a:schemeClr val="tx1"/>
                </a:solidFill>
                <a:latin typeface="Arial" panose="020B0604020202020204" pitchFamily="34" charset="0"/>
                <a:cs typeface="Arial" panose="020B0604020202020204" pitchFamily="34" charset="0"/>
              </a:rPr>
              <a:t>nhance</a:t>
            </a:r>
            <a:r>
              <a:rPr lang="en-GB" sz="1200" dirty="0" smtClean="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the </a:t>
            </a:r>
            <a:r>
              <a:rPr lang="en-GB" sz="1200" dirty="0" smtClean="0">
                <a:solidFill>
                  <a:schemeClr val="tx1"/>
                </a:solidFill>
                <a:latin typeface="Arial" panose="020B0604020202020204" pitchFamily="34" charset="0"/>
                <a:cs typeface="Arial" panose="020B0604020202020204" pitchFamily="34" charset="0"/>
              </a:rPr>
              <a:t>employability, knowledge, skills and attributes </a:t>
            </a:r>
            <a:r>
              <a:rPr lang="en-GB" sz="1200" dirty="0">
                <a:solidFill>
                  <a:schemeClr val="tx1"/>
                </a:solidFill>
                <a:latin typeface="Arial" panose="020B0604020202020204" pitchFamily="34" charset="0"/>
                <a:cs typeface="Arial" panose="020B0604020202020204" pitchFamily="34" charset="0"/>
              </a:rPr>
              <a:t>of our students </a:t>
            </a:r>
            <a:r>
              <a:rPr lang="en-GB" sz="1200" dirty="0" smtClean="0">
                <a:solidFill>
                  <a:schemeClr val="tx1"/>
                </a:solidFill>
                <a:latin typeface="Arial" panose="020B0604020202020204" pitchFamily="34" charset="0"/>
                <a:cs typeface="Arial" panose="020B0604020202020204" pitchFamily="34" charset="0"/>
              </a:rPr>
              <a:t>through </a:t>
            </a:r>
            <a:r>
              <a:rPr lang="en-GB" sz="1200" dirty="0">
                <a:solidFill>
                  <a:schemeClr val="tx1"/>
                </a:solidFill>
                <a:latin typeface="Arial" panose="020B0604020202020204" pitchFamily="34" charset="0"/>
                <a:cs typeface="Arial" panose="020B0604020202020204" pitchFamily="34" charset="0"/>
              </a:rPr>
              <a:t>collaborative and active </a:t>
            </a:r>
            <a:r>
              <a:rPr lang="en-GB" sz="1200" dirty="0" smtClean="0">
                <a:solidFill>
                  <a:schemeClr val="tx1"/>
                </a:solidFill>
                <a:latin typeface="Arial" panose="020B0604020202020204" pitchFamily="34" charset="0"/>
                <a:cs typeface="Arial" panose="020B0604020202020204" pitchFamily="34" charset="0"/>
              </a:rPr>
              <a:t>learning.</a:t>
            </a:r>
            <a:endParaRPr lang="en-GB" sz="1200" dirty="0">
              <a:solidFill>
                <a:schemeClr val="tx1"/>
              </a:solidFill>
              <a:latin typeface="Arial" panose="020B0604020202020204" pitchFamily="34" charset="0"/>
              <a:cs typeface="Arial" panose="020B0604020202020204" pitchFamily="34" charset="0"/>
            </a:endParaRPr>
          </a:p>
        </p:txBody>
      </p:sp>
      <p:sp>
        <p:nvSpPr>
          <p:cNvPr id="36" name="Rectangle 35"/>
          <p:cNvSpPr/>
          <p:nvPr/>
        </p:nvSpPr>
        <p:spPr>
          <a:xfrm>
            <a:off x="7674467" y="4540223"/>
            <a:ext cx="1512168" cy="1813281"/>
          </a:xfrm>
          <a:prstGeom prst="rect">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t"/>
          <a:lstStyle/>
          <a:p>
            <a:pPr lvl="0">
              <a:defRPr/>
            </a:pPr>
            <a:endParaRPr lang="en-GB" sz="1200" dirty="0" smtClean="0">
              <a:latin typeface="Arial" panose="020B0604020202020204" pitchFamily="34" charset="0"/>
              <a:cs typeface="Arial" panose="020B0604020202020204" pitchFamily="34" charset="0"/>
            </a:endParaRPr>
          </a:p>
          <a:p>
            <a:pPr lvl="0">
              <a:defRPr/>
            </a:pPr>
            <a:r>
              <a:rPr lang="en-GB" sz="1200" dirty="0" smtClean="0">
                <a:latin typeface="Arial" panose="020B0604020202020204" pitchFamily="34" charset="0"/>
                <a:cs typeface="Arial" panose="020B0604020202020204" pitchFamily="34" charset="0"/>
              </a:rPr>
              <a:t>We will embed </a:t>
            </a:r>
            <a:r>
              <a:rPr lang="en-GB" sz="1200" dirty="0">
                <a:latin typeface="Arial" panose="020B0604020202020204" pitchFamily="34" charset="0"/>
                <a:cs typeface="Arial" panose="020B0604020202020204" pitchFamily="34" charset="0"/>
              </a:rPr>
              <a:t>a commitment to the Sustainable Development Goals </a:t>
            </a:r>
            <a:r>
              <a:rPr lang="en-GB" sz="1200" dirty="0" smtClean="0">
                <a:latin typeface="Arial" panose="020B0604020202020204" pitchFamily="34" charset="0"/>
                <a:cs typeface="Arial" panose="020B0604020202020204" pitchFamily="34" charset="0"/>
              </a:rPr>
              <a:t>to deliver positive impact for societal challenges.</a:t>
            </a:r>
            <a:endParaRPr lang="en-GB" sz="1200" dirty="0">
              <a:solidFill>
                <a:srgbClr val="002060"/>
              </a:solidFill>
              <a:latin typeface="Arial" panose="020B0604020202020204" pitchFamily="34" charset="0"/>
              <a:cs typeface="Arial" panose="020B0604020202020204" pitchFamily="34" charset="0"/>
            </a:endParaRPr>
          </a:p>
        </p:txBody>
      </p:sp>
      <p:sp>
        <p:nvSpPr>
          <p:cNvPr id="37" name="Rectangle 36"/>
          <p:cNvSpPr/>
          <p:nvPr/>
        </p:nvSpPr>
        <p:spPr>
          <a:xfrm>
            <a:off x="9719321" y="4540092"/>
            <a:ext cx="1512168" cy="1813412"/>
          </a:xfrm>
          <a:prstGeom prst="rect">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t"/>
          <a:lstStyle/>
          <a:p>
            <a:pPr lvl="0">
              <a:defRPr/>
            </a:pPr>
            <a:endParaRPr lang="en-GB" sz="1200" dirty="0" smtClean="0">
              <a:latin typeface="Arial" panose="020B0604020202020204" pitchFamily="34" charset="0"/>
              <a:cs typeface="Arial" panose="020B0604020202020204" pitchFamily="34" charset="0"/>
            </a:endParaRPr>
          </a:p>
          <a:p>
            <a:pPr lvl="0">
              <a:defRPr/>
            </a:pPr>
            <a:r>
              <a:rPr lang="en-GB" sz="1200" dirty="0" smtClean="0">
                <a:latin typeface="Arial" panose="020B0604020202020204" pitchFamily="34" charset="0"/>
                <a:cs typeface="Arial" panose="020B0604020202020204" pitchFamily="34" charset="0"/>
              </a:rPr>
              <a:t>We will facilitate </a:t>
            </a:r>
            <a:r>
              <a:rPr lang="en-GB" sz="1200" dirty="0">
                <a:latin typeface="Arial" panose="020B0604020202020204" pitchFamily="34" charset="0"/>
                <a:cs typeface="Arial" panose="020B0604020202020204" pitchFamily="34" charset="0"/>
              </a:rPr>
              <a:t>innovative learning which supports flexible provision and a blend of </a:t>
            </a:r>
            <a:r>
              <a:rPr lang="en-GB" sz="1200" dirty="0" smtClean="0">
                <a:latin typeface="Arial" panose="020B0604020202020204" pitchFamily="34" charset="0"/>
                <a:cs typeface="Arial" panose="020B0604020202020204" pitchFamily="34" charset="0"/>
              </a:rPr>
              <a:t>on and off campus experiences.</a:t>
            </a:r>
            <a:endParaRPr lang="en-GB" sz="1200" dirty="0">
              <a:solidFill>
                <a:srgbClr val="002060"/>
              </a:solidFill>
              <a:latin typeface="Arial" panose="020B0604020202020204" pitchFamily="34" charset="0"/>
              <a:cs typeface="Arial" panose="020B0604020202020204" pitchFamily="34" charset="0"/>
            </a:endParaRPr>
          </a:p>
        </p:txBody>
      </p:sp>
      <p:cxnSp>
        <p:nvCxnSpPr>
          <p:cNvPr id="41" name="Straight Connector 40"/>
          <p:cNvCxnSpPr/>
          <p:nvPr/>
        </p:nvCxnSpPr>
        <p:spPr>
          <a:xfrm>
            <a:off x="1524000" y="282729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602390" y="2037938"/>
            <a:ext cx="1039605" cy="584775"/>
          </a:xfrm>
          <a:prstGeom prst="rect">
            <a:avLst/>
          </a:prstGeom>
          <a:noFill/>
        </p:spPr>
        <p:txBody>
          <a:bodyPr wrap="square" rtlCol="0">
            <a:spAutoFit/>
          </a:bodyPr>
          <a:lstStyle/>
          <a:p>
            <a:r>
              <a:rPr lang="en-US" sz="1600" b="1" dirty="0">
                <a:ln w="1905"/>
                <a:effectLst>
                  <a:innerShdw blurRad="69850" dist="43180" dir="5400000">
                    <a:srgbClr val="000000">
                      <a:alpha val="65000"/>
                    </a:srgbClr>
                  </a:innerShdw>
                </a:effectLst>
              </a:rPr>
              <a:t>Pedagogic Principles</a:t>
            </a:r>
            <a:endParaRPr lang="en-GB" sz="1600" b="1" dirty="0">
              <a:ln w="1905"/>
              <a:effectLst>
                <a:innerShdw blurRad="69850" dist="43180" dir="5400000">
                  <a:srgbClr val="000000">
                    <a:alpha val="65000"/>
                  </a:srgbClr>
                </a:innerShdw>
              </a:effectLst>
            </a:endParaRPr>
          </a:p>
        </p:txBody>
      </p:sp>
      <p:sp>
        <p:nvSpPr>
          <p:cNvPr id="45" name="TextBox 44"/>
          <p:cNvSpPr txBox="1"/>
          <p:nvPr/>
        </p:nvSpPr>
        <p:spPr>
          <a:xfrm rot="16200000">
            <a:off x="-64712" y="5334541"/>
            <a:ext cx="2305440" cy="338554"/>
          </a:xfrm>
          <a:prstGeom prst="rect">
            <a:avLst/>
          </a:prstGeom>
          <a:noFill/>
        </p:spPr>
        <p:txBody>
          <a:bodyPr wrap="square" rtlCol="0">
            <a:spAutoFit/>
          </a:bodyPr>
          <a:lstStyle/>
          <a:p>
            <a:pPr algn="ctr"/>
            <a:r>
              <a:rPr lang="en-GB" sz="1600" b="1" dirty="0">
                <a:ln w="1905"/>
                <a:solidFill>
                  <a:srgbClr val="B5CAE3"/>
                </a:solidFill>
                <a:effectLst>
                  <a:innerShdw blurRad="69850" dist="43180" dir="5400000">
                    <a:srgbClr val="000000">
                      <a:alpha val="65000"/>
                    </a:srgbClr>
                  </a:innerShdw>
                </a:effectLst>
              </a:rPr>
              <a:t>Key intentions</a:t>
            </a:r>
          </a:p>
        </p:txBody>
      </p:sp>
      <p:sp>
        <p:nvSpPr>
          <p:cNvPr id="46" name="TextBox 45"/>
          <p:cNvSpPr txBox="1"/>
          <p:nvPr/>
        </p:nvSpPr>
        <p:spPr>
          <a:xfrm rot="16200000">
            <a:off x="289672" y="3253098"/>
            <a:ext cx="1596212" cy="584775"/>
          </a:xfrm>
          <a:prstGeom prst="rect">
            <a:avLst/>
          </a:prstGeom>
          <a:noFill/>
        </p:spPr>
        <p:txBody>
          <a:bodyPr wrap="square" rtlCol="0">
            <a:spAutoFit/>
          </a:bodyPr>
          <a:lstStyle/>
          <a:p>
            <a:pPr algn="ctr"/>
            <a:r>
              <a:rPr lang="en-GB" sz="1600" b="1" dirty="0">
                <a:ln w="1905"/>
                <a:solidFill>
                  <a:srgbClr val="FFFF00"/>
                </a:solidFill>
                <a:effectLst>
                  <a:innerShdw blurRad="69850" dist="43180" dir="5400000">
                    <a:srgbClr val="000000">
                      <a:alpha val="65000"/>
                    </a:srgbClr>
                  </a:innerShdw>
                </a:effectLst>
              </a:rPr>
              <a:t>Priority areas for action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025" y="931093"/>
            <a:ext cx="9139237" cy="12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Straight Connector 41"/>
          <p:cNvCxnSpPr/>
          <p:nvPr/>
        </p:nvCxnSpPr>
        <p:spPr>
          <a:xfrm>
            <a:off x="1448997" y="1774419"/>
            <a:ext cx="9135399"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582948" y="955468"/>
            <a:ext cx="1078491" cy="830997"/>
          </a:xfrm>
          <a:prstGeom prst="rect">
            <a:avLst/>
          </a:prstGeom>
          <a:noFill/>
        </p:spPr>
        <p:txBody>
          <a:bodyPr wrap="square" rtlCol="0">
            <a:spAutoFit/>
          </a:bodyPr>
          <a:lstStyle/>
          <a:p>
            <a:pPr algn="ctr"/>
            <a:r>
              <a:rPr lang="en-US" sz="1600" b="1" dirty="0">
                <a:ln w="1905"/>
                <a:solidFill>
                  <a:srgbClr val="98B5D8"/>
                </a:solidFill>
                <a:effectLst>
                  <a:innerShdw blurRad="69850" dist="43180" dir="5400000">
                    <a:srgbClr val="000000">
                      <a:alpha val="65000"/>
                    </a:srgbClr>
                  </a:innerShdw>
                </a:effectLst>
              </a:rPr>
              <a:t>Common Good </a:t>
            </a:r>
            <a:r>
              <a:rPr lang="en-US" sz="1600" b="1" dirty="0" smtClean="0">
                <a:ln w="1905"/>
                <a:solidFill>
                  <a:srgbClr val="98B5D8"/>
                </a:solidFill>
                <a:effectLst>
                  <a:innerShdw blurRad="69850" dist="43180" dir="5400000">
                    <a:srgbClr val="000000">
                      <a:alpha val="65000"/>
                    </a:srgbClr>
                  </a:innerShdw>
                </a:effectLst>
              </a:rPr>
              <a:t>Attributes</a:t>
            </a:r>
            <a:endParaRPr lang="en-GB" sz="1600" b="1" dirty="0">
              <a:ln w="1905"/>
              <a:solidFill>
                <a:srgbClr val="98B5D8"/>
              </a:solidFill>
              <a:effectLst>
                <a:innerShdw blurRad="69850" dist="43180" dir="5400000">
                  <a:srgbClr val="000000">
                    <a:alpha val="65000"/>
                  </a:srgbClr>
                </a:innerShdw>
              </a:effectLst>
            </a:endParaRPr>
          </a:p>
        </p:txBody>
      </p:sp>
      <p:sp>
        <p:nvSpPr>
          <p:cNvPr id="4" name="TextBox 3"/>
          <p:cNvSpPr txBox="1"/>
          <p:nvPr/>
        </p:nvSpPr>
        <p:spPr>
          <a:xfrm>
            <a:off x="1888258" y="1073709"/>
            <a:ext cx="8994878" cy="646331"/>
          </a:xfrm>
          <a:prstGeom prst="rect">
            <a:avLst/>
          </a:prstGeom>
          <a:noFill/>
        </p:spPr>
        <p:txBody>
          <a:bodyPr wrap="square" rtlCol="0">
            <a:spAutoFit/>
          </a:bodyPr>
          <a:lstStyle/>
          <a:p>
            <a:pPr algn="ctr"/>
            <a:r>
              <a:rPr lang="en-GB" b="1" dirty="0" smtClean="0"/>
              <a:t>Learner Agency is at the centre of: Active </a:t>
            </a:r>
            <a:r>
              <a:rPr lang="en-GB" b="1" dirty="0"/>
              <a:t>global </a:t>
            </a:r>
            <a:r>
              <a:rPr lang="en-GB" b="1" dirty="0" smtClean="0"/>
              <a:t>citizenship; </a:t>
            </a:r>
            <a:r>
              <a:rPr lang="en-GB" b="1" dirty="0"/>
              <a:t>Entrepreneurial </a:t>
            </a:r>
            <a:r>
              <a:rPr lang="en-GB" b="1" dirty="0" err="1"/>
              <a:t>Mindset</a:t>
            </a:r>
            <a:r>
              <a:rPr lang="en-GB" b="1" dirty="0"/>
              <a:t>; </a:t>
            </a:r>
            <a:r>
              <a:rPr lang="en-GB" b="1" dirty="0" smtClean="0"/>
              <a:t>Systems Thinking; Responsible Leadership; Resilience, </a:t>
            </a:r>
            <a:r>
              <a:rPr lang="en-GB" b="1" dirty="0"/>
              <a:t>Compassion </a:t>
            </a:r>
            <a:r>
              <a:rPr lang="en-GB" b="1" dirty="0" smtClean="0"/>
              <a:t>and Empathy</a:t>
            </a:r>
            <a:r>
              <a:rPr lang="en-GB" b="1" dirty="0"/>
              <a:t>; </a:t>
            </a:r>
            <a:r>
              <a:rPr lang="en-GB" b="1" dirty="0" smtClean="0"/>
              <a:t>Confidence</a:t>
            </a:r>
            <a:endParaRPr lang="en-GB" b="1" dirty="0"/>
          </a:p>
        </p:txBody>
      </p:sp>
      <p:sp>
        <p:nvSpPr>
          <p:cNvPr id="2" name="TextBox 1">
            <a:extLst>
              <a:ext uri="{FF2B5EF4-FFF2-40B4-BE49-F238E27FC236}">
                <a16:creationId xmlns:a16="http://schemas.microsoft.com/office/drawing/2014/main" id="{B47E2735-F142-FF43-A0BC-0C1E778C718B}"/>
              </a:ext>
            </a:extLst>
          </p:cNvPr>
          <p:cNvSpPr txBox="1"/>
          <p:nvPr/>
        </p:nvSpPr>
        <p:spPr>
          <a:xfrm>
            <a:off x="2627453" y="0"/>
            <a:ext cx="7516489" cy="923330"/>
          </a:xfrm>
          <a:prstGeom prst="rect">
            <a:avLst/>
          </a:prstGeom>
          <a:noFill/>
        </p:spPr>
        <p:txBody>
          <a:bodyPr wrap="square" rtlCol="0">
            <a:spAutoFit/>
          </a:bodyPr>
          <a:lstStyle/>
          <a:p>
            <a:pPr algn="ctr"/>
            <a:r>
              <a:rPr lang="en-US" sz="3600" b="1" dirty="0" smtClean="0"/>
              <a:t>Strategy for Learning 2030 </a:t>
            </a:r>
          </a:p>
          <a:p>
            <a:pPr algn="ctr"/>
            <a:r>
              <a:rPr lang="en-US" b="1" dirty="0" smtClean="0"/>
              <a:t>Delivered across Campuses, Schools, Partnerships and Professional Services</a:t>
            </a:r>
            <a:endParaRPr lang="en-US" b="1" dirty="0"/>
          </a:p>
        </p:txBody>
      </p:sp>
      <p:sp>
        <p:nvSpPr>
          <p:cNvPr id="3" name="Rectangle 2"/>
          <p:cNvSpPr/>
          <p:nvPr/>
        </p:nvSpPr>
        <p:spPr>
          <a:xfrm>
            <a:off x="2191407" y="1986480"/>
            <a:ext cx="8392989" cy="646331"/>
          </a:xfrm>
          <a:prstGeom prst="rect">
            <a:avLst/>
          </a:prstGeom>
        </p:spPr>
        <p:txBody>
          <a:bodyPr wrap="square">
            <a:spAutoFit/>
          </a:bodyPr>
          <a:lstStyle/>
          <a:p>
            <a:r>
              <a:rPr lang="en-US" b="1" dirty="0" smtClean="0">
                <a:cs typeface="Arial" panose="020B0604020202020204" pitchFamily="34" charset="0"/>
              </a:rPr>
              <a:t>Our pedagogic principles drive the design of our curricula, its delivery and assessment </a:t>
            </a:r>
          </a:p>
          <a:p>
            <a:r>
              <a:rPr lang="en-US" b="1" dirty="0" smtClean="0">
                <a:cs typeface="Arial" panose="020B0604020202020204" pitchFamily="34" charset="0"/>
              </a:rPr>
              <a:t>Underpinned  </a:t>
            </a:r>
            <a:r>
              <a:rPr lang="en-US" b="1" dirty="0">
                <a:cs typeface="Arial" panose="020B0604020202020204" pitchFamily="34" charset="0"/>
              </a:rPr>
              <a:t>by our values: Confidence, Responsibility, Integrity, Creativity</a:t>
            </a:r>
            <a:endParaRPr lang="en-GB" sz="1600" dirty="0"/>
          </a:p>
        </p:txBody>
      </p:sp>
      <p:pic>
        <p:nvPicPr>
          <p:cNvPr id="5" name="Picture 4"/>
          <p:cNvPicPr>
            <a:picLocks noChangeAspect="1"/>
          </p:cNvPicPr>
          <p:nvPr/>
        </p:nvPicPr>
        <p:blipFill>
          <a:blip r:embed="rId4"/>
          <a:stretch>
            <a:fillRect/>
          </a:stretch>
        </p:blipFill>
        <p:spPr>
          <a:xfrm>
            <a:off x="10868628" y="109339"/>
            <a:ext cx="1192002" cy="6689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54" y="44813"/>
            <a:ext cx="1168070" cy="825794"/>
          </a:xfrm>
          <a:prstGeom prst="rect">
            <a:avLst/>
          </a:prstGeom>
        </p:spPr>
      </p:pic>
    </p:spTree>
    <p:extLst>
      <p:ext uri="{BB962C8B-B14F-4D97-AF65-F5344CB8AC3E}">
        <p14:creationId xmlns:p14="http://schemas.microsoft.com/office/powerpoint/2010/main" val="829971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2477186" y="319819"/>
            <a:ext cx="8866730" cy="1227168"/>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solidFill>
                  <a:schemeClr val="tx1"/>
                </a:solidFill>
                <a:latin typeface="Arial" panose="020B0604020202020204" pitchFamily="34" charset="0"/>
                <a:cs typeface="Arial" panose="020B0604020202020204" pitchFamily="34" charset="0"/>
              </a:rPr>
              <a:t>Delivering our new L&amp;T strategy: </a:t>
            </a:r>
          </a:p>
          <a:p>
            <a:r>
              <a:rPr lang="en-US" sz="3600" b="1" dirty="0">
                <a:solidFill>
                  <a:schemeClr val="tx1"/>
                </a:solidFill>
                <a:latin typeface="Arial" panose="020B0604020202020204" pitchFamily="34" charset="0"/>
                <a:cs typeface="Arial" panose="020B0604020202020204" pitchFamily="34" charset="0"/>
              </a:rPr>
              <a:t>priority intentions and actions</a:t>
            </a:r>
          </a:p>
          <a:p>
            <a:endParaRPr lang="en-GB" sz="3200" dirty="0">
              <a:solidFill>
                <a:srgbClr val="002060"/>
              </a:solidFill>
              <a:latin typeface="Arial" panose="020B0604020202020204" pitchFamily="34" charset="0"/>
              <a:cs typeface="Arial" panose="020B0604020202020204" pitchFamily="34" charset="0"/>
            </a:endParaRPr>
          </a:p>
        </p:txBody>
      </p:sp>
      <p:sp>
        <p:nvSpPr>
          <p:cNvPr id="22" name="Text Placeholder 3"/>
          <p:cNvSpPr txBox="1">
            <a:spLocks/>
          </p:cNvSpPr>
          <p:nvPr/>
        </p:nvSpPr>
        <p:spPr>
          <a:xfrm>
            <a:off x="402511" y="1470820"/>
            <a:ext cx="11227444" cy="5683698"/>
          </a:xfrm>
          <a:prstGeom prst="rect">
            <a:avLst/>
          </a:prstGeom>
        </p:spPr>
        <p:txBody>
          <a:bodyPr vert="horz" lIns="121920" tIns="60960" rIns="121920" bIns="6096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000" b="1" dirty="0" smtClean="0"/>
              <a:t>4. We </a:t>
            </a:r>
            <a:r>
              <a:rPr lang="en-US" sz="2000" b="1" dirty="0"/>
              <a:t>will </a:t>
            </a:r>
            <a:r>
              <a:rPr lang="en-GB" sz="2000" b="1" dirty="0"/>
              <a:t>embed a commitment to the Sustainable Development Goals (SDGs) within our research-led, globally aware curriculum</a:t>
            </a:r>
            <a:r>
              <a:rPr lang="en-GB" sz="2000" dirty="0"/>
              <a:t> to deliver positive </a:t>
            </a:r>
            <a:r>
              <a:rPr lang="en-US" sz="2000" dirty="0"/>
              <a:t>impact for the societal challenges of inclusive societies, healthy lives and a sustainable environment</a:t>
            </a:r>
            <a:r>
              <a:rPr lang="en-GB" sz="2000" dirty="0"/>
              <a:t>. </a:t>
            </a:r>
          </a:p>
          <a:p>
            <a:pPr marL="285750" lvl="0" indent="-285750" algn="l">
              <a:buFont typeface="Arial" panose="020B0604020202020204" pitchFamily="34" charset="0"/>
              <a:buChar char="•"/>
            </a:pPr>
            <a:endParaRPr lang="en-US" sz="2000" dirty="0" smtClean="0"/>
          </a:p>
          <a:p>
            <a:pPr marL="285750" lvl="0" indent="-285750" algn="l">
              <a:spcBef>
                <a:spcPts val="600"/>
              </a:spcBef>
              <a:buFont typeface="Arial" panose="020B0604020202020204" pitchFamily="34" charset="0"/>
              <a:buChar char="•"/>
            </a:pPr>
            <a:r>
              <a:rPr lang="en-US" sz="2000" dirty="0" smtClean="0"/>
              <a:t>Embedding </a:t>
            </a:r>
            <a:r>
              <a:rPr lang="en-US" sz="2000" dirty="0"/>
              <a:t>our enhanced Common Good </a:t>
            </a:r>
            <a:r>
              <a:rPr lang="en-US" sz="2000" dirty="0" smtClean="0"/>
              <a:t>Attributes </a:t>
            </a:r>
            <a:r>
              <a:rPr lang="en-US" sz="2000" dirty="0"/>
              <a:t>across our provision. </a:t>
            </a:r>
            <a:endParaRPr lang="en-GB" sz="2000" dirty="0"/>
          </a:p>
          <a:p>
            <a:pPr marL="285750" lvl="0" indent="-285750" algn="l">
              <a:spcBef>
                <a:spcPts val="600"/>
              </a:spcBef>
              <a:buFont typeface="Arial" panose="020B0604020202020204" pitchFamily="34" charset="0"/>
              <a:buChar char="•"/>
            </a:pPr>
            <a:r>
              <a:rPr lang="en-US" sz="2000" dirty="0"/>
              <a:t>Mapping our provision and learning outcomes explicitly to the SDGs.</a:t>
            </a:r>
            <a:endParaRPr lang="en-GB" sz="2000" dirty="0"/>
          </a:p>
          <a:p>
            <a:pPr marL="285750" lvl="0" indent="-285750" algn="l">
              <a:spcBef>
                <a:spcPts val="600"/>
              </a:spcBef>
              <a:buFont typeface="Arial" panose="020B0604020202020204" pitchFamily="34" charset="0"/>
              <a:buChar char="•"/>
            </a:pPr>
            <a:r>
              <a:rPr lang="en-GB" sz="2000" dirty="0"/>
              <a:t>Providing our students with opportunities to deliver positive impact on societal challenges throughout their studies and the co-curriculum.</a:t>
            </a:r>
          </a:p>
          <a:p>
            <a:pPr marL="285750" lvl="0" indent="-285750" algn="l">
              <a:spcBef>
                <a:spcPts val="600"/>
              </a:spcBef>
              <a:buFont typeface="Arial" panose="020B0604020202020204" pitchFamily="34" charset="0"/>
              <a:buChar char="•"/>
            </a:pPr>
            <a:r>
              <a:rPr lang="en-US" sz="2000" dirty="0"/>
              <a:t>Ensuring all of our </a:t>
            </a:r>
            <a:r>
              <a:rPr lang="en-US" sz="2000" dirty="0" err="1"/>
              <a:t>programmes</a:t>
            </a:r>
            <a:r>
              <a:rPr lang="en-US" sz="2000" dirty="0"/>
              <a:t> assess students’ relevant sustainability competencies.</a:t>
            </a:r>
            <a:endParaRPr lang="en-GB" sz="2000" dirty="0"/>
          </a:p>
          <a:p>
            <a:pPr marL="285750" lvl="0" indent="-285750" algn="l">
              <a:spcBef>
                <a:spcPts val="600"/>
              </a:spcBef>
              <a:buFont typeface="Arial" panose="020B0604020202020204" pitchFamily="34" charset="0"/>
              <a:buChar char="•"/>
            </a:pPr>
            <a:r>
              <a:rPr lang="en-GB" sz="2000" dirty="0"/>
              <a:t>Supporting our students to succeed as active global citizens and responsible leaders committed to furthering the Common Good. </a:t>
            </a:r>
          </a:p>
          <a:p>
            <a:pPr marL="285750" lvl="0" indent="-285750" algn="l">
              <a:spcBef>
                <a:spcPts val="600"/>
              </a:spcBef>
              <a:buFont typeface="Arial" panose="020B0604020202020204" pitchFamily="34" charset="0"/>
              <a:buChar char="•"/>
            </a:pPr>
            <a:r>
              <a:rPr lang="en-US" sz="2000" dirty="0"/>
              <a:t>Strengthening our research-teaching nexus, ensuring our curricula are informed by leading developments in research and professional practice.</a:t>
            </a:r>
            <a:endParaRPr lang="en-GB" sz="2000" dirty="0"/>
          </a:p>
          <a:p>
            <a:pPr marL="285750" lvl="0" indent="-285750" algn="l">
              <a:spcBef>
                <a:spcPts val="600"/>
              </a:spcBef>
              <a:buFont typeface="Arial" panose="020B0604020202020204" pitchFamily="34" charset="0"/>
              <a:buChar char="•"/>
            </a:pPr>
            <a:r>
              <a:rPr lang="en-US" sz="2000" dirty="0"/>
              <a:t>Developing an inclusive, enquiry-based and research-led learning approach to curriculum design and student engagement. </a:t>
            </a:r>
            <a:endParaRPr lang="en-GB" sz="2000" dirty="0"/>
          </a:p>
          <a:p>
            <a:pPr marL="457200" lvl="0" indent="-457200" algn="l">
              <a:spcAft>
                <a:spcPts val="1200"/>
              </a:spcAft>
              <a:buFontTx/>
              <a:buAutoNum type="arabicPeriod"/>
              <a:defRPr/>
            </a:pPr>
            <a:endParaRPr lang="en-GB" sz="1800" b="1" dirty="0">
              <a:solidFill>
                <a:srgbClr val="002060"/>
              </a:solidFill>
              <a:latin typeface="Arial" panose="020B0604020202020204" pitchFamily="34" charset="0"/>
              <a:cs typeface="Arial" panose="020B0604020202020204" pitchFamily="34" charset="0"/>
            </a:endParaRPr>
          </a:p>
          <a:p>
            <a:pPr marL="457200" indent="-457200" algn="l">
              <a:spcAft>
                <a:spcPts val="1200"/>
              </a:spcAft>
              <a:buFontTx/>
              <a:buAutoNum type="arabicPeriod"/>
              <a:defRPr/>
            </a:pPr>
            <a:endParaRPr lang="en-GB" sz="1800" dirty="0">
              <a:latin typeface="Arial" panose="020B0604020202020204" pitchFamily="34" charset="0"/>
              <a:cs typeface="Arial" panose="020B0604020202020204" pitchFamily="34" charset="0"/>
            </a:endParaRPr>
          </a:p>
          <a:p>
            <a:pPr marL="457200" indent="-457200" algn="l">
              <a:spcAft>
                <a:spcPts val="1200"/>
              </a:spcAft>
              <a:buFontTx/>
              <a:buAutoNum type="arabicPeriod"/>
              <a:defRPr/>
            </a:pPr>
            <a:endParaRPr lang="en-GB" sz="1800" dirty="0">
              <a:latin typeface="Arial" panose="020B0604020202020204" pitchFamily="34" charset="0"/>
              <a:cs typeface="Arial" panose="020B0604020202020204" pitchFamily="34" charset="0"/>
            </a:endParaRPr>
          </a:p>
          <a:p>
            <a:pPr marL="457200" indent="-457200" algn="l">
              <a:buFontTx/>
              <a:buAutoNum type="arabicPeriod"/>
              <a:defRPr/>
            </a:pPr>
            <a:endParaRPr lang="en-GB" sz="2400" b="1" dirty="0">
              <a:latin typeface="Arial" panose="020B0604020202020204" pitchFamily="34" charset="0"/>
              <a:cs typeface="Arial" panose="020B0604020202020204" pitchFamily="34" charset="0"/>
            </a:endParaRPr>
          </a:p>
          <a:p>
            <a:pPr algn="l"/>
            <a:endParaRPr lang="en-US" sz="2400" dirty="0">
              <a:latin typeface="Arial" panose="020B0604020202020204" pitchFamily="34" charset="0"/>
              <a:cs typeface="Arial" panose="020B0604020202020204" pitchFamily="34" charset="0"/>
            </a:endParaRPr>
          </a:p>
          <a:p>
            <a:pPr marL="380990" indent="-380990" algn="l">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lgn="l"/>
            <a:endParaRPr lang="en-US" sz="2133" dirty="0">
              <a:latin typeface="Arial" panose="020B0604020202020204" pitchFamily="34" charset="0"/>
              <a:cs typeface="Arial" panose="020B0604020202020204" pitchFamily="34" charset="0"/>
            </a:endParaRPr>
          </a:p>
          <a:p>
            <a:pPr algn="l"/>
            <a:endParaRPr lang="en-GB" sz="2133"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10093796" y="110047"/>
            <a:ext cx="2036224" cy="1142191"/>
          </a:xfrm>
          <a:prstGeom prst="rect">
            <a:avLst/>
          </a:prstGeom>
        </p:spPr>
      </p:pic>
      <p:sp>
        <p:nvSpPr>
          <p:cNvPr id="2" name="Rectangle 1"/>
          <p:cNvSpPr/>
          <p:nvPr/>
        </p:nvSpPr>
        <p:spPr>
          <a:xfrm>
            <a:off x="1077311" y="-2898261"/>
            <a:ext cx="6096000" cy="1754326"/>
          </a:xfrm>
          <a:prstGeom prst="rect">
            <a:avLst/>
          </a:prstGeom>
        </p:spPr>
        <p:txBody>
          <a:bodyPr>
            <a:sp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Core transferable skills embedded</a:t>
            </a:r>
          </a:p>
          <a:p>
            <a:pPr marL="285750" indent="-285750">
              <a:buFont typeface="Arial" panose="020B0604020202020204" pitchFamily="34" charset="0"/>
              <a:buChar char="•"/>
            </a:pPr>
            <a:endParaRPr lang="en-US" b="1" dirty="0"/>
          </a:p>
          <a:p>
            <a:endParaRPr lang="en-US" b="1" dirty="0"/>
          </a:p>
        </p:txBody>
      </p:sp>
      <p:sp>
        <p:nvSpPr>
          <p:cNvPr id="3" name="Rectangle 2"/>
          <p:cNvSpPr/>
          <p:nvPr/>
        </p:nvSpPr>
        <p:spPr>
          <a:xfrm>
            <a:off x="6910551" y="-3136581"/>
            <a:ext cx="6096000" cy="1754326"/>
          </a:xfrm>
          <a:prstGeom prst="rect">
            <a:avLst/>
          </a:prstGeom>
        </p:spPr>
        <p:txBody>
          <a:bodyPr>
            <a:spAutoFit/>
          </a:bodyPr>
          <a:lstStyle/>
          <a:p>
            <a:pPr marL="380990" indent="-380990">
              <a:buFont typeface="Arial" panose="020B0604020202020204" pitchFamily="34" charset="0"/>
              <a:buChar char="•"/>
            </a:pPr>
            <a:r>
              <a:rPr lang="en-US" dirty="0" err="1">
                <a:latin typeface="Arial" panose="020B0604020202020204" pitchFamily="34" charset="0"/>
                <a:cs typeface="Arial" panose="020B0604020202020204" pitchFamily="34" charset="0"/>
              </a:rPr>
              <a:t>edFl</a:t>
            </a:r>
            <a:endParaRPr lang="en-US"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dirty="0">
                <a:latin typeface="Arial" panose="020B0604020202020204" pitchFamily="34" charset="0"/>
                <a:cs typeface="Arial" panose="020B0604020202020204" pitchFamily="34" charset="0"/>
              </a:rPr>
              <a:t>Co-created</a:t>
            </a:r>
          </a:p>
          <a:p>
            <a:pPr marL="380990" indent="-380990">
              <a:buFont typeface="Arial" panose="020B0604020202020204" pitchFamily="34" charset="0"/>
              <a:buChar char="•"/>
            </a:pPr>
            <a:r>
              <a:rPr lang="en-US" dirty="0">
                <a:latin typeface="Arial" panose="020B0604020202020204" pitchFamily="34" charset="0"/>
                <a:cs typeface="Arial" panose="020B0604020202020204" pitchFamily="34" charset="0"/>
              </a:rPr>
              <a:t>Communities &amp; </a:t>
            </a:r>
            <a:r>
              <a:rPr lang="en-US" dirty="0" err="1">
                <a:latin typeface="Arial" panose="020B0604020202020204" pitchFamily="34" charset="0"/>
                <a:cs typeface="Arial" panose="020B0604020202020204" pitchFamily="34" charset="0"/>
              </a:rPr>
              <a:t>Socialisation</a:t>
            </a:r>
            <a:r>
              <a:rPr lang="en-US" dirty="0">
                <a:latin typeface="Arial" panose="020B0604020202020204" pitchFamily="34" charset="0"/>
                <a:cs typeface="Arial" panose="020B0604020202020204" pitchFamily="34" charset="0"/>
              </a:rPr>
              <a:t>			</a:t>
            </a:r>
          </a:p>
          <a:p>
            <a:pPr marL="380990" indent="-380990">
              <a:buFont typeface="Arial" panose="020B0604020202020204" pitchFamily="34" charset="0"/>
              <a:buChar char="•"/>
            </a:pPr>
            <a:r>
              <a:rPr lang="en-US" dirty="0">
                <a:latin typeface="Arial" panose="020B0604020202020204" pitchFamily="34" charset="0"/>
                <a:cs typeface="Arial" panose="020B0604020202020204" pitchFamily="34" charset="0"/>
              </a:rPr>
              <a:t>Wellbeing &amp; Safety </a:t>
            </a:r>
          </a:p>
          <a:p>
            <a:pPr marL="380990" indent="-380990">
              <a:buFont typeface="Arial" panose="020B0604020202020204" pitchFamily="34" charset="0"/>
              <a:buChar char="•"/>
            </a:pPr>
            <a:r>
              <a:rPr lang="en-US" dirty="0">
                <a:latin typeface="Arial" panose="020B0604020202020204" pitchFamily="34" charset="0"/>
                <a:cs typeface="Arial" panose="020B0604020202020204" pitchFamily="34" charset="0"/>
              </a:rPr>
              <a:t>Evolving infrastructure &amp; Estate </a:t>
            </a:r>
          </a:p>
          <a:p>
            <a:pPr marL="380990" indent="-380990">
              <a:buFont typeface="Arial" panose="020B0604020202020204" pitchFamily="34" charset="0"/>
              <a:buChar char="•"/>
            </a:pPr>
            <a:r>
              <a:rPr lang="en-US" dirty="0">
                <a:latin typeface="Arial" panose="020B0604020202020204" pitchFamily="34" charset="0"/>
                <a:cs typeface="Arial" panose="020B0604020202020204" pitchFamily="34" charset="0"/>
              </a:rPr>
              <a:t>Excellence in Learning and Teaching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875" y="110047"/>
            <a:ext cx="1789706" cy="1265274"/>
          </a:xfrm>
          <a:prstGeom prst="rect">
            <a:avLst/>
          </a:prstGeom>
        </p:spPr>
      </p:pic>
    </p:spTree>
    <p:extLst>
      <p:ext uri="{BB962C8B-B14F-4D97-AF65-F5344CB8AC3E}">
        <p14:creationId xmlns:p14="http://schemas.microsoft.com/office/powerpoint/2010/main" val="81606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4">
            <a:extLst>
              <a:ext uri="{FF2B5EF4-FFF2-40B4-BE49-F238E27FC236}">
                <a16:creationId xmlns:a16="http://schemas.microsoft.com/office/drawing/2014/main" id="{C58A4172-BD57-406F-A044-2604DE1DB5AD}"/>
              </a:ext>
            </a:extLst>
          </p:cNvPr>
          <p:cNvSpPr>
            <a:spLocks noGrp="1"/>
          </p:cNvSpPr>
          <p:nvPr>
            <p:ph idx="1"/>
          </p:nvPr>
        </p:nvSpPr>
        <p:spPr>
          <a:xfrm>
            <a:off x="463460" y="1928223"/>
            <a:ext cx="9637470" cy="5406882"/>
          </a:xfrm>
        </p:spPr>
        <p:txBody>
          <a:bodyPr anchor="ctr">
            <a:normAutofit/>
          </a:bodyPr>
          <a:lstStyle/>
          <a:p>
            <a:r>
              <a:rPr lang="en-GB" sz="2400" dirty="0" smtClean="0"/>
              <a:t>Provision explicitly focused on SDGs already e.g. </a:t>
            </a:r>
          </a:p>
          <a:p>
            <a:pPr lvl="1">
              <a:buFont typeface="Wingdings" panose="05000000000000000000" pitchFamily="2" charset="2"/>
              <a:buChar char="Ø"/>
            </a:pPr>
            <a:r>
              <a:rPr lang="en-GB" sz="2000" dirty="0" smtClean="0"/>
              <a:t>BSc </a:t>
            </a:r>
            <a:r>
              <a:rPr lang="en-GB" sz="2000" dirty="0"/>
              <a:t>(Hons) and MSc Environmental Management</a:t>
            </a:r>
          </a:p>
          <a:p>
            <a:pPr lvl="1">
              <a:buFont typeface="Wingdings" panose="05000000000000000000" pitchFamily="2" charset="2"/>
              <a:buChar char="Ø"/>
            </a:pPr>
            <a:r>
              <a:rPr lang="en-GB" sz="2000" dirty="0"/>
              <a:t>MSc Climate Justice</a:t>
            </a:r>
          </a:p>
          <a:p>
            <a:pPr lvl="1">
              <a:buFont typeface="Wingdings" panose="05000000000000000000" pitchFamily="2" charset="2"/>
              <a:buChar char="Ø"/>
            </a:pPr>
            <a:r>
              <a:rPr lang="en-GB" sz="2000" dirty="0"/>
              <a:t>BSc Environmental Civil </a:t>
            </a:r>
            <a:r>
              <a:rPr lang="en-GB" sz="2000" dirty="0" smtClean="0"/>
              <a:t>Engineering</a:t>
            </a:r>
          </a:p>
          <a:p>
            <a:pPr lvl="1">
              <a:buFont typeface="Wingdings" panose="05000000000000000000" pitchFamily="2" charset="2"/>
              <a:buChar char="Ø"/>
            </a:pPr>
            <a:r>
              <a:rPr lang="en-US" sz="2000" dirty="0" smtClean="0"/>
              <a:t>MSc in International Economic and Social Justice</a:t>
            </a:r>
            <a:endParaRPr lang="en-GB" sz="2000" dirty="0" smtClean="0"/>
          </a:p>
          <a:p>
            <a:pPr lvl="1">
              <a:buFont typeface="Wingdings" panose="05000000000000000000" pitchFamily="2" charset="2"/>
              <a:buChar char="Ø"/>
            </a:pPr>
            <a:r>
              <a:rPr lang="en-US" sz="2000" dirty="0" smtClean="0"/>
              <a:t>A range of modules e.g. Poverty, Inequality and wealth; </a:t>
            </a:r>
            <a:r>
              <a:rPr lang="en-US" sz="2000" dirty="0">
                <a:latin typeface="Calibri" panose="020F0502020204030204" pitchFamily="34" charset="0"/>
                <a:cs typeface="Calibri" panose="020F0502020204030204" pitchFamily="34" charset="0"/>
              </a:rPr>
              <a:t>Luxury Branding and Sustainable Marketing; International Marketing Concepts for Ethical and Sustainable Practice; International Management Governance and Sustainability; Resource Management and Circular </a:t>
            </a:r>
            <a:r>
              <a:rPr lang="en-US" sz="2000" dirty="0" smtClean="0">
                <a:latin typeface="Calibri" panose="020F0502020204030204" pitchFamily="34" charset="0"/>
                <a:cs typeface="Calibri" panose="020F0502020204030204" pitchFamily="34" charset="0"/>
              </a:rPr>
              <a:t>Economy</a:t>
            </a:r>
          </a:p>
          <a:p>
            <a:pPr>
              <a:buClr>
                <a:schemeClr val="tx1"/>
              </a:buClr>
            </a:pPr>
            <a:r>
              <a:rPr lang="en-US" sz="2400" dirty="0" smtClean="0">
                <a:latin typeface="Calibri" panose="020F0502020204030204" pitchFamily="34" charset="0"/>
                <a:cs typeface="Calibri" panose="020F0502020204030204" pitchFamily="34" charset="0"/>
              </a:rPr>
              <a:t>Need for systematic mapping: </a:t>
            </a:r>
          </a:p>
          <a:p>
            <a:pPr lvl="1" fontAlgn="base">
              <a:buFont typeface="Wingdings" panose="05000000000000000000" pitchFamily="2" charset="2"/>
              <a:buChar char="Ø"/>
            </a:pPr>
            <a:r>
              <a:rPr lang="en-US" sz="2000" dirty="0"/>
              <a:t>SDGs are </a:t>
            </a:r>
            <a:r>
              <a:rPr lang="en-US" sz="2000" i="1" dirty="0"/>
              <a:t>explicit</a:t>
            </a:r>
            <a:r>
              <a:rPr lang="en-US" sz="2000" dirty="0"/>
              <a:t> in the module (clear from words and narrative used) </a:t>
            </a:r>
          </a:p>
          <a:p>
            <a:pPr lvl="1" fontAlgn="base">
              <a:buFont typeface="Wingdings" panose="05000000000000000000" pitchFamily="2" charset="2"/>
              <a:buChar char="Ø"/>
            </a:pPr>
            <a:r>
              <a:rPr lang="en-US" sz="2000" dirty="0"/>
              <a:t>SDGs are </a:t>
            </a:r>
            <a:r>
              <a:rPr lang="en-US" sz="2000" i="1" dirty="0"/>
              <a:t>implicit</a:t>
            </a:r>
            <a:r>
              <a:rPr lang="en-US" sz="2000" dirty="0"/>
              <a:t> in the module (unclear from words and narrative used) </a:t>
            </a:r>
          </a:p>
          <a:p>
            <a:pPr lvl="1" fontAlgn="base">
              <a:buFont typeface="Wingdings" panose="05000000000000000000" pitchFamily="2" charset="2"/>
              <a:buChar char="Ø"/>
            </a:pPr>
            <a:r>
              <a:rPr lang="en-US" sz="2000" dirty="0"/>
              <a:t>SDGs are </a:t>
            </a:r>
            <a:r>
              <a:rPr lang="en-US" sz="2000" i="1" dirty="0"/>
              <a:t>not covered</a:t>
            </a:r>
            <a:r>
              <a:rPr lang="en-US" sz="2000" dirty="0"/>
              <a:t> in the module (neither explicit not implicit) </a:t>
            </a:r>
          </a:p>
          <a:p>
            <a:pPr>
              <a:buClr>
                <a:schemeClr val="tx1"/>
              </a:buClr>
            </a:pPr>
            <a:endParaRPr lang="en-US" sz="2400" dirty="0">
              <a:latin typeface="Calibri" panose="020F0502020204030204" pitchFamily="34" charset="0"/>
              <a:cs typeface="Calibri" panose="020F0502020204030204" pitchFamily="34" charset="0"/>
            </a:endParaRPr>
          </a:p>
          <a:p>
            <a:pPr lvl="1">
              <a:buFont typeface="Wingdings" panose="05000000000000000000" pitchFamily="2" charset="2"/>
              <a:buChar char="Ø"/>
            </a:pPr>
            <a:endParaRPr lang="en-GB" sz="2000" dirty="0"/>
          </a:p>
          <a:p>
            <a:endParaRPr lang="en-GB" sz="2400" dirty="0" smtClean="0"/>
          </a:p>
          <a:p>
            <a:endParaRPr lang="en-GB" sz="1800" dirty="0"/>
          </a:p>
        </p:txBody>
      </p:sp>
      <p:sp>
        <p:nvSpPr>
          <p:cNvPr id="2" name="Title 1"/>
          <p:cNvSpPr>
            <a:spLocks noGrp="1"/>
          </p:cNvSpPr>
          <p:nvPr>
            <p:ph type="title"/>
          </p:nvPr>
        </p:nvSpPr>
        <p:spPr>
          <a:xfrm>
            <a:off x="104111" y="127590"/>
            <a:ext cx="11887199" cy="1325563"/>
          </a:xfrm>
        </p:spPr>
        <p:txBody>
          <a:bodyPr>
            <a:normAutofit/>
          </a:bodyPr>
          <a:lstStyle/>
          <a:p>
            <a:pPr algn="ctr"/>
            <a:r>
              <a:rPr lang="en-US" sz="3600" b="1" dirty="0" smtClean="0">
                <a:latin typeface="Arial" panose="020B0604020202020204" pitchFamily="34" charset="0"/>
                <a:cs typeface="Arial" panose="020B0604020202020204" pitchFamily="34" charset="0"/>
              </a:rPr>
              <a:t>Current provision</a:t>
            </a:r>
            <a:endParaRPr lang="en-GB" sz="36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0416357" y="127590"/>
            <a:ext cx="1574953" cy="2149881"/>
          </a:xfrm>
          <a:prstGeom prst="rect">
            <a:avLst/>
          </a:prstGeom>
        </p:spPr>
      </p:pic>
      <p:pic>
        <p:nvPicPr>
          <p:cNvPr id="5" name="Picture 4"/>
          <p:cNvPicPr>
            <a:picLocks noChangeAspect="1"/>
          </p:cNvPicPr>
          <p:nvPr/>
        </p:nvPicPr>
        <p:blipFill>
          <a:blip r:embed="rId4"/>
          <a:stretch>
            <a:fillRect/>
          </a:stretch>
        </p:blipFill>
        <p:spPr>
          <a:xfrm>
            <a:off x="10410279" y="2409861"/>
            <a:ext cx="1581031" cy="1516730"/>
          </a:xfrm>
          <a:prstGeom prst="rect">
            <a:avLst/>
          </a:prstGeom>
        </p:spPr>
      </p:pic>
      <p:pic>
        <p:nvPicPr>
          <p:cNvPr id="4" name="Picture 3"/>
          <p:cNvPicPr>
            <a:picLocks noChangeAspect="1"/>
          </p:cNvPicPr>
          <p:nvPr/>
        </p:nvPicPr>
        <p:blipFill>
          <a:blip r:embed="rId5"/>
          <a:stretch>
            <a:fillRect/>
          </a:stretch>
        </p:blipFill>
        <p:spPr>
          <a:xfrm>
            <a:off x="10520173" y="4009362"/>
            <a:ext cx="1361241" cy="2727192"/>
          </a:xfrm>
          <a:prstGeom prst="rect">
            <a:avLst/>
          </a:prstGeom>
        </p:spPr>
      </p:pic>
    </p:spTree>
    <p:extLst>
      <p:ext uri="{BB962C8B-B14F-4D97-AF65-F5344CB8AC3E}">
        <p14:creationId xmlns:p14="http://schemas.microsoft.com/office/powerpoint/2010/main" val="3770468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xfrm>
            <a:off x="1524000" y="0"/>
            <a:ext cx="9144000" cy="6092825"/>
          </a:xfrm>
        </p:spPr>
        <p:txBody>
          <a:bodyPr/>
          <a:lstStyle/>
          <a:p>
            <a:pPr algn="l">
              <a:defRPr sz="2400"/>
            </a:pPr>
            <a:r>
              <a:rPr lang="en-GB" sz="2400" dirty="0"/>
              <a:t/>
            </a:r>
            <a:br>
              <a:rPr lang="en-GB" sz="2400" dirty="0"/>
            </a:br>
            <a:r>
              <a:rPr lang="en-GB" sz="2400" dirty="0"/>
              <a:t>How to measure ‘sustainability literacy’ of students ?  </a:t>
            </a:r>
            <a:br>
              <a:rPr lang="en-GB" sz="2400" dirty="0"/>
            </a:br>
            <a:r>
              <a:rPr lang="en-GB" sz="2400" dirty="0"/>
              <a:t/>
            </a:r>
            <a:br>
              <a:rPr lang="en-GB" sz="2400" dirty="0"/>
            </a:br>
            <a:r>
              <a:rPr lang="en-GB" sz="2400" dirty="0"/>
              <a:t>Use </a:t>
            </a:r>
            <a:r>
              <a:rPr lang="en-GB" sz="2400" dirty="0">
                <a:solidFill>
                  <a:srgbClr val="FFFF00"/>
                </a:solidFill>
              </a:rPr>
              <a:t>The Sustainability Literacy Test (Sulitest) </a:t>
            </a:r>
            <a:r>
              <a:rPr lang="en-GB" sz="2400" dirty="0">
                <a:solidFill>
                  <a:srgbClr val="FFFF00"/>
                </a:solidFill>
                <a:hlinkClick r:id="rId3"/>
              </a:rPr>
              <a:t>www.Sulitest.org</a:t>
            </a:r>
            <a:r>
              <a:rPr lang="en-GB" sz="2400" dirty="0">
                <a:solidFill>
                  <a:srgbClr val="FFFF00"/>
                </a:solidFill>
              </a:rPr>
              <a:t/>
            </a:r>
            <a:br>
              <a:rPr lang="en-GB" sz="2400" dirty="0">
                <a:solidFill>
                  <a:srgbClr val="FFFF00"/>
                </a:solidFill>
              </a:rPr>
            </a:br>
            <a:r>
              <a:rPr lang="en-GB" sz="2400" dirty="0">
                <a:solidFill>
                  <a:srgbClr val="FFFF00"/>
                </a:solidFill>
              </a:rPr>
              <a:t>Endorsed by UN Higher Education Sustainability Initiative  </a:t>
            </a:r>
            <a:br>
              <a:rPr lang="en-GB" sz="2400" dirty="0">
                <a:solidFill>
                  <a:srgbClr val="FFFF00"/>
                </a:solidFill>
              </a:rPr>
            </a:br>
            <a:r>
              <a:rPr lang="en-GB" sz="2400" dirty="0">
                <a:solidFill>
                  <a:srgbClr val="FFFF00"/>
                </a:solidFill>
              </a:rPr>
              <a:t/>
            </a:r>
            <a:br>
              <a:rPr lang="en-GB" sz="2400" dirty="0">
                <a:solidFill>
                  <a:srgbClr val="FFFF00"/>
                </a:solidFill>
              </a:rPr>
            </a:br>
            <a:r>
              <a:rPr lang="en-GB" sz="2400" dirty="0">
                <a:solidFill>
                  <a:schemeClr val="tx1"/>
                </a:solidFill>
              </a:rPr>
              <a:t>1. Use for formative </a:t>
            </a:r>
            <a:r>
              <a:rPr lang="en-GB" sz="2400" dirty="0">
                <a:solidFill>
                  <a:srgbClr val="FFFF00"/>
                </a:solidFill>
              </a:rPr>
              <a:t>or</a:t>
            </a:r>
            <a:r>
              <a:rPr lang="en-GB" sz="2400" dirty="0">
                <a:solidFill>
                  <a:schemeClr val="tx1"/>
                </a:solidFill>
              </a:rPr>
              <a:t> summative assessment. </a:t>
            </a:r>
            <a:br>
              <a:rPr lang="en-GB" sz="2400" dirty="0">
                <a:solidFill>
                  <a:schemeClr val="tx1"/>
                </a:solidFill>
              </a:rPr>
            </a:br>
            <a:r>
              <a:rPr lang="en-GB" sz="2400" dirty="0">
                <a:solidFill>
                  <a:schemeClr val="tx1"/>
                </a:solidFill>
              </a:rPr>
              <a:t/>
            </a:r>
            <a:br>
              <a:rPr lang="en-GB" sz="2400" dirty="0">
                <a:solidFill>
                  <a:schemeClr val="tx1"/>
                </a:solidFill>
              </a:rPr>
            </a:br>
            <a:r>
              <a:rPr lang="en-GB" sz="2400" dirty="0">
                <a:solidFill>
                  <a:schemeClr val="tx1"/>
                </a:solidFill>
              </a:rPr>
              <a:t>2. Use randomly </a:t>
            </a:r>
            <a:br>
              <a:rPr lang="en-GB" sz="2400" dirty="0">
                <a:solidFill>
                  <a:schemeClr val="tx1"/>
                </a:solidFill>
              </a:rPr>
            </a:br>
            <a:r>
              <a:rPr lang="en-GB" sz="2400" dirty="0">
                <a:solidFill>
                  <a:schemeClr val="tx1"/>
                </a:solidFill>
              </a:rPr>
              <a:t>(e.g. at induction sessions or on a relevant module) </a:t>
            </a:r>
            <a:br>
              <a:rPr lang="en-GB" sz="2400" dirty="0">
                <a:solidFill>
                  <a:schemeClr val="tx1"/>
                </a:solidFill>
              </a:rPr>
            </a:br>
            <a:r>
              <a:rPr lang="en-GB" sz="2400" dirty="0">
                <a:solidFill>
                  <a:schemeClr val="tx1"/>
                </a:solidFill>
              </a:rPr>
              <a:t/>
            </a:r>
            <a:br>
              <a:rPr lang="en-GB" sz="2400" dirty="0">
                <a:solidFill>
                  <a:schemeClr val="tx1"/>
                </a:solidFill>
              </a:rPr>
            </a:br>
            <a:r>
              <a:rPr lang="en-GB" sz="2400" dirty="0">
                <a:solidFill>
                  <a:schemeClr val="tx1"/>
                </a:solidFill>
              </a:rPr>
              <a:t>3. Use systematically: for degree programmes </a:t>
            </a:r>
            <a:br>
              <a:rPr lang="en-GB" sz="2400" dirty="0">
                <a:solidFill>
                  <a:schemeClr val="tx1"/>
                </a:solidFill>
              </a:rPr>
            </a:br>
            <a:r>
              <a:rPr lang="en-GB" sz="2400" dirty="0">
                <a:solidFill>
                  <a:schemeClr val="tx1"/>
                </a:solidFill>
              </a:rPr>
              <a:t>(Administer and assess progress through the years)</a:t>
            </a:r>
            <a:br>
              <a:rPr lang="en-GB" sz="2400" dirty="0">
                <a:solidFill>
                  <a:schemeClr val="tx1"/>
                </a:solidFill>
              </a:rPr>
            </a:br>
            <a:r>
              <a:rPr lang="en-GB" sz="2400" dirty="0">
                <a:solidFill>
                  <a:schemeClr val="tx1"/>
                </a:solidFill>
              </a:rPr>
              <a:t/>
            </a:r>
            <a:br>
              <a:rPr lang="en-GB" sz="2400" dirty="0">
                <a:solidFill>
                  <a:schemeClr val="tx1"/>
                </a:solidFill>
              </a:rPr>
            </a:br>
            <a:r>
              <a:rPr lang="en-GB" sz="2400" dirty="0">
                <a:solidFill>
                  <a:srgbClr val="FFFF00"/>
                </a:solidFill>
              </a:rPr>
              <a:t>Free of charge; easy to use; plenty of online support and tools</a:t>
            </a:r>
            <a:br>
              <a:rPr lang="en-GB" sz="2400" dirty="0">
                <a:solidFill>
                  <a:srgbClr val="FFFF00"/>
                </a:solidFill>
              </a:rPr>
            </a:br>
            <a:r>
              <a:rPr lang="en-GB" sz="2400" dirty="0">
                <a:solidFill>
                  <a:srgbClr val="FFFF00"/>
                </a:solidFill>
              </a:rPr>
              <a:t>Instant results; confidential; standard and tailored packages…</a:t>
            </a:r>
            <a:endParaRPr sz="2400" dirty="0">
              <a:solidFill>
                <a:srgbClr val="FFFF00"/>
              </a:solidFill>
            </a:endParaRPr>
          </a:p>
        </p:txBody>
      </p:sp>
      <p:pic>
        <p:nvPicPr>
          <p:cNvPr id="9219" name="PlaceholderImage.png"/>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36711" b="36711"/>
          <a:stretch>
            <a:fillRect/>
          </a:stretch>
        </p:blipFill>
        <p:spPr>
          <a:xfrm>
            <a:off x="3101975" y="6324600"/>
            <a:ext cx="1074738" cy="381000"/>
          </a:xfrm>
        </p:spPr>
      </p:pic>
      <p:pic>
        <p:nvPicPr>
          <p:cNvPr id="9220" name="PlaceholderImage.png"/>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t="36726" b="36726"/>
          <a:stretch>
            <a:fillRect/>
          </a:stretch>
        </p:blipFill>
        <p:spPr>
          <a:xfrm>
            <a:off x="4343400" y="6324600"/>
            <a:ext cx="1076325" cy="381000"/>
          </a:xfrm>
        </p:spPr>
      </p:pic>
      <p:pic>
        <p:nvPicPr>
          <p:cNvPr id="9221" name="PlaceholderImage.png"/>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36726" b="36726"/>
          <a:stretch>
            <a:fillRect/>
          </a:stretch>
        </p:blipFill>
        <p:spPr>
          <a:xfrm>
            <a:off x="5586413" y="6324600"/>
            <a:ext cx="1076325" cy="381000"/>
          </a:xfrm>
        </p:spPr>
      </p:pic>
      <p:pic>
        <p:nvPicPr>
          <p:cNvPr id="9222" name="PlaceholderImage.png"/>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36711" b="36711"/>
          <a:stretch>
            <a:fillRect/>
          </a:stretch>
        </p:blipFill>
        <p:spPr>
          <a:xfrm>
            <a:off x="6829425" y="6324600"/>
            <a:ext cx="1076325" cy="381000"/>
          </a:xfrm>
        </p:spPr>
      </p:pic>
      <p:pic>
        <p:nvPicPr>
          <p:cNvPr id="9223" name="PlaceholderImage.png"/>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t="36726" b="36726"/>
          <a:stretch>
            <a:fillRect/>
          </a:stretch>
        </p:blipFill>
        <p:spPr>
          <a:xfrm>
            <a:off x="9313863" y="6324600"/>
            <a:ext cx="1076325" cy="381000"/>
          </a:xfrm>
        </p:spPr>
      </p:pic>
      <p:pic>
        <p:nvPicPr>
          <p:cNvPr id="9224" name="PlaceholderImage.png"/>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36726" b="36726"/>
          <a:stretch>
            <a:fillRect/>
          </a:stretch>
        </p:blipFill>
        <p:spPr>
          <a:xfrm>
            <a:off x="1858963" y="6324600"/>
            <a:ext cx="1074737" cy="381000"/>
          </a:xfrm>
        </p:spPr>
      </p:pic>
      <p:pic>
        <p:nvPicPr>
          <p:cNvPr id="9225" name="PlaceholderImage.png"/>
          <p:cNvPicPr>
            <a:picLocks noGrp="1" noChangeAspect="1"/>
          </p:cNvPicPr>
          <p:nvPr>
            <p:ph type="pic" sz="quarter" idx="19"/>
          </p:nvPr>
        </p:nvPicPr>
        <p:blipFill>
          <a:blip r:embed="rId6" cstate="print">
            <a:extLst>
              <a:ext uri="{28A0092B-C50C-407E-A947-70E740481C1C}">
                <a14:useLocalDpi xmlns:a14="http://schemas.microsoft.com/office/drawing/2010/main" val="0"/>
              </a:ext>
            </a:extLst>
          </a:blip>
          <a:srcRect t="36842" b="36842"/>
          <a:stretch>
            <a:fillRect/>
          </a:stretch>
        </p:blipFill>
        <p:spPr/>
      </p:pic>
      <p:pic>
        <p:nvPicPr>
          <p:cNvPr id="9226" name="image10.png" descr="H:\PRME\004_ADMIN\001_CorporateIdentity\001_Logos\01_PRME Logos\PRME FINAL\Internal Use October 2017\RGB\prme-full-solid-cmyk-WHIT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2488" y="271463"/>
            <a:ext cx="20558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41073137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6446" y="954322"/>
            <a:ext cx="9250326" cy="6311944"/>
          </a:xfrm>
        </p:spPr>
        <p:txBody>
          <a:bodyPr/>
          <a:lstStyle/>
          <a:p>
            <a:pPr marL="761993" lvl="0" indent="-457200">
              <a:spcBef>
                <a:spcPts val="1200"/>
              </a:spcBef>
              <a:buClr>
                <a:schemeClr val="tx1"/>
              </a:buClr>
              <a:buFont typeface="Courier New" panose="02070309020205020404" pitchFamily="49" charset="0"/>
              <a:buChar char="o"/>
            </a:pPr>
            <a:r>
              <a:rPr lang="en-GB" sz="2400" dirty="0" smtClean="0">
                <a:solidFill>
                  <a:schemeClr val="tx1"/>
                </a:solidFill>
                <a:latin typeface="+mn-lt"/>
              </a:rPr>
              <a:t>Our </a:t>
            </a:r>
            <a:r>
              <a:rPr lang="en-GB" sz="2400" dirty="0">
                <a:solidFill>
                  <a:schemeClr val="tx1"/>
                </a:solidFill>
                <a:latin typeface="+mn-lt"/>
              </a:rPr>
              <a:t>core framework </a:t>
            </a:r>
            <a:r>
              <a:rPr lang="en-GB" sz="2400" dirty="0" smtClean="0">
                <a:solidFill>
                  <a:schemeClr val="tx1"/>
                </a:solidFill>
                <a:latin typeface="+mn-lt"/>
              </a:rPr>
              <a:t>at the School level covers </a:t>
            </a:r>
            <a:r>
              <a:rPr lang="en-GB" sz="2400" dirty="0">
                <a:solidFill>
                  <a:schemeClr val="tx1"/>
                </a:solidFill>
                <a:latin typeface="+mn-lt"/>
              </a:rPr>
              <a:t>Enhancement-led Internal Subject Review (discipline level), Programme Approval, Programme Review and Annual Monitoring.</a:t>
            </a:r>
          </a:p>
          <a:p>
            <a:pPr marL="761993" indent="-457200">
              <a:spcBef>
                <a:spcPts val="1200"/>
              </a:spcBef>
              <a:buClr>
                <a:schemeClr val="tx1"/>
              </a:buClr>
              <a:buFont typeface="Courier New" panose="02070309020205020404" pitchFamily="49" charset="0"/>
              <a:buChar char="o"/>
            </a:pPr>
            <a:r>
              <a:rPr lang="en-GB" sz="2400" dirty="0" smtClean="0">
                <a:solidFill>
                  <a:schemeClr val="tx1"/>
                </a:solidFill>
                <a:latin typeface="+mn-lt"/>
              </a:rPr>
              <a:t>Strategy </a:t>
            </a:r>
            <a:r>
              <a:rPr lang="en-GB" sz="2400" dirty="0">
                <a:solidFill>
                  <a:schemeClr val="tx1"/>
                </a:solidFill>
                <a:latin typeface="+mn-lt"/>
              </a:rPr>
              <a:t>for Learning </a:t>
            </a:r>
            <a:r>
              <a:rPr lang="en-GB" sz="2400" dirty="0" smtClean="0">
                <a:solidFill>
                  <a:schemeClr val="tx1"/>
                </a:solidFill>
                <a:latin typeface="+mn-lt"/>
              </a:rPr>
              <a:t>2030 requires </a:t>
            </a:r>
            <a:r>
              <a:rPr lang="en-GB" sz="2400" i="1" dirty="0" smtClean="0">
                <a:solidFill>
                  <a:schemeClr val="tx1"/>
                </a:solidFill>
                <a:latin typeface="+mn-lt"/>
              </a:rPr>
              <a:t>‘</a:t>
            </a:r>
            <a:r>
              <a:rPr lang="en-US" sz="2400" i="1" dirty="0" smtClean="0">
                <a:solidFill>
                  <a:schemeClr val="tx1"/>
                </a:solidFill>
                <a:latin typeface="+mn-lt"/>
              </a:rPr>
              <a:t>Mapping </a:t>
            </a:r>
            <a:r>
              <a:rPr lang="en-US" sz="2400" i="1" dirty="0">
                <a:solidFill>
                  <a:schemeClr val="tx1"/>
                </a:solidFill>
                <a:latin typeface="+mn-lt"/>
              </a:rPr>
              <a:t>our provision and learning outcomes explicitly to the </a:t>
            </a:r>
            <a:r>
              <a:rPr lang="en-US" sz="2400" i="1" dirty="0" smtClean="0">
                <a:solidFill>
                  <a:schemeClr val="tx1"/>
                </a:solidFill>
                <a:latin typeface="+mn-lt"/>
              </a:rPr>
              <a:t>SDGs’. </a:t>
            </a:r>
            <a:r>
              <a:rPr lang="en-US" sz="2400" dirty="0" smtClean="0">
                <a:solidFill>
                  <a:schemeClr val="tx1"/>
                </a:solidFill>
                <a:latin typeface="+mn-lt"/>
              </a:rPr>
              <a:t>Alignment with UNESCO competencies- fairly straightforward.</a:t>
            </a:r>
            <a:endParaRPr lang="en-GB" sz="2400" dirty="0">
              <a:solidFill>
                <a:schemeClr val="tx1"/>
              </a:solidFill>
              <a:latin typeface="+mn-lt"/>
            </a:endParaRPr>
          </a:p>
          <a:p>
            <a:pPr marL="761993" lvl="0" indent="-457200">
              <a:spcBef>
                <a:spcPts val="1200"/>
              </a:spcBef>
              <a:buClr>
                <a:schemeClr val="tx1"/>
              </a:buClr>
              <a:buFont typeface="Courier New" panose="02070309020205020404" pitchFamily="49" charset="0"/>
              <a:buChar char="o"/>
            </a:pPr>
            <a:r>
              <a:rPr lang="en-US" sz="2400" dirty="0" smtClean="0">
                <a:solidFill>
                  <a:schemeClr val="tx1"/>
                </a:solidFill>
                <a:latin typeface="+mn-lt"/>
              </a:rPr>
              <a:t>This </a:t>
            </a:r>
            <a:r>
              <a:rPr lang="en-US" sz="2400" dirty="0">
                <a:solidFill>
                  <a:schemeClr val="tx1"/>
                </a:solidFill>
                <a:latin typeface="+mn-lt"/>
              </a:rPr>
              <a:t>will include narrative evaluating and reflecting where alignment is in the subject discipline </a:t>
            </a:r>
            <a:r>
              <a:rPr lang="en-US" sz="2400" dirty="0" smtClean="0">
                <a:solidFill>
                  <a:schemeClr val="tx1"/>
                </a:solidFill>
                <a:latin typeface="+mn-lt"/>
              </a:rPr>
              <a:t>supplemented </a:t>
            </a:r>
            <a:r>
              <a:rPr lang="en-US" sz="2400" dirty="0">
                <a:solidFill>
                  <a:schemeClr val="tx1"/>
                </a:solidFill>
                <a:latin typeface="+mn-lt"/>
              </a:rPr>
              <a:t>through our processes of internal and external peer </a:t>
            </a:r>
            <a:r>
              <a:rPr lang="en-US" sz="2400" dirty="0" smtClean="0">
                <a:solidFill>
                  <a:schemeClr val="tx1"/>
                </a:solidFill>
                <a:latin typeface="+mn-lt"/>
              </a:rPr>
              <a:t>review.</a:t>
            </a:r>
          </a:p>
          <a:p>
            <a:pPr marL="761993" lvl="0" indent="-457200">
              <a:spcBef>
                <a:spcPts val="1200"/>
              </a:spcBef>
              <a:buClr>
                <a:schemeClr val="tx1"/>
              </a:buClr>
              <a:buFont typeface="Courier New" panose="02070309020205020404" pitchFamily="49" charset="0"/>
              <a:buChar char="o"/>
            </a:pPr>
            <a:r>
              <a:rPr lang="en-US" sz="2400" dirty="0" smtClean="0">
                <a:solidFill>
                  <a:schemeClr val="tx1"/>
                </a:solidFill>
                <a:latin typeface="+mn-lt"/>
              </a:rPr>
              <a:t>Enhancement-led </a:t>
            </a:r>
            <a:r>
              <a:rPr lang="en-US" sz="2400" dirty="0">
                <a:solidFill>
                  <a:schemeClr val="tx1"/>
                </a:solidFill>
                <a:latin typeface="+mn-lt"/>
              </a:rPr>
              <a:t>Internal Subject Review will be the predominant vehicle for integration and unit of review for SDG </a:t>
            </a:r>
            <a:r>
              <a:rPr lang="en-US" sz="2400" dirty="0" smtClean="0">
                <a:solidFill>
                  <a:schemeClr val="tx1"/>
                </a:solidFill>
                <a:latin typeface="+mn-lt"/>
              </a:rPr>
              <a:t>mapping </a:t>
            </a:r>
            <a:r>
              <a:rPr lang="en-US" sz="2400" dirty="0">
                <a:solidFill>
                  <a:schemeClr val="tx1"/>
                </a:solidFill>
                <a:latin typeface="+mn-lt"/>
              </a:rPr>
              <a:t>positively </a:t>
            </a:r>
            <a:r>
              <a:rPr lang="en-US" sz="2400" dirty="0" smtClean="0">
                <a:solidFill>
                  <a:schemeClr val="tx1"/>
                </a:solidFill>
                <a:latin typeface="+mn-lt"/>
              </a:rPr>
              <a:t>creating </a:t>
            </a:r>
            <a:r>
              <a:rPr lang="en-US" sz="2400" dirty="0">
                <a:solidFill>
                  <a:schemeClr val="tx1"/>
                </a:solidFill>
                <a:latin typeface="+mn-lt"/>
              </a:rPr>
              <a:t>a baseline of SDG alignment against current curriculum and act as an enabler for future development and enhancement.</a:t>
            </a:r>
            <a:endParaRPr lang="en-GB" sz="2400" dirty="0">
              <a:solidFill>
                <a:schemeClr val="tx1"/>
              </a:solidFill>
              <a:latin typeface="+mn-lt"/>
            </a:endParaRPr>
          </a:p>
          <a:p>
            <a:pPr marL="304793" lvl="0" indent="0">
              <a:buClr>
                <a:schemeClr val="tx1"/>
              </a:buClr>
            </a:pPr>
            <a:endParaRPr lang="en-GB" sz="2400" dirty="0">
              <a:solidFill>
                <a:schemeClr val="tx1"/>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2"/>
          </p:nvPr>
        </p:nvSpPr>
        <p:spPr>
          <a:xfrm>
            <a:off x="455082" y="165543"/>
            <a:ext cx="11281833" cy="661679"/>
          </a:xfrm>
        </p:spPr>
        <p:txBody>
          <a:bodyPr/>
          <a:lstStyle/>
          <a:p>
            <a:pPr algn="ctr"/>
            <a:r>
              <a:rPr lang="en-US" dirty="0" smtClean="0">
                <a:solidFill>
                  <a:schemeClr val="tx1"/>
                </a:solidFill>
              </a:rPr>
              <a:t>Quality systems and processes</a:t>
            </a:r>
            <a:endParaRPr lang="en-GB" dirty="0">
              <a:solidFill>
                <a:schemeClr val="tx1"/>
              </a:solidFill>
            </a:endParaRPr>
          </a:p>
        </p:txBody>
      </p:sp>
      <p:pic>
        <p:nvPicPr>
          <p:cNvPr id="4" name="Picture 3"/>
          <p:cNvPicPr>
            <a:picLocks noChangeAspect="1"/>
          </p:cNvPicPr>
          <p:nvPr/>
        </p:nvPicPr>
        <p:blipFill>
          <a:blip r:embed="rId3"/>
          <a:stretch>
            <a:fillRect/>
          </a:stretch>
        </p:blipFill>
        <p:spPr>
          <a:xfrm>
            <a:off x="9646382" y="2069805"/>
            <a:ext cx="2195206" cy="3124446"/>
          </a:xfrm>
          <a:prstGeom prst="rect">
            <a:avLst/>
          </a:prstGeom>
        </p:spPr>
      </p:pic>
    </p:spTree>
    <p:extLst>
      <p:ext uri="{BB962C8B-B14F-4D97-AF65-F5344CB8AC3E}">
        <p14:creationId xmlns:p14="http://schemas.microsoft.com/office/powerpoint/2010/main" val="340849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16447" y="166374"/>
            <a:ext cx="10363200" cy="1470025"/>
          </a:xfrm>
        </p:spPr>
        <p:txBody>
          <a:bodyPr>
            <a:normAutofit/>
          </a:bodyPr>
          <a:lstStyle/>
          <a:p>
            <a:pPr algn="ctr"/>
            <a:r>
              <a:rPr lang="en-GB" sz="3200" dirty="0" smtClean="0"/>
              <a:t>Student-led activities</a:t>
            </a:r>
            <a:endParaRPr lang="en-GB" sz="3200" dirty="0"/>
          </a:p>
        </p:txBody>
      </p:sp>
      <p:sp>
        <p:nvSpPr>
          <p:cNvPr id="2" name="Rectangle 1"/>
          <p:cNvSpPr/>
          <p:nvPr/>
        </p:nvSpPr>
        <p:spPr>
          <a:xfrm>
            <a:off x="786811" y="1636399"/>
            <a:ext cx="10512054" cy="3736920"/>
          </a:xfrm>
          <a:prstGeom prst="rect">
            <a:avLst/>
          </a:prstGeom>
        </p:spPr>
        <p:txBody>
          <a:bodyPr wrap="square">
            <a:spAutoFit/>
          </a:bodyPr>
          <a:lstStyle/>
          <a:p>
            <a:pPr marL="647693" lvl="0" indent="-342900" defTabSz="914377">
              <a:spcBef>
                <a:spcPts val="533"/>
              </a:spcBef>
              <a:buClr>
                <a:srgbClr val="FFFFFF"/>
              </a:buClr>
              <a:buSzPts val="2000"/>
              <a:buFont typeface="Courier New" panose="02070309020205020404" pitchFamily="49" charset="0"/>
              <a:buChar char="o"/>
            </a:pPr>
            <a:r>
              <a:rPr lang="en-GB" sz="2400" dirty="0" smtClean="0">
                <a:solidFill>
                  <a:srgbClr val="FFFFFF"/>
                </a:solidFill>
                <a:latin typeface="Calibri" panose="020F0502020204030204" pitchFamily="34" charset="0"/>
                <a:cs typeface="Calibri" panose="020F0502020204030204" pitchFamily="34" charset="0"/>
                <a:sym typeface="Arial"/>
              </a:rPr>
              <a:t>Students as change agents and co-creators of their curricula</a:t>
            </a:r>
          </a:p>
          <a:p>
            <a:pPr marL="647693" lvl="0" indent="-342900" defTabSz="914377">
              <a:spcBef>
                <a:spcPts val="533"/>
              </a:spcBef>
              <a:buClr>
                <a:srgbClr val="FFFFFF"/>
              </a:buClr>
              <a:buSzPts val="2000"/>
              <a:buFont typeface="Courier New" panose="02070309020205020404" pitchFamily="49" charset="0"/>
              <a:buChar char="o"/>
            </a:pPr>
            <a:r>
              <a:rPr lang="en-GB" sz="2400" dirty="0" smtClean="0">
                <a:solidFill>
                  <a:srgbClr val="FFFFFF"/>
                </a:solidFill>
                <a:latin typeface="Calibri" panose="020F0502020204030204" pitchFamily="34" charset="0"/>
                <a:cs typeface="Calibri" panose="020F0502020204030204" pitchFamily="34" charset="0"/>
                <a:sym typeface="Arial"/>
              </a:rPr>
              <a:t>Involving students in mapping our curricula against SDGs</a:t>
            </a:r>
            <a:endParaRPr lang="en-GB" sz="2400" dirty="0">
              <a:solidFill>
                <a:srgbClr val="FFFFFF"/>
              </a:solidFill>
              <a:latin typeface="Calibri" panose="020F0502020204030204" pitchFamily="34" charset="0"/>
              <a:cs typeface="Calibri" panose="020F0502020204030204" pitchFamily="34" charset="0"/>
              <a:sym typeface="Arial"/>
            </a:endParaRPr>
          </a:p>
          <a:p>
            <a:pPr marL="647693" lvl="0" indent="-342900" defTabSz="914377">
              <a:spcBef>
                <a:spcPts val="533"/>
              </a:spcBef>
              <a:buClr>
                <a:srgbClr val="FFFFFF"/>
              </a:buClr>
              <a:buSzPts val="2000"/>
              <a:buFont typeface="Courier New" panose="02070309020205020404" pitchFamily="49" charset="0"/>
              <a:buChar char="o"/>
            </a:pPr>
            <a:r>
              <a:rPr lang="en-GB" sz="2400" dirty="0" smtClean="0">
                <a:solidFill>
                  <a:srgbClr val="FFFFFF"/>
                </a:solidFill>
                <a:latin typeface="Calibri" panose="020F0502020204030204" pitchFamily="34" charset="0"/>
                <a:cs typeface="Calibri" panose="020F0502020204030204" pitchFamily="34" charset="0"/>
                <a:sym typeface="Arial"/>
              </a:rPr>
              <a:t>Student </a:t>
            </a:r>
            <a:r>
              <a:rPr lang="en-GB" sz="2400" dirty="0">
                <a:solidFill>
                  <a:srgbClr val="FFFFFF"/>
                </a:solidFill>
                <a:latin typeface="Calibri" panose="020F0502020204030204" pitchFamily="34" charset="0"/>
                <a:cs typeface="Calibri" panose="020F0502020204030204" pitchFamily="34" charset="0"/>
                <a:sym typeface="Arial"/>
              </a:rPr>
              <a:t>groups/societies (especially academic societies) complementing SDG in the course with speakers and events </a:t>
            </a:r>
          </a:p>
          <a:p>
            <a:pPr marL="647693" lvl="0" indent="-342900" defTabSz="914377">
              <a:spcBef>
                <a:spcPts val="533"/>
              </a:spcBef>
              <a:buClr>
                <a:srgbClr val="FFFFFF"/>
              </a:buClr>
              <a:buSzPts val="2000"/>
              <a:buFont typeface="Courier New" panose="02070309020205020404" pitchFamily="49" charset="0"/>
              <a:buChar char="o"/>
            </a:pPr>
            <a:r>
              <a:rPr lang="en-GB" sz="2400" dirty="0">
                <a:solidFill>
                  <a:srgbClr val="FFFFFF"/>
                </a:solidFill>
                <a:latin typeface="Calibri" panose="020F0502020204030204" pitchFamily="34" charset="0"/>
                <a:cs typeface="Calibri" panose="020F0502020204030204" pitchFamily="34" charset="0"/>
                <a:sym typeface="Arial"/>
              </a:rPr>
              <a:t>Equality and Diversity reps activities/campaigns to spread awareness and/or campaign for action on an SDG-related issue. </a:t>
            </a:r>
          </a:p>
          <a:p>
            <a:pPr marL="647693" lvl="0" indent="-342900" defTabSz="914377">
              <a:spcBef>
                <a:spcPts val="533"/>
              </a:spcBef>
              <a:buClr>
                <a:srgbClr val="FFFFFF"/>
              </a:buClr>
              <a:buSzPts val="2000"/>
              <a:buFont typeface="Courier New" panose="02070309020205020404" pitchFamily="49" charset="0"/>
              <a:buChar char="o"/>
            </a:pPr>
            <a:r>
              <a:rPr lang="en-GB" sz="2400" dirty="0">
                <a:solidFill>
                  <a:srgbClr val="FFFFFF"/>
                </a:solidFill>
                <a:latin typeface="Calibri" panose="020F0502020204030204" pitchFamily="34" charset="0"/>
                <a:cs typeface="Calibri" panose="020F0502020204030204" pitchFamily="34" charset="0"/>
                <a:sym typeface="Arial"/>
              </a:rPr>
              <a:t>Student-led training on </a:t>
            </a:r>
            <a:r>
              <a:rPr lang="en-GB" sz="2400" dirty="0" smtClean="0">
                <a:solidFill>
                  <a:srgbClr val="FFFFFF"/>
                </a:solidFill>
                <a:latin typeface="Calibri" panose="020F0502020204030204" pitchFamily="34" charset="0"/>
                <a:cs typeface="Calibri" panose="020F0502020204030204" pitchFamily="34" charset="0"/>
                <a:sym typeface="Arial"/>
              </a:rPr>
              <a:t>SDGs, carbon literacy training </a:t>
            </a:r>
            <a:r>
              <a:rPr lang="en-GB" sz="2400" dirty="0" err="1" smtClean="0">
                <a:solidFill>
                  <a:srgbClr val="FFFFFF"/>
                </a:solidFill>
                <a:latin typeface="Calibri" panose="020F0502020204030204" pitchFamily="34" charset="0"/>
                <a:cs typeface="Calibri" panose="020F0502020204030204" pitchFamily="34" charset="0"/>
                <a:sym typeface="Arial"/>
              </a:rPr>
              <a:t>etc</a:t>
            </a:r>
            <a:endParaRPr lang="en-GB" sz="2400" dirty="0">
              <a:solidFill>
                <a:srgbClr val="FFFFFF"/>
              </a:solidFill>
              <a:latin typeface="Calibri" panose="020F0502020204030204" pitchFamily="34" charset="0"/>
              <a:cs typeface="Calibri" panose="020F0502020204030204" pitchFamily="34" charset="0"/>
              <a:sym typeface="Arial"/>
            </a:endParaRPr>
          </a:p>
          <a:p>
            <a:pPr marL="647693" lvl="0" indent="-342900" defTabSz="914377">
              <a:spcBef>
                <a:spcPts val="533"/>
              </a:spcBef>
              <a:buClr>
                <a:srgbClr val="FFFFFF"/>
              </a:buClr>
              <a:buSzPts val="2000"/>
              <a:buFont typeface="Courier New" panose="02070309020205020404" pitchFamily="49" charset="0"/>
              <a:buChar char="o"/>
            </a:pPr>
            <a:r>
              <a:rPr lang="en-US" sz="2400" dirty="0" smtClean="0">
                <a:solidFill>
                  <a:srgbClr val="FFFFFF"/>
                </a:solidFill>
                <a:latin typeface="Calibri" panose="020F0502020204030204" pitchFamily="34" charset="0"/>
                <a:cs typeface="Calibri" panose="020F0502020204030204" pitchFamily="34" charset="0"/>
                <a:sym typeface="Arial"/>
              </a:rPr>
              <a:t>NUS SOS SDG Teach-in: pledges from staff and students to embed SDGs in </a:t>
            </a:r>
            <a:r>
              <a:rPr lang="en-US" sz="2400" dirty="0">
                <a:solidFill>
                  <a:srgbClr val="FFFFFF"/>
                </a:solidFill>
                <a:latin typeface="Calibri" panose="020F0502020204030204" pitchFamily="34" charset="0"/>
                <a:cs typeface="Calibri" panose="020F0502020204030204" pitchFamily="34" charset="0"/>
                <a:sym typeface="Arial"/>
              </a:rPr>
              <a:t>the </a:t>
            </a:r>
            <a:r>
              <a:rPr lang="en-US" sz="2400" dirty="0" smtClean="0">
                <a:solidFill>
                  <a:srgbClr val="FFFFFF"/>
                </a:solidFill>
                <a:latin typeface="Calibri" panose="020F0502020204030204" pitchFamily="34" charset="0"/>
                <a:cs typeface="Calibri" panose="020F0502020204030204" pitchFamily="34" charset="0"/>
                <a:sym typeface="Arial"/>
              </a:rPr>
              <a:t>curriculum (</a:t>
            </a:r>
            <a:r>
              <a:rPr lang="en-US" sz="2400" dirty="0" smtClean="0">
                <a:solidFill>
                  <a:srgbClr val="FFC000"/>
                </a:solidFill>
                <a:latin typeface="Calibri" panose="020F0502020204030204" pitchFamily="34" charset="0"/>
                <a:cs typeface="Calibri" panose="020F0502020204030204" pitchFamily="34" charset="0"/>
                <a:sym typeface="Arial"/>
                <a:hlinkClick r:id="rId3"/>
              </a:rPr>
              <a:t>https</a:t>
            </a:r>
            <a:r>
              <a:rPr lang="en-US" sz="2400" dirty="0">
                <a:solidFill>
                  <a:srgbClr val="FFC000"/>
                </a:solidFill>
                <a:latin typeface="Calibri" panose="020F0502020204030204" pitchFamily="34" charset="0"/>
                <a:cs typeface="Calibri" panose="020F0502020204030204" pitchFamily="34" charset="0"/>
                <a:sym typeface="Arial"/>
                <a:hlinkClick r:id="rId3"/>
              </a:rPr>
              <a:t>://</a:t>
            </a:r>
            <a:r>
              <a:rPr lang="en-US" sz="2400" dirty="0" smtClean="0">
                <a:solidFill>
                  <a:srgbClr val="FFC000"/>
                </a:solidFill>
                <a:latin typeface="Calibri" panose="020F0502020204030204" pitchFamily="34" charset="0"/>
                <a:cs typeface="Calibri" panose="020F0502020204030204" pitchFamily="34" charset="0"/>
                <a:sym typeface="Arial"/>
                <a:hlinkClick r:id="rId3"/>
              </a:rPr>
              <a:t>www.sos-uk.org/project/global-goals-teach-in</a:t>
            </a:r>
            <a:r>
              <a:rPr lang="en-US" sz="2400" dirty="0" smtClean="0">
                <a:solidFill>
                  <a:srgbClr val="FFFFFF"/>
                </a:solidFill>
                <a:latin typeface="Calibri" panose="020F0502020204030204" pitchFamily="34" charset="0"/>
                <a:cs typeface="Calibri" panose="020F0502020204030204" pitchFamily="34" charset="0"/>
                <a:sym typeface="Arial"/>
              </a:rPr>
              <a:t>) </a:t>
            </a:r>
            <a:endParaRPr lang="en-GB" sz="2400" dirty="0">
              <a:solidFill>
                <a:srgbClr val="FFFFFF"/>
              </a:solidFill>
              <a:latin typeface="Calibri" panose="020F0502020204030204" pitchFamily="34" charset="0"/>
              <a:cs typeface="Calibri" panose="020F0502020204030204" pitchFamily="34" charset="0"/>
              <a:sym typeface="Arial"/>
            </a:endParaRPr>
          </a:p>
        </p:txBody>
      </p:sp>
      <p:pic>
        <p:nvPicPr>
          <p:cNvPr id="3" name="Picture 2"/>
          <p:cNvPicPr>
            <a:picLocks noChangeAspect="1"/>
          </p:cNvPicPr>
          <p:nvPr/>
        </p:nvPicPr>
        <p:blipFill>
          <a:blip r:embed="rId4"/>
          <a:stretch>
            <a:fillRect/>
          </a:stretch>
        </p:blipFill>
        <p:spPr>
          <a:xfrm>
            <a:off x="4255461" y="5373319"/>
            <a:ext cx="3269953" cy="1401408"/>
          </a:xfrm>
          <a:prstGeom prst="rect">
            <a:avLst/>
          </a:prstGeom>
        </p:spPr>
      </p:pic>
    </p:spTree>
    <p:extLst>
      <p:ext uri="{BB962C8B-B14F-4D97-AF65-F5344CB8AC3E}">
        <p14:creationId xmlns:p14="http://schemas.microsoft.com/office/powerpoint/2010/main" val="3943797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8">
      <a:dk1>
        <a:srgbClr val="000000"/>
      </a:dk1>
      <a:lt1>
        <a:srgbClr val="FFFFFF"/>
      </a:lt1>
      <a:dk2>
        <a:srgbClr val="FEFAE9"/>
      </a:dk2>
      <a:lt2>
        <a:srgbClr val="E7E6E6"/>
      </a:lt2>
      <a:accent1>
        <a:srgbClr val="1D5595"/>
      </a:accent1>
      <a:accent2>
        <a:srgbClr val="FF9605"/>
      </a:accent2>
      <a:accent3>
        <a:srgbClr val="FF644A"/>
      </a:accent3>
      <a:accent4>
        <a:srgbClr val="FFEA52"/>
      </a:accent4>
      <a:accent5>
        <a:srgbClr val="969696"/>
      </a:accent5>
      <a:accent6>
        <a:srgbClr val="6FA24C"/>
      </a:accent6>
      <a:hlink>
        <a:srgbClr val="1C87BC"/>
      </a:hlink>
      <a:folHlink>
        <a:srgbClr val="E46E8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nchor="ctr" anchorCtr="0">
        <a:normAutofit/>
      </a:bodyPr>
      <a:lstStyle>
        <a:defPPr>
          <a:defRPr sz="1600" dirty="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 Powerpoint Template 2019 (004).potx [Read-Only]" id="{8CB3CC4B-0375-40AB-A15A-E07522AEF043}" vid="{E63631F3-1F2D-41C7-99E9-C3FB551CEC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82F691CC26A45BB748004A54C0C63" ma:contentTypeVersion="13" ma:contentTypeDescription="Create a new document." ma:contentTypeScope="" ma:versionID="a3a785fbb879595f94ffb373d02b250d">
  <xsd:schema xmlns:xsd="http://www.w3.org/2001/XMLSchema" xmlns:xs="http://www.w3.org/2001/XMLSchema" xmlns:p="http://schemas.microsoft.com/office/2006/metadata/properties" xmlns:ns2="bac58e29-0c23-4090-b611-ed602008453e" xmlns:ns3="2213ecb7-d87a-4aba-b21b-ec7ca04e5a58" targetNamespace="http://schemas.microsoft.com/office/2006/metadata/properties" ma:root="true" ma:fieldsID="57e7724b81cbcc81e11084689a35fb2b" ns2:_="" ns3:_="">
    <xsd:import namespace="bac58e29-0c23-4090-b611-ed602008453e"/>
    <xsd:import namespace="2213ecb7-d87a-4aba-b21b-ec7ca04e5a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58e29-0c23-4090-b611-ed6020084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13ecb7-d87a-4aba-b21b-ec7ca04e5a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F18871-0BF2-47F5-A96F-817D39893152}"/>
</file>

<file path=customXml/itemProps2.xml><?xml version="1.0" encoding="utf-8"?>
<ds:datastoreItem xmlns:ds="http://schemas.openxmlformats.org/officeDocument/2006/customXml" ds:itemID="{60F5E27E-F913-44C5-B390-9FF3DFDC94D2}"/>
</file>

<file path=customXml/itemProps3.xml><?xml version="1.0" encoding="utf-8"?>
<ds:datastoreItem xmlns:ds="http://schemas.openxmlformats.org/officeDocument/2006/customXml" ds:itemID="{A2932FF3-777C-4639-8CB2-B4AE4B65E7B2}"/>
</file>

<file path=docProps/app.xml><?xml version="1.0" encoding="utf-8"?>
<Properties xmlns="http://schemas.openxmlformats.org/officeDocument/2006/extended-properties" xmlns:vt="http://schemas.openxmlformats.org/officeDocument/2006/docPropsVTypes">
  <TotalTime>6485</TotalTime>
  <Words>1181</Words>
  <Application>Microsoft Office PowerPoint</Application>
  <PresentationFormat>Widescreen</PresentationFormat>
  <Paragraphs>115</Paragraphs>
  <Slides>10</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MS PGothic</vt:lpstr>
      <vt:lpstr>Arial</vt:lpstr>
      <vt:lpstr>Calibri</vt:lpstr>
      <vt:lpstr>Calibri Light</vt:lpstr>
      <vt:lpstr>Courier New</vt:lpstr>
      <vt:lpstr>Verdana</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Current provision</vt:lpstr>
      <vt:lpstr> How to measure ‘sustainability literacy’ of students ?    Use The Sustainability Literacy Test (Sulitest) www.Sulitest.org Endorsed by UN Higher Education Sustainability Initiative    1. Use for formative or summative assessment.   2. Use randomly  (e.g. at induction sessions or on a relevant module)   3. Use systematically: for degree programmes  (Administer and assess progress through the years)  Free of charge; easy to use; plenty of online support and tools Instant results; confidential; standard and tailored packages…</vt:lpstr>
      <vt:lpstr>PowerPoint Presentation</vt:lpstr>
      <vt:lpstr>Student-led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Webster, Valerie</dc:creator>
  <cp:lastModifiedBy>Robertson, Alastair (AD)</cp:lastModifiedBy>
  <cp:revision>185</cp:revision>
  <dcterms:created xsi:type="dcterms:W3CDTF">2020-09-20T08:26:24Z</dcterms:created>
  <dcterms:modified xsi:type="dcterms:W3CDTF">2022-01-17T17:25:21Z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0x01010040A82F691CC26A45BB748004A54C0C63</vt:lpwstr>
  </property>
</Properties>
</file>