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8" r:id="rId5"/>
    <p:sldId id="269" r:id="rId6"/>
    <p:sldId id="276" r:id="rId7"/>
    <p:sldId id="274" r:id="rId8"/>
    <p:sldId id="275" r:id="rId9"/>
    <p:sldId id="273" r:id="rId10"/>
    <p:sldId id="272" r:id="rId11"/>
    <p:sldId id="271" r:id="rId12"/>
    <p:sldId id="270" r:id="rId13"/>
    <p:sldId id="267" r:id="rId14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C"/>
    <a:srgbClr val="42487F"/>
    <a:srgbClr val="095B78"/>
    <a:srgbClr val="800000"/>
    <a:srgbClr val="000099"/>
    <a:srgbClr val="A50021"/>
    <a:srgbClr val="FFFF00"/>
    <a:srgbClr val="FFFFFF"/>
    <a:srgbClr val="0033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86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D72C8-DDF8-4BBF-B951-4FC50EB3D52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B699F-D912-1148-A9F7-953A791AD940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Professional Standards</a:t>
          </a:r>
        </a:p>
      </dgm:t>
    </dgm:pt>
    <dgm:pt modelId="{7BB916B0-4DBA-D748-8874-098628E84BD5}" type="parTrans" cxnId="{F2936444-EBCD-9C4D-AF89-8947C3812C23}">
      <dgm:prSet/>
      <dgm:spPr/>
      <dgm:t>
        <a:bodyPr/>
        <a:lstStyle/>
        <a:p>
          <a:endParaRPr lang="en-GB"/>
        </a:p>
      </dgm:t>
    </dgm:pt>
    <dgm:pt modelId="{395A842C-B979-5740-8163-2729D30014C3}" type="sibTrans" cxnId="{F2936444-EBCD-9C4D-AF89-8947C3812C23}">
      <dgm:prSet/>
      <dgm:spPr/>
      <dgm:t>
        <a:bodyPr/>
        <a:lstStyle/>
        <a:p>
          <a:endParaRPr lang="en-GB"/>
        </a:p>
      </dgm:t>
    </dgm:pt>
    <dgm:pt modelId="{05116CED-B28C-B048-8C3C-D8E17D0F11F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>
            <a:lumMod val="20000"/>
            <a:lumOff val="80000"/>
          </a:schemeClr>
        </a:solidFill>
        <a:ln/>
      </dgm:spPr>
      <dgm:t>
        <a:bodyPr/>
        <a:lstStyle/>
        <a:p>
          <a:r>
            <a:rPr lang="en-US" b="1" dirty="0">
              <a:solidFill>
                <a:srgbClr val="0070C0"/>
              </a:solidFill>
            </a:rPr>
            <a:t>Standards as provocation and catalyst for learning</a:t>
          </a:r>
        </a:p>
      </dgm:t>
    </dgm:pt>
    <dgm:pt modelId="{D2F5DDF3-FE64-BF43-B090-645EA51475FA}" type="parTrans" cxnId="{3C7C8B00-E96A-544B-A3F8-687DEF7C07D5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GB"/>
        </a:p>
      </dgm:t>
    </dgm:pt>
    <dgm:pt modelId="{C7C3311A-E548-3F4F-982D-DA58D86E7BAD}" type="sibTrans" cxnId="{3C7C8B00-E96A-544B-A3F8-687DEF7C07D5}">
      <dgm:prSet/>
      <dgm:spPr/>
      <dgm:t>
        <a:bodyPr/>
        <a:lstStyle/>
        <a:p>
          <a:endParaRPr lang="en-GB"/>
        </a:p>
      </dgm:t>
    </dgm:pt>
    <dgm:pt modelId="{0FDC772D-9D07-8644-942F-1121FC3315C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>
            <a:lumMod val="20000"/>
            <a:lumOff val="80000"/>
          </a:schemeClr>
        </a:solidFill>
        <a:ln/>
      </dgm:spPr>
      <dgm:t>
        <a:bodyPr/>
        <a:lstStyle/>
        <a:p>
          <a:r>
            <a:rPr lang="en-US" sz="2400" b="1" dirty="0">
              <a:solidFill>
                <a:srgbClr val="0070C0"/>
              </a:solidFill>
            </a:rPr>
            <a:t>Professional values </a:t>
          </a:r>
        </a:p>
      </dgm:t>
    </dgm:pt>
    <dgm:pt modelId="{5B68F414-1099-7041-A60F-E980218416E0}" type="parTrans" cxnId="{B2058584-1424-4A47-B047-73877543E7A0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GB"/>
        </a:p>
      </dgm:t>
    </dgm:pt>
    <dgm:pt modelId="{D9726F31-08DD-0343-B07D-0E527E6C20D2}" type="sibTrans" cxnId="{B2058584-1424-4A47-B047-73877543E7A0}">
      <dgm:prSet/>
      <dgm:spPr/>
      <dgm:t>
        <a:bodyPr/>
        <a:lstStyle/>
        <a:p>
          <a:endParaRPr lang="en-GB"/>
        </a:p>
      </dgm:t>
    </dgm:pt>
    <dgm:pt modelId="{B9D08F97-25ED-4472-86CE-21F8648DED77}" type="pres">
      <dgm:prSet presAssocID="{1F6D72C8-DDF8-4BBF-B951-4FC50EB3D5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ED6B51-3A0C-DB4B-A650-7D9E0D6C75DC}" type="pres">
      <dgm:prSet presAssocID="{9BAB699F-D912-1148-A9F7-953A791AD940}" presName="root" presStyleCnt="0"/>
      <dgm:spPr/>
    </dgm:pt>
    <dgm:pt modelId="{51716BA5-A192-7640-A0A3-909C5A626E37}" type="pres">
      <dgm:prSet presAssocID="{9BAB699F-D912-1148-A9F7-953A791AD940}" presName="rootComposite" presStyleCnt="0"/>
      <dgm:spPr/>
    </dgm:pt>
    <dgm:pt modelId="{FF81017A-26CA-2E49-B330-3B62ED6FDE82}" type="pres">
      <dgm:prSet presAssocID="{9BAB699F-D912-1148-A9F7-953A791AD940}" presName="rootText" presStyleLbl="node1" presStyleIdx="0" presStyleCnt="1"/>
      <dgm:spPr/>
    </dgm:pt>
    <dgm:pt modelId="{1EB44FA5-144B-D54A-BCBE-404A0DE7BF8E}" type="pres">
      <dgm:prSet presAssocID="{9BAB699F-D912-1148-A9F7-953A791AD940}" presName="rootConnector" presStyleLbl="node1" presStyleIdx="0" presStyleCnt="1"/>
      <dgm:spPr/>
    </dgm:pt>
    <dgm:pt modelId="{FEB67E83-4FCD-3A40-8B63-1C3F4ED03C90}" type="pres">
      <dgm:prSet presAssocID="{9BAB699F-D912-1148-A9F7-953A791AD940}" presName="childShape" presStyleCnt="0"/>
      <dgm:spPr/>
    </dgm:pt>
    <dgm:pt modelId="{907A6D8F-D79A-844C-9450-0ED0D1413B32}" type="pres">
      <dgm:prSet presAssocID="{5B68F414-1099-7041-A60F-E980218416E0}" presName="Name13" presStyleLbl="parChTrans1D2" presStyleIdx="0" presStyleCnt="2"/>
      <dgm:spPr/>
    </dgm:pt>
    <dgm:pt modelId="{23FD65F6-FCFB-8743-91BC-18AB5B0B8FAF}" type="pres">
      <dgm:prSet presAssocID="{0FDC772D-9D07-8644-942F-1121FC3315C8}" presName="childText" presStyleLbl="bgAcc1" presStyleIdx="0" presStyleCnt="2">
        <dgm:presLayoutVars>
          <dgm:bulletEnabled val="1"/>
        </dgm:presLayoutVars>
      </dgm:prSet>
      <dgm:spPr/>
    </dgm:pt>
    <dgm:pt modelId="{0D5B0E4F-1DF3-A84C-A89A-8707A37F6981}" type="pres">
      <dgm:prSet presAssocID="{D2F5DDF3-FE64-BF43-B090-645EA51475FA}" presName="Name13" presStyleLbl="parChTrans1D2" presStyleIdx="1" presStyleCnt="2"/>
      <dgm:spPr/>
    </dgm:pt>
    <dgm:pt modelId="{6FA78B4D-0769-6C44-B7EC-5073B50BC48B}" type="pres">
      <dgm:prSet presAssocID="{05116CED-B28C-B048-8C3C-D8E17D0F11F4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3C7C8B00-E96A-544B-A3F8-687DEF7C07D5}" srcId="{9BAB699F-D912-1148-A9F7-953A791AD940}" destId="{05116CED-B28C-B048-8C3C-D8E17D0F11F4}" srcOrd="1" destOrd="0" parTransId="{D2F5DDF3-FE64-BF43-B090-645EA51475FA}" sibTransId="{C7C3311A-E548-3F4F-982D-DA58D86E7BAD}"/>
    <dgm:cxn modelId="{7B736F01-8259-4472-ACE8-E79ADEB28404}" type="presOf" srcId="{D2F5DDF3-FE64-BF43-B090-645EA51475FA}" destId="{0D5B0E4F-1DF3-A84C-A89A-8707A37F6981}" srcOrd="0" destOrd="0" presId="urn:microsoft.com/office/officeart/2005/8/layout/hierarchy3"/>
    <dgm:cxn modelId="{69C8702A-7480-4DD8-A7CA-5EF83AB6B430}" type="presOf" srcId="{1F6D72C8-DDF8-4BBF-B951-4FC50EB3D52E}" destId="{B9D08F97-25ED-4472-86CE-21F8648DED77}" srcOrd="0" destOrd="0" presId="urn:microsoft.com/office/officeart/2005/8/layout/hierarchy3"/>
    <dgm:cxn modelId="{F2936444-EBCD-9C4D-AF89-8947C3812C23}" srcId="{1F6D72C8-DDF8-4BBF-B951-4FC50EB3D52E}" destId="{9BAB699F-D912-1148-A9F7-953A791AD940}" srcOrd="0" destOrd="0" parTransId="{7BB916B0-4DBA-D748-8874-098628E84BD5}" sibTransId="{395A842C-B979-5740-8163-2729D30014C3}"/>
    <dgm:cxn modelId="{CDC19868-7390-4053-9F16-15B0A6587790}" type="presOf" srcId="{0FDC772D-9D07-8644-942F-1121FC3315C8}" destId="{23FD65F6-FCFB-8743-91BC-18AB5B0B8FAF}" srcOrd="0" destOrd="0" presId="urn:microsoft.com/office/officeart/2005/8/layout/hierarchy3"/>
    <dgm:cxn modelId="{6135426B-C875-4471-B3BE-21E55A455E85}" type="presOf" srcId="{5B68F414-1099-7041-A60F-E980218416E0}" destId="{907A6D8F-D79A-844C-9450-0ED0D1413B32}" srcOrd="0" destOrd="0" presId="urn:microsoft.com/office/officeart/2005/8/layout/hierarchy3"/>
    <dgm:cxn modelId="{5A91FC74-275C-44A2-83C0-188B5EEEF263}" type="presOf" srcId="{9BAB699F-D912-1148-A9F7-953A791AD940}" destId="{FF81017A-26CA-2E49-B330-3B62ED6FDE82}" srcOrd="0" destOrd="0" presId="urn:microsoft.com/office/officeart/2005/8/layout/hierarchy3"/>
    <dgm:cxn modelId="{B2058584-1424-4A47-B047-73877543E7A0}" srcId="{9BAB699F-D912-1148-A9F7-953A791AD940}" destId="{0FDC772D-9D07-8644-942F-1121FC3315C8}" srcOrd="0" destOrd="0" parTransId="{5B68F414-1099-7041-A60F-E980218416E0}" sibTransId="{D9726F31-08DD-0343-B07D-0E527E6C20D2}"/>
    <dgm:cxn modelId="{1A626BA2-B7C8-41ED-843C-459370A09A9D}" type="presOf" srcId="{9BAB699F-D912-1148-A9F7-953A791AD940}" destId="{1EB44FA5-144B-D54A-BCBE-404A0DE7BF8E}" srcOrd="1" destOrd="0" presId="urn:microsoft.com/office/officeart/2005/8/layout/hierarchy3"/>
    <dgm:cxn modelId="{B143CBFB-5A77-41A8-A0D0-BC082953D659}" type="presOf" srcId="{05116CED-B28C-B048-8C3C-D8E17D0F11F4}" destId="{6FA78B4D-0769-6C44-B7EC-5073B50BC48B}" srcOrd="0" destOrd="0" presId="urn:microsoft.com/office/officeart/2005/8/layout/hierarchy3"/>
    <dgm:cxn modelId="{B5D51127-56B4-4808-BB7D-B6164091BA30}" type="presParOf" srcId="{B9D08F97-25ED-4472-86CE-21F8648DED77}" destId="{E7ED6B51-3A0C-DB4B-A650-7D9E0D6C75DC}" srcOrd="0" destOrd="0" presId="urn:microsoft.com/office/officeart/2005/8/layout/hierarchy3"/>
    <dgm:cxn modelId="{20E13B9C-1B6E-4512-8B25-6182D8576B48}" type="presParOf" srcId="{E7ED6B51-3A0C-DB4B-A650-7D9E0D6C75DC}" destId="{51716BA5-A192-7640-A0A3-909C5A626E37}" srcOrd="0" destOrd="0" presId="urn:microsoft.com/office/officeart/2005/8/layout/hierarchy3"/>
    <dgm:cxn modelId="{7D2215ED-D616-4A4E-A18F-3B33304C0B71}" type="presParOf" srcId="{51716BA5-A192-7640-A0A3-909C5A626E37}" destId="{FF81017A-26CA-2E49-B330-3B62ED6FDE82}" srcOrd="0" destOrd="0" presId="urn:microsoft.com/office/officeart/2005/8/layout/hierarchy3"/>
    <dgm:cxn modelId="{33FB31D0-8C12-4CFD-846C-17739FAFB9E3}" type="presParOf" srcId="{51716BA5-A192-7640-A0A3-909C5A626E37}" destId="{1EB44FA5-144B-D54A-BCBE-404A0DE7BF8E}" srcOrd="1" destOrd="0" presId="urn:microsoft.com/office/officeart/2005/8/layout/hierarchy3"/>
    <dgm:cxn modelId="{A1A7E2C6-4D44-4FAA-B3C8-0F4279C1D062}" type="presParOf" srcId="{E7ED6B51-3A0C-DB4B-A650-7D9E0D6C75DC}" destId="{FEB67E83-4FCD-3A40-8B63-1C3F4ED03C90}" srcOrd="1" destOrd="0" presId="urn:microsoft.com/office/officeart/2005/8/layout/hierarchy3"/>
    <dgm:cxn modelId="{93552041-74E3-4F88-B7CA-D1525D49D2F7}" type="presParOf" srcId="{FEB67E83-4FCD-3A40-8B63-1C3F4ED03C90}" destId="{907A6D8F-D79A-844C-9450-0ED0D1413B32}" srcOrd="0" destOrd="0" presId="urn:microsoft.com/office/officeart/2005/8/layout/hierarchy3"/>
    <dgm:cxn modelId="{4656D56E-72AA-4DBF-AFFB-5465C635AEC4}" type="presParOf" srcId="{FEB67E83-4FCD-3A40-8B63-1C3F4ED03C90}" destId="{23FD65F6-FCFB-8743-91BC-18AB5B0B8FAF}" srcOrd="1" destOrd="0" presId="urn:microsoft.com/office/officeart/2005/8/layout/hierarchy3"/>
    <dgm:cxn modelId="{88542D3D-548E-4265-AA70-E505FB6A9D7D}" type="presParOf" srcId="{FEB67E83-4FCD-3A40-8B63-1C3F4ED03C90}" destId="{0D5B0E4F-1DF3-A84C-A89A-8707A37F6981}" srcOrd="2" destOrd="0" presId="urn:microsoft.com/office/officeart/2005/8/layout/hierarchy3"/>
    <dgm:cxn modelId="{02130218-4E73-4534-B171-097E0211F723}" type="presParOf" srcId="{FEB67E83-4FCD-3A40-8B63-1C3F4ED03C90}" destId="{6FA78B4D-0769-6C44-B7EC-5073B50BC48B}" srcOrd="3" destOrd="0" presId="urn:microsoft.com/office/officeart/2005/8/layout/hierarchy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1017A-26CA-2E49-B330-3B62ED6FDE82}">
      <dsp:nvSpPr>
        <dsp:cNvPr id="0" name=""/>
        <dsp:cNvSpPr/>
      </dsp:nvSpPr>
      <dsp:spPr>
        <a:xfrm>
          <a:off x="99247" y="905"/>
          <a:ext cx="2548250" cy="1274125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</a:rPr>
            <a:t>Professional Standards</a:t>
          </a:r>
        </a:p>
      </dsp:txBody>
      <dsp:txXfrm>
        <a:off x="136565" y="38223"/>
        <a:ext cx="2473614" cy="1199489"/>
      </dsp:txXfrm>
    </dsp:sp>
    <dsp:sp modelId="{907A6D8F-D79A-844C-9450-0ED0D1413B32}">
      <dsp:nvSpPr>
        <dsp:cNvPr id="0" name=""/>
        <dsp:cNvSpPr/>
      </dsp:nvSpPr>
      <dsp:spPr>
        <a:xfrm>
          <a:off x="354072" y="1275030"/>
          <a:ext cx="254825" cy="955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594"/>
              </a:lnTo>
              <a:lnTo>
                <a:pt x="254825" y="955594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D65F6-FCFB-8743-91BC-18AB5B0B8FAF}">
      <dsp:nvSpPr>
        <dsp:cNvPr id="0" name=""/>
        <dsp:cNvSpPr/>
      </dsp:nvSpPr>
      <dsp:spPr>
        <a:xfrm>
          <a:off x="608897" y="1593562"/>
          <a:ext cx="2038600" cy="1274125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70C0"/>
              </a:solidFill>
            </a:rPr>
            <a:t>Professional values </a:t>
          </a:r>
        </a:p>
      </dsp:txBody>
      <dsp:txXfrm>
        <a:off x="646215" y="1630880"/>
        <a:ext cx="1963964" cy="1199489"/>
      </dsp:txXfrm>
    </dsp:sp>
    <dsp:sp modelId="{0D5B0E4F-1DF3-A84C-A89A-8707A37F6981}">
      <dsp:nvSpPr>
        <dsp:cNvPr id="0" name=""/>
        <dsp:cNvSpPr/>
      </dsp:nvSpPr>
      <dsp:spPr>
        <a:xfrm>
          <a:off x="354072" y="1275030"/>
          <a:ext cx="254825" cy="2548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250"/>
              </a:lnTo>
              <a:lnTo>
                <a:pt x="254825" y="254825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78B4D-0769-6C44-B7EC-5073B50BC48B}">
      <dsp:nvSpPr>
        <dsp:cNvPr id="0" name=""/>
        <dsp:cNvSpPr/>
      </dsp:nvSpPr>
      <dsp:spPr>
        <a:xfrm>
          <a:off x="608897" y="3186219"/>
          <a:ext cx="2038600" cy="1274125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70C0"/>
              </a:solidFill>
            </a:rPr>
            <a:t>Standards as provocation and catalyst for learning</a:t>
          </a:r>
        </a:p>
      </dsp:txBody>
      <dsp:txXfrm>
        <a:off x="646215" y="3223537"/>
        <a:ext cx="1963964" cy="119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41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1813"/>
            <a:ext cx="5030787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3524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3075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19225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92300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64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9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lleges Scotland\Graphic Design\2012\Brand NEW Brands\Powerpoint Templates CS CDN\CDN straplinePowerpoint B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4725" y="2130425"/>
            <a:ext cx="7126288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886200"/>
            <a:ext cx="5864225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074738"/>
            <a:ext cx="1979613" cy="4945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074738"/>
            <a:ext cx="5788025" cy="4945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205038"/>
            <a:ext cx="3883025" cy="381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2205038"/>
            <a:ext cx="3884613" cy="381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Colleges Scotland\Graphic Design\2012\Brand NEW Brands\Powerpoint Templates CS CDN\CDN straplinePowerpoint BG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74738"/>
            <a:ext cx="790575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7920038" cy="3814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7C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95B78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95B78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95B78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95B78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95B78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95B78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95B78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95B78"/>
          </a:solidFill>
          <a:latin typeface="Arial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Professional Standards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Why sustainability matters</a:t>
            </a:r>
          </a:p>
        </p:txBody>
      </p:sp>
    </p:spTree>
    <p:extLst>
      <p:ext uri="{BB962C8B-B14F-4D97-AF65-F5344CB8AC3E}">
        <p14:creationId xmlns:p14="http://schemas.microsoft.com/office/powerpoint/2010/main" val="126693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1370013" y="6324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808413" y="63246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684213" y="2270125"/>
            <a:ext cx="7775575" cy="3703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44450"/>
          <a:lstStyle/>
          <a:p>
            <a:pPr defTabSz="762000"/>
            <a:r>
              <a:rPr lang="en-GB" b="1" dirty="0">
                <a:latin typeface="Arial" charset="0"/>
              </a:rPr>
              <a:t>Tel: 01786 272418</a:t>
            </a:r>
            <a:br>
              <a:rPr lang="en-GB" b="1" dirty="0">
                <a:latin typeface="Arial" charset="0"/>
              </a:rPr>
            </a:br>
            <a:endParaRPr lang="en-GB" b="1" dirty="0">
              <a:latin typeface="Arial" charset="0"/>
            </a:endParaRPr>
          </a:p>
          <a:p>
            <a:pPr defTabSz="762000"/>
            <a:r>
              <a:rPr lang="en-GB" b="1">
                <a:latin typeface="Arial" charset="0"/>
              </a:rPr>
              <a:t>Suzanne.Marshall@</a:t>
            </a:r>
            <a:r>
              <a:rPr lang="en-GB" b="1" dirty="0">
                <a:latin typeface="Arial" charset="0"/>
              </a:rPr>
              <a:t>cdn.ac.uk</a:t>
            </a:r>
            <a:br>
              <a:rPr lang="en-GB" b="1" dirty="0">
                <a:latin typeface="Arial" charset="0"/>
              </a:rPr>
            </a:br>
            <a:endParaRPr lang="en-GB" b="1" dirty="0">
              <a:latin typeface="Arial" charset="0"/>
            </a:endParaRPr>
          </a:p>
          <a:p>
            <a:pPr defTabSz="762000"/>
            <a:r>
              <a:rPr lang="en-GB" b="1" dirty="0">
                <a:latin typeface="Arial" charset="0"/>
              </a:rPr>
              <a:t>www.cdn.ac.uk</a:t>
            </a:r>
            <a:br>
              <a:rPr lang="en-GB" b="1" dirty="0">
                <a:latin typeface="Arial" charset="0"/>
              </a:rPr>
            </a:br>
            <a:endParaRPr lang="en-GB" b="1" dirty="0">
              <a:latin typeface="Arial" charset="0"/>
            </a:endParaRPr>
          </a:p>
          <a:p>
            <a:pPr defTabSz="762000"/>
            <a:r>
              <a:rPr lang="en-GB" b="1" dirty="0">
                <a:latin typeface="Arial" charset="0"/>
              </a:rPr>
              <a:t>Follow @</a:t>
            </a:r>
            <a:r>
              <a:rPr lang="en-GB" b="1" dirty="0" err="1">
                <a:latin typeface="Arial" charset="0"/>
              </a:rPr>
              <a:t>ColDevNet</a:t>
            </a:r>
            <a:r>
              <a:rPr lang="en-GB" b="1" dirty="0">
                <a:latin typeface="Arial" charset="0"/>
              </a:rPr>
              <a:t> on Twitter</a:t>
            </a:r>
          </a:p>
          <a:p>
            <a:pPr defTabSz="762000"/>
            <a:endParaRPr lang="en-GB" b="1" dirty="0">
              <a:latin typeface="Arial" charset="0"/>
            </a:endParaRPr>
          </a:p>
          <a:p>
            <a:pPr defTabSz="762000"/>
            <a:r>
              <a:rPr lang="en-GB" b="1" dirty="0">
                <a:latin typeface="Arial" charset="0"/>
              </a:rPr>
              <a:t>facebook.com/</a:t>
            </a:r>
            <a:r>
              <a:rPr lang="en-GB" b="1" dirty="0" err="1">
                <a:latin typeface="Arial" charset="0"/>
              </a:rPr>
              <a:t>collegedevelopmentnetwork</a:t>
            </a:r>
            <a:endParaRPr lang="en-GB" b="1" dirty="0">
              <a:latin typeface="Arial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39750" y="1074738"/>
            <a:ext cx="7920038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762000"/>
            <a:r>
              <a:rPr lang="en-GB" sz="3600" b="1" dirty="0">
                <a:solidFill>
                  <a:srgbClr val="00737C"/>
                </a:solidFill>
                <a:latin typeface="Arial" charset="0"/>
              </a:rPr>
              <a:t>Contact Details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AB67D-07C9-41B6-8205-49F17F9A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23" y="998879"/>
            <a:ext cx="6313413" cy="50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93E0-634C-4BB4-B8BB-3A1C9076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What role do Professional Standards have in Professional Learning?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FD370-2798-4B2E-825E-DBFB3BE0B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Professional Update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On an ongoing basis:</a:t>
            </a:r>
          </a:p>
          <a:p>
            <a:pPr lvl="1"/>
            <a:r>
              <a:rPr lang="en-GB" sz="2400" dirty="0"/>
              <a:t>engage in the college staff review scheme</a:t>
            </a:r>
          </a:p>
          <a:p>
            <a:pPr lvl="1"/>
            <a:r>
              <a:rPr lang="en-GB" sz="2400" dirty="0"/>
              <a:t>engage in ongoing career long professional learning</a:t>
            </a:r>
          </a:p>
          <a:p>
            <a:pPr lvl="1"/>
            <a:r>
              <a:rPr lang="en-GB" sz="2400" dirty="0"/>
              <a:t>keep a reflective record of your professional learning and evidence of impact of learning on your thinking and actions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reflect and plan using the Professional Standards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18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4FF63D-E523-42D8-9214-D17B85CE1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734817"/>
              </p:ext>
            </p:extLst>
          </p:nvPr>
        </p:nvGraphicFramePr>
        <p:xfrm>
          <a:off x="504164" y="1589750"/>
          <a:ext cx="2746746" cy="446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BC36987-6A3D-4CB2-82BE-E48C1CBEE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9" y="1480115"/>
            <a:ext cx="5328592" cy="468052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defTabSz="768111"/>
            <a:endParaRPr lang="en-GB" sz="679" b="1" dirty="0">
              <a:solidFill>
                <a:prstClr val="white"/>
              </a:solidFill>
            </a:endParaRPr>
          </a:p>
          <a:p>
            <a:pPr marL="122467" indent="-122467" defTabSz="76811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Frame &amp; support your thinking and practice</a:t>
            </a:r>
          </a:p>
          <a:p>
            <a:pPr marL="122467" indent="-122467" defTabSz="76811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As a way to signpost and plan your learning  </a:t>
            </a:r>
          </a:p>
          <a:p>
            <a:pPr marL="122467" indent="-122467" defTabSz="76811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Standards as provocation and catalyst for learning </a:t>
            </a:r>
          </a:p>
          <a:p>
            <a:pPr marL="122467" indent="-122467" defTabSz="76811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Develop teacher agency</a:t>
            </a:r>
          </a:p>
          <a:p>
            <a:pPr marL="122467" indent="-122467" defTabSz="76811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Self evaluate &amp; engage in critically reflective dialogue about practice as part of ongoing PRD process</a:t>
            </a:r>
          </a:p>
          <a:p>
            <a:pPr marL="122467" indent="-122467" defTabSz="76811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Challenge and consider your beliefs, values and professional actions</a:t>
            </a:r>
          </a:p>
          <a:p>
            <a:pPr marL="122467" indent="-122467" defTabSz="76811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Reflect on your professional practice</a:t>
            </a:r>
          </a:p>
          <a:p>
            <a:pPr marL="122467" indent="-122467" defTabSz="768111">
              <a:buFont typeface="Arial" panose="020B0604020202020204" pitchFamily="34" charset="0"/>
              <a:buChar char="•"/>
            </a:pPr>
            <a:endParaRPr lang="en-GB" sz="1714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6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CB57-D3A6-46EC-8579-304A4CD8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New Professional Values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B4AB74-11A9-4424-9CCB-642BBCDA4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793289"/>
            <a:ext cx="7128792" cy="458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7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DFAF-8BA0-4F5A-AFE9-A3A77521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Professional Knowledge and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F3C30-BCD3-4F43-A073-9C033A77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Political, social and economic drivers</a:t>
            </a:r>
          </a:p>
          <a:p>
            <a:r>
              <a:rPr lang="en-GB" sz="2400" dirty="0"/>
              <a:t>Learning, teaching and assessment theory and approaches</a:t>
            </a:r>
          </a:p>
          <a:p>
            <a:r>
              <a:rPr lang="en-GB" sz="2400" dirty="0"/>
              <a:t>Technologies and resources for learning, teaching and work</a:t>
            </a:r>
          </a:p>
          <a:p>
            <a:r>
              <a:rPr lang="en-GB" sz="2400" dirty="0"/>
              <a:t>Student pathways and transitions within the wider education community</a:t>
            </a:r>
          </a:p>
          <a:p>
            <a:r>
              <a:rPr lang="en-GB" sz="2400" dirty="0"/>
              <a:t>The principles, processes and purposes of quality assurance and improvement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695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DE8C-6DEA-4CF4-9E99-14895ED0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Professional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2011-9D01-4420-8498-75623C7FB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Ongoing professional learning</a:t>
            </a:r>
          </a:p>
          <a:p>
            <a:r>
              <a:rPr lang="en-GB" sz="2400" dirty="0"/>
              <a:t>Effective and inclusive practice and engagement </a:t>
            </a:r>
            <a:r>
              <a:rPr lang="en-GB" sz="2400" dirty="0" err="1"/>
              <a:t>woth</a:t>
            </a:r>
            <a:r>
              <a:rPr lang="en-GB" sz="2400" dirty="0"/>
              <a:t> students as partners</a:t>
            </a:r>
          </a:p>
          <a:p>
            <a:r>
              <a:rPr lang="en-GB" sz="2400" dirty="0"/>
              <a:t>Creates innovative curriculum design and learning and teaching</a:t>
            </a:r>
          </a:p>
          <a:p>
            <a:r>
              <a:rPr lang="en-GB" sz="2400" dirty="0"/>
              <a:t>Effective application of digital technologies to learning, life and work</a:t>
            </a:r>
          </a:p>
          <a:p>
            <a:r>
              <a:rPr lang="en-GB" sz="2400" dirty="0"/>
              <a:t>Critical reflective and collaborative practice in learning and teaching</a:t>
            </a:r>
          </a:p>
        </p:txBody>
      </p:sp>
    </p:spTree>
    <p:extLst>
      <p:ext uri="{BB962C8B-B14F-4D97-AF65-F5344CB8AC3E}">
        <p14:creationId xmlns:p14="http://schemas.microsoft.com/office/powerpoint/2010/main" val="313876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8A10-CB18-47F3-8A0E-2A59D388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Sustainability in learning and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8BA32-B32A-4CD0-BE02-C6C35998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Themes of sustainability and the impacts of course-relevant decisions on people and the environment should permeate teaching practice, inform it, and be made explicit to learners.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Design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Content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Delivery</a:t>
            </a:r>
          </a:p>
        </p:txBody>
      </p:sp>
      <p:pic>
        <p:nvPicPr>
          <p:cNvPr id="5" name="Picture 4" descr="Smoke coming out of the water&#10;&#10;Description automatically generated">
            <a:extLst>
              <a:ext uri="{FF2B5EF4-FFF2-40B4-BE49-F238E27FC236}">
                <a16:creationId xmlns:a16="http://schemas.microsoft.com/office/drawing/2014/main" id="{44B337AD-CF91-4E24-860C-1C91007F3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3347864" cy="22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3976-5B74-4E4F-A97C-20667771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Professional Learning is…..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074CE-6484-4083-8C61-3E80757EF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772816"/>
            <a:ext cx="7920038" cy="42469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Engagement with Employers on curriculum design and delivery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Self-evaluation and critical reflection processes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Experiential, action or enquiry-based learning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Professional dialogue with colleagues, community partners, other professionals, and learners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Focussed professional reading and research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Leading or engaging in practitioner enquiry/action research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Critical analysis of reading, learning and impact on professional practice 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Peer support e.g. coaching or mentoring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Classroom visits/peer assessment/classroom observation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online learning/blogs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Work shadowing 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Co-operative or team teaching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Participation in collaborative activity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Leading or participating in a working or task group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Planning learning which is inter-disciplinary or cross-sector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Participation in activities relating to assessment and moderation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Secondments, acting posts and employer placements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Professional/Academic conferences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085297"/>
      </p:ext>
    </p:extLst>
  </p:cSld>
  <p:clrMapOvr>
    <a:masterClrMapping/>
  </p:clrMapOvr>
</p:sld>
</file>

<file path=ppt/theme/theme1.xml><?xml version="1.0" encoding="utf-8"?>
<a:theme xmlns:a="http://schemas.openxmlformats.org/drawingml/2006/main" name="Scotlands Colleges Presentation Template">
  <a:themeElements>
    <a:clrScheme name="">
      <a:dk1>
        <a:srgbClr val="000000"/>
      </a:dk1>
      <a:lt1>
        <a:srgbClr val="003366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AAAD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feu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feu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eu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eu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eu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eu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eu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eu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fessional Standards" id="{9D76F805-35EC-4672-A609-412427CF2E19}" vid="{D5D366A8-59CD-4F3F-B92D-9C24A873C05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c8d219-4b2a-4597-945f-d6b0c4c6f0b5">
      <UserInfo>
        <DisplayName>Barbara Slater</DisplayName>
        <AccountId>38</AccountId>
        <AccountType/>
      </UserInfo>
    </SharedWithUsers>
    <NotebookType xmlns="6b550586-f2f5-449f-8464-d41064f56865" xsi:nil="true"/>
    <FolderType xmlns="6b550586-f2f5-449f-8464-d41064f56865" xsi:nil="true"/>
    <Teachers xmlns="6b550586-f2f5-449f-8464-d41064f56865">
      <UserInfo>
        <DisplayName/>
        <AccountId xsi:nil="true"/>
        <AccountType/>
      </UserInfo>
    </Teachers>
    <Student_Groups xmlns="6b550586-f2f5-449f-8464-d41064f56865">
      <UserInfo>
        <DisplayName/>
        <AccountId xsi:nil="true"/>
        <AccountType/>
      </UserInfo>
    </Student_Groups>
    <Invited_Teachers xmlns="6b550586-f2f5-449f-8464-d41064f56865" xsi:nil="true"/>
    <Owner xmlns="6b550586-f2f5-449f-8464-d41064f56865">
      <UserInfo>
        <DisplayName/>
        <AccountId xsi:nil="true"/>
        <AccountType/>
      </UserInfo>
    </Owner>
    <Invited_Students xmlns="6b550586-f2f5-449f-8464-d41064f56865" xsi:nil="true"/>
    <DefaultSectionNames xmlns="6b550586-f2f5-449f-8464-d41064f56865" xsi:nil="true"/>
    <Has_Teacher_Only_SectionGroup xmlns="6b550586-f2f5-449f-8464-d41064f56865" xsi:nil="true"/>
    <Students xmlns="6b550586-f2f5-449f-8464-d41064f56865">
      <UserInfo>
        <DisplayName/>
        <AccountId xsi:nil="true"/>
        <AccountType/>
      </UserInfo>
    </Students>
    <Templates xmlns="6b550586-f2f5-449f-8464-d41064f56865" xsi:nil="true"/>
    <AppVersion xmlns="6b550586-f2f5-449f-8464-d41064f56865" xsi:nil="true"/>
    <Is_Collaboration_Space_Locked xmlns="6b550586-f2f5-449f-8464-d41064f56865" xsi:nil="true"/>
    <Self_Registration_Enabled xmlns="6b550586-f2f5-449f-8464-d41064f56865" xsi:nil="true"/>
    <CultureName xmlns="6b550586-f2f5-449f-8464-d41064f568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C4B5B3DF99A4EB93E0A7FF2358D6A" ma:contentTypeVersion="26" ma:contentTypeDescription="Create a new document." ma:contentTypeScope="" ma:versionID="62fda901305c1f5ba201a66b1776e66c">
  <xsd:schema xmlns:xsd="http://www.w3.org/2001/XMLSchema" xmlns:xs="http://www.w3.org/2001/XMLSchema" xmlns:p="http://schemas.microsoft.com/office/2006/metadata/properties" xmlns:ns3="6b550586-f2f5-449f-8464-d41064f56865" xmlns:ns4="4ac8d219-4b2a-4597-945f-d6b0c4c6f0b5" targetNamespace="http://schemas.microsoft.com/office/2006/metadata/properties" ma:root="true" ma:fieldsID="3a33485c7b29fcbdebbed69b5e3fb70a" ns3:_="" ns4:_="">
    <xsd:import namespace="6b550586-f2f5-449f-8464-d41064f56865"/>
    <xsd:import namespace="4ac8d219-4b2a-4597-945f-d6b0c4c6f0b5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mplate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550586-f2f5-449f-8464-d41064f5686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8d219-4b2a-4597-945f-d6b0c4c6f0b5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82CAA8-FA84-4592-B10D-A95BBDD75F5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c8d219-4b2a-4597-945f-d6b0c4c6f0b5"/>
    <ds:schemaRef ds:uri="http://purl.org/dc/elements/1.1/"/>
    <ds:schemaRef ds:uri="http://schemas.microsoft.com/office/2006/metadata/properties"/>
    <ds:schemaRef ds:uri="6b550586-f2f5-449f-8464-d41064f56865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2FF3EF-CBA0-43EC-838D-6A8A2F12BC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16DC2-0AA5-4279-9A52-10689DE7F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550586-f2f5-449f-8464-d41064f56865"/>
    <ds:schemaRef ds:uri="4ac8d219-4b2a-4597-945f-d6b0c4c6f0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Standards</Template>
  <TotalTime>0</TotalTime>
  <Pages>8934484</Pages>
  <Words>422</Words>
  <Application>Microsoft Office PowerPoint</Application>
  <PresentationFormat>On-screen Show (4:3)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Scotlands Colleges Presentation Template</vt:lpstr>
      <vt:lpstr>Professional Standards</vt:lpstr>
      <vt:lpstr>PowerPoint Presentation</vt:lpstr>
      <vt:lpstr>What role do Professional Standards have in Professional Learning?</vt:lpstr>
      <vt:lpstr>PowerPoint Presentation</vt:lpstr>
      <vt:lpstr>New Professional Values</vt:lpstr>
      <vt:lpstr>Professional Knowledge and Understanding</vt:lpstr>
      <vt:lpstr>Professional practice</vt:lpstr>
      <vt:lpstr>Sustainability in learning and teaching</vt:lpstr>
      <vt:lpstr>Professional Learning is…..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Standards</dc:title>
  <dc:creator>Suzanne Marshall</dc:creator>
  <cp:lastModifiedBy>Suzanne Marshall</cp:lastModifiedBy>
  <cp:revision>1</cp:revision>
  <cp:lastPrinted>1998-12-10T11:26:36Z</cp:lastPrinted>
  <dcterms:created xsi:type="dcterms:W3CDTF">2019-11-12T10:07:18Z</dcterms:created>
  <dcterms:modified xsi:type="dcterms:W3CDTF">2019-11-12T10:08:04Z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0x01010097FC4B5B3DF99A4EB93E0A7FF2358D6A</vt:lpwstr>
  </property>
  <property fmtid="{D5CDD505-2E9C-101B-9397-08002B2CF9AE}" pid="3" name="Financial / Academic Year">
    <vt:lpwstr/>
  </property>
  <property fmtid="{D5CDD505-2E9C-101B-9397-08002B2CF9AE}" pid="4" name="CDN Department">
    <vt:lpwstr>18;#Quality Team|b128dc7d-d12f-4479-b8ce-a6482b8211df</vt:lpwstr>
  </property>
  <property fmtid="{D5CDD505-2E9C-101B-9397-08002B2CF9AE}" pid="5" name="Stakeholders/Companies">
    <vt:lpwstr/>
  </property>
  <property fmtid="{D5CDD505-2E9C-101B-9397-08002B2CF9AE}" pid="6" name="CDN Document Type">
    <vt:lpwstr>80;#Template|6ec6afba-2ed9-49ee-a9a0-1467a4fc3ba8</vt:lpwstr>
  </property>
</Properties>
</file>