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16"/>
  </p:notesMasterIdLst>
  <p:sldIdLst>
    <p:sldId id="256" r:id="rId2"/>
    <p:sldId id="283" r:id="rId3"/>
    <p:sldId id="280" r:id="rId4"/>
    <p:sldId id="281" r:id="rId5"/>
    <p:sldId id="290" r:id="rId6"/>
    <p:sldId id="277" r:id="rId7"/>
    <p:sldId id="286" r:id="rId8"/>
    <p:sldId id="287" r:id="rId9"/>
    <p:sldId id="288" r:id="rId10"/>
    <p:sldId id="278" r:id="rId11"/>
    <p:sldId id="282" r:id="rId12"/>
    <p:sldId id="284" r:id="rId13"/>
    <p:sldId id="285" r:id="rId14"/>
    <p:sldId id="289" r:id="rId15"/>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43" autoAdjust="0"/>
    <p:restoredTop sz="82155" autoAdjust="0"/>
  </p:normalViewPr>
  <p:slideViewPr>
    <p:cSldViewPr snapToGrid="0">
      <p:cViewPr varScale="1">
        <p:scale>
          <a:sx n="51" d="100"/>
          <a:sy n="51" d="100"/>
        </p:scale>
        <p:origin x="1008"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48FEAF-B467-4CDE-A066-2D9CC93596F5}" type="datetimeFigureOut">
              <a:rPr lang="en-GB" smtClean="0"/>
              <a:t>12/11/2019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F6747-0D2E-4809-BB11-1A1FE5E40A51}" type="slidenum">
              <a:rPr lang="en-GB" smtClean="0"/>
              <a:t>‹#›</a:t>
            </a:fld>
            <a:endParaRPr lang="en-GB"/>
          </a:p>
        </p:txBody>
      </p:sp>
    </p:spTree>
    <p:extLst>
      <p:ext uri="{BB962C8B-B14F-4D97-AF65-F5344CB8AC3E}">
        <p14:creationId xmlns:p14="http://schemas.microsoft.com/office/powerpoint/2010/main" val="1967379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079689E-5CEB-448E-8DE5-7D951EFF5879}" type="slidenum">
              <a:rPr lang="en-GB" smtClean="0"/>
              <a:t>3</a:t>
            </a:fld>
            <a:endParaRPr lang="en-GB"/>
          </a:p>
        </p:txBody>
      </p:sp>
    </p:spTree>
    <p:extLst>
      <p:ext uri="{BB962C8B-B14F-4D97-AF65-F5344CB8AC3E}">
        <p14:creationId xmlns:p14="http://schemas.microsoft.com/office/powerpoint/2010/main" val="1849294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Would argue that we train students to consider problems from</a:t>
            </a:r>
            <a:r>
              <a:rPr lang="en-GB" baseline="0" dirty="0" smtClean="0"/>
              <a:t> a multi-disciplinary perspective, but as we have no direct examples, other than ECA, this is hard to demonstrate</a:t>
            </a:r>
            <a:endParaRPr lang="en-GB" dirty="0"/>
          </a:p>
        </p:txBody>
      </p:sp>
      <p:sp>
        <p:nvSpPr>
          <p:cNvPr id="4" name="Slide Number Placeholder 3"/>
          <p:cNvSpPr>
            <a:spLocks noGrp="1"/>
          </p:cNvSpPr>
          <p:nvPr>
            <p:ph type="sldNum" sz="quarter" idx="10"/>
          </p:nvPr>
        </p:nvSpPr>
        <p:spPr/>
        <p:txBody>
          <a:bodyPr/>
          <a:lstStyle/>
          <a:p>
            <a:fld id="{6079689E-5CEB-448E-8DE5-7D951EFF5879}" type="slidenum">
              <a:rPr lang="en-GB" smtClean="0"/>
              <a:t>7</a:t>
            </a:fld>
            <a:endParaRPr lang="en-GB"/>
          </a:p>
        </p:txBody>
      </p:sp>
    </p:spTree>
    <p:extLst>
      <p:ext uri="{BB962C8B-B14F-4D97-AF65-F5344CB8AC3E}">
        <p14:creationId xmlns:p14="http://schemas.microsoft.com/office/powerpoint/2010/main" val="2212741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BVMS clearly</a:t>
            </a:r>
            <a:r>
              <a:rPr lang="en-GB" baseline="0" dirty="0" smtClean="0"/>
              <a:t> covers a range of themes, in many cases, multiple themes are covered in the same course</a:t>
            </a:r>
            <a:endParaRPr lang="en-GB" dirty="0"/>
          </a:p>
        </p:txBody>
      </p:sp>
      <p:sp>
        <p:nvSpPr>
          <p:cNvPr id="4" name="Slide Number Placeholder 3"/>
          <p:cNvSpPr>
            <a:spLocks noGrp="1"/>
          </p:cNvSpPr>
          <p:nvPr>
            <p:ph type="sldNum" sz="quarter" idx="10"/>
          </p:nvPr>
        </p:nvSpPr>
        <p:spPr/>
        <p:txBody>
          <a:bodyPr/>
          <a:lstStyle/>
          <a:p>
            <a:fld id="{6079689E-5CEB-448E-8DE5-7D951EFF5879}" type="slidenum">
              <a:rPr lang="en-GB" smtClean="0"/>
              <a:t>8</a:t>
            </a:fld>
            <a:endParaRPr lang="en-GB"/>
          </a:p>
        </p:txBody>
      </p:sp>
    </p:spTree>
    <p:extLst>
      <p:ext uri="{BB962C8B-B14F-4D97-AF65-F5344CB8AC3E}">
        <p14:creationId xmlns:p14="http://schemas.microsoft.com/office/powerpoint/2010/main" val="3865789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Reminder of Ross Galloway’s cargo-cult presentation – while we</a:t>
            </a:r>
            <a:r>
              <a:rPr lang="en-GB" baseline="0" dirty="0" smtClean="0"/>
              <a:t> can say these types of pedagogical practices are being used, we can only draw conclusions that they’ve been successfully and effectively implemented from student feedback and results.</a:t>
            </a:r>
            <a:endParaRPr lang="en-GB" dirty="0"/>
          </a:p>
        </p:txBody>
      </p:sp>
      <p:sp>
        <p:nvSpPr>
          <p:cNvPr id="4" name="Slide Number Placeholder 3"/>
          <p:cNvSpPr>
            <a:spLocks noGrp="1"/>
          </p:cNvSpPr>
          <p:nvPr>
            <p:ph type="sldNum" sz="quarter" idx="10"/>
          </p:nvPr>
        </p:nvSpPr>
        <p:spPr/>
        <p:txBody>
          <a:bodyPr/>
          <a:lstStyle/>
          <a:p>
            <a:fld id="{6079689E-5CEB-448E-8DE5-7D951EFF5879}" type="slidenum">
              <a:rPr lang="en-GB" smtClean="0"/>
              <a:t>9</a:t>
            </a:fld>
            <a:endParaRPr lang="en-GB"/>
          </a:p>
        </p:txBody>
      </p:sp>
    </p:spTree>
    <p:extLst>
      <p:ext uri="{BB962C8B-B14F-4D97-AF65-F5344CB8AC3E}">
        <p14:creationId xmlns:p14="http://schemas.microsoft.com/office/powerpoint/2010/main" val="12708742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1 - (OnCampus) Title Page">
    <p:bg>
      <p:bgPr>
        <a:solidFill>
          <a:srgbClr val="FFF9EB"/>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95536" y="3429000"/>
            <a:ext cx="8280920" cy="2448272"/>
          </a:xfrm>
          <a:prstGeom prst="rect">
            <a:avLst/>
          </a:prstGeom>
        </p:spPr>
        <p:txBody>
          <a:bodyPr/>
          <a:lstStyle>
            <a:lvl1pPr marL="0" indent="0" algn="l">
              <a:buNone/>
              <a:defRPr sz="2800" baseline="0">
                <a:solidFill>
                  <a:schemeClr val="tx2">
                    <a:lumMod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enter author details</a:t>
            </a:r>
          </a:p>
          <a:p>
            <a:endParaRPr lang="en-US" dirty="0" smtClean="0"/>
          </a:p>
          <a:p>
            <a:r>
              <a:rPr lang="en-US" dirty="0" smtClean="0"/>
              <a:t>CREAM SLIDES ARE GOOD FOR ACCESSIBILITY</a:t>
            </a:r>
            <a:endParaRPr lang="en-GB" dirty="0"/>
          </a:p>
        </p:txBody>
      </p:sp>
      <p:sp>
        <p:nvSpPr>
          <p:cNvPr id="7" name="Title 1"/>
          <p:cNvSpPr>
            <a:spLocks noGrp="1"/>
          </p:cNvSpPr>
          <p:nvPr>
            <p:ph type="ctrTitle" hasCustomPrompt="1"/>
          </p:nvPr>
        </p:nvSpPr>
        <p:spPr>
          <a:xfrm>
            <a:off x="395536" y="1700808"/>
            <a:ext cx="8291264" cy="648072"/>
          </a:xfrm>
          <a:prstGeom prst="rect">
            <a:avLst/>
          </a:prstGeom>
        </p:spPr>
        <p:txBody>
          <a:bodyPr>
            <a:normAutofit/>
          </a:bodyPr>
          <a:lstStyle>
            <a:lvl1pPr algn="l">
              <a:defRPr sz="3600" b="1" baseline="0">
                <a:solidFill>
                  <a:schemeClr val="tx1"/>
                </a:solidFill>
                <a:latin typeface="Arial" panose="020B0604020202020204" pitchFamily="34" charset="0"/>
                <a:ea typeface="Adobe Fan Heiti Std B" pitchFamily="34" charset="-128"/>
                <a:cs typeface="Arial" panose="020B0604020202020204" pitchFamily="34" charset="0"/>
              </a:defRPr>
            </a:lvl1pPr>
          </a:lstStyle>
          <a:p>
            <a:r>
              <a:rPr lang="en-US" dirty="0" smtClean="0"/>
              <a:t>Click to edit presentation title</a:t>
            </a:r>
            <a:endParaRPr lang="en-GB" dirty="0"/>
          </a:p>
        </p:txBody>
      </p:sp>
      <p:sp>
        <p:nvSpPr>
          <p:cNvPr id="11" name="Text Placeholder 10"/>
          <p:cNvSpPr>
            <a:spLocks noGrp="1"/>
          </p:cNvSpPr>
          <p:nvPr>
            <p:ph type="body" sz="quarter" idx="10" hasCustomPrompt="1"/>
          </p:nvPr>
        </p:nvSpPr>
        <p:spPr>
          <a:xfrm>
            <a:off x="395536" y="2362200"/>
            <a:ext cx="8291512" cy="762000"/>
          </a:xfrm>
          <a:prstGeom prst="rect">
            <a:avLst/>
          </a:prstGeom>
        </p:spPr>
        <p:txBody>
          <a:bodyPr/>
          <a:lstStyle>
            <a:lvl1pPr marL="0" indent="0">
              <a:buNone/>
              <a:defRPr sz="3200" b="1">
                <a:solidFill>
                  <a:schemeClr val="bg1">
                    <a:lumMod val="50000"/>
                  </a:schemeClr>
                </a:solidFill>
                <a:latin typeface="Arial" panose="020B0604020202020204" pitchFamily="34" charset="0"/>
                <a:cs typeface="Arial" panose="020B0604020202020204" pitchFamily="34" charset="0"/>
              </a:defRPr>
            </a:lvl1pPr>
            <a:lvl2pPr marL="457200" indent="0">
              <a:buNone/>
              <a:defRPr>
                <a:solidFill>
                  <a:schemeClr val="bg1">
                    <a:lumMod val="50000"/>
                  </a:schemeClr>
                </a:solidFill>
              </a:defRPr>
            </a:lvl2pPr>
            <a:lvl3pPr marL="914400" indent="0">
              <a:buNone/>
              <a:defRPr>
                <a:solidFill>
                  <a:schemeClr val="bg1">
                    <a:lumMod val="50000"/>
                  </a:schemeClr>
                </a:solidFill>
              </a:defRPr>
            </a:lvl3pPr>
            <a:lvl4pPr marL="1371600" indent="0">
              <a:buNone/>
              <a:defRPr>
                <a:solidFill>
                  <a:schemeClr val="bg1">
                    <a:lumMod val="50000"/>
                  </a:schemeClr>
                </a:solidFill>
              </a:defRPr>
            </a:lvl4pPr>
            <a:lvl5pPr marL="1828800" indent="0">
              <a:buNone/>
              <a:defRPr>
                <a:solidFill>
                  <a:schemeClr val="bg1">
                    <a:lumMod val="50000"/>
                  </a:schemeClr>
                </a:solidFill>
              </a:defRPr>
            </a:lvl5pPr>
          </a:lstStyle>
          <a:p>
            <a:pPr lvl="0"/>
            <a:r>
              <a:rPr lang="en-US" dirty="0" smtClean="0"/>
              <a:t>Click to edit subtitle</a:t>
            </a:r>
            <a:endParaRPr lang="en-GB"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8900" y="467118"/>
            <a:ext cx="1897556" cy="687983"/>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434740"/>
            <a:ext cx="3036507" cy="720361"/>
          </a:xfrm>
          <a:prstGeom prst="rect">
            <a:avLst/>
          </a:prstGeom>
        </p:spPr>
      </p:pic>
    </p:spTree>
    <p:extLst>
      <p:ext uri="{BB962C8B-B14F-4D97-AF65-F5344CB8AC3E}">
        <p14:creationId xmlns:p14="http://schemas.microsoft.com/office/powerpoint/2010/main" val="11199957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1.8 - (OnCampus) Content with Caption">
    <p:bg>
      <p:bgPr>
        <a:solidFill>
          <a:srgbClr val="FFF9EB"/>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2807"/>
            <a:ext cx="3008233" cy="1162639"/>
          </a:xfrm>
          <a:prstGeom prst="rect">
            <a:avLst/>
          </a:prstGeom>
        </p:spPr>
        <p:txBody>
          <a:bodyPr anchor="b"/>
          <a:lstStyle>
            <a:lvl1pPr algn="l">
              <a:defRPr sz="2400" b="1">
                <a:solidFill>
                  <a:schemeClr val="tx1"/>
                </a:solidFill>
                <a:latin typeface="Arial" panose="020B0604020202020204" pitchFamily="34" charset="0"/>
                <a:cs typeface="Arial" panose="020B0604020202020204" pitchFamily="34" charset="0"/>
              </a:defRPr>
            </a:lvl1pPr>
          </a:lstStyle>
          <a:p>
            <a:r>
              <a:rPr lang="en-US" dirty="0" smtClean="0"/>
              <a:t>Click to edit title </a:t>
            </a:r>
            <a:endParaRPr lang="en-GB" dirty="0"/>
          </a:p>
        </p:txBody>
      </p:sp>
      <p:sp>
        <p:nvSpPr>
          <p:cNvPr id="3" name="Content Placeholder 2"/>
          <p:cNvSpPr>
            <a:spLocks noGrp="1"/>
          </p:cNvSpPr>
          <p:nvPr>
            <p:ph idx="1" hasCustomPrompt="1"/>
          </p:nvPr>
        </p:nvSpPr>
        <p:spPr>
          <a:xfrm>
            <a:off x="3574732" y="272806"/>
            <a:ext cx="5112068" cy="5853188"/>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400">
                <a:solidFill>
                  <a:schemeClr val="tx2">
                    <a:lumMod val="75000"/>
                  </a:schemeClr>
                </a:solidFill>
                <a:latin typeface="Arial" panose="020B0604020202020204" pitchFamily="34" charset="0"/>
                <a:cs typeface="Arial" panose="020B0604020202020204" pitchFamily="34" charset="0"/>
              </a:defRPr>
            </a:lvl1pPr>
            <a:lvl2pPr>
              <a:defRPr sz="2000">
                <a:solidFill>
                  <a:schemeClr val="tx2">
                    <a:lumMod val="75000"/>
                  </a:schemeClr>
                </a:solidFill>
                <a:latin typeface="Arial" panose="020B0604020202020204" pitchFamily="34" charset="0"/>
                <a:cs typeface="Arial" panose="020B0604020202020204" pitchFamily="34" charset="0"/>
              </a:defRPr>
            </a:lvl2pPr>
            <a:lvl3pPr>
              <a:defRPr sz="1800">
                <a:solidFill>
                  <a:schemeClr val="tx2">
                    <a:lumMod val="75000"/>
                  </a:schemeClr>
                </a:solidFill>
                <a:latin typeface="Arial" panose="020B0604020202020204" pitchFamily="34" charset="0"/>
                <a:cs typeface="Arial" panose="020B0604020202020204" pitchFamily="34" charset="0"/>
              </a:defRPr>
            </a:lvl3pPr>
            <a:lvl4pPr>
              <a:defRPr sz="1200">
                <a:solidFill>
                  <a:schemeClr val="tx2">
                    <a:lumMod val="75000"/>
                  </a:schemeClr>
                </a:solidFill>
                <a:latin typeface="Arial" panose="020B0604020202020204" pitchFamily="34" charset="0"/>
                <a:cs typeface="Arial" panose="020B0604020202020204" pitchFamily="34" charset="0"/>
              </a:defRPr>
            </a:lvl4pPr>
            <a:lvl5pPr>
              <a:defRPr sz="1200">
                <a:solidFill>
                  <a:schemeClr val="tx2">
                    <a:lumMod val="75000"/>
                  </a:schemeClr>
                </a:solidFill>
                <a:latin typeface="Arial" panose="020B0604020202020204" pitchFamily="34" charset="0"/>
                <a:cs typeface="Arial" panose="020B0604020202020204" pitchFamily="34" charset="0"/>
              </a:defRPr>
            </a:lvl5pPr>
            <a:lvl6pPr>
              <a:defRPr sz="900"/>
            </a:lvl6pPr>
            <a:lvl7pPr>
              <a:defRPr sz="900"/>
            </a:lvl7pPr>
            <a:lvl8pPr>
              <a:defRPr sz="900"/>
            </a:lvl8pPr>
            <a:lvl9pPr>
              <a:defRPr sz="900"/>
            </a:lvl9pPr>
          </a:lstStyle>
          <a:p>
            <a:pPr lvl="0"/>
            <a:r>
              <a:rPr lang="en-US" dirty="0" smtClean="0"/>
              <a:t>Click to edit text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hasCustomPrompt="1"/>
          </p:nvPr>
        </p:nvSpPr>
        <p:spPr>
          <a:xfrm>
            <a:off x="457200" y="1435446"/>
            <a:ext cx="3008233" cy="4690549"/>
          </a:xfrm>
          <a:prstGeom prst="rect">
            <a:avLst/>
          </a:prstGeom>
        </p:spPr>
        <p:txBody>
          <a:bodyPr/>
          <a:lstStyle>
            <a:lvl1pPr marL="0" indent="0">
              <a:buNone/>
              <a:defRPr sz="2400">
                <a:solidFill>
                  <a:schemeClr val="tx1"/>
                </a:solidFill>
                <a:latin typeface="Arial" panose="020B0604020202020204" pitchFamily="34" charset="0"/>
                <a:cs typeface="Arial" panose="020B0604020202020204" pitchFamily="34" charset="0"/>
              </a:defRPr>
            </a:lvl1pPr>
            <a:lvl2pPr marL="205674" indent="0">
              <a:buNone/>
              <a:defRPr sz="500"/>
            </a:lvl2pPr>
            <a:lvl3pPr marL="411349" indent="0">
              <a:buNone/>
              <a:defRPr sz="400"/>
            </a:lvl3pPr>
            <a:lvl4pPr marL="617023" indent="0">
              <a:buNone/>
              <a:defRPr sz="400"/>
            </a:lvl4pPr>
            <a:lvl5pPr marL="822697" indent="0">
              <a:buNone/>
              <a:defRPr sz="400"/>
            </a:lvl5pPr>
            <a:lvl6pPr marL="1028371" indent="0">
              <a:buNone/>
              <a:defRPr sz="400"/>
            </a:lvl6pPr>
            <a:lvl7pPr marL="1234046" indent="0">
              <a:buNone/>
              <a:defRPr sz="400"/>
            </a:lvl7pPr>
            <a:lvl8pPr marL="1439720" indent="0">
              <a:buNone/>
              <a:defRPr sz="400"/>
            </a:lvl8pPr>
            <a:lvl9pPr marL="1645394" indent="0">
              <a:buNone/>
              <a:defRPr sz="400"/>
            </a:lvl9pPr>
          </a:lstStyle>
          <a:p>
            <a:pPr lvl="0"/>
            <a:r>
              <a:rPr lang="en-US" dirty="0" smtClean="0"/>
              <a:t>Edit text </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6228000"/>
            <a:ext cx="2226757" cy="534971"/>
          </a:xfrm>
          <a:prstGeom prst="rect">
            <a:avLst/>
          </a:prstGeom>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b="22807"/>
          <a:stretch/>
        </p:blipFill>
        <p:spPr>
          <a:xfrm>
            <a:off x="7236296" y="6045992"/>
            <a:ext cx="1512168" cy="825231"/>
          </a:xfrm>
          <a:prstGeom prst="rect">
            <a:avLst/>
          </a:prstGeom>
        </p:spPr>
      </p:pic>
    </p:spTree>
    <p:extLst>
      <p:ext uri="{BB962C8B-B14F-4D97-AF65-F5344CB8AC3E}">
        <p14:creationId xmlns:p14="http://schemas.microsoft.com/office/powerpoint/2010/main" val="50171566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1.9 - (OnCampus) Picture with Caption">
    <p:bg>
      <p:bgPr>
        <a:solidFill>
          <a:srgbClr val="FFF9EB"/>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367" y="4800528"/>
            <a:ext cx="5486400" cy="567037"/>
          </a:xfrm>
          <a:prstGeom prst="rect">
            <a:avLst/>
          </a:prstGeom>
        </p:spPr>
        <p:txBody>
          <a:bodyPr anchor="b"/>
          <a:lstStyle>
            <a:lvl1pPr algn="l">
              <a:defRPr sz="1200" b="1" baseline="0">
                <a:solidFill>
                  <a:schemeClr val="tx2">
                    <a:lumMod val="75000"/>
                  </a:schemeClr>
                </a:solidFill>
                <a:latin typeface="Arial" panose="020B0604020202020204" pitchFamily="34" charset="0"/>
                <a:cs typeface="Arial" panose="020B0604020202020204" pitchFamily="34" charset="0"/>
              </a:defRPr>
            </a:lvl1pPr>
          </a:lstStyle>
          <a:p>
            <a:r>
              <a:rPr lang="en-US" dirty="0" smtClean="0"/>
              <a:t>Click to edit picture caption</a:t>
            </a:r>
            <a:endParaRPr lang="en-GB" dirty="0"/>
          </a:p>
        </p:txBody>
      </p:sp>
      <p:sp>
        <p:nvSpPr>
          <p:cNvPr id="3" name="Picture Placeholder 2"/>
          <p:cNvSpPr>
            <a:spLocks noGrp="1"/>
          </p:cNvSpPr>
          <p:nvPr>
            <p:ph type="pic" idx="1"/>
          </p:nvPr>
        </p:nvSpPr>
        <p:spPr>
          <a:xfrm>
            <a:off x="1792367" y="612742"/>
            <a:ext cx="5486400" cy="4114943"/>
          </a:xfrm>
          <a:prstGeom prst="rect">
            <a:avLst/>
          </a:prstGeom>
        </p:spPr>
        <p:txBody>
          <a:bodyPr/>
          <a:lstStyle>
            <a:lvl1pPr marL="0" indent="0">
              <a:buNone/>
              <a:defRPr sz="1400">
                <a:latin typeface="Arial" panose="020B0604020202020204" pitchFamily="34" charset="0"/>
                <a:cs typeface="Arial" panose="020B0604020202020204" pitchFamily="34" charset="0"/>
              </a:defRPr>
            </a:lvl1pPr>
            <a:lvl2pPr marL="205674" indent="0">
              <a:buNone/>
              <a:defRPr sz="1300"/>
            </a:lvl2pPr>
            <a:lvl3pPr marL="411349" indent="0">
              <a:buNone/>
              <a:defRPr sz="1100"/>
            </a:lvl3pPr>
            <a:lvl4pPr marL="617023" indent="0">
              <a:buNone/>
              <a:defRPr sz="900"/>
            </a:lvl4pPr>
            <a:lvl5pPr marL="822697" indent="0">
              <a:buNone/>
              <a:defRPr sz="900"/>
            </a:lvl5pPr>
            <a:lvl6pPr marL="1028371" indent="0">
              <a:buNone/>
              <a:defRPr sz="900"/>
            </a:lvl6pPr>
            <a:lvl7pPr marL="1234046" indent="0">
              <a:buNone/>
              <a:defRPr sz="900"/>
            </a:lvl7pPr>
            <a:lvl8pPr marL="1439720" indent="0">
              <a:buNone/>
              <a:defRPr sz="900"/>
            </a:lvl8pPr>
            <a:lvl9pPr marL="1645394" indent="0">
              <a:buNone/>
              <a:defRPr sz="900"/>
            </a:lvl9pPr>
          </a:lstStyle>
          <a:p>
            <a:pPr lvl="0"/>
            <a:r>
              <a:rPr lang="en-US" noProof="0" smtClean="0"/>
              <a:t>Click icon to add picture</a:t>
            </a:r>
            <a:endParaRPr lang="en-GB" noProof="0" smtClean="0"/>
          </a:p>
        </p:txBody>
      </p:sp>
      <p:sp>
        <p:nvSpPr>
          <p:cNvPr id="4" name="Text Placeholder 3"/>
          <p:cNvSpPr>
            <a:spLocks noGrp="1"/>
          </p:cNvSpPr>
          <p:nvPr>
            <p:ph type="body" sz="half" idx="2" hasCustomPrompt="1"/>
          </p:nvPr>
        </p:nvSpPr>
        <p:spPr>
          <a:xfrm>
            <a:off x="1792367" y="5367565"/>
            <a:ext cx="5486400" cy="804849"/>
          </a:xfrm>
          <a:prstGeom prst="rect">
            <a:avLst/>
          </a:prstGeom>
        </p:spPr>
        <p:txBody>
          <a:bodyPr/>
          <a:lstStyle>
            <a:lvl1pPr marL="0" indent="0">
              <a:buNone/>
              <a:defRPr sz="2800">
                <a:latin typeface="Arial" panose="020B0604020202020204" pitchFamily="34" charset="0"/>
                <a:cs typeface="Arial" panose="020B0604020202020204" pitchFamily="34" charset="0"/>
              </a:defRPr>
            </a:lvl1pPr>
            <a:lvl2pPr marL="205674" indent="0">
              <a:buNone/>
              <a:defRPr sz="500"/>
            </a:lvl2pPr>
            <a:lvl3pPr marL="411349" indent="0">
              <a:buNone/>
              <a:defRPr sz="400"/>
            </a:lvl3pPr>
            <a:lvl4pPr marL="617023" indent="0">
              <a:buNone/>
              <a:defRPr sz="400"/>
            </a:lvl4pPr>
            <a:lvl5pPr marL="822697" indent="0">
              <a:buNone/>
              <a:defRPr sz="400"/>
            </a:lvl5pPr>
            <a:lvl6pPr marL="1028371" indent="0">
              <a:buNone/>
              <a:defRPr sz="400"/>
            </a:lvl6pPr>
            <a:lvl7pPr marL="1234046" indent="0">
              <a:buNone/>
              <a:defRPr sz="400"/>
            </a:lvl7pPr>
            <a:lvl8pPr marL="1439720" indent="0">
              <a:buNone/>
              <a:defRPr sz="400"/>
            </a:lvl8pPr>
            <a:lvl9pPr marL="1645394" indent="0">
              <a:buNone/>
              <a:defRPr sz="400"/>
            </a:lvl9pPr>
          </a:lstStyle>
          <a:p>
            <a:pPr lvl="0"/>
            <a:r>
              <a:rPr lang="en-US" dirty="0" smtClean="0"/>
              <a:t>Edit slide title</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6228000"/>
            <a:ext cx="2226757" cy="534971"/>
          </a:xfrm>
          <a:prstGeom prst="rect">
            <a:avLst/>
          </a:prstGeom>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b="22807"/>
          <a:stretch/>
        </p:blipFill>
        <p:spPr>
          <a:xfrm>
            <a:off x="7236296" y="6045992"/>
            <a:ext cx="1512168" cy="825231"/>
          </a:xfrm>
          <a:prstGeom prst="rect">
            <a:avLst/>
          </a:prstGeom>
        </p:spPr>
      </p:pic>
    </p:spTree>
    <p:extLst>
      <p:ext uri="{BB962C8B-B14F-4D97-AF65-F5344CB8AC3E}">
        <p14:creationId xmlns:p14="http://schemas.microsoft.com/office/powerpoint/2010/main" val="4626184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8A1BCA3-2F07-40CD-9DD2-A7EBB5344CB1}" type="datetimeFigureOut">
              <a:rPr lang="en-GB" smtClean="0"/>
              <a:t>12/11/2019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E397A8-6F6B-495B-A943-E44DA8A984FE}" type="slidenum">
              <a:rPr lang="en-GB" smtClean="0"/>
              <a:t>‹#›</a:t>
            </a:fld>
            <a:endParaRPr lang="en-GB"/>
          </a:p>
        </p:txBody>
      </p:sp>
    </p:spTree>
    <p:extLst>
      <p:ext uri="{BB962C8B-B14F-4D97-AF65-F5344CB8AC3E}">
        <p14:creationId xmlns:p14="http://schemas.microsoft.com/office/powerpoint/2010/main" val="25347393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Master">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95536" y="2564904"/>
            <a:ext cx="8280920" cy="3312368"/>
          </a:xfrm>
          <a:prstGeom prst="rect">
            <a:avLst/>
          </a:prstGeom>
        </p:spPr>
        <p:txBody>
          <a:bodyPr/>
          <a:lstStyle>
            <a:lvl1pPr marL="0" indent="0" algn="l">
              <a:buNone/>
              <a:defRPr sz="1800">
                <a:solidFill>
                  <a:schemeClr val="tx1">
                    <a:tint val="75000"/>
                  </a:schemeClr>
                </a:solidFill>
                <a:latin typeface="Arial Narrow" panose="020B0606020202030204"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smtClean="0"/>
              <a:t>Click to edit subtitle</a:t>
            </a:r>
            <a:endParaRPr lang="en-GB" dirty="0"/>
          </a:p>
        </p:txBody>
      </p:sp>
      <p:sp>
        <p:nvSpPr>
          <p:cNvPr id="7" name="Title 1"/>
          <p:cNvSpPr>
            <a:spLocks noGrp="1"/>
          </p:cNvSpPr>
          <p:nvPr>
            <p:ph type="ctrTitle" hasCustomPrompt="1"/>
          </p:nvPr>
        </p:nvSpPr>
        <p:spPr>
          <a:xfrm>
            <a:off x="395536" y="1700808"/>
            <a:ext cx="5686400" cy="648072"/>
          </a:xfrm>
          <a:prstGeom prst="rect">
            <a:avLst/>
          </a:prstGeom>
        </p:spPr>
        <p:txBody>
          <a:bodyPr>
            <a:normAutofit/>
          </a:bodyPr>
          <a:lstStyle>
            <a:lvl1pPr algn="l">
              <a:defRPr sz="2400" b="1">
                <a:solidFill>
                  <a:srgbClr val="002D62"/>
                </a:solidFill>
                <a:latin typeface="Arial Narrow" panose="020B0606020202030204" pitchFamily="34" charset="0"/>
                <a:ea typeface="Adobe Fan Heiti Std B" pitchFamily="34" charset="-128"/>
              </a:defRPr>
            </a:lvl1pPr>
          </a:lstStyle>
          <a:p>
            <a:r>
              <a:rPr lang="en-US" dirty="0" smtClean="0"/>
              <a:t>Click to edit title</a:t>
            </a:r>
            <a:endParaRPr lang="en-GB" dirty="0"/>
          </a:p>
        </p:txBody>
      </p:sp>
    </p:spTree>
    <p:extLst>
      <p:ext uri="{BB962C8B-B14F-4D97-AF65-F5344CB8AC3E}">
        <p14:creationId xmlns:p14="http://schemas.microsoft.com/office/powerpoint/2010/main" val="175533756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Main Content Slide (UoE)">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395536" y="476672"/>
            <a:ext cx="8291264" cy="648072"/>
          </a:xfrm>
          <a:prstGeom prst="rect">
            <a:avLst/>
          </a:prstGeom>
        </p:spPr>
        <p:txBody>
          <a:bodyPr>
            <a:normAutofit/>
          </a:bodyPr>
          <a:lstStyle>
            <a:lvl1pPr algn="l">
              <a:defRPr sz="3200" b="1" baseline="0">
                <a:solidFill>
                  <a:srgbClr val="002D62"/>
                </a:solidFill>
                <a:latin typeface="Myriad Pro" pitchFamily="34" charset="0"/>
                <a:ea typeface="Adobe Fan Heiti Std B" pitchFamily="34" charset="-128"/>
              </a:defRPr>
            </a:lvl1pPr>
          </a:lstStyle>
          <a:p>
            <a:r>
              <a:rPr lang="en-US" dirty="0" smtClean="0"/>
              <a:t>Click to edit slide title</a:t>
            </a:r>
            <a:endParaRPr lang="en-GB"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6133684"/>
            <a:ext cx="2219943" cy="524020"/>
          </a:xfrm>
          <a:prstGeom prst="rect">
            <a:avLst/>
          </a:prstGeom>
          <a:noFill/>
        </p:spPr>
      </p:pic>
      <p:sp>
        <p:nvSpPr>
          <p:cNvPr id="6" name="Content Placeholder 2"/>
          <p:cNvSpPr>
            <a:spLocks noGrp="1"/>
          </p:cNvSpPr>
          <p:nvPr>
            <p:ph sz="half" idx="10"/>
          </p:nvPr>
        </p:nvSpPr>
        <p:spPr>
          <a:xfrm>
            <a:off x="381000" y="1752600"/>
            <a:ext cx="8305800" cy="4191000"/>
          </a:xfrm>
          <a:prstGeom prst="rect">
            <a:avLst/>
          </a:prstGeom>
        </p:spPr>
        <p:txBody>
          <a:bodyPr/>
          <a:lstStyle>
            <a:lvl1pPr>
              <a:defRPr sz="2000">
                <a:solidFill>
                  <a:schemeClr val="tx2"/>
                </a:solidFill>
              </a:defRPr>
            </a:lvl1pPr>
            <a:lvl2pPr>
              <a:defRPr sz="2000">
                <a:solidFill>
                  <a:schemeClr val="tx2"/>
                </a:solidFill>
              </a:defRPr>
            </a:lvl2pPr>
            <a:lvl3pPr>
              <a:defRPr sz="1600">
                <a:solidFill>
                  <a:schemeClr val="tx2"/>
                </a:solidFill>
              </a:defRPr>
            </a:lvl3pPr>
            <a:lvl4pPr>
              <a:defRPr sz="1600">
                <a:solidFill>
                  <a:schemeClr val="tx2"/>
                </a:solidFill>
              </a:defRPr>
            </a:lvl4pPr>
            <a:lvl5pPr>
              <a:defRPr sz="1600">
                <a:solidFill>
                  <a:schemeClr val="tx2"/>
                </a:solidFill>
              </a:defRPr>
            </a:lvl5pPr>
            <a:lvl6pPr>
              <a:defRPr sz="800"/>
            </a:lvl6pPr>
            <a:lvl7pPr>
              <a:defRPr sz="800"/>
            </a:lvl7pPr>
            <a:lvl8pPr>
              <a:defRPr sz="800"/>
            </a:lvl8pPr>
            <a:lvl9pPr>
              <a:defRPr sz="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52584878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ontent 3 - Split Page (UoE)">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395536" y="476672"/>
            <a:ext cx="8291264" cy="648072"/>
          </a:xfrm>
          <a:prstGeom prst="rect">
            <a:avLst/>
          </a:prstGeom>
        </p:spPr>
        <p:txBody>
          <a:bodyPr>
            <a:normAutofit/>
          </a:bodyPr>
          <a:lstStyle>
            <a:lvl1pPr algn="l">
              <a:defRPr sz="3200" b="1" baseline="0">
                <a:solidFill>
                  <a:srgbClr val="002D62"/>
                </a:solidFill>
                <a:latin typeface="Myriad Pro" pitchFamily="34" charset="0"/>
                <a:ea typeface="Adobe Fan Heiti Std B" pitchFamily="34" charset="-128"/>
              </a:defRPr>
            </a:lvl1pPr>
          </a:lstStyle>
          <a:p>
            <a:r>
              <a:rPr lang="en-US" dirty="0" smtClean="0"/>
              <a:t>Click to edit slide title</a:t>
            </a:r>
            <a:endParaRPr lang="en-GB"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6133684"/>
            <a:ext cx="2219943" cy="524020"/>
          </a:xfrm>
          <a:prstGeom prst="rect">
            <a:avLst/>
          </a:prstGeom>
          <a:noFill/>
        </p:spPr>
      </p:pic>
      <p:sp>
        <p:nvSpPr>
          <p:cNvPr id="6" name="Content Placeholder 2"/>
          <p:cNvSpPr>
            <a:spLocks noGrp="1"/>
          </p:cNvSpPr>
          <p:nvPr>
            <p:ph sz="half" idx="10"/>
          </p:nvPr>
        </p:nvSpPr>
        <p:spPr>
          <a:xfrm>
            <a:off x="381000" y="1752600"/>
            <a:ext cx="3960000" cy="4191000"/>
          </a:xfrm>
          <a:prstGeom prst="rect">
            <a:avLst/>
          </a:prstGeom>
        </p:spPr>
        <p:txBody>
          <a:bodyPr/>
          <a:lstStyle>
            <a:lvl1pPr>
              <a:defRPr sz="2000">
                <a:solidFill>
                  <a:schemeClr val="tx2"/>
                </a:solidFill>
              </a:defRPr>
            </a:lvl1pPr>
            <a:lvl2pPr>
              <a:defRPr sz="2000">
                <a:solidFill>
                  <a:schemeClr val="tx2"/>
                </a:solidFill>
              </a:defRPr>
            </a:lvl2pPr>
            <a:lvl3pPr>
              <a:defRPr sz="1600">
                <a:solidFill>
                  <a:schemeClr val="tx2"/>
                </a:solidFill>
              </a:defRPr>
            </a:lvl3pPr>
            <a:lvl4pPr>
              <a:defRPr sz="1600">
                <a:solidFill>
                  <a:schemeClr val="tx2"/>
                </a:solidFill>
              </a:defRPr>
            </a:lvl4pPr>
            <a:lvl5pPr>
              <a:defRPr sz="1600">
                <a:solidFill>
                  <a:schemeClr val="tx2"/>
                </a:solidFill>
              </a:defRPr>
            </a:lvl5pPr>
            <a:lvl6pPr>
              <a:defRPr sz="800"/>
            </a:lvl6pPr>
            <a:lvl7pPr>
              <a:defRPr sz="800"/>
            </a:lvl7pPr>
            <a:lvl8pPr>
              <a:defRPr sz="800"/>
            </a:lvl8pPr>
            <a:lvl9pPr>
              <a:defRPr sz="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Content Placeholder 2"/>
          <p:cNvSpPr>
            <a:spLocks noGrp="1"/>
          </p:cNvSpPr>
          <p:nvPr>
            <p:ph sz="half" idx="11"/>
          </p:nvPr>
        </p:nvSpPr>
        <p:spPr>
          <a:xfrm>
            <a:off x="4724400" y="1752600"/>
            <a:ext cx="3960000" cy="4191000"/>
          </a:xfrm>
          <a:prstGeom prst="rect">
            <a:avLst/>
          </a:prstGeom>
        </p:spPr>
        <p:txBody>
          <a:bodyPr/>
          <a:lstStyle>
            <a:lvl1pPr>
              <a:defRPr sz="2000">
                <a:solidFill>
                  <a:schemeClr val="tx2"/>
                </a:solidFill>
              </a:defRPr>
            </a:lvl1pPr>
            <a:lvl2pPr>
              <a:defRPr sz="2000">
                <a:solidFill>
                  <a:schemeClr val="tx2"/>
                </a:solidFill>
              </a:defRPr>
            </a:lvl2pPr>
            <a:lvl3pPr>
              <a:defRPr sz="1600">
                <a:solidFill>
                  <a:schemeClr val="tx2"/>
                </a:solidFill>
              </a:defRPr>
            </a:lvl3pPr>
            <a:lvl4pPr>
              <a:defRPr sz="1600">
                <a:solidFill>
                  <a:schemeClr val="tx2"/>
                </a:solidFill>
              </a:defRPr>
            </a:lvl4pPr>
            <a:lvl5pPr>
              <a:defRPr sz="1600">
                <a:solidFill>
                  <a:schemeClr val="tx2"/>
                </a:solidFill>
              </a:defRPr>
            </a:lvl5pPr>
            <a:lvl6pPr>
              <a:defRPr sz="800"/>
            </a:lvl6pPr>
            <a:lvl7pPr>
              <a:defRPr sz="800"/>
            </a:lvl7pPr>
            <a:lvl8pPr>
              <a:defRPr sz="800"/>
            </a:lvl8pPr>
            <a:lvl9pPr>
              <a:defRPr sz="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403958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2 - (OnCampus) Main Content Slide">
    <p:bg>
      <p:bgPr>
        <a:solidFill>
          <a:srgbClr val="FFF9EB"/>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395536" y="476672"/>
            <a:ext cx="8291264" cy="648072"/>
          </a:xfrm>
          <a:prstGeom prst="rect">
            <a:avLst/>
          </a:prstGeom>
        </p:spPr>
        <p:txBody>
          <a:bodyPr>
            <a:normAutofit/>
          </a:bodyPr>
          <a:lstStyle>
            <a:lvl1pPr algn="l">
              <a:defRPr sz="3600" b="1" baseline="0">
                <a:solidFill>
                  <a:schemeClr val="tx1"/>
                </a:solidFill>
                <a:latin typeface="Arial" panose="020B0604020202020204" pitchFamily="34" charset="0"/>
                <a:ea typeface="Adobe Fan Heiti Std B" pitchFamily="34" charset="-128"/>
                <a:cs typeface="Arial" panose="020B0604020202020204" pitchFamily="34" charset="0"/>
              </a:defRPr>
            </a:lvl1pPr>
          </a:lstStyle>
          <a:p>
            <a:r>
              <a:rPr lang="en-US" dirty="0" smtClean="0"/>
              <a:t>Click to edit slide title</a:t>
            </a:r>
            <a:endParaRPr lang="en-GB" dirty="0"/>
          </a:p>
        </p:txBody>
      </p:sp>
      <p:sp>
        <p:nvSpPr>
          <p:cNvPr id="6" name="Content Placeholder 2"/>
          <p:cNvSpPr>
            <a:spLocks noGrp="1"/>
          </p:cNvSpPr>
          <p:nvPr>
            <p:ph sz="half" idx="10" hasCustomPrompt="1"/>
          </p:nvPr>
        </p:nvSpPr>
        <p:spPr>
          <a:xfrm>
            <a:off x="381000" y="1752600"/>
            <a:ext cx="8305800" cy="4191000"/>
          </a:xfrm>
          <a:prstGeom prst="rect">
            <a:avLst/>
          </a:prstGeom>
        </p:spPr>
        <p:txBody>
          <a:bodyPr/>
          <a:lstStyle>
            <a:lvl1pPr>
              <a:defRPr sz="2800">
                <a:solidFill>
                  <a:schemeClr val="tx2">
                    <a:lumMod val="75000"/>
                  </a:schemeClr>
                </a:solidFill>
                <a:latin typeface="Arial" panose="020B0604020202020204" pitchFamily="34" charset="0"/>
                <a:cs typeface="Arial" panose="020B0604020202020204" pitchFamily="34" charset="0"/>
              </a:defRPr>
            </a:lvl1pPr>
            <a:lvl2pPr>
              <a:defRPr sz="2800">
                <a:solidFill>
                  <a:schemeClr val="tx2">
                    <a:lumMod val="75000"/>
                  </a:schemeClr>
                </a:solidFill>
                <a:latin typeface="Arial" panose="020B0604020202020204" pitchFamily="34" charset="0"/>
                <a:cs typeface="Arial" panose="020B0604020202020204" pitchFamily="34" charset="0"/>
              </a:defRPr>
            </a:lvl2pPr>
            <a:lvl3pPr>
              <a:defRPr sz="2400">
                <a:solidFill>
                  <a:schemeClr val="tx2">
                    <a:lumMod val="75000"/>
                  </a:schemeClr>
                </a:solidFill>
                <a:latin typeface="Arial" panose="020B0604020202020204" pitchFamily="34" charset="0"/>
                <a:cs typeface="Arial" panose="020B0604020202020204" pitchFamily="34" charset="0"/>
              </a:defRPr>
            </a:lvl3pPr>
            <a:lvl4pPr>
              <a:defRPr sz="2400">
                <a:solidFill>
                  <a:schemeClr val="tx2">
                    <a:lumMod val="75000"/>
                  </a:schemeClr>
                </a:solidFill>
                <a:latin typeface="Arial" panose="020B0604020202020204" pitchFamily="34" charset="0"/>
                <a:cs typeface="Arial" panose="020B0604020202020204" pitchFamily="34" charset="0"/>
              </a:defRPr>
            </a:lvl4pPr>
            <a:lvl5pPr>
              <a:defRPr sz="2000">
                <a:solidFill>
                  <a:schemeClr val="tx2">
                    <a:lumMod val="75000"/>
                  </a:schemeClr>
                </a:solidFill>
                <a:latin typeface="Arial" panose="020B0604020202020204" pitchFamily="34" charset="0"/>
                <a:cs typeface="Arial" panose="020B0604020202020204" pitchFamily="34" charset="0"/>
              </a:defRPr>
            </a:lvl5pPr>
            <a:lvl6pPr>
              <a:defRPr sz="800"/>
            </a:lvl6pPr>
            <a:lvl7pPr>
              <a:defRPr sz="800"/>
            </a:lvl7pPr>
            <a:lvl8pPr>
              <a:defRPr sz="800"/>
            </a:lvl8pPr>
            <a:lvl9pPr>
              <a:defRPr sz="800"/>
            </a:lvl9pPr>
          </a:lstStyle>
          <a:p>
            <a:pPr lvl="0"/>
            <a:r>
              <a:rPr lang="en-US" dirty="0" smtClean="0"/>
              <a:t>Click to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6228000"/>
            <a:ext cx="2226757" cy="534971"/>
          </a:xfrm>
          <a:prstGeom prst="rect">
            <a:avLst/>
          </a:prstGeom>
        </p:spPr>
      </p:pic>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b="22807"/>
          <a:stretch/>
        </p:blipFill>
        <p:spPr>
          <a:xfrm>
            <a:off x="7236296" y="6045992"/>
            <a:ext cx="1512168" cy="825231"/>
          </a:xfrm>
          <a:prstGeom prst="rect">
            <a:avLst/>
          </a:prstGeom>
        </p:spPr>
      </p:pic>
    </p:spTree>
    <p:extLst>
      <p:ext uri="{BB962C8B-B14F-4D97-AF65-F5344CB8AC3E}">
        <p14:creationId xmlns:p14="http://schemas.microsoft.com/office/powerpoint/2010/main" val="22902264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1.2 - (OnCampus) Main Content Slide (no logos)">
    <p:bg>
      <p:bgPr>
        <a:solidFill>
          <a:srgbClr val="FFF9EB"/>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395536" y="476672"/>
            <a:ext cx="8291264" cy="648072"/>
          </a:xfrm>
          <a:prstGeom prst="rect">
            <a:avLst/>
          </a:prstGeom>
        </p:spPr>
        <p:txBody>
          <a:bodyPr>
            <a:normAutofit/>
          </a:bodyPr>
          <a:lstStyle>
            <a:lvl1pPr algn="l">
              <a:defRPr sz="3600" b="1" baseline="0">
                <a:solidFill>
                  <a:schemeClr val="tx1"/>
                </a:solidFill>
                <a:latin typeface="Arial" panose="020B0604020202020204" pitchFamily="34" charset="0"/>
                <a:ea typeface="Adobe Fan Heiti Std B" pitchFamily="34" charset="-128"/>
                <a:cs typeface="Arial" panose="020B0604020202020204" pitchFamily="34" charset="0"/>
              </a:defRPr>
            </a:lvl1pPr>
          </a:lstStyle>
          <a:p>
            <a:r>
              <a:rPr lang="en-US" dirty="0" smtClean="0"/>
              <a:t>Click to edit slide title</a:t>
            </a:r>
            <a:endParaRPr lang="en-GB" dirty="0"/>
          </a:p>
        </p:txBody>
      </p:sp>
      <p:sp>
        <p:nvSpPr>
          <p:cNvPr id="6" name="Content Placeholder 2"/>
          <p:cNvSpPr>
            <a:spLocks noGrp="1"/>
          </p:cNvSpPr>
          <p:nvPr>
            <p:ph sz="half" idx="10" hasCustomPrompt="1"/>
          </p:nvPr>
        </p:nvSpPr>
        <p:spPr>
          <a:xfrm>
            <a:off x="381000" y="1752600"/>
            <a:ext cx="8305800" cy="4191000"/>
          </a:xfrm>
          <a:prstGeom prst="rect">
            <a:avLst/>
          </a:prstGeom>
        </p:spPr>
        <p:txBody>
          <a:bodyPr/>
          <a:lstStyle>
            <a:lvl1pPr>
              <a:defRPr sz="2800">
                <a:solidFill>
                  <a:schemeClr val="tx2">
                    <a:lumMod val="75000"/>
                  </a:schemeClr>
                </a:solidFill>
                <a:latin typeface="Arial" panose="020B0604020202020204" pitchFamily="34" charset="0"/>
                <a:cs typeface="Arial" panose="020B0604020202020204" pitchFamily="34" charset="0"/>
              </a:defRPr>
            </a:lvl1pPr>
            <a:lvl2pPr>
              <a:defRPr sz="2800">
                <a:solidFill>
                  <a:schemeClr val="tx2">
                    <a:lumMod val="75000"/>
                  </a:schemeClr>
                </a:solidFill>
                <a:latin typeface="Arial" panose="020B0604020202020204" pitchFamily="34" charset="0"/>
                <a:cs typeface="Arial" panose="020B0604020202020204" pitchFamily="34" charset="0"/>
              </a:defRPr>
            </a:lvl2pPr>
            <a:lvl3pPr>
              <a:defRPr sz="2400">
                <a:solidFill>
                  <a:schemeClr val="tx2">
                    <a:lumMod val="75000"/>
                  </a:schemeClr>
                </a:solidFill>
                <a:latin typeface="Arial" panose="020B0604020202020204" pitchFamily="34" charset="0"/>
                <a:cs typeface="Arial" panose="020B0604020202020204" pitchFamily="34" charset="0"/>
              </a:defRPr>
            </a:lvl3pPr>
            <a:lvl4pPr>
              <a:defRPr sz="2400">
                <a:solidFill>
                  <a:schemeClr val="tx2">
                    <a:lumMod val="75000"/>
                  </a:schemeClr>
                </a:solidFill>
                <a:latin typeface="Arial" panose="020B0604020202020204" pitchFamily="34" charset="0"/>
                <a:cs typeface="Arial" panose="020B0604020202020204" pitchFamily="34" charset="0"/>
              </a:defRPr>
            </a:lvl4pPr>
            <a:lvl5pPr>
              <a:defRPr sz="2000">
                <a:solidFill>
                  <a:schemeClr val="tx2">
                    <a:lumMod val="75000"/>
                  </a:schemeClr>
                </a:solidFill>
                <a:latin typeface="Arial" panose="020B0604020202020204" pitchFamily="34" charset="0"/>
                <a:cs typeface="Arial" panose="020B0604020202020204" pitchFamily="34" charset="0"/>
              </a:defRPr>
            </a:lvl5pPr>
            <a:lvl6pPr>
              <a:defRPr sz="800"/>
            </a:lvl6pPr>
            <a:lvl7pPr>
              <a:defRPr sz="800"/>
            </a:lvl7pPr>
            <a:lvl8pPr>
              <a:defRPr sz="800"/>
            </a:lvl8pPr>
            <a:lvl9pPr>
              <a:defRPr sz="800"/>
            </a:lvl9pPr>
          </a:lstStyle>
          <a:p>
            <a:pPr lvl="0"/>
            <a:r>
              <a:rPr lang="en-US" dirty="0" smtClean="0"/>
              <a:t>Click to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826132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3 - (OnCampus) Content With Side Image">
    <p:bg>
      <p:bgPr>
        <a:solidFill>
          <a:srgbClr val="FFF9EB"/>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395536" y="476672"/>
            <a:ext cx="8291264" cy="648072"/>
          </a:xfrm>
          <a:prstGeom prst="rect">
            <a:avLst/>
          </a:prstGeom>
        </p:spPr>
        <p:txBody>
          <a:bodyPr>
            <a:normAutofit/>
          </a:bodyPr>
          <a:lstStyle>
            <a:lvl1pPr algn="l">
              <a:defRPr sz="3600" b="1" baseline="0">
                <a:solidFill>
                  <a:schemeClr val="tx1"/>
                </a:solidFill>
                <a:latin typeface="Arial" panose="020B0604020202020204" pitchFamily="34" charset="0"/>
                <a:ea typeface="Adobe Fan Heiti Std B" pitchFamily="34" charset="-128"/>
                <a:cs typeface="Arial" panose="020B0604020202020204" pitchFamily="34" charset="0"/>
              </a:defRPr>
            </a:lvl1pPr>
          </a:lstStyle>
          <a:p>
            <a:r>
              <a:rPr lang="en-US" dirty="0" smtClean="0"/>
              <a:t>Click to edit slide title</a:t>
            </a:r>
            <a:endParaRPr lang="en-GB" dirty="0"/>
          </a:p>
        </p:txBody>
      </p:sp>
      <p:sp>
        <p:nvSpPr>
          <p:cNvPr id="6" name="Content Placeholder 2"/>
          <p:cNvSpPr>
            <a:spLocks noGrp="1"/>
          </p:cNvSpPr>
          <p:nvPr>
            <p:ph sz="half" idx="10" hasCustomPrompt="1"/>
          </p:nvPr>
        </p:nvSpPr>
        <p:spPr>
          <a:xfrm>
            <a:off x="381000" y="1752600"/>
            <a:ext cx="5715000" cy="4191000"/>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800">
                <a:solidFill>
                  <a:schemeClr val="tx2">
                    <a:lumMod val="75000"/>
                  </a:schemeClr>
                </a:solidFill>
                <a:latin typeface="Arial" panose="020B0604020202020204" pitchFamily="34" charset="0"/>
                <a:cs typeface="Arial" panose="020B0604020202020204" pitchFamily="34" charset="0"/>
              </a:defRPr>
            </a:lvl1pPr>
            <a:lvl2pPr>
              <a:defRPr sz="2800">
                <a:solidFill>
                  <a:schemeClr val="tx2">
                    <a:lumMod val="75000"/>
                  </a:schemeClr>
                </a:solidFill>
                <a:latin typeface="Arial" panose="020B0604020202020204" pitchFamily="34" charset="0"/>
                <a:cs typeface="Arial" panose="020B0604020202020204" pitchFamily="34" charset="0"/>
              </a:defRPr>
            </a:lvl2pPr>
            <a:lvl3pPr>
              <a:defRPr sz="2400">
                <a:solidFill>
                  <a:schemeClr val="tx2">
                    <a:lumMod val="75000"/>
                  </a:schemeClr>
                </a:solidFill>
                <a:latin typeface="Arial" panose="020B0604020202020204" pitchFamily="34" charset="0"/>
                <a:cs typeface="Arial" panose="020B0604020202020204" pitchFamily="34" charset="0"/>
              </a:defRPr>
            </a:lvl3pPr>
            <a:lvl4pPr>
              <a:defRPr sz="2400">
                <a:solidFill>
                  <a:schemeClr val="tx2">
                    <a:lumMod val="75000"/>
                  </a:schemeClr>
                </a:solidFill>
                <a:latin typeface="Arial" panose="020B0604020202020204" pitchFamily="34" charset="0"/>
                <a:cs typeface="Arial" panose="020B0604020202020204" pitchFamily="34" charset="0"/>
              </a:defRPr>
            </a:lvl4pPr>
            <a:lvl5pPr>
              <a:defRPr sz="2000">
                <a:solidFill>
                  <a:schemeClr val="tx2">
                    <a:lumMod val="75000"/>
                  </a:schemeClr>
                </a:solidFill>
                <a:latin typeface="Arial" panose="020B0604020202020204" pitchFamily="34" charset="0"/>
                <a:cs typeface="Arial" panose="020B0604020202020204" pitchFamily="34" charset="0"/>
              </a:defRPr>
            </a:lvl5pPr>
            <a:lvl6pPr>
              <a:defRPr sz="800"/>
            </a:lvl6pPr>
            <a:lvl7pPr>
              <a:defRPr sz="800"/>
            </a:lvl7pPr>
            <a:lvl8pPr>
              <a:defRPr sz="800"/>
            </a:lvl8pPr>
            <a:lvl9pPr>
              <a:defRPr sz="800"/>
            </a:lvl9pPr>
          </a:lstStyle>
          <a:p>
            <a:pPr lvl="0"/>
            <a:r>
              <a:rPr lang="en-US" dirty="0" smtClean="0"/>
              <a:t>Click to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9" name="Content Placeholder 2"/>
          <p:cNvSpPr>
            <a:spLocks noGrp="1"/>
          </p:cNvSpPr>
          <p:nvPr>
            <p:ph sz="half" idx="11" hasCustomPrompt="1"/>
          </p:nvPr>
        </p:nvSpPr>
        <p:spPr>
          <a:xfrm>
            <a:off x="6629400" y="1752600"/>
            <a:ext cx="2057400" cy="4191000"/>
          </a:xfrm>
          <a:prstGeom prst="rect">
            <a:avLst/>
          </a:prstGeom>
          <a:ln>
            <a:solidFill>
              <a:schemeClr val="tx2"/>
            </a:solidFill>
          </a:ln>
        </p:spPr>
        <p:txBody>
          <a:bodyPr/>
          <a:lstStyle>
            <a:lvl1pPr>
              <a:defRPr sz="2400" baseline="0">
                <a:solidFill>
                  <a:schemeClr val="tx2">
                    <a:lumMod val="75000"/>
                  </a:schemeClr>
                </a:solidFill>
                <a:latin typeface="Arial" panose="020B0604020202020204" pitchFamily="34" charset="0"/>
                <a:cs typeface="Arial" panose="020B0604020202020204" pitchFamily="34" charset="0"/>
              </a:defRPr>
            </a:lvl1pPr>
            <a:lvl2pPr>
              <a:defRPr sz="2000">
                <a:solidFill>
                  <a:schemeClr val="tx2"/>
                </a:solidFill>
              </a:defRPr>
            </a:lvl2pPr>
            <a:lvl3pPr>
              <a:defRPr sz="1600">
                <a:solidFill>
                  <a:schemeClr val="tx2"/>
                </a:solidFill>
              </a:defRPr>
            </a:lvl3pPr>
            <a:lvl4pPr>
              <a:defRPr sz="1600">
                <a:solidFill>
                  <a:schemeClr val="tx2"/>
                </a:solidFill>
              </a:defRPr>
            </a:lvl4pPr>
            <a:lvl5pPr>
              <a:defRPr sz="1600">
                <a:solidFill>
                  <a:schemeClr val="tx2"/>
                </a:solidFill>
              </a:defRPr>
            </a:lvl5pPr>
            <a:lvl6pPr>
              <a:defRPr sz="800"/>
            </a:lvl6pPr>
            <a:lvl7pPr>
              <a:defRPr sz="800"/>
            </a:lvl7pPr>
            <a:lvl8pPr>
              <a:defRPr sz="800"/>
            </a:lvl8pPr>
            <a:lvl9pPr>
              <a:defRPr sz="800"/>
            </a:lvl9pPr>
          </a:lstStyle>
          <a:p>
            <a:pPr lvl="0"/>
            <a:r>
              <a:rPr lang="en-US" dirty="0" smtClean="0"/>
              <a:t>Click to add text or add media</a:t>
            </a: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6228000"/>
            <a:ext cx="2226757" cy="534971"/>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b="22807"/>
          <a:stretch/>
        </p:blipFill>
        <p:spPr>
          <a:xfrm>
            <a:off x="7236296" y="6045992"/>
            <a:ext cx="1512168" cy="825231"/>
          </a:xfrm>
          <a:prstGeom prst="rect">
            <a:avLst/>
          </a:prstGeom>
        </p:spPr>
      </p:pic>
    </p:spTree>
    <p:extLst>
      <p:ext uri="{BB962C8B-B14F-4D97-AF65-F5344CB8AC3E}">
        <p14:creationId xmlns:p14="http://schemas.microsoft.com/office/powerpoint/2010/main" val="42696712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4 - (OnCampus) Content With Split Page">
    <p:bg>
      <p:bgPr>
        <a:solidFill>
          <a:srgbClr val="FFF9EB"/>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395536" y="476672"/>
            <a:ext cx="8291264" cy="648072"/>
          </a:xfrm>
          <a:prstGeom prst="rect">
            <a:avLst/>
          </a:prstGeom>
        </p:spPr>
        <p:txBody>
          <a:bodyPr>
            <a:normAutofit/>
          </a:bodyPr>
          <a:lstStyle>
            <a:lvl1pPr algn="l">
              <a:defRPr sz="3600" b="1" baseline="0">
                <a:solidFill>
                  <a:schemeClr val="tx1"/>
                </a:solidFill>
                <a:latin typeface="Arial" panose="020B0604020202020204" pitchFamily="34" charset="0"/>
                <a:ea typeface="Adobe Fan Heiti Std B" pitchFamily="34" charset="-128"/>
                <a:cs typeface="Arial" panose="020B0604020202020204" pitchFamily="34" charset="0"/>
              </a:defRPr>
            </a:lvl1pPr>
          </a:lstStyle>
          <a:p>
            <a:r>
              <a:rPr lang="en-US" dirty="0" smtClean="0"/>
              <a:t>Click to edit slide title</a:t>
            </a:r>
            <a:endParaRPr lang="en-GB" dirty="0"/>
          </a:p>
        </p:txBody>
      </p:sp>
      <p:sp>
        <p:nvSpPr>
          <p:cNvPr id="6" name="Content Placeholder 2"/>
          <p:cNvSpPr>
            <a:spLocks noGrp="1"/>
          </p:cNvSpPr>
          <p:nvPr>
            <p:ph sz="half" idx="10" hasCustomPrompt="1"/>
          </p:nvPr>
        </p:nvSpPr>
        <p:spPr>
          <a:xfrm>
            <a:off x="381000" y="1752600"/>
            <a:ext cx="3960000" cy="4191000"/>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800">
                <a:solidFill>
                  <a:schemeClr val="tx2">
                    <a:lumMod val="75000"/>
                  </a:schemeClr>
                </a:solidFill>
                <a:latin typeface="Arial" panose="020B0604020202020204" pitchFamily="34" charset="0"/>
                <a:cs typeface="Arial" panose="020B0604020202020204" pitchFamily="34" charset="0"/>
              </a:defRPr>
            </a:lvl1pPr>
            <a:lvl2pPr>
              <a:defRPr sz="2800">
                <a:solidFill>
                  <a:schemeClr val="tx2">
                    <a:lumMod val="75000"/>
                  </a:schemeClr>
                </a:solidFill>
                <a:latin typeface="Arial" panose="020B0604020202020204" pitchFamily="34" charset="0"/>
                <a:cs typeface="Arial" panose="020B0604020202020204" pitchFamily="34" charset="0"/>
              </a:defRPr>
            </a:lvl2pPr>
            <a:lvl3pPr>
              <a:defRPr sz="2400">
                <a:solidFill>
                  <a:schemeClr val="tx2">
                    <a:lumMod val="75000"/>
                  </a:schemeClr>
                </a:solidFill>
                <a:latin typeface="Arial" panose="020B0604020202020204" pitchFamily="34" charset="0"/>
                <a:cs typeface="Arial" panose="020B0604020202020204" pitchFamily="34" charset="0"/>
              </a:defRPr>
            </a:lvl3pPr>
            <a:lvl4pPr>
              <a:defRPr sz="2400">
                <a:solidFill>
                  <a:schemeClr val="tx2">
                    <a:lumMod val="75000"/>
                  </a:schemeClr>
                </a:solidFill>
                <a:latin typeface="Arial" panose="020B0604020202020204" pitchFamily="34" charset="0"/>
                <a:cs typeface="Arial" panose="020B0604020202020204" pitchFamily="34" charset="0"/>
              </a:defRPr>
            </a:lvl4pPr>
            <a:lvl5pPr>
              <a:defRPr sz="2000">
                <a:solidFill>
                  <a:schemeClr val="tx2">
                    <a:lumMod val="75000"/>
                  </a:schemeClr>
                </a:solidFill>
                <a:latin typeface="Arial" panose="020B0604020202020204" pitchFamily="34" charset="0"/>
                <a:cs typeface="Arial" panose="020B0604020202020204" pitchFamily="34" charset="0"/>
              </a:defRPr>
            </a:lvl5pPr>
            <a:lvl6pPr>
              <a:defRPr sz="800"/>
            </a:lvl6pPr>
            <a:lvl7pPr>
              <a:defRPr sz="800"/>
            </a:lvl7pPr>
            <a:lvl8pPr>
              <a:defRPr sz="800"/>
            </a:lvl8pPr>
            <a:lvl9pPr>
              <a:defRPr sz="800"/>
            </a:lvl9pPr>
          </a:lstStyle>
          <a:p>
            <a:pPr lvl="0"/>
            <a:r>
              <a:rPr lang="en-US" dirty="0" smtClean="0"/>
              <a:t>Click to edit text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0" name="Content Placeholder 2"/>
          <p:cNvSpPr>
            <a:spLocks noGrp="1"/>
          </p:cNvSpPr>
          <p:nvPr>
            <p:ph sz="half" idx="11" hasCustomPrompt="1"/>
          </p:nvPr>
        </p:nvSpPr>
        <p:spPr>
          <a:xfrm>
            <a:off x="4724400" y="1752600"/>
            <a:ext cx="3960000" cy="4191000"/>
          </a:xfrm>
          <a:prstGeom prst="rect">
            <a:avLst/>
          </a:prstGeom>
        </p:spPr>
        <p:txBody>
          <a:bodyPr/>
          <a:lstStyle>
            <a:lvl1pPr>
              <a:defRPr sz="2800">
                <a:solidFill>
                  <a:schemeClr val="tx2">
                    <a:lumMod val="75000"/>
                  </a:schemeClr>
                </a:solidFill>
                <a:latin typeface="Arial" panose="020B0604020202020204" pitchFamily="34" charset="0"/>
                <a:cs typeface="Arial" panose="020B0604020202020204" pitchFamily="34" charset="0"/>
              </a:defRPr>
            </a:lvl1pPr>
            <a:lvl2pPr>
              <a:defRPr sz="2800">
                <a:solidFill>
                  <a:schemeClr val="tx2">
                    <a:lumMod val="75000"/>
                  </a:schemeClr>
                </a:solidFill>
                <a:latin typeface="Arial" panose="020B0604020202020204" pitchFamily="34" charset="0"/>
                <a:cs typeface="Arial" panose="020B0604020202020204" pitchFamily="34" charset="0"/>
              </a:defRPr>
            </a:lvl2pPr>
            <a:lvl3pPr>
              <a:defRPr sz="2400">
                <a:solidFill>
                  <a:schemeClr val="tx2">
                    <a:lumMod val="75000"/>
                  </a:schemeClr>
                </a:solidFill>
                <a:latin typeface="Arial" panose="020B0604020202020204" pitchFamily="34" charset="0"/>
                <a:cs typeface="Arial" panose="020B0604020202020204" pitchFamily="34" charset="0"/>
              </a:defRPr>
            </a:lvl3pPr>
            <a:lvl4pPr>
              <a:defRPr sz="2400">
                <a:solidFill>
                  <a:schemeClr val="tx2">
                    <a:lumMod val="75000"/>
                  </a:schemeClr>
                </a:solidFill>
                <a:latin typeface="Arial" panose="020B0604020202020204" pitchFamily="34" charset="0"/>
                <a:cs typeface="Arial" panose="020B0604020202020204" pitchFamily="34" charset="0"/>
              </a:defRPr>
            </a:lvl4pPr>
            <a:lvl5pPr>
              <a:defRPr sz="2000">
                <a:solidFill>
                  <a:schemeClr val="tx2">
                    <a:lumMod val="75000"/>
                  </a:schemeClr>
                </a:solidFill>
                <a:latin typeface="Arial" panose="020B0604020202020204" pitchFamily="34" charset="0"/>
                <a:cs typeface="Arial" panose="020B0604020202020204" pitchFamily="34" charset="0"/>
              </a:defRPr>
            </a:lvl5pPr>
            <a:lvl6pPr>
              <a:defRPr sz="800"/>
            </a:lvl6pPr>
            <a:lvl7pPr>
              <a:defRPr sz="800"/>
            </a:lvl7pPr>
            <a:lvl8pPr>
              <a:defRPr sz="800"/>
            </a:lvl8pPr>
            <a:lvl9pPr>
              <a:defRPr sz="800"/>
            </a:lvl9pPr>
          </a:lstStyle>
          <a:p>
            <a:pPr lvl="0"/>
            <a:r>
              <a:rPr lang="en-US" dirty="0" smtClean="0"/>
              <a:t>Edit text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6228000"/>
            <a:ext cx="2226757" cy="534971"/>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b="22807"/>
          <a:stretch/>
        </p:blipFill>
        <p:spPr>
          <a:xfrm>
            <a:off x="7236296" y="6045992"/>
            <a:ext cx="1512168" cy="825231"/>
          </a:xfrm>
          <a:prstGeom prst="rect">
            <a:avLst/>
          </a:prstGeom>
        </p:spPr>
      </p:pic>
    </p:spTree>
    <p:extLst>
      <p:ext uri="{BB962C8B-B14F-4D97-AF65-F5344CB8AC3E}">
        <p14:creationId xmlns:p14="http://schemas.microsoft.com/office/powerpoint/2010/main" val="39115103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5 - (OnCampus) Content With Bottom Image">
    <p:bg>
      <p:bgPr>
        <a:solidFill>
          <a:srgbClr val="FFF9EB"/>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395536" y="476672"/>
            <a:ext cx="8291264" cy="648072"/>
          </a:xfrm>
          <a:prstGeom prst="rect">
            <a:avLst/>
          </a:prstGeom>
        </p:spPr>
        <p:txBody>
          <a:bodyPr>
            <a:normAutofit/>
          </a:bodyPr>
          <a:lstStyle>
            <a:lvl1pPr algn="l">
              <a:defRPr sz="3600" b="1" baseline="0">
                <a:solidFill>
                  <a:schemeClr val="tx1"/>
                </a:solidFill>
                <a:latin typeface="Arial" panose="020B0604020202020204" pitchFamily="34" charset="0"/>
                <a:ea typeface="Adobe Fan Heiti Std B" pitchFamily="34" charset="-128"/>
                <a:cs typeface="Arial" panose="020B0604020202020204" pitchFamily="34" charset="0"/>
              </a:defRPr>
            </a:lvl1pPr>
          </a:lstStyle>
          <a:p>
            <a:r>
              <a:rPr lang="en-US" dirty="0" smtClean="0"/>
              <a:t>Click to edit slide title</a:t>
            </a:r>
            <a:endParaRPr lang="en-GB" dirty="0"/>
          </a:p>
        </p:txBody>
      </p:sp>
      <p:sp>
        <p:nvSpPr>
          <p:cNvPr id="6" name="Content Placeholder 2"/>
          <p:cNvSpPr>
            <a:spLocks noGrp="1"/>
          </p:cNvSpPr>
          <p:nvPr>
            <p:ph sz="half" idx="10" hasCustomPrompt="1"/>
          </p:nvPr>
        </p:nvSpPr>
        <p:spPr>
          <a:xfrm>
            <a:off x="381000" y="1752600"/>
            <a:ext cx="8305800" cy="2514600"/>
          </a:xfrm>
          <a:prstGeom prst="rect">
            <a:avLst/>
          </a:prstGeom>
        </p:spPr>
        <p:txBody>
          <a:bodyPr/>
          <a:lstStyle>
            <a:lvl1pPr>
              <a:defRPr sz="2800">
                <a:solidFill>
                  <a:schemeClr val="tx2">
                    <a:lumMod val="75000"/>
                  </a:schemeClr>
                </a:solidFill>
                <a:latin typeface="Arial" panose="020B0604020202020204" pitchFamily="34" charset="0"/>
                <a:cs typeface="Arial" panose="020B0604020202020204" pitchFamily="34" charset="0"/>
              </a:defRPr>
            </a:lvl1pPr>
            <a:lvl2pPr>
              <a:defRPr sz="2800">
                <a:solidFill>
                  <a:schemeClr val="tx2">
                    <a:lumMod val="75000"/>
                  </a:schemeClr>
                </a:solidFill>
                <a:latin typeface="Arial" panose="020B0604020202020204" pitchFamily="34" charset="0"/>
                <a:cs typeface="Arial" panose="020B0604020202020204" pitchFamily="34" charset="0"/>
              </a:defRPr>
            </a:lvl2pPr>
            <a:lvl3pPr>
              <a:defRPr sz="2400">
                <a:solidFill>
                  <a:schemeClr val="tx2">
                    <a:lumMod val="75000"/>
                  </a:schemeClr>
                </a:solidFill>
                <a:latin typeface="Arial" panose="020B0604020202020204" pitchFamily="34" charset="0"/>
                <a:cs typeface="Arial" panose="020B0604020202020204" pitchFamily="34" charset="0"/>
              </a:defRPr>
            </a:lvl3pPr>
            <a:lvl4pPr>
              <a:defRPr sz="2400">
                <a:solidFill>
                  <a:schemeClr val="tx2">
                    <a:lumMod val="75000"/>
                  </a:schemeClr>
                </a:solidFill>
                <a:latin typeface="Arial" panose="020B0604020202020204" pitchFamily="34" charset="0"/>
                <a:cs typeface="Arial" panose="020B0604020202020204" pitchFamily="34" charset="0"/>
              </a:defRPr>
            </a:lvl4pPr>
            <a:lvl5pPr>
              <a:defRPr sz="2000">
                <a:solidFill>
                  <a:schemeClr val="tx2">
                    <a:lumMod val="75000"/>
                  </a:schemeClr>
                </a:solidFill>
                <a:latin typeface="Arial" panose="020B0604020202020204" pitchFamily="34" charset="0"/>
                <a:cs typeface="Arial" panose="020B0604020202020204" pitchFamily="34" charset="0"/>
              </a:defRPr>
            </a:lvl5pPr>
            <a:lvl6pPr>
              <a:defRPr sz="800"/>
            </a:lvl6pPr>
            <a:lvl7pPr>
              <a:defRPr sz="800"/>
            </a:lvl7pPr>
            <a:lvl8pPr>
              <a:defRPr sz="800"/>
            </a:lvl8pPr>
            <a:lvl9pPr>
              <a:defRPr sz="800"/>
            </a:lvl9pPr>
          </a:lstStyle>
          <a:p>
            <a:pPr lvl="0"/>
            <a:r>
              <a:rPr lang="en-US" dirty="0" smtClean="0"/>
              <a:t>Edit text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Content Placeholder 2"/>
          <p:cNvSpPr>
            <a:spLocks noGrp="1"/>
          </p:cNvSpPr>
          <p:nvPr>
            <p:ph sz="half" idx="11" hasCustomPrompt="1"/>
          </p:nvPr>
        </p:nvSpPr>
        <p:spPr>
          <a:xfrm>
            <a:off x="381000" y="4495800"/>
            <a:ext cx="8305800" cy="1371600"/>
          </a:xfrm>
          <a:prstGeom prst="rect">
            <a:avLst/>
          </a:prstGeom>
          <a:ln>
            <a:solidFill>
              <a:schemeClr val="tx2"/>
            </a:solidFill>
          </a:ln>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800">
                <a:solidFill>
                  <a:schemeClr val="tx2">
                    <a:lumMod val="75000"/>
                  </a:schemeClr>
                </a:solidFill>
                <a:latin typeface="Arial" panose="020B0604020202020204" pitchFamily="34" charset="0"/>
                <a:cs typeface="Arial" panose="020B0604020202020204" pitchFamily="34" charset="0"/>
              </a:defRPr>
            </a:lvl1pPr>
            <a:lvl2pPr>
              <a:defRPr sz="2000">
                <a:solidFill>
                  <a:schemeClr val="tx2"/>
                </a:solidFill>
              </a:defRPr>
            </a:lvl2pPr>
            <a:lvl3pPr>
              <a:defRPr sz="1600">
                <a:solidFill>
                  <a:schemeClr val="tx2"/>
                </a:solidFill>
              </a:defRPr>
            </a:lvl3pPr>
            <a:lvl4pPr>
              <a:defRPr sz="1600">
                <a:solidFill>
                  <a:schemeClr val="tx2"/>
                </a:solidFill>
              </a:defRPr>
            </a:lvl4pPr>
            <a:lvl5pPr>
              <a:defRPr sz="1600">
                <a:solidFill>
                  <a:schemeClr val="tx2"/>
                </a:solidFill>
              </a:defRPr>
            </a:lvl5pPr>
            <a:lvl6pPr>
              <a:defRPr sz="800"/>
            </a:lvl6pPr>
            <a:lvl7pPr>
              <a:defRPr sz="800"/>
            </a:lvl7pPr>
            <a:lvl8pPr>
              <a:defRPr sz="800"/>
            </a:lvl8pPr>
            <a:lvl9pPr>
              <a:defRPr sz="800"/>
            </a:lvl9pPr>
          </a:lstStyle>
          <a:p>
            <a:pPr lvl="0"/>
            <a:r>
              <a:rPr lang="en-US" dirty="0" smtClean="0"/>
              <a:t>Click to edit text </a:t>
            </a:r>
          </a:p>
          <a:p>
            <a:pPr lvl="0"/>
            <a:endParaRPr lang="en-US" dirty="0" smtClean="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6228000"/>
            <a:ext cx="2226757" cy="534971"/>
          </a:xfrm>
          <a:prstGeom prst="rect">
            <a:avLst/>
          </a:prstGeom>
        </p:spPr>
      </p:pic>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b="22807"/>
          <a:stretch/>
        </p:blipFill>
        <p:spPr>
          <a:xfrm>
            <a:off x="7236296" y="6045992"/>
            <a:ext cx="1512168" cy="825231"/>
          </a:xfrm>
          <a:prstGeom prst="rect">
            <a:avLst/>
          </a:prstGeom>
        </p:spPr>
      </p:pic>
    </p:spTree>
    <p:extLst>
      <p:ext uri="{BB962C8B-B14F-4D97-AF65-F5344CB8AC3E}">
        <p14:creationId xmlns:p14="http://schemas.microsoft.com/office/powerpoint/2010/main" val="20441693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6 - (OnCampus) Title With Blank Space (with logos)">
    <p:bg>
      <p:bgPr>
        <a:solidFill>
          <a:srgbClr val="FFF9EB"/>
        </a:solidFill>
        <a:effectLst/>
      </p:bgPr>
    </p:bg>
    <p:spTree>
      <p:nvGrpSpPr>
        <p:cNvPr id="1" name=""/>
        <p:cNvGrpSpPr/>
        <p:nvPr/>
      </p:nvGrpSpPr>
      <p:grpSpPr>
        <a:xfrm>
          <a:off x="0" y="0"/>
          <a:ext cx="0" cy="0"/>
          <a:chOff x="0" y="0"/>
          <a:chExt cx="0" cy="0"/>
        </a:xfrm>
      </p:grpSpPr>
      <p:sp>
        <p:nvSpPr>
          <p:cNvPr id="4" name="Title 1"/>
          <p:cNvSpPr>
            <a:spLocks noGrp="1"/>
          </p:cNvSpPr>
          <p:nvPr>
            <p:ph type="ctrTitle" hasCustomPrompt="1"/>
          </p:nvPr>
        </p:nvSpPr>
        <p:spPr>
          <a:xfrm>
            <a:off x="395536" y="476672"/>
            <a:ext cx="8291264" cy="648072"/>
          </a:xfrm>
          <a:prstGeom prst="rect">
            <a:avLst/>
          </a:prstGeom>
        </p:spPr>
        <p:txBody>
          <a:bodyPr>
            <a:normAutofit/>
          </a:bodyPr>
          <a:lstStyle>
            <a:lvl1pPr algn="l">
              <a:defRPr sz="3600" b="1" baseline="0">
                <a:solidFill>
                  <a:schemeClr val="tx1"/>
                </a:solidFill>
                <a:latin typeface="Arial" panose="020B0604020202020204" pitchFamily="34" charset="0"/>
                <a:ea typeface="Adobe Fan Heiti Std B" pitchFamily="34" charset="-128"/>
                <a:cs typeface="Arial" panose="020B0604020202020204" pitchFamily="34" charset="0"/>
              </a:defRPr>
            </a:lvl1pPr>
          </a:lstStyle>
          <a:p>
            <a:r>
              <a:rPr lang="en-US" dirty="0" smtClean="0"/>
              <a:t>Click to edit slide title</a:t>
            </a:r>
            <a:endParaRPr lang="en-GB"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6228000"/>
            <a:ext cx="2226757" cy="534971"/>
          </a:xfrm>
          <a:prstGeom prst="rect">
            <a:avLst/>
          </a:prstGeom>
        </p:spPr>
      </p:pic>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b="22807"/>
          <a:stretch/>
        </p:blipFill>
        <p:spPr>
          <a:xfrm>
            <a:off x="7236296" y="6045992"/>
            <a:ext cx="1512168" cy="825231"/>
          </a:xfrm>
          <a:prstGeom prst="rect">
            <a:avLst/>
          </a:prstGeom>
        </p:spPr>
      </p:pic>
    </p:spTree>
    <p:extLst>
      <p:ext uri="{BB962C8B-B14F-4D97-AF65-F5344CB8AC3E}">
        <p14:creationId xmlns:p14="http://schemas.microsoft.com/office/powerpoint/2010/main" val="367274423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1.6 - (OnCampus) Title With Blank Space (no logos)">
    <p:bg>
      <p:bgPr>
        <a:solidFill>
          <a:srgbClr val="FFF9EB"/>
        </a:solidFill>
        <a:effectLst/>
      </p:bgPr>
    </p:bg>
    <p:spTree>
      <p:nvGrpSpPr>
        <p:cNvPr id="1" name=""/>
        <p:cNvGrpSpPr/>
        <p:nvPr/>
      </p:nvGrpSpPr>
      <p:grpSpPr>
        <a:xfrm>
          <a:off x="0" y="0"/>
          <a:ext cx="0" cy="0"/>
          <a:chOff x="0" y="0"/>
          <a:chExt cx="0" cy="0"/>
        </a:xfrm>
      </p:grpSpPr>
      <p:sp>
        <p:nvSpPr>
          <p:cNvPr id="4" name="Title 1"/>
          <p:cNvSpPr>
            <a:spLocks noGrp="1"/>
          </p:cNvSpPr>
          <p:nvPr>
            <p:ph type="ctrTitle" hasCustomPrompt="1"/>
          </p:nvPr>
        </p:nvSpPr>
        <p:spPr>
          <a:xfrm>
            <a:off x="395536" y="476672"/>
            <a:ext cx="8291264" cy="648072"/>
          </a:xfrm>
          <a:prstGeom prst="rect">
            <a:avLst/>
          </a:prstGeom>
        </p:spPr>
        <p:txBody>
          <a:bodyPr>
            <a:normAutofit/>
          </a:bodyPr>
          <a:lstStyle>
            <a:lvl1pPr algn="l">
              <a:defRPr sz="3600" b="1" baseline="0">
                <a:solidFill>
                  <a:schemeClr val="tx1"/>
                </a:solidFill>
                <a:latin typeface="Arial" panose="020B0604020202020204" pitchFamily="34" charset="0"/>
                <a:ea typeface="Adobe Fan Heiti Std B" pitchFamily="34" charset="-128"/>
                <a:cs typeface="Arial" panose="020B0604020202020204" pitchFamily="34" charset="0"/>
              </a:defRPr>
            </a:lvl1pPr>
          </a:lstStyle>
          <a:p>
            <a:r>
              <a:rPr lang="en-US" dirty="0" smtClean="0"/>
              <a:t>Click to edit slide title</a:t>
            </a:r>
            <a:endParaRPr lang="en-GB" dirty="0"/>
          </a:p>
        </p:txBody>
      </p:sp>
    </p:spTree>
    <p:extLst>
      <p:ext uri="{BB962C8B-B14F-4D97-AF65-F5344CB8AC3E}">
        <p14:creationId xmlns:p14="http://schemas.microsoft.com/office/powerpoint/2010/main" val="360431268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7 - (OnCampus) Blank Slide">
    <p:bg>
      <p:bgPr>
        <a:solidFill>
          <a:srgbClr val="FFF9EB"/>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28751" y="0"/>
            <a:ext cx="1428751" cy="5446643"/>
          </a:xfrm>
          <a:prstGeom prst="rect">
            <a:avLst/>
          </a:prstGeom>
        </p:spPr>
        <p:txBody>
          <a:bodyPr/>
          <a:lstStyle>
            <a:lvl1pPr marL="0" marR="0" indent="0" algn="l" defTabSz="914400" rtl="0" eaLnBrk="1" fontAlgn="auto" latinLnBrk="0" hangingPunct="1">
              <a:lnSpc>
                <a:spcPct val="100000"/>
              </a:lnSpc>
              <a:spcBef>
                <a:spcPct val="0"/>
              </a:spcBef>
              <a:spcAft>
                <a:spcPts val="0"/>
              </a:spcAft>
              <a:buClrTx/>
              <a:buSzTx/>
              <a:buFontTx/>
              <a:buNone/>
              <a:tabLst/>
              <a:defRPr sz="1600" b="1">
                <a:solidFill>
                  <a:schemeClr val="tx1"/>
                </a:solidFill>
                <a:latin typeface="Arial" panose="020B0604020202020204" pitchFamily="34" charset="0"/>
                <a:ea typeface="Arial" panose="020B0604020202020204" pitchFamily="34" charset="0"/>
                <a:cs typeface="Arial" panose="020B0604020202020204" pitchFamily="34" charset="0"/>
              </a:defRPr>
            </a:lvl1pPr>
          </a:lstStyle>
          <a:p>
            <a:r>
              <a:rPr lang="en-US" dirty="0" smtClean="0"/>
              <a:t>Click to edit slide title</a:t>
            </a:r>
            <a:endParaRPr lang="en-GB" dirty="0"/>
          </a:p>
        </p:txBody>
      </p:sp>
    </p:spTree>
    <p:extLst>
      <p:ext uri="{BB962C8B-B14F-4D97-AF65-F5344CB8AC3E}">
        <p14:creationId xmlns:p14="http://schemas.microsoft.com/office/powerpoint/2010/main" val="29832595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9EB"/>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8551671"/>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 id="2147483679" r:id="rId15"/>
  </p:sldLayoutIdLst>
  <p:timing>
    <p:tnLst>
      <p:par>
        <p:cTn id="1" dur="indefinite" restart="never" nodeType="tmRoot"/>
      </p:par>
    </p:tnLst>
  </p:timing>
  <p:txStyles>
    <p:titleStyle>
      <a:lvl1pPr algn="r" defTabSz="914400" rtl="0" eaLnBrk="1" latinLnBrk="0" hangingPunct="1">
        <a:spcBef>
          <a:spcPct val="0"/>
        </a:spcBef>
        <a:buNone/>
        <a:defRPr sz="4000" b="0" kern="1200">
          <a:solidFill>
            <a:schemeClr val="bg1"/>
          </a:solidFill>
          <a:latin typeface="Arial Narrow" panose="020B060602020203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mailto:sharon.boyd@ed.ac.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vetsustain.or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hyperlink" Target="http://www.qaa.ac.uk/en/Publications/Documents/Education-sustainable-development-Guidance-June-14.pdf" TargetMode="External"/><Relationship Id="rId2" Type="http://schemas.openxmlformats.org/officeDocument/2006/relationships/hyperlink" Target="http://www.docs.hss.ed.ac.uk/iad/Learning_teaching/Academic_teaching/Resources/Sustainability/SRS_in_UG_Courses_Full_Report.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95536" y="3429000"/>
            <a:ext cx="8280920" cy="3181350"/>
          </a:xfrm>
        </p:spPr>
        <p:txBody>
          <a:bodyPr/>
          <a:lstStyle/>
          <a:p>
            <a:r>
              <a:rPr lang="en-GB" dirty="0"/>
              <a:t>EAUC Education for SD in HE </a:t>
            </a:r>
            <a:r>
              <a:rPr lang="en-GB" dirty="0" smtClean="0"/>
              <a:t>TSN</a:t>
            </a:r>
          </a:p>
          <a:p>
            <a:r>
              <a:rPr lang="en-GB" dirty="0" smtClean="0"/>
              <a:t>Evaluating </a:t>
            </a:r>
            <a:r>
              <a:rPr lang="en-GB" dirty="0"/>
              <a:t>ESD in the curriculum</a:t>
            </a:r>
          </a:p>
          <a:p>
            <a:r>
              <a:rPr lang="en-GB" dirty="0"/>
              <a:t>November 2019</a:t>
            </a:r>
            <a:endParaRPr lang="en-GB" dirty="0" smtClean="0"/>
          </a:p>
          <a:p>
            <a:endParaRPr lang="en-GB" dirty="0"/>
          </a:p>
          <a:p>
            <a:r>
              <a:rPr lang="en-GB" dirty="0" smtClean="0"/>
              <a:t>Sharon Boyd </a:t>
            </a:r>
          </a:p>
          <a:p>
            <a:r>
              <a:rPr lang="en-GB" dirty="0" smtClean="0">
                <a:hlinkClick r:id="rId2"/>
              </a:rPr>
              <a:t>sharon.boyd@ed.ac.uk</a:t>
            </a:r>
            <a:r>
              <a:rPr lang="en-GB" dirty="0" smtClean="0"/>
              <a:t>  </a:t>
            </a:r>
            <a:endParaRPr lang="en-GB" dirty="0"/>
          </a:p>
        </p:txBody>
      </p:sp>
      <p:sp>
        <p:nvSpPr>
          <p:cNvPr id="4" name="Title 3"/>
          <p:cNvSpPr>
            <a:spLocks noGrp="1"/>
          </p:cNvSpPr>
          <p:nvPr>
            <p:ph type="ctrTitle"/>
          </p:nvPr>
        </p:nvSpPr>
        <p:spPr/>
        <p:txBody>
          <a:bodyPr>
            <a:normAutofit/>
          </a:bodyPr>
          <a:lstStyle/>
          <a:p>
            <a:r>
              <a:rPr lang="en-GB" dirty="0"/>
              <a:t>ESD in the </a:t>
            </a:r>
            <a:r>
              <a:rPr lang="en-GB" dirty="0" smtClean="0"/>
              <a:t>Veterinary </a:t>
            </a:r>
            <a:r>
              <a:rPr lang="en-GB" dirty="0"/>
              <a:t>Curriculum</a:t>
            </a:r>
            <a:endParaRPr lang="en-GB" dirty="0"/>
          </a:p>
        </p:txBody>
      </p:sp>
      <p:sp>
        <p:nvSpPr>
          <p:cNvPr id="3" name="Text Placeholder 2"/>
          <p:cNvSpPr>
            <a:spLocks noGrp="1"/>
          </p:cNvSpPr>
          <p:nvPr>
            <p:ph type="body" sz="quarter" idx="10"/>
          </p:nvPr>
        </p:nvSpPr>
        <p:spPr/>
        <p:txBody>
          <a:bodyPr/>
          <a:lstStyle/>
          <a:p>
            <a:endParaRPr lang="en-GB"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70298" y="4189115"/>
            <a:ext cx="1328638" cy="1992957"/>
          </a:xfrm>
          <a:prstGeom prst="rect">
            <a:avLst/>
          </a:prstGeom>
        </p:spPr>
      </p:pic>
    </p:spTree>
    <p:extLst>
      <p:ext uri="{BB962C8B-B14F-4D97-AF65-F5344CB8AC3E}">
        <p14:creationId xmlns:p14="http://schemas.microsoft.com/office/powerpoint/2010/main" val="35894879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ESD courses</a:t>
            </a:r>
            <a:endParaRPr lang="en-GB" dirty="0"/>
          </a:p>
        </p:txBody>
      </p:sp>
      <p:sp>
        <p:nvSpPr>
          <p:cNvPr id="3" name="Content Placeholder 2"/>
          <p:cNvSpPr>
            <a:spLocks noGrp="1"/>
          </p:cNvSpPr>
          <p:nvPr>
            <p:ph sz="half" idx="10"/>
          </p:nvPr>
        </p:nvSpPr>
        <p:spPr/>
        <p:txBody>
          <a:bodyPr/>
          <a:lstStyle/>
          <a:p>
            <a:pPr marL="0" indent="0">
              <a:buNone/>
            </a:pPr>
            <a:r>
              <a:rPr lang="en-GB" dirty="0" smtClean="0"/>
              <a:t>Explicit link</a:t>
            </a:r>
          </a:p>
          <a:p>
            <a:r>
              <a:rPr lang="en-GB" dirty="0" smtClean="0"/>
              <a:t>Student Research Component (Foundation)</a:t>
            </a:r>
          </a:p>
          <a:p>
            <a:r>
              <a:rPr lang="en-GB" dirty="0" smtClean="0"/>
              <a:t>Veterinary Public Health</a:t>
            </a:r>
          </a:p>
          <a:p>
            <a:r>
              <a:rPr lang="en-GB" dirty="0" smtClean="0"/>
              <a:t>Animal Welfare</a:t>
            </a:r>
          </a:p>
          <a:p>
            <a:r>
              <a:rPr lang="en-GB" dirty="0" smtClean="0"/>
              <a:t>Global Academy</a:t>
            </a:r>
          </a:p>
          <a:p>
            <a:r>
              <a:rPr lang="en-GB" dirty="0" smtClean="0"/>
              <a:t>Student-selected projects and activities</a:t>
            </a:r>
          </a:p>
          <a:p>
            <a:endParaRPr lang="en-GB" dirty="0"/>
          </a:p>
        </p:txBody>
      </p:sp>
    </p:spTree>
    <p:extLst>
      <p:ext uri="{BB962C8B-B14F-4D97-AF65-F5344CB8AC3E}">
        <p14:creationId xmlns:p14="http://schemas.microsoft.com/office/powerpoint/2010/main" val="3956101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ESD developments</a:t>
            </a:r>
            <a:endParaRPr lang="en-GB" dirty="0"/>
          </a:p>
        </p:txBody>
      </p:sp>
      <p:sp>
        <p:nvSpPr>
          <p:cNvPr id="3" name="Content Placeholder 2"/>
          <p:cNvSpPr>
            <a:spLocks noGrp="1"/>
          </p:cNvSpPr>
          <p:nvPr>
            <p:ph sz="half" idx="10"/>
          </p:nvPr>
        </p:nvSpPr>
        <p:spPr/>
        <p:txBody>
          <a:bodyPr/>
          <a:lstStyle/>
          <a:p>
            <a:r>
              <a:rPr lang="en-GB" dirty="0" smtClean="0"/>
              <a:t>Curriculum review</a:t>
            </a:r>
          </a:p>
          <a:p>
            <a:r>
              <a:rPr lang="en-GB" dirty="0" smtClean="0"/>
              <a:t>Student and staff sustainability think-tank</a:t>
            </a:r>
          </a:p>
          <a:p>
            <a:r>
              <a:rPr lang="en-GB" dirty="0" smtClean="0"/>
              <a:t>Embedded cases – sustainability core theme</a:t>
            </a:r>
          </a:p>
          <a:p>
            <a:r>
              <a:rPr lang="en-GB" dirty="0" smtClean="0"/>
              <a:t>Sustainability Champions</a:t>
            </a:r>
          </a:p>
          <a:p>
            <a:endParaRPr lang="en-GB" dirty="0" smtClean="0"/>
          </a:p>
          <a:p>
            <a:endParaRPr lang="en-GB" dirty="0"/>
          </a:p>
          <a:p>
            <a:pPr marL="0" indent="0">
              <a:buNone/>
            </a:pPr>
            <a:r>
              <a:rPr lang="en-GB" dirty="0" smtClean="0"/>
              <a:t>… and Vet Sustain </a:t>
            </a:r>
            <a:r>
              <a:rPr lang="en-GB" dirty="0">
                <a:hlinkClick r:id="rId2"/>
              </a:rPr>
              <a:t>https://www.vetsustain.org/</a:t>
            </a:r>
            <a:endParaRPr lang="en-GB" dirty="0"/>
          </a:p>
          <a:p>
            <a:endParaRPr lang="en-GB" dirty="0"/>
          </a:p>
        </p:txBody>
      </p:sp>
    </p:spTree>
    <p:extLst>
      <p:ext uri="{BB962C8B-B14F-4D97-AF65-F5344CB8AC3E}">
        <p14:creationId xmlns:p14="http://schemas.microsoft.com/office/powerpoint/2010/main" val="25519456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Celebration!</a:t>
            </a:r>
            <a:endParaRPr lang="en-GB" dirty="0"/>
          </a:p>
        </p:txBody>
      </p:sp>
      <p:sp>
        <p:nvSpPr>
          <p:cNvPr id="3" name="Content Placeholder 2"/>
          <p:cNvSpPr>
            <a:spLocks noGrp="1"/>
          </p:cNvSpPr>
          <p:nvPr>
            <p:ph sz="half" idx="10"/>
          </p:nvPr>
        </p:nvSpPr>
        <p:spPr/>
        <p:txBody>
          <a:bodyPr/>
          <a:lstStyle/>
          <a:p>
            <a:r>
              <a:rPr lang="en-GB" dirty="0" err="1"/>
              <a:t>UoE</a:t>
            </a:r>
            <a:r>
              <a:rPr lang="en-GB" dirty="0"/>
              <a:t> Sustainability </a:t>
            </a:r>
            <a:r>
              <a:rPr lang="en-GB" dirty="0" smtClean="0"/>
              <a:t>Awards Gold</a:t>
            </a:r>
            <a:endParaRPr lang="en-GB" dirty="0"/>
          </a:p>
          <a:p>
            <a:r>
              <a:rPr lang="en-GB" dirty="0"/>
              <a:t>Green Gown (UK &amp; Ireland</a:t>
            </a:r>
            <a:r>
              <a:rPr lang="en-GB" dirty="0" smtClean="0"/>
              <a:t>) finalists </a:t>
            </a:r>
            <a:r>
              <a:rPr lang="en-GB" dirty="0"/>
              <a:t>2017 and 2019</a:t>
            </a:r>
          </a:p>
          <a:p>
            <a:endParaRPr lang="en-GB" dirty="0" smtClean="0"/>
          </a:p>
        </p:txBody>
      </p:sp>
      <p:pic>
        <p:nvPicPr>
          <p:cNvPr id="1026" name="Picture 2" descr="Green Gown Awards logo 2019"/>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5536" y="4438649"/>
            <a:ext cx="5905500" cy="150495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ustainability Awards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19650" y="2789792"/>
            <a:ext cx="3524250" cy="25346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9531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7105650"/>
          </a:xfrm>
          <a:prstGeom prst="rect">
            <a:avLst/>
          </a:prstGeom>
        </p:spPr>
      </p:pic>
    </p:spTree>
    <p:extLst>
      <p:ext uri="{BB962C8B-B14F-4D97-AF65-F5344CB8AC3E}">
        <p14:creationId xmlns:p14="http://schemas.microsoft.com/office/powerpoint/2010/main" val="656514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dirty="0" smtClean="0"/>
              <a:t>References </a:t>
            </a:r>
            <a:endParaRPr lang="en-GB" dirty="0"/>
          </a:p>
        </p:txBody>
      </p:sp>
      <p:sp>
        <p:nvSpPr>
          <p:cNvPr id="4" name="Content Placeholder 3"/>
          <p:cNvSpPr>
            <a:spLocks noGrp="1"/>
          </p:cNvSpPr>
          <p:nvPr>
            <p:ph sz="half" idx="10"/>
          </p:nvPr>
        </p:nvSpPr>
        <p:spPr/>
        <p:txBody>
          <a:bodyPr/>
          <a:lstStyle/>
          <a:p>
            <a:r>
              <a:rPr lang="en-GB" sz="2400" dirty="0" err="1"/>
              <a:t>Bloemen</a:t>
            </a:r>
            <a:r>
              <a:rPr lang="en-GB" sz="2400" dirty="0"/>
              <a:t>, O. 2013. Learning for change: Social Responsibility &amp; Sustainability in Undergraduate Courses at the University of Edinburgh 2012-13. </a:t>
            </a:r>
            <a:r>
              <a:rPr lang="en-GB" sz="2400" dirty="0">
                <a:hlinkClick r:id="rId2"/>
              </a:rPr>
              <a:t>http://www.docs.hss.ed.ac.uk/iad/Learning_teaching/Academic_teaching/Resources/Sustainability/SRS_in_UG_Courses_Full_Report.pdf</a:t>
            </a:r>
            <a:endParaRPr lang="en-GB" sz="2400" dirty="0"/>
          </a:p>
          <a:p>
            <a:r>
              <a:rPr lang="en-GB" sz="2400" dirty="0"/>
              <a:t>HEA and QAA 2014. Education for sustainable development: guidance for UK higher education providers. </a:t>
            </a:r>
            <a:r>
              <a:rPr lang="en-GB" sz="2400" dirty="0">
                <a:hlinkClick r:id="rId3"/>
              </a:rPr>
              <a:t>http://www.qaa.ac.uk/en/Publications/Documents/Education-sustainable-development-Guidance-June-14.pdf</a:t>
            </a:r>
            <a:r>
              <a:rPr lang="en-GB" sz="2400" dirty="0"/>
              <a:t> </a:t>
            </a:r>
          </a:p>
          <a:p>
            <a:endParaRPr lang="en-GB" sz="2400" dirty="0"/>
          </a:p>
        </p:txBody>
      </p:sp>
    </p:spTree>
    <p:extLst>
      <p:ext uri="{BB962C8B-B14F-4D97-AF65-F5344CB8AC3E}">
        <p14:creationId xmlns:p14="http://schemas.microsoft.com/office/powerpoint/2010/main" val="831321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sz="half" idx="10"/>
          </p:nvPr>
        </p:nvPicPr>
        <p:blipFill rotWithShape="1">
          <a:blip r:embed="rId2" cstate="print">
            <a:extLst>
              <a:ext uri="{28A0092B-C50C-407E-A947-70E740481C1C}">
                <a14:useLocalDpi xmlns:a14="http://schemas.microsoft.com/office/drawing/2010/main" val="0"/>
              </a:ext>
            </a:extLst>
          </a:blip>
          <a:srcRect/>
          <a:stretch/>
        </p:blipFill>
        <p:spPr>
          <a:xfrm>
            <a:off x="0" y="-163830"/>
            <a:ext cx="9144000" cy="7021830"/>
          </a:xfrm>
        </p:spPr>
      </p:pic>
      <p:sp>
        <p:nvSpPr>
          <p:cNvPr id="4" name="Title 3"/>
          <p:cNvSpPr>
            <a:spLocks noGrp="1"/>
          </p:cNvSpPr>
          <p:nvPr>
            <p:ph type="ctrTitle"/>
          </p:nvPr>
        </p:nvSpPr>
        <p:spPr>
          <a:xfrm>
            <a:off x="171450" y="286172"/>
            <a:ext cx="3909764" cy="648072"/>
          </a:xfrm>
        </p:spPr>
        <p:txBody>
          <a:bodyPr>
            <a:normAutofit/>
          </a:bodyPr>
          <a:lstStyle/>
          <a:p>
            <a:r>
              <a:rPr lang="en-GB" sz="3200" dirty="0" smtClean="0">
                <a:solidFill>
                  <a:schemeClr val="bg2"/>
                </a:solidFill>
              </a:rPr>
              <a:t>Where to start?</a:t>
            </a:r>
            <a:endParaRPr lang="en-GB" sz="3200" dirty="0">
              <a:solidFill>
                <a:schemeClr val="bg2"/>
              </a:solidFill>
            </a:endParaRPr>
          </a:p>
        </p:txBody>
      </p:sp>
    </p:spTree>
    <p:extLst>
      <p:ext uri="{BB962C8B-B14F-4D97-AF65-F5344CB8AC3E}">
        <p14:creationId xmlns:p14="http://schemas.microsoft.com/office/powerpoint/2010/main" val="21575404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RCVS Day One Competencies</a:t>
            </a:r>
            <a:endParaRPr lang="en-GB" dirty="0"/>
          </a:p>
        </p:txBody>
      </p:sp>
      <p:sp>
        <p:nvSpPr>
          <p:cNvPr id="3" name="Content Placeholder 2"/>
          <p:cNvSpPr>
            <a:spLocks noGrp="1"/>
          </p:cNvSpPr>
          <p:nvPr>
            <p:ph sz="half" idx="10"/>
          </p:nvPr>
        </p:nvSpPr>
        <p:spPr>
          <a:xfrm>
            <a:off x="381000" y="1295400"/>
            <a:ext cx="8305800" cy="4191000"/>
          </a:xfrm>
        </p:spPr>
        <p:txBody>
          <a:bodyPr/>
          <a:lstStyle/>
          <a:p>
            <a:pPr marL="0" indent="0">
              <a:buNone/>
            </a:pPr>
            <a:r>
              <a:rPr lang="en-GB" sz="2400" b="1" dirty="0" smtClean="0"/>
              <a:t>2 Understand the ethical and legal responsibilities of the veterinary surgeon in relation to patients, clients, society and the environment.</a:t>
            </a:r>
          </a:p>
          <a:p>
            <a:endParaRPr lang="en-GB" sz="1000" dirty="0" smtClean="0"/>
          </a:p>
          <a:p>
            <a:pPr marL="0" indent="0">
              <a:buNone/>
            </a:pPr>
            <a:r>
              <a:rPr lang="en-GB" sz="2300" dirty="0" smtClean="0"/>
              <a:t>To abide by the principles in the Code of Professional Conduct, veterinary surgeons…must be able to think through the dilemmas they face when presented with conflicting priorities and be prepared to justify the decisions they make.</a:t>
            </a:r>
          </a:p>
          <a:p>
            <a:endParaRPr lang="en-GB" sz="1000" dirty="0" smtClean="0"/>
          </a:p>
          <a:p>
            <a:pPr marL="0" indent="0">
              <a:buNone/>
            </a:pPr>
            <a:r>
              <a:rPr lang="en-GB" sz="2300" dirty="0" smtClean="0"/>
              <a:t>As well as decisions relating to individual patients, </a:t>
            </a:r>
            <a:r>
              <a:rPr lang="en-GB" sz="2300" b="1" dirty="0" smtClean="0"/>
              <a:t>animal groups, populations of animals and clients</a:t>
            </a:r>
            <a:r>
              <a:rPr lang="en-GB" sz="2300" dirty="0" smtClean="0"/>
              <a:t>, veterinary surgeons must take account of the </a:t>
            </a:r>
            <a:r>
              <a:rPr lang="en-GB" sz="2300" b="1" dirty="0" smtClean="0"/>
              <a:t>possible impact</a:t>
            </a:r>
            <a:r>
              <a:rPr lang="en-GB" sz="2300" dirty="0" smtClean="0"/>
              <a:t> of their actions beyond the immediate workplace, e.g., </a:t>
            </a:r>
            <a:r>
              <a:rPr lang="en-GB" sz="2300" b="1" dirty="0" smtClean="0"/>
              <a:t>on public health, the environment and society more generally</a:t>
            </a:r>
            <a:r>
              <a:rPr lang="en-GB" sz="2300" dirty="0" smtClean="0"/>
              <a:t>.</a:t>
            </a:r>
            <a:endParaRPr lang="en-GB" sz="2300" dirty="0"/>
          </a:p>
        </p:txBody>
      </p:sp>
    </p:spTree>
    <p:extLst>
      <p:ext uri="{BB962C8B-B14F-4D97-AF65-F5344CB8AC3E}">
        <p14:creationId xmlns:p14="http://schemas.microsoft.com/office/powerpoint/2010/main" val="1014619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Campus</a:t>
            </a:r>
            <a:endParaRPr lang="en-GB" dirty="0"/>
          </a:p>
        </p:txBody>
      </p:sp>
      <p:sp>
        <p:nvSpPr>
          <p:cNvPr id="3" name="Content Placeholder 2"/>
          <p:cNvSpPr>
            <a:spLocks noGrp="1"/>
          </p:cNvSpPr>
          <p:nvPr>
            <p:ph sz="half" idx="10"/>
          </p:nvPr>
        </p:nvSpPr>
        <p:spPr/>
        <p:txBody>
          <a:bodyPr/>
          <a:lstStyle/>
          <a:p>
            <a:r>
              <a:rPr lang="en-GB" dirty="0" smtClean="0"/>
              <a:t>Campus (e.g. green buildings, planting for biodiversity, recycling, transport)</a:t>
            </a:r>
          </a:p>
          <a:p>
            <a:r>
              <a:rPr lang="en-GB" dirty="0" smtClean="0"/>
              <a:t>Veg garden</a:t>
            </a:r>
          </a:p>
          <a:p>
            <a:r>
              <a:rPr lang="en-GB" dirty="0" smtClean="0"/>
              <a:t>Biodiversity surveys and hedgehog friendly</a:t>
            </a:r>
            <a:endParaRPr lang="en-GB" dirty="0"/>
          </a:p>
          <a:p>
            <a:r>
              <a:rPr lang="en-GB" dirty="0" smtClean="0"/>
              <a:t>Wellbeing events </a:t>
            </a:r>
            <a:r>
              <a:rPr lang="en-GB" dirty="0"/>
              <a:t>(e.g. plant-a-plant</a:t>
            </a:r>
            <a:r>
              <a:rPr lang="en-GB" dirty="0" smtClean="0"/>
              <a:t>)</a:t>
            </a:r>
          </a:p>
          <a:p>
            <a:r>
              <a:rPr lang="en-GB" dirty="0" smtClean="0"/>
              <a:t>Climate awareness</a:t>
            </a:r>
          </a:p>
          <a:p>
            <a:r>
              <a:rPr lang="en-GB" dirty="0" smtClean="0"/>
              <a:t>Plastic challenge</a:t>
            </a:r>
            <a:endParaRPr lang="en-GB" dirty="0"/>
          </a:p>
          <a:p>
            <a:r>
              <a:rPr lang="en-GB" dirty="0"/>
              <a:t>Workshops with the </a:t>
            </a:r>
            <a:r>
              <a:rPr lang="en-GB" dirty="0" err="1"/>
              <a:t>UoE</a:t>
            </a:r>
            <a:r>
              <a:rPr lang="en-GB" dirty="0"/>
              <a:t> SRS </a:t>
            </a:r>
            <a:r>
              <a:rPr lang="en-GB" dirty="0" smtClean="0"/>
              <a:t>Department</a:t>
            </a:r>
          </a:p>
          <a:p>
            <a:endParaRPr lang="en-GB" dirty="0" smtClean="0"/>
          </a:p>
        </p:txBody>
      </p:sp>
    </p:spTree>
    <p:extLst>
      <p:ext uri="{BB962C8B-B14F-4D97-AF65-F5344CB8AC3E}">
        <p14:creationId xmlns:p14="http://schemas.microsoft.com/office/powerpoint/2010/main" val="339406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l="21297"/>
          <a:stretch/>
        </p:blipFill>
        <p:spPr>
          <a:xfrm>
            <a:off x="0" y="0"/>
            <a:ext cx="8096250" cy="6858000"/>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t="20370" b="13704"/>
          <a:stretch/>
        </p:blipFill>
        <p:spPr>
          <a:xfrm rot="5400000">
            <a:off x="4019550" y="1733550"/>
            <a:ext cx="6858000" cy="3390900"/>
          </a:xfrm>
          <a:prstGeom prst="rect">
            <a:avLst/>
          </a:prstGeom>
        </p:spPr>
      </p:pic>
    </p:spTree>
    <p:extLst>
      <p:ext uri="{BB962C8B-B14F-4D97-AF65-F5344CB8AC3E}">
        <p14:creationId xmlns:p14="http://schemas.microsoft.com/office/powerpoint/2010/main" val="9235694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Social Responsibility and Sustainability (SRS) in Veterinary Medical Education</a:t>
            </a:r>
            <a:endParaRPr lang="en-GB" dirty="0"/>
          </a:p>
        </p:txBody>
      </p:sp>
      <p:sp>
        <p:nvSpPr>
          <p:cNvPr id="3" name="Subtitle 2"/>
          <p:cNvSpPr>
            <a:spLocks noGrp="1"/>
          </p:cNvSpPr>
          <p:nvPr>
            <p:ph type="subTitle" idx="10"/>
          </p:nvPr>
        </p:nvSpPr>
        <p:spPr>
          <a:xfrm>
            <a:off x="381000" y="1752600"/>
            <a:ext cx="8305800" cy="4191000"/>
          </a:xfrm>
        </p:spPr>
        <p:txBody>
          <a:bodyPr/>
          <a:lstStyle/>
          <a:p>
            <a:r>
              <a:rPr lang="en-GB" dirty="0" smtClean="0"/>
              <a:t>Secondment to the Institute for Academic Development 2015-2017</a:t>
            </a:r>
          </a:p>
          <a:p>
            <a:endParaRPr lang="en-GB" sz="2400" dirty="0" smtClean="0"/>
          </a:p>
          <a:p>
            <a:r>
              <a:rPr lang="en-GB" dirty="0" smtClean="0"/>
              <a:t>Curriculum mapping exercise to determine those areas of the veterinary curriculum where SRS/ESD themes were present but not explicit, or where it could be included (</a:t>
            </a:r>
            <a:r>
              <a:rPr lang="en-GB" dirty="0"/>
              <a:t>HEA and </a:t>
            </a:r>
            <a:r>
              <a:rPr lang="en-GB" dirty="0" smtClean="0"/>
              <a:t>QAA, </a:t>
            </a:r>
            <a:r>
              <a:rPr lang="en-GB" dirty="0"/>
              <a:t>2014</a:t>
            </a:r>
            <a:r>
              <a:rPr lang="en-GB" dirty="0" smtClean="0"/>
              <a:t>)</a:t>
            </a:r>
          </a:p>
          <a:p>
            <a:endParaRPr lang="en-GB" sz="2400" dirty="0"/>
          </a:p>
          <a:p>
            <a:r>
              <a:rPr lang="en-GB" dirty="0" smtClean="0"/>
              <a:t>Packed curriculum</a:t>
            </a:r>
          </a:p>
          <a:p>
            <a:pPr marL="0" indent="0">
              <a:buNone/>
            </a:pPr>
            <a:endParaRPr lang="en-GB" dirty="0"/>
          </a:p>
        </p:txBody>
      </p:sp>
    </p:spTree>
    <p:extLst>
      <p:ext uri="{BB962C8B-B14F-4D97-AF65-F5344CB8AC3E}">
        <p14:creationId xmlns:p14="http://schemas.microsoft.com/office/powerpoint/2010/main" val="10413919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Criteria </a:t>
            </a:r>
            <a:r>
              <a:rPr lang="en-GB" dirty="0"/>
              <a:t>(</a:t>
            </a:r>
            <a:r>
              <a:rPr lang="en-GB" dirty="0" err="1"/>
              <a:t>Bloemen</a:t>
            </a:r>
            <a:r>
              <a:rPr lang="en-GB" dirty="0"/>
              <a:t> 2013)</a:t>
            </a:r>
            <a:endParaRPr lang="en-GB" dirty="0"/>
          </a:p>
        </p:txBody>
      </p:sp>
      <p:sp>
        <p:nvSpPr>
          <p:cNvPr id="3" name="Content Placeholder 2"/>
          <p:cNvSpPr>
            <a:spLocks noGrp="1"/>
          </p:cNvSpPr>
          <p:nvPr>
            <p:ph sz="half" idx="10"/>
          </p:nvPr>
        </p:nvSpPr>
        <p:spPr>
          <a:xfrm>
            <a:off x="381000" y="1657350"/>
            <a:ext cx="8305800" cy="4191000"/>
          </a:xfrm>
        </p:spPr>
        <p:txBody>
          <a:bodyPr/>
          <a:lstStyle/>
          <a:p>
            <a:r>
              <a:rPr lang="en-GB" sz="2600" dirty="0" smtClean="0"/>
              <a:t>cover one or more themes related to SRS/ESD (content)</a:t>
            </a:r>
          </a:p>
          <a:p>
            <a:r>
              <a:rPr lang="en-GB" sz="2600" dirty="0" smtClean="0"/>
              <a:t>approach the themes from a discipline-specific, interdisciplinary or holistic perspective (approach)</a:t>
            </a:r>
          </a:p>
          <a:p>
            <a:r>
              <a:rPr lang="en-GB" sz="2600" dirty="0" smtClean="0"/>
              <a:t>are taught using mostly student-centred and praxis oriented teaching and assessment methods (delivery and assessment)</a:t>
            </a:r>
          </a:p>
          <a:p>
            <a:r>
              <a:rPr lang="en-GB" sz="2600" dirty="0" smtClean="0"/>
              <a:t>allow students to engage with local community projects or businesses (community engagement). </a:t>
            </a:r>
          </a:p>
        </p:txBody>
      </p:sp>
    </p:spTree>
    <p:extLst>
      <p:ext uri="{BB962C8B-B14F-4D97-AF65-F5344CB8AC3E}">
        <p14:creationId xmlns:p14="http://schemas.microsoft.com/office/powerpoint/2010/main" val="30975908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Themes</a:t>
            </a:r>
            <a:endParaRPr lang="en-GB" dirty="0"/>
          </a:p>
        </p:txBody>
      </p:sp>
      <p:sp>
        <p:nvSpPr>
          <p:cNvPr id="3" name="Content Placeholder 2"/>
          <p:cNvSpPr>
            <a:spLocks noGrp="1"/>
          </p:cNvSpPr>
          <p:nvPr>
            <p:ph sz="half" idx="10"/>
          </p:nvPr>
        </p:nvSpPr>
        <p:spPr>
          <a:xfrm>
            <a:off x="381000" y="1238250"/>
            <a:ext cx="8305800" cy="4191000"/>
          </a:xfrm>
        </p:spPr>
        <p:txBody>
          <a:bodyPr/>
          <a:lstStyle/>
          <a:p>
            <a:r>
              <a:rPr lang="en-GB" sz="2400" dirty="0" smtClean="0"/>
              <a:t>Environment (includes ecosystem health, food and farming)</a:t>
            </a:r>
          </a:p>
          <a:p>
            <a:r>
              <a:rPr lang="en-GB" sz="2400" dirty="0" smtClean="0"/>
              <a:t>Economy (including employment rights)</a:t>
            </a:r>
          </a:p>
          <a:p>
            <a:r>
              <a:rPr lang="en-GB" sz="2400" dirty="0" smtClean="0"/>
              <a:t>Society (includes medicine, health and wellbeing)</a:t>
            </a:r>
          </a:p>
          <a:p>
            <a:r>
              <a:rPr lang="en-GB" sz="2400" dirty="0" smtClean="0"/>
              <a:t>Crosscutting themes</a:t>
            </a:r>
          </a:p>
          <a:p>
            <a:pPr lvl="1"/>
            <a:r>
              <a:rPr lang="en-GB" sz="2400" dirty="0" smtClean="0"/>
              <a:t>Sustainability</a:t>
            </a:r>
          </a:p>
          <a:p>
            <a:pPr lvl="1"/>
            <a:r>
              <a:rPr lang="en-GB" sz="2400" dirty="0" smtClean="0"/>
              <a:t>Ethics</a:t>
            </a:r>
          </a:p>
          <a:p>
            <a:pPr lvl="1"/>
            <a:r>
              <a:rPr lang="en-GB" sz="2400" dirty="0" smtClean="0"/>
              <a:t>Environmental ethics (relationship between humans, animals and the environment)</a:t>
            </a:r>
          </a:p>
          <a:p>
            <a:pPr lvl="1"/>
            <a:r>
              <a:rPr lang="en-GB" sz="2400" dirty="0" smtClean="0"/>
              <a:t>Scholarly ethics (specific to the discipline)</a:t>
            </a:r>
          </a:p>
          <a:p>
            <a:pPr lvl="1"/>
            <a:r>
              <a:rPr lang="en-GB" sz="2400" dirty="0" smtClean="0"/>
              <a:t>Futures scenarios</a:t>
            </a:r>
          </a:p>
          <a:p>
            <a:pPr lvl="1"/>
            <a:r>
              <a:rPr lang="en-GB" sz="2400" dirty="0" smtClean="0"/>
              <a:t>Uncertainty and risk</a:t>
            </a:r>
            <a:endParaRPr lang="en-GB" sz="2400" dirty="0"/>
          </a:p>
        </p:txBody>
      </p:sp>
    </p:spTree>
    <p:extLst>
      <p:ext uri="{BB962C8B-B14F-4D97-AF65-F5344CB8AC3E}">
        <p14:creationId xmlns:p14="http://schemas.microsoft.com/office/powerpoint/2010/main" val="28231858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Pedagogies</a:t>
            </a:r>
            <a:endParaRPr lang="en-GB" dirty="0"/>
          </a:p>
        </p:txBody>
      </p:sp>
      <p:sp>
        <p:nvSpPr>
          <p:cNvPr id="3" name="Content Placeholder 2"/>
          <p:cNvSpPr>
            <a:spLocks noGrp="1"/>
          </p:cNvSpPr>
          <p:nvPr>
            <p:ph sz="half" idx="10"/>
          </p:nvPr>
        </p:nvSpPr>
        <p:spPr>
          <a:xfrm>
            <a:off x="381000" y="1295400"/>
            <a:ext cx="8305800" cy="4191000"/>
          </a:xfrm>
        </p:spPr>
        <p:txBody>
          <a:bodyPr/>
          <a:lstStyle/>
          <a:p>
            <a:r>
              <a:rPr lang="en-GB" sz="2400" dirty="0" smtClean="0"/>
              <a:t>Student-led learning</a:t>
            </a:r>
          </a:p>
          <a:p>
            <a:r>
              <a:rPr lang="en-GB" sz="2400" dirty="0" smtClean="0"/>
              <a:t>Real-world case studies</a:t>
            </a:r>
          </a:p>
          <a:p>
            <a:r>
              <a:rPr lang="en-GB" sz="2400" dirty="0" smtClean="0"/>
              <a:t>Problem-based learning</a:t>
            </a:r>
          </a:p>
          <a:p>
            <a:r>
              <a:rPr lang="en-GB" sz="2400" dirty="0" smtClean="0"/>
              <a:t>Group work</a:t>
            </a:r>
          </a:p>
          <a:p>
            <a:r>
              <a:rPr lang="en-GB" sz="2400" dirty="0" smtClean="0"/>
              <a:t>Debates</a:t>
            </a:r>
          </a:p>
          <a:p>
            <a:r>
              <a:rPr lang="en-GB" sz="2400" dirty="0" smtClean="0"/>
              <a:t>Site and field visits</a:t>
            </a:r>
          </a:p>
          <a:p>
            <a:r>
              <a:rPr lang="en-GB" sz="2400" dirty="0" smtClean="0"/>
              <a:t>Role-plays and simulations</a:t>
            </a:r>
          </a:p>
          <a:p>
            <a:r>
              <a:rPr lang="en-GB" sz="2400" dirty="0" smtClean="0"/>
              <a:t>Stimulus activities (e.g. work with the ECA)</a:t>
            </a:r>
          </a:p>
          <a:p>
            <a:r>
              <a:rPr lang="en-GB" sz="2400" dirty="0" smtClean="0"/>
              <a:t>Reflective accounts</a:t>
            </a:r>
          </a:p>
          <a:p>
            <a:r>
              <a:rPr lang="en-GB" sz="2400" dirty="0" smtClean="0"/>
              <a:t>Personal development planning</a:t>
            </a:r>
          </a:p>
          <a:p>
            <a:r>
              <a:rPr lang="en-GB" sz="2400" dirty="0" smtClean="0"/>
              <a:t>Futures visioning</a:t>
            </a:r>
          </a:p>
          <a:p>
            <a:pPr marL="0" indent="0">
              <a:buNone/>
            </a:pPr>
            <a:endParaRPr lang="en-GB" sz="2400" dirty="0"/>
          </a:p>
        </p:txBody>
      </p:sp>
      <p:sp>
        <p:nvSpPr>
          <p:cNvPr id="4" name="Content Placeholder 3"/>
          <p:cNvSpPr>
            <a:spLocks noGrp="1"/>
          </p:cNvSpPr>
          <p:nvPr>
            <p:ph sz="half" idx="4294967295"/>
          </p:nvPr>
        </p:nvSpPr>
        <p:spPr>
          <a:xfrm>
            <a:off x="5041366" y="1295400"/>
            <a:ext cx="3959225" cy="2303462"/>
          </a:xfrm>
          <a:prstGeom prst="rect">
            <a:avLst/>
          </a:prstGeom>
        </p:spPr>
        <p:txBody>
          <a:bodyPr/>
          <a:lstStyle/>
          <a:p>
            <a:r>
              <a:rPr lang="en-GB" sz="2400" dirty="0" smtClean="0">
                <a:solidFill>
                  <a:schemeClr val="tx2">
                    <a:lumMod val="75000"/>
                  </a:schemeClr>
                </a:solidFill>
                <a:latin typeface="Arial" panose="020B0604020202020204" pitchFamily="34" charset="0"/>
                <a:cs typeface="Arial" panose="020B0604020202020204" pitchFamily="34" charset="0"/>
              </a:rPr>
              <a:t>Worldview and values research</a:t>
            </a:r>
          </a:p>
          <a:p>
            <a:r>
              <a:rPr lang="en-GB" sz="2400" dirty="0" smtClean="0">
                <a:solidFill>
                  <a:schemeClr val="tx2">
                    <a:lumMod val="75000"/>
                  </a:schemeClr>
                </a:solidFill>
                <a:latin typeface="Arial" panose="020B0604020202020204" pitchFamily="34" charset="0"/>
                <a:cs typeface="Arial" panose="020B0604020202020204" pitchFamily="34" charset="0"/>
              </a:rPr>
              <a:t>Outdoor learning</a:t>
            </a:r>
          </a:p>
          <a:p>
            <a:r>
              <a:rPr lang="en-GB" sz="2400" dirty="0" smtClean="0">
                <a:solidFill>
                  <a:schemeClr val="tx2">
                    <a:lumMod val="75000"/>
                  </a:schemeClr>
                </a:solidFill>
                <a:latin typeface="Arial" panose="020B0604020202020204" pitchFamily="34" charset="0"/>
                <a:cs typeface="Arial" panose="020B0604020202020204" pitchFamily="34" charset="0"/>
              </a:rPr>
              <a:t>Work-based learning</a:t>
            </a:r>
          </a:p>
          <a:p>
            <a:r>
              <a:rPr lang="en-GB" sz="2400" dirty="0" smtClean="0">
                <a:solidFill>
                  <a:schemeClr val="tx2">
                    <a:lumMod val="75000"/>
                  </a:schemeClr>
                </a:solidFill>
                <a:latin typeface="Arial" panose="020B0604020202020204" pitchFamily="34" charset="0"/>
                <a:cs typeface="Arial" panose="020B0604020202020204" pitchFamily="34" charset="0"/>
              </a:rPr>
              <a:t>Guest speakers</a:t>
            </a:r>
          </a:p>
          <a:p>
            <a:r>
              <a:rPr lang="en-GB" sz="2400" dirty="0" smtClean="0">
                <a:solidFill>
                  <a:schemeClr val="tx2">
                    <a:lumMod val="75000"/>
                  </a:schemeClr>
                </a:solidFill>
                <a:latin typeface="Arial" panose="020B0604020202020204" pitchFamily="34" charset="0"/>
                <a:cs typeface="Arial" panose="020B0604020202020204" pitchFamily="34" charset="0"/>
              </a:rPr>
              <a:t>Self-assessment</a:t>
            </a:r>
          </a:p>
          <a:p>
            <a:r>
              <a:rPr lang="en-GB" sz="2400" dirty="0" smtClean="0">
                <a:solidFill>
                  <a:schemeClr val="tx2">
                    <a:lumMod val="75000"/>
                  </a:schemeClr>
                </a:solidFill>
                <a:latin typeface="Arial" panose="020B0604020202020204" pitchFamily="34" charset="0"/>
                <a:cs typeface="Arial" panose="020B0604020202020204" pitchFamily="34" charset="0"/>
              </a:rPr>
              <a:t>Peer-assessment</a:t>
            </a:r>
          </a:p>
          <a:p>
            <a:endParaRPr lang="en-GB" sz="2400" dirty="0">
              <a:solidFill>
                <a:schemeClr val="tx2">
                  <a:lumMod val="75000"/>
                </a:schemeClr>
              </a:solidFill>
              <a:latin typeface="Arial" panose="020B0604020202020204" pitchFamily="34" charset="0"/>
              <a:cs typeface="Arial" panose="020B0604020202020204" pitchFamily="34" charset="0"/>
            </a:endParaRPr>
          </a:p>
          <a:p>
            <a:endParaRPr lang="en-GB" sz="2400" dirty="0" smtClean="0">
              <a:solidFill>
                <a:schemeClr val="tx2">
                  <a:lumMod val="75000"/>
                </a:schemeClr>
              </a:solidFill>
              <a:latin typeface="Arial" panose="020B0604020202020204" pitchFamily="34" charset="0"/>
              <a:cs typeface="Arial" panose="020B0604020202020204" pitchFamily="34" charset="0"/>
            </a:endParaRPr>
          </a:p>
        </p:txBody>
      </p:sp>
      <p:sp>
        <p:nvSpPr>
          <p:cNvPr id="6" name="TextBox 5"/>
          <p:cNvSpPr txBox="1"/>
          <p:nvPr/>
        </p:nvSpPr>
        <p:spPr>
          <a:xfrm>
            <a:off x="5433492" y="5029785"/>
            <a:ext cx="3672408" cy="1308050"/>
          </a:xfrm>
          <a:prstGeom prst="rect">
            <a:avLst/>
          </a:prstGeom>
          <a:noFill/>
          <a:ln w="28575">
            <a:solidFill>
              <a:schemeClr val="accent6">
                <a:lumMod val="75000"/>
              </a:schemeClr>
            </a:solidFill>
          </a:ln>
        </p:spPr>
        <p:txBody>
          <a:bodyPr wrap="square" rtlCol="0">
            <a:spAutoFit/>
          </a:bodyPr>
          <a:lstStyle/>
          <a:p>
            <a:pPr marL="285750" indent="-285750">
              <a:spcBef>
                <a:spcPts val="600"/>
              </a:spcBef>
              <a:buFont typeface="Arial" panose="020B0604020202020204" pitchFamily="34" charset="0"/>
              <a:buChar char="•"/>
            </a:pPr>
            <a:endParaRPr lang="en-GB" sz="1000" dirty="0" smtClean="0">
              <a:solidFill>
                <a:schemeClr val="tx2">
                  <a:lumMod val="75000"/>
                </a:schemeClr>
              </a:solidFill>
              <a:latin typeface="Arial" panose="020B0604020202020204" pitchFamily="34" charset="0"/>
              <a:cs typeface="Arial" panose="020B0604020202020204" pitchFamily="34" charset="0"/>
            </a:endParaRPr>
          </a:p>
          <a:p>
            <a:pPr marL="285750" indent="-285750">
              <a:spcBef>
                <a:spcPts val="600"/>
              </a:spcBef>
              <a:buFont typeface="Arial" panose="020B0604020202020204" pitchFamily="34" charset="0"/>
              <a:buChar char="•"/>
            </a:pPr>
            <a:r>
              <a:rPr lang="en-GB" sz="1600" dirty="0" smtClean="0">
                <a:solidFill>
                  <a:schemeClr val="tx2">
                    <a:lumMod val="75000"/>
                  </a:schemeClr>
                </a:solidFill>
                <a:latin typeface="Arial" panose="020B0604020202020204" pitchFamily="34" charset="0"/>
                <a:cs typeface="Arial" panose="020B0604020202020204" pitchFamily="34" charset="0"/>
              </a:rPr>
              <a:t>Action </a:t>
            </a:r>
            <a:r>
              <a:rPr lang="en-GB" sz="1600" dirty="0">
                <a:solidFill>
                  <a:schemeClr val="tx2">
                    <a:lumMod val="75000"/>
                  </a:schemeClr>
                </a:solidFill>
                <a:latin typeface="Arial" panose="020B0604020202020204" pitchFamily="34" charset="0"/>
                <a:cs typeface="Arial" panose="020B0604020202020204" pitchFamily="34" charset="0"/>
              </a:rPr>
              <a:t>research (possibly EMS)</a:t>
            </a:r>
          </a:p>
          <a:p>
            <a:pPr marL="285750" indent="-285750">
              <a:buFont typeface="Arial" panose="020B0604020202020204" pitchFamily="34" charset="0"/>
              <a:buChar char="•"/>
            </a:pPr>
            <a:r>
              <a:rPr lang="en-GB" sz="1600" dirty="0">
                <a:solidFill>
                  <a:schemeClr val="tx2">
                    <a:lumMod val="75000"/>
                  </a:schemeClr>
                </a:solidFill>
                <a:latin typeface="Arial" panose="020B0604020202020204" pitchFamily="34" charset="0"/>
                <a:cs typeface="Arial" panose="020B0604020202020204" pitchFamily="34" charset="0"/>
              </a:rPr>
              <a:t>Multi-dimensional assessment (incl. social impact + academic)</a:t>
            </a:r>
          </a:p>
          <a:p>
            <a:endParaRPr lang="en-GB" sz="1600"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620498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8.0&quot;&gt;&lt;object type=&quot;1&quot; unique_id=&quot;10001&quot;&gt;&lt;object type=&quot;8&quot; unique_id=&quot;10002&quot;&gt;&lt;/object&gt;&lt;object type=&quot;2&quot; unique_id=&quot;10003&quot;&gt;&lt;object type=&quot;3&quot; unique_id=&quot;10026&quot;&gt;&lt;property id=&quot;20148&quot; value=&quot;5&quot;/&gt;&lt;property id=&quot;20300&quot; value=&quot;Slide 1 - &amp;quot;Student Research Component Foundation Project&amp;quot;&quot;/&gt;&lt;property id=&quot;20307&quot; value=&quot;256&quot;/&gt;&lt;/object&gt;&lt;object type=&quot;3&quot; unique_id=&quot;10184&quot;&gt;&lt;property id=&quot;20148&quot; value=&quot;5&quot;/&gt;&lt;property id=&quot;20300&quot; value=&quot;Slide 3 - &amp;quot;Student Research Component Foundation Project&amp;quot;&quot;/&gt;&lt;property id=&quot;20307&quot; value=&quot;267&quot;/&gt;&lt;/object&gt;&lt;object type=&quot;3&quot; unique_id=&quot;10252&quot;&gt;&lt;property id=&quot;20148&quot; value=&quot;5&quot;/&gt;&lt;property id=&quot;20300&quot; value=&quot;Slide 4 - &amp;quot;Course adaptations for 2015-16&amp;quot;&quot;/&gt;&lt;property id=&quot;20307&quot; value=&quot;274&quot;/&gt;&lt;/object&gt;&lt;object type=&quot;3&quot; unique_id=&quot;10253&quot;&gt;&lt;property id=&quot;20148&quot; value=&quot;5&quot;/&gt;&lt;property id=&quot;20300&quot; value=&quot;Slide 5 - &amp;quot;Feedback and development&amp;quot;&quot;/&gt;&lt;property id=&quot;20307&quot; value=&quot;275&quot;/&gt;&lt;/object&gt;&lt;object type=&quot;3&quot; unique_id=&quot;10398&quot;&gt;&lt;property id=&quot;20148&quot; value=&quot;5&quot;/&gt;&lt;property id=&quot;20300&quot; value=&quot;Slide 2 - &amp;quot;Social Responsibility and Sustainability (SRS) in Vet Med&amp;quot;&quot;/&gt;&lt;property id=&quot;20307&quot; value=&quot;277&quot;/&gt;&lt;/object&gt;&lt;object type=&quot;3&quot; unique_id=&quot;10399&quot;&gt;&lt;property id=&quot;20148&quot; value=&quot;5&quot;/&gt;&lt;property id=&quot;20300&quot; value=&quot;Slide 6 - &amp;quot;Blog access&amp;quot;&quot;/&gt;&lt;property id=&quot;20307&quot; value=&quot;278&quot;/&gt;&lt;/object&gt;&lt;/object&gt;&lt;/object&gt;&lt;/database&gt;"/>
  <p:tag name="SECTOMILLISECCONVERTED" val="1"/>
</p:tagLst>
</file>

<file path=ppt/theme/theme1.xml><?xml version="1.0" encoding="utf-8"?>
<a:theme xmlns:a="http://schemas.openxmlformats.org/drawingml/2006/main" name="RDSVS_2017">
  <a:themeElements>
    <a:clrScheme name="UoE Colours-2">
      <a:dk1>
        <a:srgbClr val="00325F"/>
      </a:dk1>
      <a:lt1>
        <a:srgbClr val="FFFFFF"/>
      </a:lt1>
      <a:dk2>
        <a:srgbClr val="6C6C6C"/>
      </a:dk2>
      <a:lt2>
        <a:srgbClr val="FFFFFF"/>
      </a:lt2>
      <a:accent1>
        <a:srgbClr val="0091B5"/>
      </a:accent1>
      <a:accent2>
        <a:srgbClr val="AC0040"/>
      </a:accent2>
      <a:accent3>
        <a:srgbClr val="C2D3DF"/>
      </a:accent3>
      <a:accent4>
        <a:srgbClr val="F4AA00"/>
      </a:accent4>
      <a:accent5>
        <a:srgbClr val="810262"/>
      </a:accent5>
      <a:accent6>
        <a:srgbClr val="457E81"/>
      </a:accent6>
      <a:hlink>
        <a:srgbClr val="CD5A13"/>
      </a:hlink>
      <a:folHlink>
        <a:srgbClr val="B8858D"/>
      </a:folHlink>
    </a:clrScheme>
    <a:fontScheme name="R(D)SVS Branding 2014">
      <a:majorFont>
        <a:latin typeface="Myriad Pro"/>
        <a:ea typeface=""/>
        <a:cs typeface=""/>
      </a:majorFont>
      <a:minorFont>
        <a:latin typeface="Myriad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RDSVS_2017" id="{9C67988A-730C-4BD8-A42E-436AE4423826}" vid="{D28BE904-2530-42AC-8F34-6117A4B0DBD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RDSVS_2017</Template>
  <TotalTime>816</TotalTime>
  <Words>616</Words>
  <Application>Microsoft Office PowerPoint</Application>
  <PresentationFormat>On-screen Show (4:3)</PresentationFormat>
  <Paragraphs>93</Paragraphs>
  <Slides>14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Adobe Fan Heiti Std B</vt:lpstr>
      <vt:lpstr>Arial</vt:lpstr>
      <vt:lpstr>Arial Narrow</vt:lpstr>
      <vt:lpstr>Calibri</vt:lpstr>
      <vt:lpstr>Myriad Pro</vt:lpstr>
      <vt:lpstr>RDSVS_2017</vt:lpstr>
      <vt:lpstr>ESD in the Veterinary Curriculum</vt:lpstr>
      <vt:lpstr>Where to start?</vt:lpstr>
      <vt:lpstr>RCVS Day One Competencies</vt:lpstr>
      <vt:lpstr>Campus</vt:lpstr>
      <vt:lpstr>PowerPoint Presentation</vt:lpstr>
      <vt:lpstr>Social Responsibility and Sustainability (SRS) in Veterinary Medical Education</vt:lpstr>
      <vt:lpstr>Criteria (Bloemen 2013)</vt:lpstr>
      <vt:lpstr>Themes</vt:lpstr>
      <vt:lpstr>Pedagogies</vt:lpstr>
      <vt:lpstr>ESD courses</vt:lpstr>
      <vt:lpstr>ESD developments</vt:lpstr>
      <vt:lpstr>Celebration!</vt:lpstr>
      <vt:lpstr>PowerPoint Presentation</vt:lpstr>
      <vt:lpstr>References </vt:lpstr>
    </vt:vector>
  </TitlesOfParts>
  <Company>University of Edinburgh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Co-creating a Postgraduate Social Network</dc:title>
  <dc:creator>BOYD Sharon</dc:creator>
  <cp:lastModifiedBy>BOYD Sharon</cp:lastModifiedBy>
  <cp:revision>71</cp:revision>
  <dcterms:created xsi:type="dcterms:W3CDTF">2016-03-10T13:51:10Z</dcterms:created>
  <dcterms:modified xsi:type="dcterms:W3CDTF">2019-11-12T18:04:06Z</dcterms:modified>
</cp:coreProperties>
</file>